
<file path=[Content_Types].xml><?xml version="1.0" encoding="utf-8"?>
<Types xmlns="http://schemas.openxmlformats.org/package/2006/content-types">
  <Default Extension="xml" ContentType="application/xml"/>
  <Default Extension="png" ContentType="image/png"/>
  <Default Extension="jpg" ContentType="image/jpeg"/>
  <Default Extension="gif" ContentType="image/gif"/>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4"/>
    <p:sldMasterId id="2147483682" r:id="rId5"/>
  </p:sldMasterIdLst>
  <p:notesMasterIdLst>
    <p:notesMasterId r:id="rId21"/>
  </p:notesMasterIdLst>
  <p:handoutMasterIdLst>
    <p:handoutMasterId r:id="rId22"/>
  </p:handoutMasterIdLst>
  <p:sldIdLst>
    <p:sldId id="256" r:id="rId6"/>
    <p:sldId id="274" r:id="rId7"/>
    <p:sldId id="265" r:id="rId8"/>
    <p:sldId id="269" r:id="rId9"/>
    <p:sldId id="261" r:id="rId10"/>
    <p:sldId id="270" r:id="rId11"/>
    <p:sldId id="262" r:id="rId12"/>
    <p:sldId id="263" r:id="rId13"/>
    <p:sldId id="271" r:id="rId14"/>
    <p:sldId id="266" r:id="rId15"/>
    <p:sldId id="272" r:id="rId16"/>
    <p:sldId id="267" r:id="rId17"/>
    <p:sldId id="273" r:id="rId18"/>
    <p:sldId id="259" r:id="rId19"/>
    <p:sldId id="264" r:id="rId20"/>
  </p:sldIdLst>
  <p:sldSz cx="9144000" cy="6858000" type="screen4x3"/>
  <p:notesSz cx="6954838" cy="93091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19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levy" initial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9602"/>
    <a:srgbClr val="1578BC"/>
    <a:srgbClr val="FFFF66"/>
    <a:srgbClr val="CC66FF"/>
    <a:srgbClr val="CCFFCC"/>
    <a:srgbClr val="CCFF99"/>
    <a:srgbClr val="FFCCFF"/>
    <a:srgbClr val="FF99FF"/>
    <a:srgbClr val="92D050"/>
    <a:srgbClr val="6EA9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78" autoAdjust="0"/>
    <p:restoredTop sz="89974" autoAdjust="0"/>
  </p:normalViewPr>
  <p:slideViewPr>
    <p:cSldViewPr>
      <p:cViewPr varScale="1">
        <p:scale>
          <a:sx n="55" d="100"/>
          <a:sy n="55" d="100"/>
        </p:scale>
        <p:origin x="1096" y="192"/>
      </p:cViewPr>
      <p:guideLst>
        <p:guide orient="horz" pos="2160"/>
        <p:guide pos="2880"/>
      </p:guideLst>
    </p:cSldViewPr>
  </p:slideViewPr>
  <p:outlineViewPr>
    <p:cViewPr>
      <p:scale>
        <a:sx n="33" d="100"/>
        <a:sy n="33" d="100"/>
      </p:scale>
      <p:origin x="48" y="22008"/>
    </p:cViewPr>
  </p:outlineViewPr>
  <p:notesTextViewPr>
    <p:cViewPr>
      <p:scale>
        <a:sx n="130" d="100"/>
        <a:sy n="130" d="100"/>
      </p:scale>
      <p:origin x="0" y="0"/>
    </p:cViewPr>
  </p:notesTextViewPr>
  <p:sorterViewPr>
    <p:cViewPr>
      <p:scale>
        <a:sx n="100" d="100"/>
        <a:sy n="100" d="100"/>
      </p:scale>
      <p:origin x="0" y="0"/>
    </p:cViewPr>
  </p:sorterViewPr>
  <p:notesViewPr>
    <p:cSldViewPr>
      <p:cViewPr>
        <p:scale>
          <a:sx n="100" d="100"/>
          <a:sy n="100" d="100"/>
        </p:scale>
        <p:origin x="-1572" y="642"/>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slide" Target="slides/slide15.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commentAuthors" Target="commentAuthors.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Master" Target="slideMasters/slideMaster2.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13763" cy="465455"/>
          </a:xfrm>
          <a:prstGeom prst="rect">
            <a:avLst/>
          </a:prstGeom>
        </p:spPr>
        <p:txBody>
          <a:bodyPr vert="horz" lIns="91660" tIns="45830" rIns="91660" bIns="45830" rtlCol="0"/>
          <a:lstStyle>
            <a:lvl1pPr algn="l">
              <a:defRPr sz="1200">
                <a:cs typeface="ＭＳ Ｐゴシック" charset="-128"/>
              </a:defRPr>
            </a:lvl1pPr>
          </a:lstStyle>
          <a:p>
            <a:pPr>
              <a:defRPr/>
            </a:pPr>
            <a:endParaRPr lang="en-US" dirty="0"/>
          </a:p>
        </p:txBody>
      </p:sp>
      <p:sp>
        <p:nvSpPr>
          <p:cNvPr id="3" name="Date Placeholder 2"/>
          <p:cNvSpPr>
            <a:spLocks noGrp="1"/>
          </p:cNvSpPr>
          <p:nvPr>
            <p:ph type="dt" sz="quarter" idx="1"/>
          </p:nvPr>
        </p:nvSpPr>
        <p:spPr>
          <a:xfrm>
            <a:off x="3939471" y="0"/>
            <a:ext cx="3013763" cy="465455"/>
          </a:xfrm>
          <a:prstGeom prst="rect">
            <a:avLst/>
          </a:prstGeom>
        </p:spPr>
        <p:txBody>
          <a:bodyPr vert="horz" wrap="square" lIns="91660" tIns="45830" rIns="91660" bIns="45830" numCol="1" anchor="t" anchorCtr="0" compatLnSpc="1">
            <a:prstTxWarp prst="textNoShape">
              <a:avLst/>
            </a:prstTxWarp>
          </a:bodyPr>
          <a:lstStyle>
            <a:lvl1pPr algn="r">
              <a:defRPr sz="1200"/>
            </a:lvl1pPr>
          </a:lstStyle>
          <a:p>
            <a:fld id="{40E5B415-68C8-4A58-B2FB-027E28498B27}" type="datetime1">
              <a:rPr lang="en-US"/>
              <a:pPr/>
              <a:t>6/23/17</a:t>
            </a:fld>
            <a:endParaRPr lang="en-US" dirty="0"/>
          </a:p>
        </p:txBody>
      </p:sp>
      <p:sp>
        <p:nvSpPr>
          <p:cNvPr id="4" name="Footer Placeholder 3"/>
          <p:cNvSpPr>
            <a:spLocks noGrp="1"/>
          </p:cNvSpPr>
          <p:nvPr>
            <p:ph type="ftr" sz="quarter" idx="2"/>
          </p:nvPr>
        </p:nvSpPr>
        <p:spPr>
          <a:xfrm>
            <a:off x="2" y="8842033"/>
            <a:ext cx="3013763" cy="465455"/>
          </a:xfrm>
          <a:prstGeom prst="rect">
            <a:avLst/>
          </a:prstGeom>
        </p:spPr>
        <p:txBody>
          <a:bodyPr vert="horz" lIns="91660" tIns="45830" rIns="91660" bIns="45830" rtlCol="0" anchor="b"/>
          <a:lstStyle>
            <a:lvl1pPr algn="l">
              <a:defRPr sz="1200">
                <a:cs typeface="ＭＳ Ｐゴシック" charset="-128"/>
              </a:defRPr>
            </a:lvl1pPr>
          </a:lstStyle>
          <a:p>
            <a:pPr>
              <a:defRPr/>
            </a:pPr>
            <a:endParaRPr lang="en-US" dirty="0"/>
          </a:p>
        </p:txBody>
      </p:sp>
      <p:sp>
        <p:nvSpPr>
          <p:cNvPr id="5" name="Slide Number Placeholder 4"/>
          <p:cNvSpPr>
            <a:spLocks noGrp="1"/>
          </p:cNvSpPr>
          <p:nvPr>
            <p:ph type="sldNum" sz="quarter" idx="3"/>
          </p:nvPr>
        </p:nvSpPr>
        <p:spPr>
          <a:xfrm>
            <a:off x="3939471" y="8842033"/>
            <a:ext cx="3013763" cy="465455"/>
          </a:xfrm>
          <a:prstGeom prst="rect">
            <a:avLst/>
          </a:prstGeom>
        </p:spPr>
        <p:txBody>
          <a:bodyPr vert="horz" wrap="square" lIns="91660" tIns="45830" rIns="91660" bIns="45830" numCol="1" anchor="b" anchorCtr="0" compatLnSpc="1">
            <a:prstTxWarp prst="textNoShape">
              <a:avLst/>
            </a:prstTxWarp>
          </a:bodyPr>
          <a:lstStyle>
            <a:lvl1pPr algn="r">
              <a:defRPr sz="1200"/>
            </a:lvl1pPr>
          </a:lstStyle>
          <a:p>
            <a:fld id="{0EEE3D93-84EA-4E8B-BF2A-F31F2C855D64}" type="slidenum">
              <a:rPr lang="en-US"/>
              <a:pPr/>
              <a:t>‹#›</a:t>
            </a:fld>
            <a:endParaRPr lang="en-US" dirty="0"/>
          </a:p>
        </p:txBody>
      </p:sp>
    </p:spTree>
    <p:extLst>
      <p:ext uri="{BB962C8B-B14F-4D97-AF65-F5344CB8AC3E}">
        <p14:creationId xmlns:p14="http://schemas.microsoft.com/office/powerpoint/2010/main" val="22065147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hdr" sz="quarter"/>
          </p:nvPr>
        </p:nvSpPr>
        <p:spPr bwMode="auto">
          <a:xfrm>
            <a:off x="2" y="0"/>
            <a:ext cx="3013763" cy="465455"/>
          </a:xfrm>
          <a:prstGeom prst="rect">
            <a:avLst/>
          </a:prstGeom>
          <a:noFill/>
          <a:ln w="9525">
            <a:noFill/>
            <a:miter lim="800000"/>
            <a:headEnd/>
            <a:tailEnd/>
          </a:ln>
        </p:spPr>
        <p:txBody>
          <a:bodyPr vert="horz" wrap="square" lIns="91660" tIns="45830" rIns="91660" bIns="45830" numCol="1" anchor="t" anchorCtr="0" compatLnSpc="1">
            <a:prstTxWarp prst="textNoShape">
              <a:avLst/>
            </a:prstTxWarp>
          </a:bodyPr>
          <a:lstStyle>
            <a:lvl1pPr>
              <a:defRPr sz="1200">
                <a:cs typeface="ＭＳ Ｐゴシック" charset="-128"/>
              </a:defRPr>
            </a:lvl1pPr>
          </a:lstStyle>
          <a:p>
            <a:pPr>
              <a:defRPr/>
            </a:pPr>
            <a:endParaRPr lang="en-US" dirty="0"/>
          </a:p>
        </p:txBody>
      </p:sp>
      <p:sp>
        <p:nvSpPr>
          <p:cNvPr id="3075" name="Rectangle 1027"/>
          <p:cNvSpPr>
            <a:spLocks noGrp="1" noChangeArrowheads="1"/>
          </p:cNvSpPr>
          <p:nvPr>
            <p:ph type="dt" idx="1"/>
          </p:nvPr>
        </p:nvSpPr>
        <p:spPr bwMode="auto">
          <a:xfrm>
            <a:off x="3941078" y="0"/>
            <a:ext cx="3013763" cy="465455"/>
          </a:xfrm>
          <a:prstGeom prst="rect">
            <a:avLst/>
          </a:prstGeom>
          <a:noFill/>
          <a:ln w="9525">
            <a:noFill/>
            <a:miter lim="800000"/>
            <a:headEnd/>
            <a:tailEnd/>
          </a:ln>
        </p:spPr>
        <p:txBody>
          <a:bodyPr vert="horz" wrap="square" lIns="91660" tIns="45830" rIns="91660" bIns="45830" numCol="1" anchor="t" anchorCtr="0" compatLnSpc="1">
            <a:prstTxWarp prst="textNoShape">
              <a:avLst/>
            </a:prstTxWarp>
          </a:bodyPr>
          <a:lstStyle>
            <a:lvl1pPr algn="r">
              <a:defRPr sz="1200">
                <a:cs typeface="ＭＳ Ｐゴシック" charset="-128"/>
              </a:defRPr>
            </a:lvl1pPr>
          </a:lstStyle>
          <a:p>
            <a:pPr>
              <a:defRPr/>
            </a:pPr>
            <a:endParaRPr lang="en-US" dirty="0"/>
          </a:p>
        </p:txBody>
      </p:sp>
      <p:sp>
        <p:nvSpPr>
          <p:cNvPr id="9220" name="Rectangle 1028"/>
          <p:cNvSpPr>
            <a:spLocks noGrp="1" noRot="1" noChangeAspect="1" noChangeArrowheads="1" noTextEdit="1"/>
          </p:cNvSpPr>
          <p:nvPr>
            <p:ph type="sldImg" idx="2"/>
          </p:nvPr>
        </p:nvSpPr>
        <p:spPr bwMode="auto">
          <a:xfrm>
            <a:off x="1149350" y="696913"/>
            <a:ext cx="4657725" cy="3494087"/>
          </a:xfrm>
          <a:prstGeom prst="rect">
            <a:avLst/>
          </a:prstGeom>
          <a:noFill/>
          <a:ln w="9525">
            <a:solidFill>
              <a:srgbClr val="000000"/>
            </a:solidFill>
            <a:miter lim="800000"/>
            <a:headEnd/>
            <a:tailEnd/>
          </a:ln>
        </p:spPr>
      </p:sp>
      <p:sp>
        <p:nvSpPr>
          <p:cNvPr id="3077" name="Rectangle 1029"/>
          <p:cNvSpPr>
            <a:spLocks noGrp="1" noChangeArrowheads="1"/>
          </p:cNvSpPr>
          <p:nvPr>
            <p:ph type="body" sz="quarter" idx="3"/>
          </p:nvPr>
        </p:nvSpPr>
        <p:spPr bwMode="auto">
          <a:xfrm>
            <a:off x="927312" y="4421827"/>
            <a:ext cx="5100215" cy="4189095"/>
          </a:xfrm>
          <a:prstGeom prst="rect">
            <a:avLst/>
          </a:prstGeom>
          <a:noFill/>
          <a:ln w="9525">
            <a:noFill/>
            <a:miter lim="800000"/>
            <a:headEnd/>
            <a:tailEnd/>
          </a:ln>
        </p:spPr>
        <p:txBody>
          <a:bodyPr vert="horz" wrap="square" lIns="91660" tIns="45830" rIns="91660" bIns="4583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1030"/>
          <p:cNvSpPr>
            <a:spLocks noGrp="1" noChangeArrowheads="1"/>
          </p:cNvSpPr>
          <p:nvPr>
            <p:ph type="ftr" sz="quarter" idx="4"/>
          </p:nvPr>
        </p:nvSpPr>
        <p:spPr bwMode="auto">
          <a:xfrm>
            <a:off x="2" y="8843645"/>
            <a:ext cx="3013763" cy="465455"/>
          </a:xfrm>
          <a:prstGeom prst="rect">
            <a:avLst/>
          </a:prstGeom>
          <a:noFill/>
          <a:ln w="9525">
            <a:noFill/>
            <a:miter lim="800000"/>
            <a:headEnd/>
            <a:tailEnd/>
          </a:ln>
        </p:spPr>
        <p:txBody>
          <a:bodyPr vert="horz" wrap="square" lIns="91660" tIns="45830" rIns="91660" bIns="45830" numCol="1" anchor="b" anchorCtr="0" compatLnSpc="1">
            <a:prstTxWarp prst="textNoShape">
              <a:avLst/>
            </a:prstTxWarp>
          </a:bodyPr>
          <a:lstStyle>
            <a:lvl1pPr>
              <a:defRPr sz="1200">
                <a:cs typeface="ＭＳ Ｐゴシック" charset="-128"/>
              </a:defRPr>
            </a:lvl1pPr>
          </a:lstStyle>
          <a:p>
            <a:pPr>
              <a:defRPr/>
            </a:pPr>
            <a:endParaRPr lang="en-US" dirty="0"/>
          </a:p>
        </p:txBody>
      </p:sp>
      <p:sp>
        <p:nvSpPr>
          <p:cNvPr id="3079" name="Rectangle 1031"/>
          <p:cNvSpPr>
            <a:spLocks noGrp="1" noChangeArrowheads="1"/>
          </p:cNvSpPr>
          <p:nvPr>
            <p:ph type="sldNum" sz="quarter" idx="5"/>
          </p:nvPr>
        </p:nvSpPr>
        <p:spPr bwMode="auto">
          <a:xfrm>
            <a:off x="3941078" y="8843645"/>
            <a:ext cx="3013763" cy="465455"/>
          </a:xfrm>
          <a:prstGeom prst="rect">
            <a:avLst/>
          </a:prstGeom>
          <a:noFill/>
          <a:ln w="9525">
            <a:noFill/>
            <a:miter lim="800000"/>
            <a:headEnd/>
            <a:tailEnd/>
          </a:ln>
        </p:spPr>
        <p:txBody>
          <a:bodyPr vert="horz" wrap="square" lIns="91660" tIns="45830" rIns="91660" bIns="45830" numCol="1" anchor="b" anchorCtr="0" compatLnSpc="1">
            <a:prstTxWarp prst="textNoShape">
              <a:avLst/>
            </a:prstTxWarp>
          </a:bodyPr>
          <a:lstStyle>
            <a:lvl1pPr algn="r">
              <a:defRPr sz="1200"/>
            </a:lvl1pPr>
          </a:lstStyle>
          <a:p>
            <a:fld id="{2C31D1C9-99ED-4BAE-B0EB-0468EAB0416D}" type="slidenum">
              <a:rPr lang="en-US"/>
              <a:pPr/>
              <a:t>‹#›</a:t>
            </a:fld>
            <a:endParaRPr lang="en-US" dirty="0"/>
          </a:p>
        </p:txBody>
      </p:sp>
    </p:spTree>
    <p:extLst>
      <p:ext uri="{BB962C8B-B14F-4D97-AF65-F5344CB8AC3E}">
        <p14:creationId xmlns:p14="http://schemas.microsoft.com/office/powerpoint/2010/main" val="296019758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31D1C9-99ED-4BAE-B0EB-0468EAB0416D}" type="slidenum">
              <a:rPr lang="en-US" smtClean="0"/>
              <a:pPr/>
              <a:t>1</a:t>
            </a:fld>
            <a:endParaRPr lang="en-US" dirty="0"/>
          </a:p>
        </p:txBody>
      </p:sp>
    </p:spTree>
    <p:extLst>
      <p:ext uri="{BB962C8B-B14F-4D97-AF65-F5344CB8AC3E}">
        <p14:creationId xmlns:p14="http://schemas.microsoft.com/office/powerpoint/2010/main" val="3535921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very crowded. How about putting on </a:t>
            </a:r>
            <a:r>
              <a:rPr lang="en-US" smtClean="0"/>
              <a:t>2 slides?</a:t>
            </a:r>
            <a:endParaRPr lang="en-US"/>
          </a:p>
        </p:txBody>
      </p:sp>
      <p:sp>
        <p:nvSpPr>
          <p:cNvPr id="4" name="Slide Number Placeholder 3"/>
          <p:cNvSpPr>
            <a:spLocks noGrp="1"/>
          </p:cNvSpPr>
          <p:nvPr>
            <p:ph type="sldNum" sz="quarter" idx="10"/>
          </p:nvPr>
        </p:nvSpPr>
        <p:spPr/>
        <p:txBody>
          <a:bodyPr/>
          <a:lstStyle/>
          <a:p>
            <a:fld id="{2C31D1C9-99ED-4BAE-B0EB-0468EAB0416D}" type="slidenum">
              <a:rPr lang="en-US" smtClean="0"/>
              <a:pPr/>
              <a:t>10</a:t>
            </a:fld>
            <a:endParaRPr lang="en-US" dirty="0"/>
          </a:p>
        </p:txBody>
      </p:sp>
    </p:spTree>
    <p:extLst>
      <p:ext uri="{BB962C8B-B14F-4D97-AF65-F5344CB8AC3E}">
        <p14:creationId xmlns:p14="http://schemas.microsoft.com/office/powerpoint/2010/main" val="1305803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very crowded. How about putting on </a:t>
            </a:r>
            <a:r>
              <a:rPr lang="en-US" smtClean="0"/>
              <a:t>2 slides?</a:t>
            </a:r>
            <a:endParaRPr lang="en-US"/>
          </a:p>
        </p:txBody>
      </p:sp>
      <p:sp>
        <p:nvSpPr>
          <p:cNvPr id="4" name="Slide Number Placeholder 3"/>
          <p:cNvSpPr>
            <a:spLocks noGrp="1"/>
          </p:cNvSpPr>
          <p:nvPr>
            <p:ph type="sldNum" sz="quarter" idx="10"/>
          </p:nvPr>
        </p:nvSpPr>
        <p:spPr/>
        <p:txBody>
          <a:bodyPr/>
          <a:lstStyle/>
          <a:p>
            <a:fld id="{2C31D1C9-99ED-4BAE-B0EB-0468EAB0416D}" type="slidenum">
              <a:rPr lang="en-US" smtClean="0"/>
              <a:pPr/>
              <a:t>11</a:t>
            </a:fld>
            <a:endParaRPr lang="en-US" dirty="0"/>
          </a:p>
        </p:txBody>
      </p:sp>
    </p:spTree>
    <p:extLst>
      <p:ext uri="{BB962C8B-B14F-4D97-AF65-F5344CB8AC3E}">
        <p14:creationId xmlns:p14="http://schemas.microsoft.com/office/powerpoint/2010/main" val="1942313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Sources need titles (put on second slide?)</a:t>
            </a:r>
            <a:endParaRPr lang="en-US" dirty="0"/>
          </a:p>
        </p:txBody>
      </p:sp>
      <p:sp>
        <p:nvSpPr>
          <p:cNvPr id="4" name="Slide Number Placeholder 3"/>
          <p:cNvSpPr>
            <a:spLocks noGrp="1"/>
          </p:cNvSpPr>
          <p:nvPr>
            <p:ph type="sldNum" sz="quarter" idx="10"/>
          </p:nvPr>
        </p:nvSpPr>
        <p:spPr/>
        <p:txBody>
          <a:bodyPr/>
          <a:lstStyle/>
          <a:p>
            <a:fld id="{2C31D1C9-99ED-4BAE-B0EB-0468EAB0416D}" type="slidenum">
              <a:rPr lang="en-US" smtClean="0"/>
              <a:pPr/>
              <a:t>12</a:t>
            </a:fld>
            <a:endParaRPr lang="en-US" dirty="0"/>
          </a:p>
        </p:txBody>
      </p:sp>
    </p:spTree>
    <p:extLst>
      <p:ext uri="{BB962C8B-B14F-4D97-AF65-F5344CB8AC3E}">
        <p14:creationId xmlns:p14="http://schemas.microsoft.com/office/powerpoint/2010/main" val="806489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31D1C9-99ED-4BAE-B0EB-0468EAB0416D}" type="slidenum">
              <a:rPr lang="en-US" smtClean="0"/>
              <a:pPr/>
              <a:t>13</a:t>
            </a:fld>
            <a:endParaRPr lang="en-US" dirty="0"/>
          </a:p>
        </p:txBody>
      </p:sp>
    </p:spTree>
    <p:extLst>
      <p:ext uri="{BB962C8B-B14F-4D97-AF65-F5344CB8AC3E}">
        <p14:creationId xmlns:p14="http://schemas.microsoft.com/office/powerpoint/2010/main" val="1201875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gi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gi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gi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gi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gif"/></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gif"/></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Line 9"/>
          <p:cNvSpPr>
            <a:spLocks noChangeShapeType="1"/>
          </p:cNvSpPr>
          <p:nvPr userDrawn="1"/>
        </p:nvSpPr>
        <p:spPr bwMode="auto">
          <a:xfrm>
            <a:off x="990600" y="2286000"/>
            <a:ext cx="7162800" cy="0"/>
          </a:xfrm>
          <a:prstGeom prst="line">
            <a:avLst/>
          </a:prstGeom>
          <a:noFill/>
          <a:ln w="15875">
            <a:solidFill>
              <a:srgbClr val="C0C0C0"/>
            </a:solidFill>
            <a:round/>
            <a:headEnd/>
            <a:tailEnd/>
          </a:ln>
        </p:spPr>
        <p:txBody>
          <a:bodyPr wrap="none" anchor="ctr"/>
          <a:lstStyle/>
          <a:p>
            <a:pPr>
              <a:defRPr/>
            </a:pPr>
            <a:endParaRPr lang="en-US" dirty="0">
              <a:cs typeface="ＭＳ Ｐゴシック" charset="-128"/>
            </a:endParaRPr>
          </a:p>
        </p:txBody>
      </p:sp>
      <p:sp>
        <p:nvSpPr>
          <p:cNvPr id="5" name="Line 9"/>
          <p:cNvSpPr>
            <a:spLocks noChangeShapeType="1"/>
          </p:cNvSpPr>
          <p:nvPr userDrawn="1"/>
        </p:nvSpPr>
        <p:spPr bwMode="auto">
          <a:xfrm>
            <a:off x="990600" y="3657600"/>
            <a:ext cx="7162800" cy="0"/>
          </a:xfrm>
          <a:prstGeom prst="line">
            <a:avLst/>
          </a:prstGeom>
          <a:noFill/>
          <a:ln w="15875">
            <a:solidFill>
              <a:srgbClr val="C0C0C0"/>
            </a:solidFill>
            <a:round/>
            <a:headEnd/>
            <a:tailEnd/>
          </a:ln>
        </p:spPr>
        <p:txBody>
          <a:bodyPr wrap="none" anchor="ctr"/>
          <a:lstStyle/>
          <a:p>
            <a:pPr>
              <a:defRPr/>
            </a:pPr>
            <a:endParaRPr lang="en-US" dirty="0">
              <a:cs typeface="ＭＳ Ｐゴシック" charset="-128"/>
            </a:endParaRPr>
          </a:p>
        </p:txBody>
      </p:sp>
      <p:sp>
        <p:nvSpPr>
          <p:cNvPr id="2" name="Title 1"/>
          <p:cNvSpPr>
            <a:spLocks noGrp="1"/>
          </p:cNvSpPr>
          <p:nvPr>
            <p:ph type="ctrTitle" hasCustomPrompt="1"/>
          </p:nvPr>
        </p:nvSpPr>
        <p:spPr>
          <a:xfrm>
            <a:off x="1028699" y="2548219"/>
            <a:ext cx="7086600" cy="841375"/>
          </a:xfrm>
          <a:prstGeom prst="rect">
            <a:avLst/>
          </a:prstGeom>
        </p:spPr>
        <p:txBody>
          <a:bodyPr/>
          <a:lstStyle>
            <a:lvl1pPr algn="ctr">
              <a:defRPr b="1" baseline="0">
                <a:solidFill>
                  <a:srgbClr val="004A80"/>
                </a:solidFill>
                <a:latin typeface="Gill Sans"/>
                <a:cs typeface="Gill Sans"/>
              </a:defRPr>
            </a:lvl1pPr>
          </a:lstStyle>
          <a:p>
            <a:r>
              <a:rPr lang="en-US" dirty="0" smtClean="0"/>
              <a:t>Module Title</a:t>
            </a:r>
            <a:br>
              <a:rPr lang="en-US" dirty="0" smtClean="0"/>
            </a:b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28887" y="1144588"/>
            <a:ext cx="4086225" cy="990600"/>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BA1793-7E79-45E4-9D23-AD39533D5127}" type="datetimeFigureOut">
              <a:rPr lang="en-US" smtClean="0"/>
              <a:t>6/23/17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2877146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BA1793-7E79-45E4-9D23-AD39533D5127}" type="datetimeFigureOut">
              <a:rPr lang="en-US" smtClean="0"/>
              <a:t>6/23/17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19617385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BA1793-7E79-45E4-9D23-AD39533D5127}" type="datetimeFigureOut">
              <a:rPr lang="en-US" smtClean="0"/>
              <a:t>6/23/17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29350036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BA1793-7E79-45E4-9D23-AD39533D5127}" type="datetimeFigureOut">
              <a:rPr lang="en-US" smtClean="0"/>
              <a:t>6/23/17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9141513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BA1793-7E79-45E4-9D23-AD39533D5127}" type="datetimeFigureOut">
              <a:rPr lang="en-US" smtClean="0"/>
              <a:t>6/23/17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13956021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BA1793-7E79-45E4-9D23-AD39533D5127}" type="datetimeFigureOut">
              <a:rPr lang="en-US" smtClean="0"/>
              <a:t>6/23/17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36154359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BA1793-7E79-45E4-9D23-AD39533D5127}" type="datetimeFigureOut">
              <a:rPr lang="en-US" smtClean="0"/>
              <a:t>6/23/17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4924851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BA1793-7E79-45E4-9D23-AD39533D5127}" type="datetimeFigureOut">
              <a:rPr lang="en-US" smtClean="0"/>
              <a:t>6/23/17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26109726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BA1793-7E79-45E4-9D23-AD39533D5127}" type="datetimeFigureOut">
              <a:rPr lang="en-US" smtClean="0"/>
              <a:t>6/23/17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2254817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opics">
    <p:spTree>
      <p:nvGrpSpPr>
        <p:cNvPr id="1" name=""/>
        <p:cNvGrpSpPr/>
        <p:nvPr/>
      </p:nvGrpSpPr>
      <p:grpSpPr>
        <a:xfrm>
          <a:off x="0" y="0"/>
          <a:ext cx="0" cy="0"/>
          <a:chOff x="0" y="0"/>
          <a:chExt cx="0" cy="0"/>
        </a:xfrm>
      </p:grpSpPr>
      <p:sp>
        <p:nvSpPr>
          <p:cNvPr id="5" name="Line 7"/>
          <p:cNvSpPr>
            <a:spLocks noChangeShapeType="1"/>
          </p:cNvSpPr>
          <p:nvPr userDrawn="1"/>
        </p:nvSpPr>
        <p:spPr bwMode="auto">
          <a:xfrm>
            <a:off x="457200" y="1219200"/>
            <a:ext cx="8229600" cy="0"/>
          </a:xfrm>
          <a:prstGeom prst="line">
            <a:avLst/>
          </a:prstGeom>
          <a:noFill/>
          <a:ln w="15875">
            <a:solidFill>
              <a:srgbClr val="C0C0C0"/>
            </a:solidFill>
            <a:round/>
            <a:headEnd/>
            <a:tailEnd/>
          </a:ln>
        </p:spPr>
        <p:txBody>
          <a:bodyPr wrap="none" anchor="ctr"/>
          <a:lstStyle/>
          <a:p>
            <a:pPr>
              <a:defRPr/>
            </a:pPr>
            <a:endParaRPr lang="en-US" dirty="0">
              <a:cs typeface="ＭＳ Ｐゴシック" charset="-128"/>
            </a:endParaRPr>
          </a:p>
        </p:txBody>
      </p:sp>
      <p:sp>
        <p:nvSpPr>
          <p:cNvPr id="3" name="Content Placeholder 2"/>
          <p:cNvSpPr>
            <a:spLocks noGrp="1"/>
          </p:cNvSpPr>
          <p:nvPr>
            <p:ph idx="1"/>
          </p:nvPr>
        </p:nvSpPr>
        <p:spPr>
          <a:xfrm>
            <a:off x="1028700" y="1752600"/>
            <a:ext cx="7086600" cy="3657600"/>
          </a:xfrm>
          <a:prstGeom prst="rect">
            <a:avLst/>
          </a:prstGeom>
        </p:spPr>
        <p:txBody>
          <a:bodyPr lIns="91440" rIns="91440"/>
          <a:lstStyle>
            <a:lvl1pPr>
              <a:buFont typeface="Arial"/>
              <a:buChar char="•"/>
              <a:defRPr sz="1800">
                <a:solidFill>
                  <a:srgbClr val="6EA92C"/>
                </a:solidFill>
                <a:latin typeface="Gill Sans"/>
                <a:cs typeface="Gill Sans"/>
              </a:defRPr>
            </a:lvl1pPr>
            <a:lvl2pPr marL="0" indent="-365760" algn="l">
              <a:buClr>
                <a:srgbClr val="004A80"/>
              </a:buClr>
              <a:buFont typeface="BankGothic Md BT"/>
              <a:buChar char="»"/>
              <a:defRPr sz="1800">
                <a:solidFill>
                  <a:srgbClr val="004A80"/>
                </a:solidFill>
                <a:latin typeface="Gill Sans"/>
                <a:cs typeface="Gill Sans"/>
              </a:defRPr>
            </a:lvl2pPr>
            <a:lvl3pPr>
              <a:defRPr>
                <a:solidFill>
                  <a:srgbClr val="6EA92C"/>
                </a:solidFill>
                <a:latin typeface="Gill Sans"/>
                <a:cs typeface="Gill Sans"/>
              </a:defRPr>
            </a:lvl3pPr>
            <a:lvl4pPr>
              <a:defRPr>
                <a:solidFill>
                  <a:srgbClr val="6EA92C"/>
                </a:solidFill>
                <a:latin typeface="Gill Sans"/>
                <a:cs typeface="Gill Sans"/>
              </a:defRPr>
            </a:lvl4pPr>
            <a:lvl5pPr>
              <a:defRPr>
                <a:solidFill>
                  <a:srgbClr val="6EA92C"/>
                </a:solidFill>
                <a:latin typeface="Gill Sans"/>
                <a:cs typeface="Gill Sans"/>
              </a:defRPr>
            </a:lvl5pPr>
          </a:lstStyle>
          <a:p>
            <a:pPr lvl="0"/>
            <a:r>
              <a:rPr lang="en-US" dirty="0" smtClean="0"/>
              <a:t>Click to edit Master text styles</a:t>
            </a:r>
          </a:p>
          <a:p>
            <a:pPr lvl="1"/>
            <a:r>
              <a:rPr lang="en-US" dirty="0" smtClean="0"/>
              <a:t>Second level</a:t>
            </a:r>
          </a:p>
        </p:txBody>
      </p:sp>
      <p:sp>
        <p:nvSpPr>
          <p:cNvPr id="15" name="Title 14"/>
          <p:cNvSpPr>
            <a:spLocks noGrp="1"/>
          </p:cNvSpPr>
          <p:nvPr>
            <p:ph type="title"/>
          </p:nvPr>
        </p:nvSpPr>
        <p:spPr>
          <a:xfrm>
            <a:off x="457200" y="609600"/>
            <a:ext cx="8229600" cy="609600"/>
          </a:xfrm>
          <a:prstGeom prst="rect">
            <a:avLst/>
          </a:prstGeom>
        </p:spPr>
        <p:txBody>
          <a:bodyPr vert="horz" anchor="t"/>
          <a:lstStyle>
            <a:lvl1pPr>
              <a:defRPr sz="2400"/>
            </a:lvl1pPr>
          </a:lstStyle>
          <a:p>
            <a:r>
              <a:rPr lang="en-US" dirty="0" smtClean="0"/>
              <a:t>Click to edit Master title style</a:t>
            </a: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10362" y="609600"/>
            <a:ext cx="2200275" cy="533400"/>
          </a:xfrm>
          <a:prstGeom prst="rect">
            <a:avLst/>
          </a:prstGeom>
        </p:spPr>
      </p:pic>
      <p:sp>
        <p:nvSpPr>
          <p:cNvPr id="10" name="Footer Placeholder 4"/>
          <p:cNvSpPr>
            <a:spLocks noGrp="1"/>
          </p:cNvSpPr>
          <p:nvPr>
            <p:ph type="ftr" sz="quarter" idx="16"/>
          </p:nvPr>
        </p:nvSpPr>
        <p:spPr>
          <a:xfrm>
            <a:off x="755945" y="6324600"/>
            <a:ext cx="7896131" cy="457200"/>
          </a:xfrm>
        </p:spPr>
        <p:txBody>
          <a:bodyPr/>
          <a:lstStyle>
            <a:lvl1pPr>
              <a:defRPr/>
            </a:lvl1pPr>
          </a:lstStyle>
          <a:p>
            <a:pPr>
              <a:defRPr/>
            </a:pPr>
            <a:r>
              <a:rPr lang="en-US" b="1" dirty="0" smtClean="0"/>
              <a:t>Lesson Title</a:t>
            </a:r>
          </a:p>
          <a:p>
            <a:pPr>
              <a:defRPr/>
            </a:pPr>
            <a:r>
              <a:rPr lang="en-US" b="1" dirty="0" smtClean="0">
                <a:solidFill>
                  <a:srgbClr val="1578BC"/>
                </a:solidFill>
              </a:rPr>
              <a:t>www.EconEdLink.org </a:t>
            </a:r>
            <a:endParaRPr lang="en-US" b="1" dirty="0">
              <a:solidFill>
                <a:srgbClr val="1578BC"/>
              </a:solidFill>
            </a:endParaRPr>
          </a:p>
        </p:txBody>
      </p:sp>
      <p:sp>
        <p:nvSpPr>
          <p:cNvPr id="11" name="Slide Number Placeholder 8"/>
          <p:cNvSpPr>
            <a:spLocks noGrp="1"/>
          </p:cNvSpPr>
          <p:nvPr>
            <p:ph type="sldNum" sz="quarter" idx="17"/>
          </p:nvPr>
        </p:nvSpPr>
        <p:spPr>
          <a:xfrm>
            <a:off x="6553200" y="6477000"/>
            <a:ext cx="1905000" cy="457200"/>
          </a:xfrm>
        </p:spPr>
        <p:txBody>
          <a:bodyPr/>
          <a:lstStyle>
            <a:lvl1pPr>
              <a:defRPr/>
            </a:lvl1pPr>
          </a:lstStyle>
          <a:p>
            <a:fld id="{736A2A04-44CB-4FD5-A22C-EC7DA5CF840D}"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en-US" smtClean="0"/>
              <a:t>CEE Board Meeting - Confidential </a:t>
            </a:r>
            <a:endParaRPr lang="en-US" dirty="0"/>
          </a:p>
        </p:txBody>
      </p:sp>
      <p:sp>
        <p:nvSpPr>
          <p:cNvPr id="4" name="Slide Number Placeholder 3"/>
          <p:cNvSpPr>
            <a:spLocks noGrp="1"/>
          </p:cNvSpPr>
          <p:nvPr>
            <p:ph type="sldNum" sz="quarter" idx="11"/>
          </p:nvPr>
        </p:nvSpPr>
        <p:spPr/>
        <p:txBody>
          <a:bodyPr/>
          <a:lstStyle/>
          <a:p>
            <a:fld id="{60921177-3047-4604-B14F-505EA243D6B1}" type="slidenum">
              <a:rPr lang="en-US" smtClean="0"/>
              <a:pPr/>
              <a:t>‹#›</a:t>
            </a:fld>
            <a:endParaRPr lang="en-US" dirty="0"/>
          </a:p>
        </p:txBody>
      </p:sp>
      <p:sp>
        <p:nvSpPr>
          <p:cNvPr id="5" name="Date Placeholder 4"/>
          <p:cNvSpPr>
            <a:spLocks noGrp="1"/>
          </p:cNvSpPr>
          <p:nvPr>
            <p:ph type="dt" sz="half" idx="12"/>
          </p:nvPr>
        </p:nvSpPr>
        <p:spPr/>
        <p:txBody>
          <a:bodyPr/>
          <a:lstStyle/>
          <a:p>
            <a:r>
              <a:rPr lang="en-US" smtClean="0"/>
              <a:t>10.30.2015 </a:t>
            </a:r>
            <a:endParaRPr lang="en-US" dirty="0"/>
          </a:p>
        </p:txBody>
      </p:sp>
    </p:spTree>
    <p:extLst>
      <p:ext uri="{BB962C8B-B14F-4D97-AF65-F5344CB8AC3E}">
        <p14:creationId xmlns:p14="http://schemas.microsoft.com/office/powerpoint/2010/main" val="246654920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onopoly Cards w/o Subhead">
    <p:spTree>
      <p:nvGrpSpPr>
        <p:cNvPr id="1" name=""/>
        <p:cNvGrpSpPr/>
        <p:nvPr/>
      </p:nvGrpSpPr>
      <p:grpSpPr>
        <a:xfrm>
          <a:off x="0" y="0"/>
          <a:ext cx="0" cy="0"/>
          <a:chOff x="0" y="0"/>
          <a:chExt cx="0" cy="0"/>
        </a:xfrm>
      </p:grpSpPr>
      <p:sp>
        <p:nvSpPr>
          <p:cNvPr id="10" name="Line 7"/>
          <p:cNvSpPr>
            <a:spLocks noChangeShapeType="1"/>
          </p:cNvSpPr>
          <p:nvPr userDrawn="1"/>
        </p:nvSpPr>
        <p:spPr bwMode="auto">
          <a:xfrm>
            <a:off x="457200" y="1219200"/>
            <a:ext cx="8229600" cy="0"/>
          </a:xfrm>
          <a:prstGeom prst="line">
            <a:avLst/>
          </a:prstGeom>
          <a:noFill/>
          <a:ln w="15875">
            <a:solidFill>
              <a:srgbClr val="C0C0C0"/>
            </a:solidFill>
            <a:round/>
            <a:headEnd/>
            <a:tailEnd/>
          </a:ln>
        </p:spPr>
        <p:txBody>
          <a:bodyPr wrap="none" anchor="ctr"/>
          <a:lstStyle/>
          <a:p>
            <a:pPr>
              <a:defRPr/>
            </a:pPr>
            <a:endParaRPr lang="en-US" dirty="0">
              <a:cs typeface="ＭＳ Ｐゴシック" charset="-128"/>
            </a:endParaRPr>
          </a:p>
        </p:txBody>
      </p:sp>
      <p:sp>
        <p:nvSpPr>
          <p:cNvPr id="3" name="Text Placeholder 2"/>
          <p:cNvSpPr>
            <a:spLocks noGrp="1"/>
          </p:cNvSpPr>
          <p:nvPr>
            <p:ph type="body" idx="1"/>
          </p:nvPr>
        </p:nvSpPr>
        <p:spPr>
          <a:xfrm>
            <a:off x="457200" y="1535113"/>
            <a:ext cx="4038600" cy="598487"/>
          </a:xfrm>
          <a:prstGeom prst="rect">
            <a:avLst/>
          </a:prstGeom>
          <a:solidFill>
            <a:srgbClr val="215BAE"/>
          </a:solidFill>
        </p:spPr>
        <p:txBody>
          <a:bodyPr anchor="ctr"/>
          <a:lstStyle>
            <a:lvl1pPr marL="0" indent="0" algn="ctr">
              <a:buNone/>
              <a:defRPr sz="2000" b="1">
                <a:solidFill>
                  <a:schemeClr val="bg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33600"/>
            <a:ext cx="4040188" cy="3951288"/>
          </a:xfrm>
          <a:prstGeom prst="rect">
            <a:avLst/>
          </a:prstGeom>
        </p:spPr>
        <p:txBody>
          <a:bodyPr/>
          <a:lstStyle>
            <a:lvl1pPr>
              <a:defRPr sz="2000">
                <a:latin typeface="Gill Sans"/>
                <a:cs typeface="Gill Sans"/>
              </a:defRPr>
            </a:lvl1pPr>
            <a:lvl2pPr>
              <a:defRPr sz="1800">
                <a:latin typeface="Gill Sans"/>
                <a:cs typeface="Gill Sans"/>
              </a:defRPr>
            </a:lvl2pPr>
            <a:lvl3pPr>
              <a:defRPr sz="1600">
                <a:latin typeface="Gill Sans"/>
                <a:cs typeface="Gill Sans"/>
              </a:defRPr>
            </a:lvl3pPr>
            <a:lvl4pPr>
              <a:defRPr sz="1400">
                <a:latin typeface="Gill Sans"/>
                <a:cs typeface="Gill Sans"/>
              </a:defRPr>
            </a:lvl4pPr>
            <a:lvl5pPr>
              <a:defRPr sz="1200">
                <a:latin typeface="Gill Sans"/>
                <a:cs typeface="Gill San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8200" y="2133600"/>
            <a:ext cx="4041775" cy="3951288"/>
          </a:xfrm>
          <a:prstGeom prst="rect">
            <a:avLst/>
          </a:prstGeom>
        </p:spPr>
        <p:txBody>
          <a:bodyPr/>
          <a:lstStyle>
            <a:lvl1pPr>
              <a:defRPr sz="2000">
                <a:latin typeface="Gill Sans"/>
                <a:cs typeface="Gill Sans"/>
              </a:defRPr>
            </a:lvl1pPr>
            <a:lvl2pPr>
              <a:defRPr sz="1800">
                <a:latin typeface="Gill Sans"/>
                <a:cs typeface="Gill Sans"/>
              </a:defRPr>
            </a:lvl2pPr>
            <a:lvl3pPr>
              <a:defRPr sz="1600">
                <a:latin typeface="Gill Sans"/>
                <a:cs typeface="Gill Sans"/>
              </a:defRPr>
            </a:lvl3pPr>
            <a:lvl4pPr>
              <a:defRPr sz="1400">
                <a:latin typeface="Gill Sans"/>
                <a:cs typeface="Gill Sans"/>
              </a:defRPr>
            </a:lvl4pPr>
            <a:lvl5pPr>
              <a:defRPr sz="1200">
                <a:latin typeface="Gill Sans"/>
                <a:cs typeface="Gill San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2"/>
          <p:cNvSpPr>
            <a:spLocks noGrp="1"/>
          </p:cNvSpPr>
          <p:nvPr>
            <p:ph type="body" idx="13"/>
          </p:nvPr>
        </p:nvSpPr>
        <p:spPr>
          <a:xfrm>
            <a:off x="4648200" y="1524000"/>
            <a:ext cx="4038600" cy="598487"/>
          </a:xfrm>
          <a:prstGeom prst="rect">
            <a:avLst/>
          </a:prstGeom>
          <a:solidFill>
            <a:srgbClr val="215BAE"/>
          </a:solidFill>
        </p:spPr>
        <p:txBody>
          <a:bodyPr anchor="ctr"/>
          <a:lstStyle>
            <a:lvl1pPr marL="0" indent="0" algn="ctr">
              <a:buNone/>
              <a:defRPr sz="2000" b="1">
                <a:solidFill>
                  <a:schemeClr val="bg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22" name="Title 21"/>
          <p:cNvSpPr>
            <a:spLocks noGrp="1"/>
          </p:cNvSpPr>
          <p:nvPr>
            <p:ph type="title"/>
          </p:nvPr>
        </p:nvSpPr>
        <p:spPr>
          <a:xfrm>
            <a:off x="457200" y="609600"/>
            <a:ext cx="8229600" cy="609600"/>
          </a:xfrm>
          <a:prstGeom prst="rect">
            <a:avLst/>
          </a:prstGeom>
        </p:spPr>
        <p:txBody>
          <a:bodyPr vert="horz" anchor="t"/>
          <a:lstStyle>
            <a:lvl1pPr>
              <a:defRPr sz="2400"/>
            </a:lvl1pPr>
          </a:lstStyle>
          <a:p>
            <a:r>
              <a:rPr lang="en-US" dirty="0" smtClean="0"/>
              <a:t>Click to edit Master title style</a:t>
            </a:r>
            <a:endParaRPr lang="en-US" dirty="0"/>
          </a:p>
        </p:txBody>
      </p:sp>
      <p:sp>
        <p:nvSpPr>
          <p:cNvPr id="15" name="Slide Number Placeholder 8"/>
          <p:cNvSpPr>
            <a:spLocks noGrp="1"/>
          </p:cNvSpPr>
          <p:nvPr>
            <p:ph type="sldNum" sz="quarter" idx="16"/>
          </p:nvPr>
        </p:nvSpPr>
        <p:spPr/>
        <p:txBody>
          <a:bodyPr/>
          <a:lstStyle>
            <a:lvl1pPr>
              <a:defRPr/>
            </a:lvl1pPr>
          </a:lstStyle>
          <a:p>
            <a:fld id="{736A2A04-44CB-4FD5-A22C-EC7DA5CF840D}" type="slidenum">
              <a:rPr lang="en-US"/>
              <a:pPr/>
              <a:t>‹#›</a:t>
            </a:fld>
            <a:endParaRPr lang="en-US"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10362" y="609600"/>
            <a:ext cx="2200275" cy="533400"/>
          </a:xfrm>
          <a:prstGeom prst="rect">
            <a:avLst/>
          </a:prstGeom>
        </p:spPr>
      </p:pic>
      <p:sp>
        <p:nvSpPr>
          <p:cNvPr id="16" name="Footer Placeholder 4"/>
          <p:cNvSpPr>
            <a:spLocks noGrp="1"/>
          </p:cNvSpPr>
          <p:nvPr>
            <p:ph type="ftr" sz="quarter" idx="17"/>
          </p:nvPr>
        </p:nvSpPr>
        <p:spPr>
          <a:xfrm>
            <a:off x="755945" y="6324600"/>
            <a:ext cx="7896131" cy="457200"/>
          </a:xfrm>
        </p:spPr>
        <p:txBody>
          <a:bodyPr/>
          <a:lstStyle>
            <a:lvl1pPr>
              <a:defRPr/>
            </a:lvl1pPr>
          </a:lstStyle>
          <a:p>
            <a:pPr>
              <a:defRPr/>
            </a:pPr>
            <a:r>
              <a:rPr lang="en-US" b="1" dirty="0" smtClean="0"/>
              <a:t>EconEdLink Teacher Webinar: Children’s Literature &amp; Economics</a:t>
            </a:r>
          </a:p>
          <a:p>
            <a:pPr>
              <a:defRPr/>
            </a:pPr>
            <a:r>
              <a:rPr lang="en-US" b="1" dirty="0" smtClean="0">
                <a:solidFill>
                  <a:srgbClr val="1578BC"/>
                </a:solidFill>
              </a:rPr>
              <a:t>www.EconEdLink.org </a:t>
            </a:r>
            <a:endParaRPr lang="en-US" b="1" dirty="0">
              <a:solidFill>
                <a:srgbClr val="1578BC"/>
              </a:solidFill>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onopoly Cards w/ Subhead">
    <p:spTree>
      <p:nvGrpSpPr>
        <p:cNvPr id="1" name=""/>
        <p:cNvGrpSpPr/>
        <p:nvPr/>
      </p:nvGrpSpPr>
      <p:grpSpPr>
        <a:xfrm>
          <a:off x="0" y="0"/>
          <a:ext cx="0" cy="0"/>
          <a:chOff x="0" y="0"/>
          <a:chExt cx="0" cy="0"/>
        </a:xfrm>
      </p:grpSpPr>
      <p:sp>
        <p:nvSpPr>
          <p:cNvPr id="8" name="Rectangle 7"/>
          <p:cNvSpPr/>
          <p:nvPr userDrawn="1"/>
        </p:nvSpPr>
        <p:spPr bwMode="auto">
          <a:xfrm>
            <a:off x="457200" y="2438400"/>
            <a:ext cx="4038600" cy="36576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cs typeface="ＭＳ Ｐゴシック" charset="-128"/>
            </a:endParaRPr>
          </a:p>
        </p:txBody>
      </p:sp>
      <p:sp>
        <p:nvSpPr>
          <p:cNvPr id="9" name="Rectangle 8"/>
          <p:cNvSpPr/>
          <p:nvPr userDrawn="1"/>
        </p:nvSpPr>
        <p:spPr bwMode="auto">
          <a:xfrm>
            <a:off x="457200" y="1828800"/>
            <a:ext cx="4038600" cy="609600"/>
          </a:xfrm>
          <a:prstGeom prst="rect">
            <a:avLst/>
          </a:prstGeom>
          <a:solidFill>
            <a:srgbClr val="6EA92C"/>
          </a:solidFill>
          <a:ln w="9525" cap="flat" cmpd="sng" algn="ctr">
            <a:solidFill>
              <a:schemeClr val="tx1"/>
            </a:solidFill>
            <a:prstDash val="solid"/>
            <a:round/>
            <a:headEnd type="none" w="med" len="med"/>
            <a:tailEnd type="none" w="med" len="med"/>
          </a:ln>
          <a:effectLst/>
        </p:spPr>
        <p:txBody>
          <a:bodyPr/>
          <a:lstStyle/>
          <a:p>
            <a:pPr>
              <a:defRPr/>
            </a:pPr>
            <a:endParaRPr lang="en-US" dirty="0">
              <a:cs typeface="ＭＳ Ｐゴシック" charset="-128"/>
            </a:endParaRPr>
          </a:p>
        </p:txBody>
      </p:sp>
      <p:sp>
        <p:nvSpPr>
          <p:cNvPr id="11" name="Line 7"/>
          <p:cNvSpPr>
            <a:spLocks noChangeShapeType="1"/>
          </p:cNvSpPr>
          <p:nvPr userDrawn="1"/>
        </p:nvSpPr>
        <p:spPr bwMode="auto">
          <a:xfrm>
            <a:off x="457200" y="1219200"/>
            <a:ext cx="8229600" cy="0"/>
          </a:xfrm>
          <a:prstGeom prst="line">
            <a:avLst/>
          </a:prstGeom>
          <a:noFill/>
          <a:ln w="15875">
            <a:solidFill>
              <a:srgbClr val="C0C0C0"/>
            </a:solidFill>
            <a:round/>
            <a:headEnd/>
            <a:tailEnd/>
          </a:ln>
        </p:spPr>
        <p:txBody>
          <a:bodyPr wrap="none" anchor="ctr"/>
          <a:lstStyle/>
          <a:p>
            <a:pPr>
              <a:defRPr/>
            </a:pPr>
            <a:endParaRPr lang="en-US" dirty="0">
              <a:cs typeface="ＭＳ Ｐゴシック" charset="-128"/>
            </a:endParaRPr>
          </a:p>
        </p:txBody>
      </p:sp>
      <p:sp>
        <p:nvSpPr>
          <p:cNvPr id="12" name="Rectangle 11"/>
          <p:cNvSpPr/>
          <p:nvPr userDrawn="1"/>
        </p:nvSpPr>
        <p:spPr bwMode="auto">
          <a:xfrm>
            <a:off x="4648200" y="1828800"/>
            <a:ext cx="4038600" cy="609600"/>
          </a:xfrm>
          <a:prstGeom prst="rect">
            <a:avLst/>
          </a:prstGeom>
          <a:solidFill>
            <a:srgbClr val="6EA92C"/>
          </a:solidFill>
          <a:ln w="9525" cap="flat" cmpd="sng" algn="ctr">
            <a:solidFill>
              <a:schemeClr val="tx1"/>
            </a:solidFill>
            <a:prstDash val="solid"/>
            <a:round/>
            <a:headEnd type="none" w="med" len="med"/>
            <a:tailEnd type="none" w="med" len="med"/>
          </a:ln>
          <a:effectLst/>
        </p:spPr>
        <p:txBody>
          <a:bodyPr/>
          <a:lstStyle/>
          <a:p>
            <a:pPr>
              <a:defRPr/>
            </a:pPr>
            <a:endParaRPr lang="en-US" dirty="0">
              <a:cs typeface="ＭＳ Ｐゴシック" charset="-128"/>
            </a:endParaRPr>
          </a:p>
        </p:txBody>
      </p:sp>
      <p:sp>
        <p:nvSpPr>
          <p:cNvPr id="13" name="Rectangle 12"/>
          <p:cNvSpPr/>
          <p:nvPr userDrawn="1"/>
        </p:nvSpPr>
        <p:spPr bwMode="auto">
          <a:xfrm>
            <a:off x="4648200" y="2438400"/>
            <a:ext cx="4038600" cy="36576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cs typeface="ＭＳ Ｐゴシック" charset="-128"/>
            </a:endParaRPr>
          </a:p>
        </p:txBody>
      </p:sp>
      <p:sp>
        <p:nvSpPr>
          <p:cNvPr id="3" name="Text Placeholder 2"/>
          <p:cNvSpPr>
            <a:spLocks noGrp="1"/>
          </p:cNvSpPr>
          <p:nvPr>
            <p:ph type="body" idx="1"/>
          </p:nvPr>
        </p:nvSpPr>
        <p:spPr>
          <a:xfrm>
            <a:off x="457200" y="1839913"/>
            <a:ext cx="4038600" cy="598487"/>
          </a:xfrm>
          <a:prstGeom prst="rect">
            <a:avLst/>
          </a:prstGeom>
        </p:spPr>
        <p:txBody>
          <a:bodyPr anchor="ctr"/>
          <a:lstStyle>
            <a:lvl1pPr marL="0" indent="0">
              <a:buNone/>
              <a:defRPr sz="2000" b="0">
                <a:solidFill>
                  <a:schemeClr val="bg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438400"/>
            <a:ext cx="4040188" cy="3657600"/>
          </a:xfrm>
          <a:prstGeom prst="rect">
            <a:avLst/>
          </a:prstGeom>
        </p:spPr>
        <p:txBody>
          <a:bodyPr/>
          <a:lstStyle>
            <a:lvl1pPr>
              <a:defRPr sz="2000">
                <a:latin typeface="Gill Sans"/>
                <a:cs typeface="Gill Sans"/>
              </a:defRPr>
            </a:lvl1pPr>
            <a:lvl2pPr>
              <a:defRPr sz="1800">
                <a:latin typeface="Gill Sans"/>
                <a:cs typeface="Gill Sans"/>
              </a:defRPr>
            </a:lvl2pPr>
            <a:lvl3pPr>
              <a:defRPr sz="1600">
                <a:latin typeface="Gill Sans"/>
                <a:cs typeface="Gill Sans"/>
              </a:defRPr>
            </a:lvl3pPr>
            <a:lvl4pPr>
              <a:defRPr sz="1400">
                <a:latin typeface="Gill Sans"/>
                <a:cs typeface="Gill Sans"/>
              </a:defRPr>
            </a:lvl4pPr>
            <a:lvl5pPr>
              <a:defRPr sz="1200">
                <a:latin typeface="Gill Sans"/>
                <a:cs typeface="Gill San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8200" y="2438400"/>
            <a:ext cx="4041775" cy="3657600"/>
          </a:xfrm>
          <a:prstGeom prst="rect">
            <a:avLst/>
          </a:prstGeom>
        </p:spPr>
        <p:txBody>
          <a:bodyPr/>
          <a:lstStyle>
            <a:lvl1pPr>
              <a:defRPr sz="2000">
                <a:latin typeface="Gill Sans"/>
                <a:cs typeface="Gill Sans"/>
              </a:defRPr>
            </a:lvl1pPr>
            <a:lvl2pPr>
              <a:defRPr sz="1800">
                <a:latin typeface="Gill Sans"/>
                <a:cs typeface="Gill Sans"/>
              </a:defRPr>
            </a:lvl2pPr>
            <a:lvl3pPr>
              <a:defRPr sz="1600">
                <a:latin typeface="Gill Sans"/>
                <a:cs typeface="Gill Sans"/>
              </a:defRPr>
            </a:lvl3pPr>
            <a:lvl4pPr>
              <a:defRPr sz="1400">
                <a:latin typeface="Gill Sans"/>
                <a:cs typeface="Gill Sans"/>
              </a:defRPr>
            </a:lvl4pPr>
            <a:lvl5pPr>
              <a:defRPr sz="1200">
                <a:latin typeface="Gill Sans"/>
                <a:cs typeface="Gill San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2"/>
          <p:cNvSpPr>
            <a:spLocks noGrp="1"/>
          </p:cNvSpPr>
          <p:nvPr>
            <p:ph type="body" idx="13"/>
          </p:nvPr>
        </p:nvSpPr>
        <p:spPr>
          <a:xfrm>
            <a:off x="4648200" y="1828800"/>
            <a:ext cx="4038600" cy="598487"/>
          </a:xfrm>
          <a:prstGeom prst="rect">
            <a:avLst/>
          </a:prstGeom>
        </p:spPr>
        <p:txBody>
          <a:bodyPr anchor="ctr"/>
          <a:lstStyle>
            <a:lvl1pPr marL="0" indent="0">
              <a:buNone/>
              <a:defRPr sz="2000" b="0">
                <a:solidFill>
                  <a:schemeClr val="bg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21" name="Title 20"/>
          <p:cNvSpPr>
            <a:spLocks noGrp="1"/>
          </p:cNvSpPr>
          <p:nvPr>
            <p:ph type="title"/>
          </p:nvPr>
        </p:nvSpPr>
        <p:spPr>
          <a:xfrm>
            <a:off x="457200" y="609600"/>
            <a:ext cx="8229600" cy="609600"/>
          </a:xfrm>
          <a:prstGeom prst="rect">
            <a:avLst/>
          </a:prstGeom>
        </p:spPr>
        <p:txBody>
          <a:bodyPr vert="horz" anchor="t"/>
          <a:lstStyle>
            <a:lvl1pPr>
              <a:defRPr sz="2400"/>
            </a:lvl1pPr>
          </a:lstStyle>
          <a:p>
            <a:r>
              <a:rPr lang="en-US" dirty="0" smtClean="0"/>
              <a:t>Click to edit Master title style</a:t>
            </a:r>
            <a:endParaRPr lang="en-US" dirty="0"/>
          </a:p>
        </p:txBody>
      </p:sp>
      <p:sp>
        <p:nvSpPr>
          <p:cNvPr id="23" name="Text Placeholder 2"/>
          <p:cNvSpPr>
            <a:spLocks noGrp="1"/>
          </p:cNvSpPr>
          <p:nvPr>
            <p:ph type="body" idx="14"/>
          </p:nvPr>
        </p:nvSpPr>
        <p:spPr>
          <a:xfrm>
            <a:off x="457200" y="1295400"/>
            <a:ext cx="8229600" cy="457200"/>
          </a:xfrm>
          <a:prstGeom prst="rect">
            <a:avLst/>
          </a:prstGeom>
        </p:spPr>
        <p:txBody>
          <a:bodyPr anchor="t"/>
          <a:lstStyle>
            <a:lvl1pPr marL="0" indent="0">
              <a:buNone/>
              <a:defRPr sz="2400" b="0">
                <a:solidFill>
                  <a:schemeClr val="tx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6" name="Slide Number Placeholder 8"/>
          <p:cNvSpPr>
            <a:spLocks noGrp="1"/>
          </p:cNvSpPr>
          <p:nvPr>
            <p:ph type="sldNum" sz="quarter" idx="17"/>
          </p:nvPr>
        </p:nvSpPr>
        <p:spPr/>
        <p:txBody>
          <a:bodyPr/>
          <a:lstStyle>
            <a:lvl1pPr>
              <a:defRPr/>
            </a:lvl1pPr>
          </a:lstStyle>
          <a:p>
            <a:fld id="{CFEBA4D8-2E47-4345-BA21-5CD61A5A0BBD}" type="slidenum">
              <a:rPr lang="en-US"/>
              <a:pPr/>
              <a:t>‹#›</a:t>
            </a:fld>
            <a:endParaRPr lang="en-US" dirty="0"/>
          </a:p>
        </p:txBody>
      </p: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10362" y="609600"/>
            <a:ext cx="2200275" cy="533400"/>
          </a:xfrm>
          <a:prstGeom prst="rect">
            <a:avLst/>
          </a:prstGeom>
        </p:spPr>
      </p:pic>
      <p:sp>
        <p:nvSpPr>
          <p:cNvPr id="19" name="Footer Placeholder 4"/>
          <p:cNvSpPr>
            <a:spLocks noGrp="1"/>
          </p:cNvSpPr>
          <p:nvPr>
            <p:ph type="ftr" sz="quarter" idx="18"/>
          </p:nvPr>
        </p:nvSpPr>
        <p:spPr>
          <a:xfrm>
            <a:off x="755945" y="6324600"/>
            <a:ext cx="7896131" cy="457200"/>
          </a:xfrm>
        </p:spPr>
        <p:txBody>
          <a:bodyPr/>
          <a:lstStyle>
            <a:lvl1pPr>
              <a:defRPr/>
            </a:lvl1pPr>
          </a:lstStyle>
          <a:p>
            <a:pPr>
              <a:defRPr/>
            </a:pPr>
            <a:r>
              <a:rPr lang="en-US" b="1" dirty="0" smtClean="0"/>
              <a:t>EconEdLink Teacher Webinar: Children’s Literature &amp; Economics</a:t>
            </a:r>
          </a:p>
          <a:p>
            <a:pPr>
              <a:defRPr/>
            </a:pPr>
            <a:r>
              <a:rPr lang="en-US" b="1" dirty="0" smtClean="0">
                <a:solidFill>
                  <a:srgbClr val="1578BC"/>
                </a:solidFill>
              </a:rPr>
              <a:t>www.EconEdLink.org </a:t>
            </a:r>
            <a:endParaRPr lang="en-US" b="1" dirty="0">
              <a:solidFill>
                <a:srgbClr val="1578BC"/>
              </a:solidFill>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Blank">
    <p:spTree>
      <p:nvGrpSpPr>
        <p:cNvPr id="1" name=""/>
        <p:cNvGrpSpPr/>
        <p:nvPr/>
      </p:nvGrpSpPr>
      <p:grpSpPr>
        <a:xfrm>
          <a:off x="0" y="0"/>
          <a:ext cx="0" cy="0"/>
          <a:chOff x="0" y="0"/>
          <a:chExt cx="0" cy="0"/>
        </a:xfrm>
      </p:grpSpPr>
      <p:sp>
        <p:nvSpPr>
          <p:cNvPr id="6" name="Line 7"/>
          <p:cNvSpPr>
            <a:spLocks noChangeShapeType="1"/>
          </p:cNvSpPr>
          <p:nvPr userDrawn="1"/>
        </p:nvSpPr>
        <p:spPr bwMode="auto">
          <a:xfrm>
            <a:off x="457200" y="1219200"/>
            <a:ext cx="8229600" cy="0"/>
          </a:xfrm>
          <a:prstGeom prst="line">
            <a:avLst/>
          </a:prstGeom>
          <a:noFill/>
          <a:ln w="15875">
            <a:solidFill>
              <a:srgbClr val="C0C0C0"/>
            </a:solidFill>
            <a:round/>
            <a:headEnd/>
            <a:tailEnd/>
          </a:ln>
        </p:spPr>
        <p:txBody>
          <a:bodyPr wrap="none" anchor="ctr"/>
          <a:lstStyle/>
          <a:p>
            <a:pPr>
              <a:defRPr/>
            </a:pPr>
            <a:endParaRPr lang="en-US" dirty="0">
              <a:cs typeface="ＭＳ Ｐゴシック" charset="-128"/>
            </a:endParaRPr>
          </a:p>
        </p:txBody>
      </p:sp>
      <p:sp>
        <p:nvSpPr>
          <p:cNvPr id="3" name="Content Placeholder 2"/>
          <p:cNvSpPr>
            <a:spLocks noGrp="1"/>
          </p:cNvSpPr>
          <p:nvPr>
            <p:ph idx="1"/>
          </p:nvPr>
        </p:nvSpPr>
        <p:spPr>
          <a:xfrm>
            <a:off x="857250" y="2133600"/>
            <a:ext cx="7429500" cy="3733800"/>
          </a:xfrm>
          <a:prstGeom prst="rect">
            <a:avLst/>
          </a:prstGeom>
        </p:spPr>
        <p:txBody>
          <a:bodyPr lIns="91440" rIns="91440"/>
          <a:lstStyle>
            <a:lvl1pPr>
              <a:buFont typeface="Arial"/>
              <a:buNone/>
              <a:defRPr sz="2400">
                <a:solidFill>
                  <a:srgbClr val="6EA92C"/>
                </a:solidFill>
                <a:latin typeface="Gill Sans"/>
                <a:cs typeface="Gill Sans"/>
              </a:defRPr>
            </a:lvl1pPr>
            <a:lvl2pPr marL="182880" indent="-374904" algn="l">
              <a:buClr>
                <a:srgbClr val="004A80"/>
              </a:buClr>
              <a:buFont typeface="BankGothic Md BT"/>
              <a:buChar char="»"/>
              <a:defRPr sz="2400">
                <a:solidFill>
                  <a:srgbClr val="004A80"/>
                </a:solidFill>
                <a:latin typeface="Gill Sans"/>
                <a:cs typeface="Gill Sans"/>
              </a:defRPr>
            </a:lvl2pPr>
            <a:lvl3pPr>
              <a:defRPr>
                <a:solidFill>
                  <a:srgbClr val="6EA92C"/>
                </a:solidFill>
                <a:latin typeface="Gill Sans"/>
                <a:cs typeface="Gill Sans"/>
              </a:defRPr>
            </a:lvl3pPr>
            <a:lvl4pPr>
              <a:defRPr>
                <a:solidFill>
                  <a:srgbClr val="6EA92C"/>
                </a:solidFill>
                <a:latin typeface="Gill Sans"/>
                <a:cs typeface="Gill Sans"/>
              </a:defRPr>
            </a:lvl4pPr>
            <a:lvl5pPr>
              <a:defRPr>
                <a:solidFill>
                  <a:srgbClr val="6EA92C"/>
                </a:solidFill>
                <a:latin typeface="Gill Sans"/>
                <a:cs typeface="Gill Sans"/>
              </a:defRPr>
            </a:lvl5pPr>
          </a:lstStyle>
          <a:p>
            <a:pPr lvl="0"/>
            <a:endParaRPr lang="en-US" dirty="0" smtClean="0"/>
          </a:p>
        </p:txBody>
      </p:sp>
      <p:sp>
        <p:nvSpPr>
          <p:cNvPr id="15" name="Title 14"/>
          <p:cNvSpPr>
            <a:spLocks noGrp="1"/>
          </p:cNvSpPr>
          <p:nvPr>
            <p:ph type="title"/>
          </p:nvPr>
        </p:nvSpPr>
        <p:spPr>
          <a:xfrm>
            <a:off x="457200" y="609600"/>
            <a:ext cx="8229600" cy="609600"/>
          </a:xfrm>
          <a:prstGeom prst="rect">
            <a:avLst/>
          </a:prstGeom>
        </p:spPr>
        <p:txBody>
          <a:bodyPr vert="horz" anchor="t"/>
          <a:lstStyle>
            <a:lvl1pPr>
              <a:defRPr sz="3200"/>
            </a:lvl1pPr>
          </a:lstStyle>
          <a:p>
            <a:r>
              <a:rPr lang="en-US" dirty="0" smtClean="0"/>
              <a:t>Click to edit Master title style</a:t>
            </a:r>
            <a:endParaRPr lang="en-US" dirty="0"/>
          </a:p>
        </p:txBody>
      </p:sp>
      <p:sp>
        <p:nvSpPr>
          <p:cNvPr id="9" name="Text Placeholder 2"/>
          <p:cNvSpPr>
            <a:spLocks noGrp="1"/>
          </p:cNvSpPr>
          <p:nvPr>
            <p:ph type="body" idx="14"/>
          </p:nvPr>
        </p:nvSpPr>
        <p:spPr>
          <a:xfrm>
            <a:off x="457200" y="1295400"/>
            <a:ext cx="8229600" cy="457200"/>
          </a:xfrm>
          <a:prstGeom prst="rect">
            <a:avLst/>
          </a:prstGeom>
        </p:spPr>
        <p:txBody>
          <a:bodyPr anchor="t"/>
          <a:lstStyle>
            <a:lvl1pPr marL="0" indent="0">
              <a:buNone/>
              <a:defRPr sz="2400" b="0">
                <a:solidFill>
                  <a:schemeClr val="tx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0" name="Slide Number Placeholder 5"/>
          <p:cNvSpPr>
            <a:spLocks noGrp="1"/>
          </p:cNvSpPr>
          <p:nvPr>
            <p:ph type="sldNum" sz="quarter" idx="17"/>
          </p:nvPr>
        </p:nvSpPr>
        <p:spPr>
          <a:xfrm>
            <a:off x="7848600" y="6248400"/>
            <a:ext cx="609600" cy="457200"/>
          </a:xfrm>
        </p:spPr>
        <p:txBody>
          <a:bodyPr/>
          <a:lstStyle>
            <a:lvl1pPr>
              <a:defRPr/>
            </a:lvl1pPr>
          </a:lstStyle>
          <a:p>
            <a:fld id="{0AAD9021-A74D-4FF0-868C-40F10C5CABE8}" type="slidenum">
              <a:rPr lang="en-US"/>
              <a:pPr/>
              <a:t>‹#›</a:t>
            </a:fld>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10362" y="609600"/>
            <a:ext cx="2200275" cy="533400"/>
          </a:xfrm>
          <a:prstGeom prst="rect">
            <a:avLst/>
          </a:prstGeom>
        </p:spPr>
      </p:pic>
      <p:sp>
        <p:nvSpPr>
          <p:cNvPr id="12" name="Footer Placeholder 4"/>
          <p:cNvSpPr>
            <a:spLocks noGrp="1"/>
          </p:cNvSpPr>
          <p:nvPr>
            <p:ph type="ftr" sz="quarter" idx="18"/>
          </p:nvPr>
        </p:nvSpPr>
        <p:spPr>
          <a:xfrm>
            <a:off x="755945" y="6324600"/>
            <a:ext cx="7896131" cy="457200"/>
          </a:xfrm>
        </p:spPr>
        <p:txBody>
          <a:bodyPr/>
          <a:lstStyle>
            <a:lvl1pPr>
              <a:defRPr/>
            </a:lvl1pPr>
          </a:lstStyle>
          <a:p>
            <a:pPr>
              <a:defRPr/>
            </a:pPr>
            <a:r>
              <a:rPr lang="en-US" b="1" dirty="0" smtClean="0"/>
              <a:t>Money and Elections</a:t>
            </a:r>
          </a:p>
          <a:p>
            <a:pPr>
              <a:defRPr/>
            </a:pPr>
            <a:r>
              <a:rPr lang="en-US" b="1" dirty="0" smtClean="0">
                <a:solidFill>
                  <a:srgbClr val="1578BC"/>
                </a:solidFill>
              </a:rPr>
              <a:t>www.EconEdLink.org </a:t>
            </a:r>
            <a:endParaRPr lang="en-US" b="1" dirty="0">
              <a:solidFill>
                <a:srgbClr val="1578BC"/>
              </a:solidFill>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 Bullets">
    <p:spTree>
      <p:nvGrpSpPr>
        <p:cNvPr id="1" name=""/>
        <p:cNvGrpSpPr/>
        <p:nvPr/>
      </p:nvGrpSpPr>
      <p:grpSpPr>
        <a:xfrm>
          <a:off x="0" y="0"/>
          <a:ext cx="0" cy="0"/>
          <a:chOff x="0" y="0"/>
          <a:chExt cx="0" cy="0"/>
        </a:xfrm>
      </p:grpSpPr>
      <p:sp>
        <p:nvSpPr>
          <p:cNvPr id="6" name="Line 7"/>
          <p:cNvSpPr>
            <a:spLocks noChangeShapeType="1"/>
          </p:cNvSpPr>
          <p:nvPr userDrawn="1"/>
        </p:nvSpPr>
        <p:spPr bwMode="auto">
          <a:xfrm>
            <a:off x="457200" y="1219200"/>
            <a:ext cx="8229600" cy="0"/>
          </a:xfrm>
          <a:prstGeom prst="line">
            <a:avLst/>
          </a:prstGeom>
          <a:noFill/>
          <a:ln w="15875">
            <a:solidFill>
              <a:srgbClr val="C0C0C0"/>
            </a:solidFill>
            <a:round/>
            <a:headEnd/>
            <a:tailEnd/>
          </a:ln>
        </p:spPr>
        <p:txBody>
          <a:bodyPr wrap="none" anchor="ctr"/>
          <a:lstStyle/>
          <a:p>
            <a:pPr>
              <a:defRPr/>
            </a:pPr>
            <a:endParaRPr lang="en-US" dirty="0">
              <a:cs typeface="ＭＳ Ｐゴシック" charset="-128"/>
            </a:endParaRPr>
          </a:p>
        </p:txBody>
      </p:sp>
      <p:sp>
        <p:nvSpPr>
          <p:cNvPr id="15" name="Title 14"/>
          <p:cNvSpPr>
            <a:spLocks noGrp="1"/>
          </p:cNvSpPr>
          <p:nvPr>
            <p:ph type="title"/>
          </p:nvPr>
        </p:nvSpPr>
        <p:spPr>
          <a:xfrm>
            <a:off x="457200" y="609600"/>
            <a:ext cx="8229600" cy="609600"/>
          </a:xfrm>
          <a:prstGeom prst="rect">
            <a:avLst/>
          </a:prstGeom>
        </p:spPr>
        <p:txBody>
          <a:bodyPr vert="horz" anchor="t"/>
          <a:lstStyle>
            <a:lvl1pPr>
              <a:defRPr sz="2400"/>
            </a:lvl1pPr>
          </a:lstStyle>
          <a:p>
            <a:r>
              <a:rPr lang="en-US" dirty="0" smtClean="0"/>
              <a:t>Click to edit Master title style</a:t>
            </a:r>
            <a:endParaRPr lang="en-US" dirty="0"/>
          </a:p>
        </p:txBody>
      </p:sp>
      <p:sp>
        <p:nvSpPr>
          <p:cNvPr id="9" name="Text Placeholder 2"/>
          <p:cNvSpPr>
            <a:spLocks noGrp="1"/>
          </p:cNvSpPr>
          <p:nvPr>
            <p:ph type="body" idx="14"/>
          </p:nvPr>
        </p:nvSpPr>
        <p:spPr>
          <a:xfrm>
            <a:off x="457200" y="1295400"/>
            <a:ext cx="8229600" cy="457200"/>
          </a:xfrm>
          <a:prstGeom prst="rect">
            <a:avLst/>
          </a:prstGeom>
        </p:spPr>
        <p:txBody>
          <a:bodyPr anchor="t"/>
          <a:lstStyle>
            <a:lvl1pPr marL="0" indent="0">
              <a:buNone/>
              <a:defRPr sz="2400" b="0">
                <a:solidFill>
                  <a:schemeClr val="tx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1" name="Content Placeholder 2"/>
          <p:cNvSpPr>
            <a:spLocks noGrp="1"/>
          </p:cNvSpPr>
          <p:nvPr>
            <p:ph idx="1"/>
          </p:nvPr>
        </p:nvSpPr>
        <p:spPr>
          <a:xfrm>
            <a:off x="609600" y="1905001"/>
            <a:ext cx="7924800" cy="4343400"/>
          </a:xfrm>
          <a:prstGeom prst="rect">
            <a:avLst/>
          </a:prstGeom>
        </p:spPr>
        <p:txBody>
          <a:bodyPr/>
          <a:lstStyle>
            <a:lvl1pPr>
              <a:defRPr sz="1800">
                <a:latin typeface="Gill Sans"/>
                <a:cs typeface="Gill Sans"/>
              </a:defRPr>
            </a:lvl1pPr>
            <a:lvl2pPr>
              <a:defRPr sz="1800">
                <a:latin typeface="Gill Sans"/>
                <a:cs typeface="Gill Sans"/>
              </a:defRPr>
            </a:lvl2pPr>
            <a:lvl3pPr>
              <a:defRPr sz="1800">
                <a:latin typeface="Gill Sans"/>
                <a:cs typeface="Gill Sans"/>
              </a:defRPr>
            </a:lvl3pPr>
            <a:lvl4pPr>
              <a:defRPr sz="1800">
                <a:latin typeface="Gill Sans"/>
                <a:cs typeface="Gill Sans"/>
              </a:defRPr>
            </a:lvl4pPr>
            <a:lvl5pPr>
              <a:defRPr sz="1800">
                <a:latin typeface="Gill Sans"/>
                <a:cs typeface="Gill San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4"/>
          <p:cNvSpPr>
            <a:spLocks noGrp="1"/>
          </p:cNvSpPr>
          <p:nvPr>
            <p:ph type="ftr" sz="quarter" idx="16"/>
          </p:nvPr>
        </p:nvSpPr>
        <p:spPr>
          <a:xfrm>
            <a:off x="609600" y="6400800"/>
            <a:ext cx="7896131" cy="457200"/>
          </a:xfrm>
        </p:spPr>
        <p:txBody>
          <a:bodyPr/>
          <a:lstStyle>
            <a:lvl1pPr>
              <a:defRPr/>
            </a:lvl1pPr>
          </a:lstStyle>
          <a:p>
            <a:pPr>
              <a:defRPr/>
            </a:pPr>
            <a:r>
              <a:rPr lang="en-US" b="1" dirty="0" smtClean="0"/>
              <a:t>Lesson Title</a:t>
            </a:r>
          </a:p>
          <a:p>
            <a:pPr>
              <a:defRPr/>
            </a:pPr>
            <a:r>
              <a:rPr lang="en-US" b="1" dirty="0" smtClean="0">
                <a:solidFill>
                  <a:srgbClr val="1578BC"/>
                </a:solidFill>
              </a:rPr>
              <a:t>www.EconEdLink.org </a:t>
            </a:r>
            <a:endParaRPr lang="en-US" b="1" dirty="0">
              <a:solidFill>
                <a:srgbClr val="1578BC"/>
              </a:solidFill>
            </a:endParaRPr>
          </a:p>
        </p:txBody>
      </p:sp>
      <p:sp>
        <p:nvSpPr>
          <p:cNvPr id="10" name="Slide Number Placeholder 5"/>
          <p:cNvSpPr>
            <a:spLocks noGrp="1"/>
          </p:cNvSpPr>
          <p:nvPr>
            <p:ph type="sldNum" sz="quarter" idx="17"/>
          </p:nvPr>
        </p:nvSpPr>
        <p:spPr>
          <a:xfrm>
            <a:off x="7162800" y="6553200"/>
            <a:ext cx="1295400" cy="457200"/>
          </a:xfrm>
        </p:spPr>
        <p:txBody>
          <a:bodyPr/>
          <a:lstStyle>
            <a:lvl1pPr>
              <a:defRPr/>
            </a:lvl1pPr>
          </a:lstStyle>
          <a:p>
            <a:fld id="{9EBAAD4B-9DCB-4A12-AD43-92C60FC43709}" type="slidenum">
              <a:rPr lang="en-US"/>
              <a:pPr/>
              <a:t>‹#›</a:t>
            </a:fld>
            <a:endParaRPr lang="en-US"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10362" y="609600"/>
            <a:ext cx="2200275" cy="533400"/>
          </a:xfrm>
          <a:prstGeom prst="rect">
            <a:avLst/>
          </a:prstGeom>
        </p:spPr>
      </p:pic>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BA1793-7E79-45E4-9D23-AD39533D5127}" type="datetimeFigureOut">
              <a:rPr lang="en-US" smtClean="0"/>
              <a:t>6/23/17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1298230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BA1793-7E79-45E4-9D23-AD39533D5127}" type="datetimeFigureOut">
              <a:rPr lang="en-US" smtClean="0"/>
              <a:t>6/23/17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10408197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8.xml"/><Relationship Id="rId12" Type="http://schemas.openxmlformats.org/officeDocument/2006/relationships/theme" Target="../theme/theme2.xml"/><Relationship Id="rId1" Type="http://schemas.openxmlformats.org/officeDocument/2006/relationships/slideLayout" Target="../slideLayouts/slideLayout8.xml"/><Relationship Id="rId2" Type="http://schemas.openxmlformats.org/officeDocument/2006/relationships/slideLayout" Target="../slideLayouts/slideLayout9.xml"/><Relationship Id="rId3" Type="http://schemas.openxmlformats.org/officeDocument/2006/relationships/slideLayout" Target="../slideLayouts/slideLayout10.xml"/><Relationship Id="rId4" Type="http://schemas.openxmlformats.org/officeDocument/2006/relationships/slideLayout" Target="../slideLayouts/slideLayout11.xml"/><Relationship Id="rId5" Type="http://schemas.openxmlformats.org/officeDocument/2006/relationships/slideLayout" Target="../slideLayouts/slideLayout12.xml"/><Relationship Id="rId6" Type="http://schemas.openxmlformats.org/officeDocument/2006/relationships/slideLayout" Target="../slideLayouts/slideLayout13.xml"/><Relationship Id="rId7" Type="http://schemas.openxmlformats.org/officeDocument/2006/relationships/slideLayout" Target="../slideLayouts/slideLayout14.xml"/><Relationship Id="rId8" Type="http://schemas.openxmlformats.org/officeDocument/2006/relationships/slideLayout" Target="../slideLayouts/slideLayout15.xml"/><Relationship Id="rId9" Type="http://schemas.openxmlformats.org/officeDocument/2006/relationships/slideLayout" Target="../slideLayouts/slideLayout16.xml"/><Relationship Id="rId10"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9" name="Rectangle 5"/>
          <p:cNvSpPr>
            <a:spLocks noGrp="1" noChangeArrowheads="1"/>
          </p:cNvSpPr>
          <p:nvPr>
            <p:ph type="ftr" sz="quarter" idx="3"/>
          </p:nvPr>
        </p:nvSpPr>
        <p:spPr bwMode="auto">
          <a:xfrm>
            <a:off x="3124200" y="6477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200">
                <a:latin typeface="Gill Sans" charset="0"/>
                <a:cs typeface="ＭＳ Ｐゴシック" charset="-128"/>
              </a:defRPr>
            </a:lvl1pPr>
          </a:lstStyle>
          <a:p>
            <a:pPr>
              <a:defRPr/>
            </a:pPr>
            <a:r>
              <a:rPr lang="en-US" smtClean="0"/>
              <a:t>CEE Board Meeting - Confidential </a:t>
            </a:r>
            <a:endParaRPr lang="en-US" dirty="0"/>
          </a:p>
        </p:txBody>
      </p:sp>
      <p:sp>
        <p:nvSpPr>
          <p:cNvPr id="1030" name="Rectangle 6"/>
          <p:cNvSpPr>
            <a:spLocks noGrp="1" noChangeArrowheads="1"/>
          </p:cNvSpPr>
          <p:nvPr>
            <p:ph type="sldNum" sz="quarter" idx="4"/>
          </p:nvPr>
        </p:nvSpPr>
        <p:spPr bwMode="auto">
          <a:xfrm>
            <a:off x="6553200" y="6477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Gill Sans" charset="0"/>
              </a:defRPr>
            </a:lvl1pPr>
          </a:lstStyle>
          <a:p>
            <a:fld id="{60921177-3047-4604-B14F-505EA243D6B1}" type="slidenum">
              <a:rPr lang="en-US" smtClean="0"/>
              <a:pPr/>
              <a:t>‹#›</a:t>
            </a:fld>
            <a:endParaRPr lang="en-US" dirty="0"/>
          </a:p>
        </p:txBody>
      </p:sp>
      <p:sp>
        <p:nvSpPr>
          <p:cNvPr id="5" name="Date Placeholder 3"/>
          <p:cNvSpPr>
            <a:spLocks noGrp="1"/>
          </p:cNvSpPr>
          <p:nvPr>
            <p:ph type="dt" sz="half" idx="2"/>
          </p:nvPr>
        </p:nvSpPr>
        <p:spPr>
          <a:xfrm>
            <a:off x="685800" y="6477000"/>
            <a:ext cx="1905000" cy="457200"/>
          </a:xfrm>
          <a:prstGeom prst="rect">
            <a:avLst/>
          </a:prstGeom>
        </p:spPr>
        <p:txBody>
          <a:bodyPr/>
          <a:lstStyle>
            <a:lvl1pPr>
              <a:defRPr sz="1200"/>
            </a:lvl1pPr>
          </a:lstStyle>
          <a:p>
            <a:r>
              <a:rPr lang="en-US" dirty="0" smtClean="0"/>
              <a:t>10.30.2015 </a:t>
            </a:r>
            <a:endParaRPr lang="en-US" dirty="0"/>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94" r:id="rId3"/>
    <p:sldLayoutId id="2147483678" r:id="rId4"/>
    <p:sldLayoutId id="2147483679" r:id="rId5"/>
    <p:sldLayoutId id="2147483680" r:id="rId6"/>
    <p:sldLayoutId id="2147483681" r:id="rId7"/>
  </p:sldLayoutIdLst>
  <p:timing>
    <p:tnLst>
      <p:par>
        <p:cTn id="1" dur="indefinite" restart="never" nodeType="tmRoot"/>
      </p:par>
    </p:tnLst>
  </p:timing>
  <p:hf hdr="0"/>
  <p:txStyles>
    <p:titleStyle>
      <a:lvl1pPr algn="l" rtl="0" eaLnBrk="0" fontAlgn="base" hangingPunct="0">
        <a:spcBef>
          <a:spcPct val="0"/>
        </a:spcBef>
        <a:spcAft>
          <a:spcPct val="0"/>
        </a:spcAft>
        <a:defRPr sz="4400">
          <a:solidFill>
            <a:srgbClr val="004A80"/>
          </a:solidFill>
          <a:latin typeface="Gill Sans"/>
          <a:ea typeface="ＭＳ Ｐゴシック" charset="-128"/>
          <a:cs typeface="Gill Sans"/>
        </a:defRPr>
      </a:lvl1pPr>
      <a:lvl2pPr algn="l" rtl="0" eaLnBrk="0" fontAlgn="base" hangingPunct="0">
        <a:spcBef>
          <a:spcPct val="0"/>
        </a:spcBef>
        <a:spcAft>
          <a:spcPct val="0"/>
        </a:spcAft>
        <a:defRPr sz="4400">
          <a:solidFill>
            <a:srgbClr val="004A80"/>
          </a:solidFill>
          <a:latin typeface="Gill Sans" charset="0"/>
          <a:ea typeface="ＭＳ Ｐゴシック" charset="-128"/>
          <a:cs typeface="ＭＳ Ｐゴシック" charset="-128"/>
        </a:defRPr>
      </a:lvl2pPr>
      <a:lvl3pPr algn="l" rtl="0" eaLnBrk="0" fontAlgn="base" hangingPunct="0">
        <a:spcBef>
          <a:spcPct val="0"/>
        </a:spcBef>
        <a:spcAft>
          <a:spcPct val="0"/>
        </a:spcAft>
        <a:defRPr sz="4400">
          <a:solidFill>
            <a:srgbClr val="004A80"/>
          </a:solidFill>
          <a:latin typeface="Gill Sans" charset="0"/>
          <a:ea typeface="ＭＳ Ｐゴシック" charset="-128"/>
          <a:cs typeface="ＭＳ Ｐゴシック" charset="-128"/>
        </a:defRPr>
      </a:lvl3pPr>
      <a:lvl4pPr algn="l" rtl="0" eaLnBrk="0" fontAlgn="base" hangingPunct="0">
        <a:spcBef>
          <a:spcPct val="0"/>
        </a:spcBef>
        <a:spcAft>
          <a:spcPct val="0"/>
        </a:spcAft>
        <a:defRPr sz="4400">
          <a:solidFill>
            <a:srgbClr val="004A80"/>
          </a:solidFill>
          <a:latin typeface="Gill Sans" charset="0"/>
          <a:ea typeface="ＭＳ Ｐゴシック" charset="-128"/>
          <a:cs typeface="ＭＳ Ｐゴシック" charset="-128"/>
        </a:defRPr>
      </a:lvl4pPr>
      <a:lvl5pPr algn="l" rtl="0" eaLnBrk="0" fontAlgn="base" hangingPunct="0">
        <a:spcBef>
          <a:spcPct val="0"/>
        </a:spcBef>
        <a:spcAft>
          <a:spcPct val="0"/>
        </a:spcAft>
        <a:defRPr sz="4400">
          <a:solidFill>
            <a:srgbClr val="004A80"/>
          </a:solidFill>
          <a:latin typeface="Gill Sans"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Arial"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Arial"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Arial" charset="0"/>
          <a:ea typeface="ＭＳ Ｐゴシック" charset="-128"/>
          <a:cs typeface="ＭＳ Ｐゴシック"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BA1793-7E79-45E4-9D23-AD39533D5127}" type="datetimeFigureOut">
              <a:rPr lang="en-US" smtClean="0"/>
              <a:t>6/23/17</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BF9695-8517-4318-9952-3DDF4D4F8C2B}" type="slidenum">
              <a:rPr lang="en-US" smtClean="0"/>
              <a:t>‹#›</a:t>
            </a:fld>
            <a:endParaRPr lang="en-US"/>
          </a:p>
        </p:txBody>
      </p:sp>
    </p:spTree>
    <p:extLst>
      <p:ext uri="{BB962C8B-B14F-4D97-AF65-F5344CB8AC3E}">
        <p14:creationId xmlns:p14="http://schemas.microsoft.com/office/powerpoint/2010/main" val="1028064701"/>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3" Type="http://schemas.openxmlformats.org/officeDocument/2006/relationships/hyperlink" Target="http://mediasmarts.ca/sites/mediasmarts/files/games/secure-comics/publications/PT2014_PosterAbstract.pdf" TargetMode="External"/><Relationship Id="rId4" Type="http://schemas.openxmlformats.org/officeDocument/2006/relationships/hyperlink" Target="https://www.commonsensemedia.org/file/case-family-tip-sheet-2/download" TargetMode="External"/><Relationship Id="rId5" Type="http://schemas.openxmlformats.org/officeDocument/2006/relationships/hyperlink" Target="https://www.commonsensemedia.org/privacy-and-internet-safety/is-it-safe-to-post-pictures-of-my-kid-online" TargetMode="External"/><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901701" y="2362200"/>
            <a:ext cx="7200899" cy="1414181"/>
          </a:xfrm>
        </p:spPr>
        <p:txBody>
          <a:bodyPr/>
          <a:lstStyle/>
          <a:p>
            <a:r>
              <a:rPr lang="en-US" smtClean="0"/>
              <a:t>Cybersecurity and Personal Finance</a:t>
            </a:r>
            <a:r>
              <a:rPr lang="en-US" dirty="0" smtClean="0"/>
              <a:t/>
            </a:r>
            <a:br>
              <a:rPr lang="en-US" dirty="0" smtClean="0"/>
            </a:br>
            <a:endParaRPr lang="en-US" dirty="0"/>
          </a:p>
        </p:txBody>
      </p:sp>
      <p:sp>
        <p:nvSpPr>
          <p:cNvPr id="4" name="Rectangle 3"/>
          <p:cNvSpPr/>
          <p:nvPr/>
        </p:nvSpPr>
        <p:spPr>
          <a:xfrm>
            <a:off x="1066800" y="4648200"/>
            <a:ext cx="7010400" cy="830997"/>
          </a:xfrm>
          <a:prstGeom prst="rect">
            <a:avLst/>
          </a:prstGeom>
        </p:spPr>
        <p:txBody>
          <a:bodyPr wrap="square">
            <a:spAutoFit/>
          </a:bodyPr>
          <a:lstStyle/>
          <a:p>
            <a:pPr algn="ctr"/>
            <a:r>
              <a:rPr lang="en-US" b="1" smtClean="0"/>
              <a:t>Jack </a:t>
            </a:r>
            <a:r>
              <a:rPr lang="en-US" b="1" dirty="0"/>
              <a:t>and the Giant Digital </a:t>
            </a:r>
            <a:r>
              <a:rPr lang="en-US" b="1" dirty="0" smtClean="0"/>
              <a:t>Footprint</a:t>
            </a:r>
          </a:p>
          <a:p>
            <a:pPr algn="ctr"/>
            <a:r>
              <a:rPr lang="en-US" b="1" dirty="0" smtClean="0"/>
              <a:t>Deborah </a:t>
            </a:r>
            <a:r>
              <a:rPr lang="en-US" b="1" dirty="0" err="1" smtClean="0"/>
              <a:t>Kozdras</a:t>
            </a:r>
            <a:r>
              <a:rPr lang="en-US" b="1" dirty="0" smtClean="0"/>
              <a:t>, Ph.D. </a:t>
            </a:r>
            <a:endParaRPr lang="en-US" dirty="0"/>
          </a:p>
        </p:txBody>
      </p:sp>
    </p:spTree>
    <p:extLst>
      <p:ext uri="{BB962C8B-B14F-4D97-AF65-F5344CB8AC3E}">
        <p14:creationId xmlns:p14="http://schemas.microsoft.com/office/powerpoint/2010/main" val="23988976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2865" y="315686"/>
            <a:ext cx="8229600" cy="609600"/>
          </a:xfrm>
        </p:spPr>
        <p:txBody>
          <a:bodyPr>
            <a:noAutofit/>
          </a:bodyPr>
          <a:lstStyle/>
          <a:p>
            <a:r>
              <a:rPr lang="en-US" b="1" dirty="0"/>
              <a:t>Handout 3</a:t>
            </a:r>
            <a:r>
              <a:rPr lang="en-US" b="1" dirty="0" smtClean="0"/>
              <a:t>b Part 1:  </a:t>
            </a:r>
            <a:r>
              <a:rPr lang="en-US" b="1" dirty="0"/>
              <a:t>Article on Digital Footprints and Photo Sharing (</a:t>
            </a:r>
            <a:r>
              <a:rPr lang="en-US" b="1" dirty="0" err="1"/>
              <a:t>Lexile</a:t>
            </a:r>
            <a:r>
              <a:rPr lang="en-US" b="1" dirty="0"/>
              <a:t> </a:t>
            </a:r>
            <a:r>
              <a:rPr lang="en-US" b="1" dirty="0" smtClean="0"/>
              <a:t>900)</a:t>
            </a:r>
            <a:endParaRPr lang="en-US" dirty="0"/>
          </a:p>
        </p:txBody>
      </p:sp>
      <p:sp>
        <p:nvSpPr>
          <p:cNvPr id="2" name="Content Placeholder 1"/>
          <p:cNvSpPr>
            <a:spLocks noGrp="1"/>
          </p:cNvSpPr>
          <p:nvPr>
            <p:ph idx="1"/>
          </p:nvPr>
        </p:nvSpPr>
        <p:spPr>
          <a:xfrm>
            <a:off x="457200" y="1371600"/>
            <a:ext cx="8229600" cy="4953001"/>
          </a:xfrm>
        </p:spPr>
        <p:txBody>
          <a:bodyPr>
            <a:normAutofit fontScale="25000" lnSpcReduction="20000"/>
          </a:bodyPr>
          <a:lstStyle/>
          <a:p>
            <a:pPr marL="0" indent="0">
              <a:buNone/>
            </a:pPr>
            <a:r>
              <a:rPr lang="en-US" sz="9600" dirty="0" smtClean="0"/>
              <a:t>     Have </a:t>
            </a:r>
            <a:r>
              <a:rPr lang="en-US" sz="9600" dirty="0"/>
              <a:t>you or your parents ever posted a photo to social media? Taking cute and funny pictures isn’t new. However, the digital world changes how photos are shared. Did you know when you post a photo other people know where you are? And that can be a problem because most children have some kind of digital footprint.</a:t>
            </a:r>
          </a:p>
          <a:p>
            <a:pPr marL="0" indent="0">
              <a:buNone/>
            </a:pPr>
            <a:r>
              <a:rPr lang="en-US" sz="9600" dirty="0" smtClean="0"/>
              <a:t/>
            </a:r>
            <a:br>
              <a:rPr lang="en-US" sz="9600" dirty="0" smtClean="0"/>
            </a:br>
            <a:r>
              <a:rPr lang="en-US" sz="9600" dirty="0" smtClean="0"/>
              <a:t>     According </a:t>
            </a:r>
            <a:r>
              <a:rPr lang="en-US" sz="9600" dirty="0"/>
              <a:t>to Common Sense Media, a digital footprint is a record of everything you do online. You leave a trail of footprints when you use social media, surf websites, answer quizzes, or sign into apps and games. In fact, your digital footprint may have started before you even posted anything! A recent survey found that over 90% of parents have posted about children by the time they were two! Parents enjoy sharing cute photos of your young life. This can be a problem for you when the photos are embarrassing. But that isn’t the only problem. </a:t>
            </a:r>
          </a:p>
          <a:p>
            <a:pPr marL="0" indent="0">
              <a:buNone/>
            </a:pPr>
            <a:endParaRPr lang="en-US" sz="8000" dirty="0"/>
          </a:p>
          <a:p>
            <a:pPr marL="0" indent="0">
              <a:buNone/>
            </a:pPr>
            <a:r>
              <a:rPr lang="en-US" dirty="0"/>
              <a:t> </a:t>
            </a:r>
          </a:p>
          <a:p>
            <a:pPr marL="0" indent="0">
              <a:buNone/>
            </a:pPr>
            <a:r>
              <a:rPr lang="en-US" dirty="0"/>
              <a:t> </a:t>
            </a:r>
          </a:p>
          <a:p>
            <a:pPr marL="0" indent="0">
              <a:buNone/>
            </a:pPr>
            <a:r>
              <a:rPr lang="en-US" dirty="0"/>
              <a:t> </a:t>
            </a:r>
          </a:p>
          <a:p>
            <a:pPr marL="0" indent="0">
              <a:buNone/>
            </a:pPr>
            <a:r>
              <a:rPr lang="en-US" dirty="0"/>
              <a:t> </a:t>
            </a:r>
          </a:p>
          <a:p>
            <a:pPr marL="0" indent="0">
              <a:buNone/>
            </a:pPr>
            <a:endParaRPr lang="en-US" dirty="0"/>
          </a:p>
        </p:txBody>
      </p:sp>
      <p:sp>
        <p:nvSpPr>
          <p:cNvPr id="4" name="Footer Placeholder 3"/>
          <p:cNvSpPr>
            <a:spLocks noGrp="1"/>
          </p:cNvSpPr>
          <p:nvPr>
            <p:ph type="ftr" sz="quarter" idx="16"/>
          </p:nvPr>
        </p:nvSpPr>
        <p:spPr/>
        <p:txBody>
          <a:bodyPr/>
          <a:lstStyle/>
          <a:p>
            <a:pPr>
              <a:defRPr/>
            </a:pPr>
            <a:r>
              <a:rPr lang="en-US" b="1" dirty="0" smtClean="0"/>
              <a:t>Jack and the Giant Digital Footprint</a:t>
            </a:r>
          </a:p>
          <a:p>
            <a:pPr>
              <a:defRPr/>
            </a:pPr>
            <a:r>
              <a:rPr lang="en-US" b="1" dirty="0" err="1" smtClean="0">
                <a:solidFill>
                  <a:srgbClr val="1578BC"/>
                </a:solidFill>
              </a:rPr>
              <a:t>www.EconEdLink.org</a:t>
            </a:r>
            <a:r>
              <a:rPr lang="en-US" b="1" dirty="0" smtClean="0">
                <a:solidFill>
                  <a:srgbClr val="1578BC"/>
                </a:solidFill>
              </a:rPr>
              <a:t>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10</a:t>
            </a:fld>
            <a:endParaRPr lang="en-US" dirty="0"/>
          </a:p>
        </p:txBody>
      </p:sp>
    </p:spTree>
    <p:extLst>
      <p:ext uri="{BB962C8B-B14F-4D97-AF65-F5344CB8AC3E}">
        <p14:creationId xmlns:p14="http://schemas.microsoft.com/office/powerpoint/2010/main" val="13279200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2865" y="341811"/>
            <a:ext cx="8229600" cy="609600"/>
          </a:xfrm>
        </p:spPr>
        <p:txBody>
          <a:bodyPr>
            <a:noAutofit/>
          </a:bodyPr>
          <a:lstStyle/>
          <a:p>
            <a:r>
              <a:rPr lang="en-US" b="1" dirty="0"/>
              <a:t>Handout 3</a:t>
            </a:r>
            <a:r>
              <a:rPr lang="en-US" b="1" dirty="0" smtClean="0"/>
              <a:t>b Part 1:  </a:t>
            </a:r>
            <a:r>
              <a:rPr lang="en-US" b="1" dirty="0"/>
              <a:t>Article on Digital Footprints and Photo Sharing </a:t>
            </a:r>
            <a:r>
              <a:rPr lang="en-US" b="1" dirty="0" smtClean="0"/>
              <a:t>(continued)</a:t>
            </a:r>
            <a:endParaRPr lang="en-US" dirty="0"/>
          </a:p>
        </p:txBody>
      </p:sp>
      <p:sp>
        <p:nvSpPr>
          <p:cNvPr id="2" name="Content Placeholder 1"/>
          <p:cNvSpPr>
            <a:spLocks noGrp="1"/>
          </p:cNvSpPr>
          <p:nvPr>
            <p:ph idx="1"/>
          </p:nvPr>
        </p:nvSpPr>
        <p:spPr>
          <a:xfrm>
            <a:off x="457200" y="1371600"/>
            <a:ext cx="8229600" cy="4953001"/>
          </a:xfrm>
        </p:spPr>
        <p:txBody>
          <a:bodyPr>
            <a:normAutofit fontScale="32500" lnSpcReduction="20000"/>
          </a:bodyPr>
          <a:lstStyle/>
          <a:p>
            <a:pPr marL="0" indent="0">
              <a:buNone/>
            </a:pPr>
            <a:r>
              <a:rPr lang="en-US" sz="7200" dirty="0" smtClean="0"/>
              <a:t>     Did </a:t>
            </a:r>
            <a:r>
              <a:rPr lang="en-US" sz="7200" dirty="0"/>
              <a:t>you know that when you post images on social media, you give companies permission to use your photos? For example, when you join photo-sharing apps, you give permission to share and use your content. The only solution is to read the policy of social media accounts before you post. Do you want people to be able to use your photos? </a:t>
            </a:r>
            <a:endParaRPr lang="en-US" sz="7200" dirty="0" smtClean="0"/>
          </a:p>
          <a:p>
            <a:pPr marL="0" indent="0">
              <a:buNone/>
            </a:pPr>
            <a:r>
              <a:rPr lang="en-US" sz="7200" dirty="0" smtClean="0"/>
              <a:t/>
            </a:r>
            <a:br>
              <a:rPr lang="en-US" sz="7200" dirty="0" smtClean="0"/>
            </a:br>
            <a:r>
              <a:rPr lang="en-US" sz="7200" dirty="0" smtClean="0"/>
              <a:t>     A </a:t>
            </a:r>
            <a:r>
              <a:rPr lang="en-US" sz="7200" dirty="0"/>
              <a:t>bigger problem can happen due geotagging. What is </a:t>
            </a:r>
            <a:r>
              <a:rPr lang="en-US" sz="7200" dirty="0" err="1"/>
              <a:t>geotagging</a:t>
            </a:r>
            <a:r>
              <a:rPr lang="en-US" sz="7200" dirty="0"/>
              <a:t>? Common Sense Media defines </a:t>
            </a:r>
            <a:r>
              <a:rPr lang="en-US" sz="7200" dirty="0" err="1"/>
              <a:t>geotagging</a:t>
            </a:r>
            <a:r>
              <a:rPr lang="en-US" sz="7200" dirty="0"/>
              <a:t> as a feature that allows you to add locations to uploaded content. For example, when you take a photo at a baseball game, the photo can be </a:t>
            </a:r>
            <a:r>
              <a:rPr lang="en-US" sz="7200" dirty="0" err="1"/>
              <a:t>geotagged</a:t>
            </a:r>
            <a:r>
              <a:rPr lang="en-US" sz="7200" dirty="0"/>
              <a:t> to share your location. Most smartphones are equipped with location-based services. </a:t>
            </a:r>
            <a:r>
              <a:rPr lang="en-US" sz="7200" dirty="0" err="1"/>
              <a:t>Geotagging</a:t>
            </a:r>
            <a:r>
              <a:rPr lang="en-US" sz="7200" dirty="0"/>
              <a:t> automatically is attached to photos taken by smartphone cameras. </a:t>
            </a:r>
          </a:p>
          <a:p>
            <a:pPr marL="0" indent="0">
              <a:buNone/>
            </a:pPr>
            <a:endParaRPr lang="en-US" sz="8000" dirty="0"/>
          </a:p>
          <a:p>
            <a:pPr marL="0" indent="0">
              <a:buNone/>
            </a:pPr>
            <a:r>
              <a:rPr lang="en-US" dirty="0"/>
              <a:t> </a:t>
            </a:r>
          </a:p>
          <a:p>
            <a:pPr marL="0" indent="0">
              <a:buNone/>
            </a:pPr>
            <a:r>
              <a:rPr lang="en-US" dirty="0"/>
              <a:t> </a:t>
            </a:r>
          </a:p>
          <a:p>
            <a:pPr marL="0" indent="0">
              <a:buNone/>
            </a:pPr>
            <a:r>
              <a:rPr lang="en-US" dirty="0"/>
              <a:t> </a:t>
            </a:r>
          </a:p>
          <a:p>
            <a:pPr marL="0" indent="0">
              <a:buNone/>
            </a:pPr>
            <a:r>
              <a:rPr lang="en-US" dirty="0"/>
              <a:t> </a:t>
            </a:r>
          </a:p>
          <a:p>
            <a:pPr marL="0" indent="0">
              <a:buNone/>
            </a:pPr>
            <a:endParaRPr lang="en-US" dirty="0"/>
          </a:p>
        </p:txBody>
      </p:sp>
      <p:sp>
        <p:nvSpPr>
          <p:cNvPr id="4" name="Footer Placeholder 3"/>
          <p:cNvSpPr>
            <a:spLocks noGrp="1"/>
          </p:cNvSpPr>
          <p:nvPr>
            <p:ph type="ftr" sz="quarter" idx="16"/>
          </p:nvPr>
        </p:nvSpPr>
        <p:spPr/>
        <p:txBody>
          <a:bodyPr/>
          <a:lstStyle/>
          <a:p>
            <a:pPr>
              <a:defRPr/>
            </a:pPr>
            <a:r>
              <a:rPr lang="en-US" b="1" dirty="0" smtClean="0"/>
              <a:t>Jack and the Giant Digital Footprint</a:t>
            </a:r>
          </a:p>
          <a:p>
            <a:pPr>
              <a:defRPr/>
            </a:pPr>
            <a:r>
              <a:rPr lang="en-US" b="1" dirty="0" err="1" smtClean="0">
                <a:solidFill>
                  <a:srgbClr val="1578BC"/>
                </a:solidFill>
              </a:rPr>
              <a:t>www.EconEdLink.org</a:t>
            </a:r>
            <a:r>
              <a:rPr lang="en-US" b="1" dirty="0" smtClean="0">
                <a:solidFill>
                  <a:srgbClr val="1578BC"/>
                </a:solidFill>
              </a:rPr>
              <a:t>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11</a:t>
            </a:fld>
            <a:endParaRPr lang="en-US" dirty="0"/>
          </a:p>
        </p:txBody>
      </p:sp>
    </p:spTree>
    <p:extLst>
      <p:ext uri="{BB962C8B-B14F-4D97-AF65-F5344CB8AC3E}">
        <p14:creationId xmlns:p14="http://schemas.microsoft.com/office/powerpoint/2010/main" val="9612253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2865" y="304800"/>
            <a:ext cx="8229600" cy="609600"/>
          </a:xfrm>
        </p:spPr>
        <p:txBody>
          <a:bodyPr>
            <a:noAutofit/>
          </a:bodyPr>
          <a:lstStyle/>
          <a:p>
            <a:r>
              <a:rPr lang="en-US" b="1" dirty="0"/>
              <a:t>Handout 3</a:t>
            </a:r>
            <a:r>
              <a:rPr lang="en-US" b="1" dirty="0" smtClean="0"/>
              <a:t>b Part 2:  </a:t>
            </a:r>
            <a:r>
              <a:rPr lang="en-US" b="1" dirty="0"/>
              <a:t>Article on Digital Footprints and Photo Sharing </a:t>
            </a:r>
            <a:r>
              <a:rPr lang="en-US" b="1" dirty="0" smtClean="0"/>
              <a:t>(continued)</a:t>
            </a:r>
            <a:endParaRPr lang="en-US" dirty="0"/>
          </a:p>
        </p:txBody>
      </p:sp>
      <p:sp>
        <p:nvSpPr>
          <p:cNvPr id="2" name="Content Placeholder 1"/>
          <p:cNvSpPr>
            <a:spLocks noGrp="1"/>
          </p:cNvSpPr>
          <p:nvPr>
            <p:ph idx="1"/>
          </p:nvPr>
        </p:nvSpPr>
        <p:spPr>
          <a:xfrm>
            <a:off x="214265" y="1108166"/>
            <a:ext cx="8686800" cy="5105400"/>
          </a:xfrm>
        </p:spPr>
        <p:txBody>
          <a:bodyPr>
            <a:noAutofit/>
          </a:bodyPr>
          <a:lstStyle/>
          <a:p>
            <a:pPr marL="0" indent="0">
              <a:buNone/>
            </a:pPr>
            <a:r>
              <a:rPr lang="en-US" sz="2000" dirty="0" smtClean="0"/>
              <a:t>     Geotagging </a:t>
            </a:r>
            <a:r>
              <a:rPr lang="en-US" sz="2000" dirty="0"/>
              <a:t>can impact your digital footprint by leaving a real-world location trail. For example, what would happen if Little Red Riding Hood posted </a:t>
            </a:r>
            <a:r>
              <a:rPr lang="en-US" sz="2000" dirty="0" err="1"/>
              <a:t>selfies</a:t>
            </a:r>
            <a:r>
              <a:rPr lang="en-US" sz="2000" dirty="0"/>
              <a:t> with </a:t>
            </a:r>
            <a:r>
              <a:rPr lang="en-US" sz="2000" dirty="0" err="1"/>
              <a:t>geotags</a:t>
            </a:r>
            <a:r>
              <a:rPr lang="en-US" sz="2000" dirty="0"/>
              <a:t> to her social media account? So what can you do if you don’t want someone to know your location? You can search online to find out how to disable geotagging on your smartphone. </a:t>
            </a:r>
            <a:r>
              <a:rPr lang="en-US" sz="2000" dirty="0" smtClean="0"/>
              <a:t/>
            </a:r>
            <a:br>
              <a:rPr lang="en-US" sz="2000" dirty="0" smtClean="0"/>
            </a:br>
            <a:r>
              <a:rPr lang="en-US" sz="2000" dirty="0" smtClean="0"/>
              <a:t> </a:t>
            </a:r>
            <a:endParaRPr lang="en-US" sz="2000" dirty="0"/>
          </a:p>
          <a:p>
            <a:pPr marL="0" indent="0">
              <a:buNone/>
            </a:pPr>
            <a:r>
              <a:rPr lang="en-US" sz="2000" dirty="0" smtClean="0"/>
              <a:t>     You </a:t>
            </a:r>
            <a:r>
              <a:rPr lang="en-US" sz="2000" dirty="0"/>
              <a:t>can also teach your parents and guardians. Remember, posting photos creates a digital footprint. For example, what would happen if Little Red Riding Hood posted </a:t>
            </a:r>
            <a:r>
              <a:rPr lang="en-US" sz="2000" dirty="0" err="1"/>
              <a:t>selfies</a:t>
            </a:r>
            <a:r>
              <a:rPr lang="en-US" sz="2000" dirty="0"/>
              <a:t>? Those photos would include a </a:t>
            </a:r>
            <a:r>
              <a:rPr lang="en-US" sz="2000" dirty="0" err="1"/>
              <a:t>geotag</a:t>
            </a:r>
            <a:r>
              <a:rPr lang="en-US" sz="2000" dirty="0"/>
              <a:t> with location and time. This could alert the wolf to where Little Red Riding Hood was going</a:t>
            </a:r>
            <a:r>
              <a:rPr lang="en-US" sz="2000" dirty="0" smtClean="0"/>
              <a:t>!</a:t>
            </a:r>
            <a:br>
              <a:rPr lang="en-US" sz="2000" dirty="0" smtClean="0"/>
            </a:br>
            <a:endParaRPr lang="en-US" sz="2000" dirty="0"/>
          </a:p>
          <a:p>
            <a:pPr marL="0" indent="0">
              <a:buNone/>
            </a:pPr>
            <a:r>
              <a:rPr lang="en-US" sz="2000" dirty="0" smtClean="0"/>
              <a:t>     Photos </a:t>
            </a:r>
            <a:r>
              <a:rPr lang="en-US" sz="2000" dirty="0"/>
              <a:t>can </a:t>
            </a:r>
            <a:r>
              <a:rPr lang="en-US" sz="2000" dirty="0" smtClean="0"/>
              <a:t>affect </a:t>
            </a:r>
            <a:r>
              <a:rPr lang="en-US" sz="2000" dirty="0"/>
              <a:t>your digital footprint. However, there are ways you can protect your privacy. Don’t post to social media unless you know how they can use your images. Ask friends and family for permission before they post images of you. Finally, make sure that you disable </a:t>
            </a:r>
            <a:r>
              <a:rPr lang="en-US" sz="2000" dirty="0" err="1"/>
              <a:t>geotagging</a:t>
            </a:r>
            <a:r>
              <a:rPr lang="en-US" sz="2000" dirty="0"/>
              <a:t> when you don’t want to share your location with strangers. Remember, digital footprints can become real footprints when someone can track your location through </a:t>
            </a:r>
            <a:r>
              <a:rPr lang="en-US" sz="2000" dirty="0" smtClean="0"/>
              <a:t>geotagging.</a:t>
            </a:r>
            <a:endParaRPr lang="en-US" sz="2000" dirty="0"/>
          </a:p>
          <a:p>
            <a:pPr marL="0" indent="0">
              <a:buNone/>
            </a:pPr>
            <a:endParaRPr lang="en-US" sz="1600" dirty="0"/>
          </a:p>
        </p:txBody>
      </p:sp>
      <p:sp>
        <p:nvSpPr>
          <p:cNvPr id="4" name="Footer Placeholder 3"/>
          <p:cNvSpPr>
            <a:spLocks noGrp="1"/>
          </p:cNvSpPr>
          <p:nvPr>
            <p:ph type="ftr" sz="quarter" idx="16"/>
          </p:nvPr>
        </p:nvSpPr>
        <p:spPr/>
        <p:txBody>
          <a:bodyPr/>
          <a:lstStyle/>
          <a:p>
            <a:pPr>
              <a:defRPr/>
            </a:pPr>
            <a:r>
              <a:rPr lang="en-US" b="1" dirty="0" smtClean="0"/>
              <a:t>Jack and the Giant Digital Footprint</a:t>
            </a:r>
          </a:p>
          <a:p>
            <a:pPr>
              <a:defRPr/>
            </a:pPr>
            <a:r>
              <a:rPr lang="en-US" b="1" dirty="0" err="1" smtClean="0">
                <a:solidFill>
                  <a:srgbClr val="1578BC"/>
                </a:solidFill>
              </a:rPr>
              <a:t>www.EconEdLink.org</a:t>
            </a:r>
            <a:r>
              <a:rPr lang="en-US" b="1" dirty="0" smtClean="0">
                <a:solidFill>
                  <a:srgbClr val="1578BC"/>
                </a:solidFill>
              </a:rPr>
              <a:t>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12</a:t>
            </a:fld>
            <a:endParaRPr lang="en-US" dirty="0"/>
          </a:p>
        </p:txBody>
      </p:sp>
    </p:spTree>
    <p:extLst>
      <p:ext uri="{BB962C8B-B14F-4D97-AF65-F5344CB8AC3E}">
        <p14:creationId xmlns:p14="http://schemas.microsoft.com/office/powerpoint/2010/main" val="25889267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2865" y="333103"/>
            <a:ext cx="8229600" cy="609600"/>
          </a:xfrm>
        </p:spPr>
        <p:txBody>
          <a:bodyPr>
            <a:noAutofit/>
          </a:bodyPr>
          <a:lstStyle/>
          <a:p>
            <a:r>
              <a:rPr lang="en-US" b="1" dirty="0" smtClean="0"/>
              <a:t>Sources for Readings on </a:t>
            </a:r>
            <a:r>
              <a:rPr lang="en-US" b="1" dirty="0"/>
              <a:t>Digital </a:t>
            </a:r>
            <a:r>
              <a:rPr lang="en-US" b="1" dirty="0" smtClean="0"/>
              <a:t/>
            </a:r>
            <a:br>
              <a:rPr lang="en-US" b="1" dirty="0" smtClean="0"/>
            </a:br>
            <a:r>
              <a:rPr lang="en-US" b="1" dirty="0" smtClean="0"/>
              <a:t>Footprints and Photo Sharing</a:t>
            </a:r>
            <a:br>
              <a:rPr lang="en-US" b="1" dirty="0" smtClean="0"/>
            </a:br>
            <a:r>
              <a:rPr lang="en-US" b="1" dirty="0" smtClean="0"/>
              <a:t>  </a:t>
            </a:r>
            <a:endParaRPr lang="en-US" dirty="0"/>
          </a:p>
        </p:txBody>
      </p:sp>
      <p:sp>
        <p:nvSpPr>
          <p:cNvPr id="2" name="Content Placeholder 1"/>
          <p:cNvSpPr>
            <a:spLocks noGrp="1"/>
          </p:cNvSpPr>
          <p:nvPr>
            <p:ph idx="1"/>
          </p:nvPr>
        </p:nvSpPr>
        <p:spPr>
          <a:xfrm>
            <a:off x="304800" y="1295400"/>
            <a:ext cx="8686800" cy="5105400"/>
          </a:xfrm>
        </p:spPr>
        <p:txBody>
          <a:bodyPr>
            <a:noAutofit/>
          </a:bodyPr>
          <a:lstStyle/>
          <a:p>
            <a:pPr marL="0" indent="0">
              <a:buNone/>
            </a:pPr>
            <a:r>
              <a:rPr lang="en-US" sz="1600" b="1" dirty="0" smtClean="0"/>
              <a:t>Sources</a:t>
            </a:r>
            <a:r>
              <a:rPr lang="en-US" sz="1600" b="1" dirty="0"/>
              <a:t>:</a:t>
            </a:r>
            <a:endParaRPr lang="en-US" sz="1600" dirty="0"/>
          </a:p>
          <a:p>
            <a:endParaRPr lang="en-US" sz="1600" u="sng" dirty="0" smtClean="0">
              <a:hlinkClick r:id="rId3"/>
            </a:endParaRPr>
          </a:p>
          <a:p>
            <a:r>
              <a:rPr lang="en-US" sz="2000" dirty="0" smtClean="0"/>
              <a:t>Visualizations to Teach about Mobile Online Privacy</a:t>
            </a:r>
            <a:r>
              <a:rPr lang="en-US" sz="1600" dirty="0" smtClean="0"/>
              <a:t/>
            </a:r>
            <a:br>
              <a:rPr lang="en-US" sz="1600" dirty="0" smtClean="0"/>
            </a:br>
            <a:r>
              <a:rPr lang="en-US" sz="1600" u="sng" dirty="0" smtClean="0">
                <a:hlinkClick r:id="rId3"/>
              </a:rPr>
              <a:t>http</a:t>
            </a:r>
            <a:r>
              <a:rPr lang="en-US" sz="1600" u="sng" dirty="0">
                <a:hlinkClick r:id="rId3"/>
              </a:rPr>
              <a:t>://mediasmarts.ca/sites/mediasmarts/files/games/secure-comics/publications/PT2014_PosterAbstract.pdf</a:t>
            </a:r>
            <a:endParaRPr lang="en-US" sz="1600" dirty="0"/>
          </a:p>
          <a:p>
            <a:r>
              <a:rPr lang="en-US" sz="2000" dirty="0" smtClean="0"/>
              <a:t>Young Children and Digital Footprints</a:t>
            </a:r>
            <a:r>
              <a:rPr lang="en-US" sz="1600" dirty="0" smtClean="0"/>
              <a:t/>
            </a:r>
            <a:br>
              <a:rPr lang="en-US" sz="1600" dirty="0" smtClean="0"/>
            </a:br>
            <a:r>
              <a:rPr lang="en-US" sz="1600" u="sng" dirty="0" smtClean="0">
                <a:hlinkClick r:id="rId4"/>
              </a:rPr>
              <a:t>https</a:t>
            </a:r>
            <a:r>
              <a:rPr lang="en-US" sz="1600" u="sng" dirty="0">
                <a:hlinkClick r:id="rId4"/>
              </a:rPr>
              <a:t>://www.commonsensemedia.org/file/case-family-tip-sheet-2/download</a:t>
            </a:r>
            <a:r>
              <a:rPr lang="en-US" sz="1600" dirty="0"/>
              <a:t> </a:t>
            </a:r>
          </a:p>
          <a:p>
            <a:r>
              <a:rPr lang="en-US" sz="2000" dirty="0" smtClean="0"/>
              <a:t>Is it Safe to Post Pictures of My Kids Online?</a:t>
            </a:r>
            <a:r>
              <a:rPr lang="en-US" sz="1600" dirty="0" smtClean="0"/>
              <a:t/>
            </a:r>
            <a:br>
              <a:rPr lang="en-US" sz="1600" dirty="0" smtClean="0"/>
            </a:br>
            <a:r>
              <a:rPr lang="en-US" sz="1600" u="sng" dirty="0" smtClean="0">
                <a:hlinkClick r:id="rId5"/>
              </a:rPr>
              <a:t>https</a:t>
            </a:r>
            <a:r>
              <a:rPr lang="en-US" sz="1600" u="sng" dirty="0">
                <a:hlinkClick r:id="rId5"/>
              </a:rPr>
              <a:t>://www.commonsensemedia.org/privacy-and-internet-safety/is-it-safe-to-post-pictures-of-my-kid-online</a:t>
            </a:r>
            <a:r>
              <a:rPr lang="en-US" sz="1600" dirty="0"/>
              <a:t> </a:t>
            </a:r>
            <a:endParaRPr lang="en-US" sz="1600" dirty="0" smtClean="0"/>
          </a:p>
        </p:txBody>
      </p:sp>
      <p:sp>
        <p:nvSpPr>
          <p:cNvPr id="4" name="Footer Placeholder 3"/>
          <p:cNvSpPr>
            <a:spLocks noGrp="1"/>
          </p:cNvSpPr>
          <p:nvPr>
            <p:ph type="ftr" sz="quarter" idx="16"/>
          </p:nvPr>
        </p:nvSpPr>
        <p:spPr/>
        <p:txBody>
          <a:bodyPr/>
          <a:lstStyle/>
          <a:p>
            <a:pPr>
              <a:defRPr/>
            </a:pPr>
            <a:r>
              <a:rPr lang="en-US" b="1" dirty="0" smtClean="0"/>
              <a:t>Jack and the Giant Digital Footprint</a:t>
            </a:r>
          </a:p>
          <a:p>
            <a:pPr>
              <a:defRPr/>
            </a:pPr>
            <a:r>
              <a:rPr lang="en-US" b="1" dirty="0" err="1" smtClean="0">
                <a:solidFill>
                  <a:srgbClr val="1578BC"/>
                </a:solidFill>
              </a:rPr>
              <a:t>www.EconEdLink.org</a:t>
            </a:r>
            <a:r>
              <a:rPr lang="en-US" b="1" dirty="0" smtClean="0">
                <a:solidFill>
                  <a:srgbClr val="1578BC"/>
                </a:solidFill>
              </a:rPr>
              <a:t>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13</a:t>
            </a:fld>
            <a:endParaRPr lang="en-US" dirty="0"/>
          </a:p>
        </p:txBody>
      </p:sp>
    </p:spTree>
    <p:extLst>
      <p:ext uri="{BB962C8B-B14F-4D97-AF65-F5344CB8AC3E}">
        <p14:creationId xmlns:p14="http://schemas.microsoft.com/office/powerpoint/2010/main" val="10318398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Handout 4: Footprint</a:t>
            </a:r>
            <a:endParaRPr lang="en-US" b="1" dirty="0"/>
          </a:p>
        </p:txBody>
      </p:sp>
      <p:sp>
        <p:nvSpPr>
          <p:cNvPr id="4" name="Footer Placeholder 3"/>
          <p:cNvSpPr>
            <a:spLocks noGrp="1"/>
          </p:cNvSpPr>
          <p:nvPr>
            <p:ph type="ftr" sz="quarter" idx="16"/>
          </p:nvPr>
        </p:nvSpPr>
        <p:spPr/>
        <p:txBody>
          <a:bodyPr/>
          <a:lstStyle/>
          <a:p>
            <a:pPr>
              <a:defRPr/>
            </a:pPr>
            <a:r>
              <a:rPr lang="en-US" b="1" dirty="0" smtClean="0"/>
              <a:t>Jack and the Giant Digital Footprint</a:t>
            </a:r>
          </a:p>
          <a:p>
            <a:pPr>
              <a:defRPr/>
            </a:pPr>
            <a:r>
              <a:rPr lang="en-US" b="1" dirty="0" err="1" smtClean="0">
                <a:solidFill>
                  <a:srgbClr val="1578BC"/>
                </a:solidFill>
              </a:rPr>
              <a:t>www.EconEdLink.org</a:t>
            </a:r>
            <a:r>
              <a:rPr lang="en-US" b="1" dirty="0" smtClean="0">
                <a:solidFill>
                  <a:srgbClr val="1578BC"/>
                </a:solidFill>
              </a:rPr>
              <a:t>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14</a:t>
            </a:fld>
            <a:endParaRPr lang="en-US" dirty="0"/>
          </a:p>
        </p:txBody>
      </p:sp>
      <p:pic>
        <p:nvPicPr>
          <p:cNvPr id="8" name="Picture 7"/>
          <p:cNvPicPr/>
          <p:nvPr/>
        </p:nvPicPr>
        <p:blipFill rotWithShape="1">
          <a:blip r:embed="rId2">
            <a:extLst>
              <a:ext uri="{28A0092B-C50C-407E-A947-70E740481C1C}">
                <a14:useLocalDpi xmlns:a14="http://schemas.microsoft.com/office/drawing/2010/main" val="0"/>
              </a:ext>
            </a:extLst>
          </a:blip>
          <a:srcRect l="22080" r="26921"/>
          <a:stretch/>
        </p:blipFill>
        <p:spPr bwMode="auto">
          <a:xfrm rot="18622684">
            <a:off x="3169599" y="1342149"/>
            <a:ext cx="3068330" cy="5938907"/>
          </a:xfrm>
          <a:prstGeom prst="rect">
            <a:avLst/>
          </a:prstGeom>
          <a:noFill/>
          <a:ln>
            <a:noFill/>
          </a:ln>
          <a:extLst>
            <a:ext uri="{53640926-AAD7-44d8-BBD7-CCE9431645EC}">
              <a14:shadowObscured xmlns="" xmlns:a14="http://schemas.microsoft.com/office/drawing/2010/main"/>
            </a:ext>
          </a:extLst>
        </p:spPr>
      </p:pic>
    </p:spTree>
    <p:extLst>
      <p:ext uri="{BB962C8B-B14F-4D97-AF65-F5344CB8AC3E}">
        <p14:creationId xmlns:p14="http://schemas.microsoft.com/office/powerpoint/2010/main" val="36662213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27050" y="609600"/>
            <a:ext cx="8229600" cy="609600"/>
          </a:xfrm>
        </p:spPr>
        <p:txBody>
          <a:bodyPr>
            <a:normAutofit/>
          </a:bodyPr>
          <a:lstStyle/>
          <a:p>
            <a:r>
              <a:rPr lang="en-US" b="1" dirty="0"/>
              <a:t>Handout 6</a:t>
            </a:r>
            <a:r>
              <a:rPr lang="en-US" b="1" dirty="0" smtClean="0"/>
              <a:t>: Digital Footprint Analysis</a:t>
            </a:r>
            <a:endParaRPr lang="en-US" dirty="0"/>
          </a:p>
        </p:txBody>
      </p:sp>
      <p:sp>
        <p:nvSpPr>
          <p:cNvPr id="4" name="Footer Placeholder 3"/>
          <p:cNvSpPr>
            <a:spLocks noGrp="1"/>
          </p:cNvSpPr>
          <p:nvPr>
            <p:ph type="ftr" sz="quarter" idx="16"/>
          </p:nvPr>
        </p:nvSpPr>
        <p:spPr/>
        <p:txBody>
          <a:bodyPr/>
          <a:lstStyle/>
          <a:p>
            <a:pPr>
              <a:defRPr/>
            </a:pPr>
            <a:r>
              <a:rPr lang="en-US" b="1" dirty="0" smtClean="0"/>
              <a:t>Jack and the Giant Digital Footprint</a:t>
            </a:r>
          </a:p>
          <a:p>
            <a:pPr>
              <a:defRPr/>
            </a:pPr>
            <a:r>
              <a:rPr lang="en-US" b="1" dirty="0" err="1" smtClean="0">
                <a:solidFill>
                  <a:srgbClr val="1578BC"/>
                </a:solidFill>
              </a:rPr>
              <a:t>www.EconEdLink.org</a:t>
            </a:r>
            <a:r>
              <a:rPr lang="en-US" b="1" dirty="0" smtClean="0">
                <a:solidFill>
                  <a:srgbClr val="1578BC"/>
                </a:solidFill>
              </a:rPr>
              <a:t>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15</a:t>
            </a:fld>
            <a:endParaRPr lang="en-US" dirty="0"/>
          </a:p>
        </p:txBody>
      </p:sp>
      <p:pic>
        <p:nvPicPr>
          <p:cNvPr id="9" name="Picture 8"/>
          <p:cNvPicPr>
            <a:picLocks noChangeAspect="1"/>
          </p:cNvPicPr>
          <p:nvPr/>
        </p:nvPicPr>
        <p:blipFill>
          <a:blip r:embed="rId2"/>
          <a:stretch>
            <a:fillRect/>
          </a:stretch>
        </p:blipFill>
        <p:spPr>
          <a:xfrm>
            <a:off x="685800" y="1219200"/>
            <a:ext cx="7912100" cy="4936206"/>
          </a:xfrm>
          <a:prstGeom prst="rect">
            <a:avLst/>
          </a:prstGeom>
        </p:spPr>
      </p:pic>
    </p:spTree>
    <p:extLst>
      <p:ext uri="{BB962C8B-B14F-4D97-AF65-F5344CB8AC3E}">
        <p14:creationId xmlns:p14="http://schemas.microsoft.com/office/powerpoint/2010/main" val="1187290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Visual 1 Digital Footprint</a:t>
            </a:r>
            <a:endParaRPr lang="en-US" dirty="0"/>
          </a:p>
        </p:txBody>
      </p:sp>
      <p:sp>
        <p:nvSpPr>
          <p:cNvPr id="4" name="Footer Placeholder 3"/>
          <p:cNvSpPr>
            <a:spLocks noGrp="1"/>
          </p:cNvSpPr>
          <p:nvPr>
            <p:ph type="ftr" sz="quarter" idx="16"/>
          </p:nvPr>
        </p:nvSpPr>
        <p:spPr/>
        <p:txBody>
          <a:bodyPr/>
          <a:lstStyle/>
          <a:p>
            <a:pPr>
              <a:defRPr/>
            </a:pPr>
            <a:r>
              <a:rPr lang="en-US" b="1" dirty="0" smtClean="0"/>
              <a:t>Jack and the Giant Digital Footprint</a:t>
            </a:r>
          </a:p>
          <a:p>
            <a:pPr>
              <a:defRPr/>
            </a:pPr>
            <a:r>
              <a:rPr lang="en-US" b="1" dirty="0" err="1" smtClean="0">
                <a:solidFill>
                  <a:srgbClr val="1578BC"/>
                </a:solidFill>
              </a:rPr>
              <a:t>www.EconEdLink.org</a:t>
            </a:r>
            <a:r>
              <a:rPr lang="en-US" b="1" dirty="0" smtClean="0">
                <a:solidFill>
                  <a:srgbClr val="1578BC"/>
                </a:solidFill>
              </a:rPr>
              <a:t>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2</a:t>
            </a:fld>
            <a:endParaRPr lang="en-US" dirty="0"/>
          </a:p>
        </p:txBody>
      </p:sp>
      <p:pic>
        <p:nvPicPr>
          <p:cNvPr id="7" name="Content Placeholder 6"/>
          <p:cNvPicPr>
            <a:picLocks noGrp="1" noChangeAspect="1"/>
          </p:cNvPicPr>
          <p:nvPr>
            <p:ph idx="1"/>
          </p:nvPr>
        </p:nvPicPr>
        <p:blipFill rotWithShape="1">
          <a:blip r:embed="rId2">
            <a:extLst>
              <a:ext uri="{28A0092B-C50C-407E-A947-70E740481C1C}">
                <a14:useLocalDpi xmlns:a14="http://schemas.microsoft.com/office/drawing/2010/main" val="0"/>
              </a:ext>
            </a:extLst>
          </a:blip>
          <a:srcRect t="8928" b="7173"/>
          <a:stretch/>
        </p:blipFill>
        <p:spPr>
          <a:xfrm rot="2424389">
            <a:off x="923768" y="1772395"/>
            <a:ext cx="3482939" cy="4270947"/>
          </a:xfrm>
        </p:spPr>
      </p:pic>
      <p:sp>
        <p:nvSpPr>
          <p:cNvPr id="8" name="TextBox 7"/>
          <p:cNvSpPr txBox="1"/>
          <p:nvPr/>
        </p:nvSpPr>
        <p:spPr>
          <a:xfrm>
            <a:off x="5791200" y="2133600"/>
            <a:ext cx="2895600" cy="1384995"/>
          </a:xfrm>
          <a:prstGeom prst="rect">
            <a:avLst/>
          </a:prstGeom>
          <a:noFill/>
        </p:spPr>
        <p:txBody>
          <a:bodyPr wrap="square" rtlCol="0">
            <a:spAutoFit/>
          </a:bodyPr>
          <a:lstStyle/>
          <a:p>
            <a:r>
              <a:rPr lang="en-US" sz="2800" dirty="0" smtClean="0"/>
              <a:t>What are some of the activities you do online?</a:t>
            </a:r>
            <a:endParaRPr lang="en-US" sz="2800" dirty="0"/>
          </a:p>
        </p:txBody>
      </p:sp>
    </p:spTree>
    <p:extLst>
      <p:ext uri="{BB962C8B-B14F-4D97-AF65-F5344CB8AC3E}">
        <p14:creationId xmlns:p14="http://schemas.microsoft.com/office/powerpoint/2010/main" val="1449035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19200"/>
            <a:ext cx="8839200" cy="5105400"/>
          </a:xfrm>
        </p:spPr>
        <p:txBody>
          <a:bodyPr/>
          <a:lstStyle/>
          <a:p>
            <a:pPr marL="0" indent="0">
              <a:buNone/>
            </a:pPr>
            <a:r>
              <a:rPr lang="en-US" sz="2400" dirty="0" smtClean="0">
                <a:solidFill>
                  <a:schemeClr val="tx1"/>
                </a:solidFill>
              </a:rPr>
              <a:t>Hi Students,</a:t>
            </a:r>
          </a:p>
          <a:p>
            <a:pPr marL="0" indent="0">
              <a:buNone/>
            </a:pPr>
            <a:r>
              <a:rPr lang="en-US" sz="2400" dirty="0" smtClean="0">
                <a:solidFill>
                  <a:schemeClr val="tx1"/>
                </a:solidFill>
              </a:rPr>
              <a:t>My </a:t>
            </a:r>
            <a:r>
              <a:rPr lang="en-US" sz="2400" dirty="0">
                <a:solidFill>
                  <a:schemeClr val="tx1"/>
                </a:solidFill>
              </a:rPr>
              <a:t>name is Jack III and my grandfather was the “Jack I” who traded beans for a cow and ended up with a goose that lays golden eggs. Our family has been living happily ever after for years; however, I recently read on the Internet that the giant is back. Apparently, giants live for a very long time! </a:t>
            </a:r>
          </a:p>
          <a:p>
            <a:pPr marL="0" indent="0">
              <a:buNone/>
            </a:pPr>
            <a:r>
              <a:rPr lang="en-US" sz="2400" dirty="0" smtClean="0">
                <a:solidFill>
                  <a:schemeClr val="tx1"/>
                </a:solidFill>
              </a:rPr>
              <a:t/>
            </a:r>
            <a:br>
              <a:rPr lang="en-US" sz="2400" dirty="0" smtClean="0">
                <a:solidFill>
                  <a:schemeClr val="tx1"/>
                </a:solidFill>
              </a:rPr>
            </a:br>
            <a:r>
              <a:rPr lang="en-US" sz="2400" dirty="0" smtClean="0">
                <a:solidFill>
                  <a:schemeClr val="tx1"/>
                </a:solidFill>
              </a:rPr>
              <a:t>For </a:t>
            </a:r>
            <a:r>
              <a:rPr lang="en-US" sz="2400" dirty="0">
                <a:solidFill>
                  <a:schemeClr val="tx1"/>
                </a:solidFill>
              </a:rPr>
              <a:t>those of you not familiar with the story of my famous family, here goes. My grandfather, Jack I, was supposed to sell the cow to make money to feed his family. He met a guy who convinced him to trade his cow for some “magic” beans. His mom, my great grandmother, was not very happy because she didn’t believe in magic beans. She said, “The cost of your decision is that we don’t have money to buy food this week</a:t>
            </a:r>
            <a:r>
              <a:rPr lang="en-US" sz="2400" dirty="0" smtClean="0">
                <a:solidFill>
                  <a:schemeClr val="tx1"/>
                </a:solidFill>
              </a:rPr>
              <a:t>.”</a:t>
            </a:r>
            <a:endParaRPr lang="en-US" sz="2400" dirty="0"/>
          </a:p>
        </p:txBody>
      </p:sp>
      <p:sp>
        <p:nvSpPr>
          <p:cNvPr id="3" name="Title 2"/>
          <p:cNvSpPr>
            <a:spLocks noGrp="1"/>
          </p:cNvSpPr>
          <p:nvPr>
            <p:ph type="title"/>
          </p:nvPr>
        </p:nvSpPr>
        <p:spPr/>
        <p:txBody>
          <a:bodyPr/>
          <a:lstStyle/>
          <a:p>
            <a:r>
              <a:rPr lang="en-US" dirty="0" smtClean="0"/>
              <a:t>Handout 1: Jack’s Letter Part 1</a:t>
            </a:r>
            <a:endParaRPr lang="en-US" dirty="0"/>
          </a:p>
        </p:txBody>
      </p:sp>
      <p:sp>
        <p:nvSpPr>
          <p:cNvPr id="4" name="Footer Placeholder 3"/>
          <p:cNvSpPr>
            <a:spLocks noGrp="1"/>
          </p:cNvSpPr>
          <p:nvPr>
            <p:ph type="ftr" sz="quarter" idx="16"/>
          </p:nvPr>
        </p:nvSpPr>
        <p:spPr/>
        <p:txBody>
          <a:bodyPr/>
          <a:lstStyle/>
          <a:p>
            <a:pPr>
              <a:defRPr/>
            </a:pPr>
            <a:r>
              <a:rPr lang="en-US" b="1" dirty="0" smtClean="0"/>
              <a:t>Jack and the Giant Digital Footprint</a:t>
            </a:r>
          </a:p>
          <a:p>
            <a:pPr>
              <a:defRPr/>
            </a:pPr>
            <a:r>
              <a:rPr lang="en-US" b="1" dirty="0" err="1" smtClean="0">
                <a:solidFill>
                  <a:srgbClr val="1578BC"/>
                </a:solidFill>
              </a:rPr>
              <a:t>www.EconEdLink.org</a:t>
            </a:r>
            <a:r>
              <a:rPr lang="en-US" b="1" dirty="0" smtClean="0">
                <a:solidFill>
                  <a:srgbClr val="1578BC"/>
                </a:solidFill>
              </a:rPr>
              <a:t>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3</a:t>
            </a:fld>
            <a:endParaRPr lang="en-US" dirty="0"/>
          </a:p>
        </p:txBody>
      </p:sp>
    </p:spTree>
    <p:extLst>
      <p:ext uri="{BB962C8B-B14F-4D97-AF65-F5344CB8AC3E}">
        <p14:creationId xmlns:p14="http://schemas.microsoft.com/office/powerpoint/2010/main" val="2665327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Handout 1: Jack’s Letter Part </a:t>
            </a:r>
            <a:r>
              <a:rPr lang="en-US" dirty="0" smtClean="0"/>
              <a:t>1(continued)</a:t>
            </a:r>
            <a:endParaRPr lang="en-US" dirty="0"/>
          </a:p>
        </p:txBody>
      </p:sp>
      <p:sp>
        <p:nvSpPr>
          <p:cNvPr id="4" name="Footer Placeholder 3"/>
          <p:cNvSpPr>
            <a:spLocks noGrp="1"/>
          </p:cNvSpPr>
          <p:nvPr>
            <p:ph type="ftr" sz="quarter" idx="16"/>
          </p:nvPr>
        </p:nvSpPr>
        <p:spPr/>
        <p:txBody>
          <a:bodyPr/>
          <a:lstStyle/>
          <a:p>
            <a:pPr>
              <a:defRPr/>
            </a:pPr>
            <a:r>
              <a:rPr lang="en-US" b="1" dirty="0" smtClean="0"/>
              <a:t>Jack and the Giant Digital Footprint</a:t>
            </a:r>
          </a:p>
          <a:p>
            <a:pPr>
              <a:defRPr/>
            </a:pPr>
            <a:r>
              <a:rPr lang="en-US" b="1" dirty="0" err="1" smtClean="0">
                <a:solidFill>
                  <a:srgbClr val="1578BC"/>
                </a:solidFill>
              </a:rPr>
              <a:t>www.EconEdLink.org</a:t>
            </a:r>
            <a:r>
              <a:rPr lang="en-US" b="1" dirty="0" smtClean="0">
                <a:solidFill>
                  <a:srgbClr val="1578BC"/>
                </a:solidFill>
              </a:rPr>
              <a:t>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4</a:t>
            </a:fld>
            <a:endParaRPr lang="en-US" dirty="0"/>
          </a:p>
        </p:txBody>
      </p:sp>
      <p:sp>
        <p:nvSpPr>
          <p:cNvPr id="6" name="Rectangle 5"/>
          <p:cNvSpPr/>
          <p:nvPr/>
        </p:nvSpPr>
        <p:spPr>
          <a:xfrm>
            <a:off x="755945" y="1371600"/>
            <a:ext cx="7702255" cy="4154984"/>
          </a:xfrm>
          <a:prstGeom prst="rect">
            <a:avLst/>
          </a:prstGeom>
        </p:spPr>
        <p:txBody>
          <a:bodyPr wrap="square">
            <a:spAutoFit/>
          </a:bodyPr>
          <a:lstStyle/>
          <a:p>
            <a:pPr marL="0" indent="0">
              <a:buNone/>
            </a:pPr>
            <a:r>
              <a:rPr lang="en-US" dirty="0"/>
              <a:t>She threw the beans out of the window and made Grandpa Jack clean his room. </a:t>
            </a:r>
            <a:endParaRPr lang="en-US" dirty="0" smtClean="0"/>
          </a:p>
          <a:p>
            <a:pPr marL="0" indent="0">
              <a:buNone/>
            </a:pPr>
            <a:endParaRPr lang="en-US" dirty="0"/>
          </a:p>
          <a:p>
            <a:pPr marL="0" indent="0">
              <a:buNone/>
            </a:pPr>
            <a:r>
              <a:rPr lang="en-US" dirty="0" smtClean="0"/>
              <a:t>The </a:t>
            </a:r>
            <a:r>
              <a:rPr lang="en-US" dirty="0"/>
              <a:t>next morning, when Jack I looked out the window, he saw a giant beanstalk. You see, in fairy-tale land, magic happens.  After he climbed to the top of the beanstalk, he saw a beautiful giant castle. Then he went inside. Obviously he had never heard the story of Goldilocks and the Three Bears. Walking into a strange family’s house and messing with their stuff is never a good idea.</a:t>
            </a:r>
          </a:p>
        </p:txBody>
      </p:sp>
    </p:spTree>
    <p:extLst>
      <p:ext uri="{BB962C8B-B14F-4D97-AF65-F5344CB8AC3E}">
        <p14:creationId xmlns:p14="http://schemas.microsoft.com/office/powerpoint/2010/main" val="327321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382000" cy="5257800"/>
          </a:xfrm>
        </p:spPr>
        <p:txBody>
          <a:bodyPr/>
          <a:lstStyle/>
          <a:p>
            <a:pPr marL="0" indent="0">
              <a:buNone/>
            </a:pPr>
            <a:r>
              <a:rPr lang="en-US" sz="2400" dirty="0">
                <a:solidFill>
                  <a:srgbClr val="000000"/>
                </a:solidFill>
              </a:rPr>
              <a:t>You know the drill, giant arrived, giant fell asleep, and Grandpa Jack made the decision to take the hen that lays the golden eggs. The giant woke and shouted, “Fee, Fi, </a:t>
            </a:r>
            <a:r>
              <a:rPr lang="en-US" sz="2400" dirty="0" err="1">
                <a:solidFill>
                  <a:srgbClr val="000000"/>
                </a:solidFill>
              </a:rPr>
              <a:t>Fo</a:t>
            </a:r>
            <a:r>
              <a:rPr lang="en-US" sz="2400" dirty="0">
                <a:solidFill>
                  <a:srgbClr val="000000"/>
                </a:solidFill>
              </a:rPr>
              <a:t>, </a:t>
            </a:r>
            <a:r>
              <a:rPr lang="en-US" sz="2400" dirty="0" err="1">
                <a:solidFill>
                  <a:srgbClr val="000000"/>
                </a:solidFill>
              </a:rPr>
              <a:t>Fum</a:t>
            </a:r>
            <a:r>
              <a:rPr lang="en-US" sz="2400" dirty="0">
                <a:solidFill>
                  <a:srgbClr val="000000"/>
                </a:solidFill>
              </a:rPr>
              <a:t>.” Grandpa Jack ran toward the beanstalk and raced down as fast as his little legs would carry him. The giant followed and when Grandpa Jack cut down the beanstalk, the giant crashed to the ground and was never heard of again—at least not by Grandpa. </a:t>
            </a:r>
            <a:r>
              <a:rPr lang="en-US" sz="2400" dirty="0" smtClean="0">
                <a:solidFill>
                  <a:srgbClr val="000000"/>
                </a:solidFill>
              </a:rPr>
              <a:t/>
            </a:r>
            <a:br>
              <a:rPr lang="en-US" sz="2400" dirty="0" smtClean="0">
                <a:solidFill>
                  <a:srgbClr val="000000"/>
                </a:solidFill>
              </a:rPr>
            </a:br>
            <a:endParaRPr lang="en-US" sz="2400" dirty="0">
              <a:solidFill>
                <a:srgbClr val="000000"/>
              </a:solidFill>
            </a:endParaRPr>
          </a:p>
          <a:p>
            <a:pPr marL="0" indent="0">
              <a:buNone/>
            </a:pPr>
            <a:r>
              <a:rPr lang="en-US" sz="2400" dirty="0" smtClean="0">
                <a:solidFill>
                  <a:srgbClr val="000000"/>
                </a:solidFill>
              </a:rPr>
              <a:t>But </a:t>
            </a:r>
            <a:r>
              <a:rPr lang="en-US" sz="2400" dirty="0">
                <a:solidFill>
                  <a:srgbClr val="000000"/>
                </a:solidFill>
              </a:rPr>
              <a:t>I recently found out that the giant is still alive! I saw postings on the Internet! Apparently giants live for a very long time. </a:t>
            </a:r>
          </a:p>
          <a:p>
            <a:pPr marL="0" indent="0">
              <a:buNone/>
            </a:pPr>
            <a:r>
              <a:rPr lang="en-US" sz="2400" dirty="0">
                <a:solidFill>
                  <a:srgbClr val="000000"/>
                </a:solidFill>
              </a:rPr>
              <a:t>So I have a problem. I don’t want the giant to find my house. I imagine he is not happy with the decision Grandpa Jack made to take the goose. Grandpa took a big risk and now I may have to pay for it. </a:t>
            </a:r>
            <a:endParaRPr lang="en-US" sz="2400" dirty="0"/>
          </a:p>
        </p:txBody>
      </p:sp>
      <p:sp>
        <p:nvSpPr>
          <p:cNvPr id="3" name="Title 2"/>
          <p:cNvSpPr>
            <a:spLocks noGrp="1"/>
          </p:cNvSpPr>
          <p:nvPr>
            <p:ph type="title"/>
          </p:nvPr>
        </p:nvSpPr>
        <p:spPr/>
        <p:txBody>
          <a:bodyPr/>
          <a:lstStyle/>
          <a:p>
            <a:r>
              <a:rPr lang="en-US" dirty="0" smtClean="0"/>
              <a:t>Handout 1: Jack’s Letter Part 2</a:t>
            </a:r>
            <a:endParaRPr lang="en-US" dirty="0"/>
          </a:p>
        </p:txBody>
      </p:sp>
      <p:sp>
        <p:nvSpPr>
          <p:cNvPr id="4" name="Footer Placeholder 3"/>
          <p:cNvSpPr>
            <a:spLocks noGrp="1"/>
          </p:cNvSpPr>
          <p:nvPr>
            <p:ph type="ftr" sz="quarter" idx="16"/>
          </p:nvPr>
        </p:nvSpPr>
        <p:spPr/>
        <p:txBody>
          <a:bodyPr/>
          <a:lstStyle/>
          <a:p>
            <a:pPr>
              <a:defRPr/>
            </a:pPr>
            <a:r>
              <a:rPr lang="en-US" b="1" dirty="0" smtClean="0"/>
              <a:t>Jack and the Giant Digital Footprint</a:t>
            </a:r>
          </a:p>
          <a:p>
            <a:pPr>
              <a:defRPr/>
            </a:pPr>
            <a:r>
              <a:rPr lang="en-US" b="1" dirty="0" err="1" smtClean="0">
                <a:solidFill>
                  <a:srgbClr val="1578BC"/>
                </a:solidFill>
              </a:rPr>
              <a:t>www.EconEdLink.org</a:t>
            </a:r>
            <a:r>
              <a:rPr lang="en-US" b="1" dirty="0" smtClean="0">
                <a:solidFill>
                  <a:srgbClr val="1578BC"/>
                </a:solidFill>
              </a:rPr>
              <a:t>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5</a:t>
            </a:fld>
            <a:endParaRPr lang="en-US" dirty="0"/>
          </a:p>
        </p:txBody>
      </p:sp>
    </p:spTree>
    <p:extLst>
      <p:ext uri="{BB962C8B-B14F-4D97-AF65-F5344CB8AC3E}">
        <p14:creationId xmlns:p14="http://schemas.microsoft.com/office/powerpoint/2010/main" val="28115933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7772400" cy="4953000"/>
          </a:xfrm>
        </p:spPr>
        <p:txBody>
          <a:bodyPr/>
          <a:lstStyle/>
          <a:p>
            <a:pPr marL="0" indent="0">
              <a:buNone/>
            </a:pPr>
            <a:r>
              <a:rPr lang="en-US" sz="2400" dirty="0" smtClean="0">
                <a:solidFill>
                  <a:srgbClr val="000000"/>
                </a:solidFill>
              </a:rPr>
              <a:t>I </a:t>
            </a:r>
            <a:r>
              <a:rPr lang="en-US" sz="2400" dirty="0">
                <a:solidFill>
                  <a:srgbClr val="000000"/>
                </a:solidFill>
              </a:rPr>
              <a:t>heard that you were learning about digital footprints. Someone told me that my online digital footprint might lead the giant right to my house if I’m not careful. I spend a lot of time online. I like to use the Internet and play games with friends. My mom also likes to share photos. Please help us make informed decisions about the things I post online so we don’t lead the giant right to my house</a:t>
            </a:r>
            <a:r>
              <a:rPr lang="en-US" sz="2400" dirty="0" smtClean="0">
                <a:solidFill>
                  <a:srgbClr val="000000"/>
                </a:solidFill>
              </a:rPr>
              <a:t>!</a:t>
            </a:r>
          </a:p>
          <a:p>
            <a:pPr marL="0" indent="0">
              <a:buNone/>
            </a:pPr>
            <a:endParaRPr lang="en-US" sz="2400" dirty="0">
              <a:solidFill>
                <a:srgbClr val="000000"/>
              </a:solidFill>
            </a:endParaRPr>
          </a:p>
          <a:p>
            <a:pPr marL="0" indent="0">
              <a:buNone/>
            </a:pPr>
            <a:r>
              <a:rPr lang="en-US" sz="2400" dirty="0">
                <a:solidFill>
                  <a:srgbClr val="000000"/>
                </a:solidFill>
              </a:rPr>
              <a:t>Sincerely</a:t>
            </a:r>
            <a:r>
              <a:rPr lang="en-US" sz="2400" dirty="0" smtClean="0">
                <a:solidFill>
                  <a:srgbClr val="000000"/>
                </a:solidFill>
              </a:rPr>
              <a:t>,</a:t>
            </a:r>
          </a:p>
          <a:p>
            <a:pPr marL="0" indent="0">
              <a:buNone/>
            </a:pPr>
            <a:endParaRPr lang="en-US" sz="2400" dirty="0">
              <a:solidFill>
                <a:srgbClr val="000000"/>
              </a:solidFill>
            </a:endParaRPr>
          </a:p>
          <a:p>
            <a:pPr marL="0" indent="0">
              <a:buNone/>
            </a:pPr>
            <a:r>
              <a:rPr lang="en-US" sz="2400" dirty="0">
                <a:solidFill>
                  <a:srgbClr val="000000"/>
                </a:solidFill>
              </a:rPr>
              <a:t>Jack III</a:t>
            </a:r>
          </a:p>
          <a:p>
            <a:pPr marL="0" indent="0">
              <a:buNone/>
            </a:pPr>
            <a:endParaRPr lang="en-US" dirty="0"/>
          </a:p>
        </p:txBody>
      </p:sp>
      <p:sp>
        <p:nvSpPr>
          <p:cNvPr id="3" name="Title 2"/>
          <p:cNvSpPr>
            <a:spLocks noGrp="1"/>
          </p:cNvSpPr>
          <p:nvPr>
            <p:ph type="title"/>
          </p:nvPr>
        </p:nvSpPr>
        <p:spPr/>
        <p:txBody>
          <a:bodyPr/>
          <a:lstStyle/>
          <a:p>
            <a:r>
              <a:rPr lang="en-US" dirty="0" smtClean="0"/>
              <a:t>Handout 1: Jack’s Letter Part 2 (continued)</a:t>
            </a:r>
            <a:endParaRPr lang="en-US" dirty="0"/>
          </a:p>
        </p:txBody>
      </p:sp>
      <p:sp>
        <p:nvSpPr>
          <p:cNvPr id="4" name="Footer Placeholder 3"/>
          <p:cNvSpPr>
            <a:spLocks noGrp="1"/>
          </p:cNvSpPr>
          <p:nvPr>
            <p:ph type="ftr" sz="quarter" idx="16"/>
          </p:nvPr>
        </p:nvSpPr>
        <p:spPr/>
        <p:txBody>
          <a:bodyPr/>
          <a:lstStyle/>
          <a:p>
            <a:pPr>
              <a:defRPr/>
            </a:pPr>
            <a:r>
              <a:rPr lang="en-US" b="1" dirty="0" smtClean="0"/>
              <a:t>Jack and the Giant Digital Footprint</a:t>
            </a:r>
          </a:p>
          <a:p>
            <a:pPr>
              <a:defRPr/>
            </a:pPr>
            <a:r>
              <a:rPr lang="en-US" b="1" dirty="0" err="1" smtClean="0">
                <a:solidFill>
                  <a:srgbClr val="1578BC"/>
                </a:solidFill>
              </a:rPr>
              <a:t>www.EconEdLink.org</a:t>
            </a:r>
            <a:r>
              <a:rPr lang="en-US" b="1" dirty="0" smtClean="0">
                <a:solidFill>
                  <a:srgbClr val="1578BC"/>
                </a:solidFill>
              </a:rPr>
              <a:t>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6</a:t>
            </a:fld>
            <a:endParaRPr lang="en-US" dirty="0"/>
          </a:p>
        </p:txBody>
      </p:sp>
    </p:spTree>
    <p:extLst>
      <p:ext uri="{BB962C8B-B14F-4D97-AF65-F5344CB8AC3E}">
        <p14:creationId xmlns:p14="http://schemas.microsoft.com/office/powerpoint/2010/main" val="3016874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Handout 2: Digital Footprint Notes</a:t>
            </a:r>
            <a:endParaRPr lang="en-US" dirty="0"/>
          </a:p>
        </p:txBody>
      </p:sp>
      <p:sp>
        <p:nvSpPr>
          <p:cNvPr id="7" name="Content Placeholder 6"/>
          <p:cNvSpPr>
            <a:spLocks noGrp="1"/>
          </p:cNvSpPr>
          <p:nvPr>
            <p:ph idx="1"/>
          </p:nvPr>
        </p:nvSpPr>
        <p:spPr>
          <a:xfrm>
            <a:off x="609600" y="1524000"/>
            <a:ext cx="7924800" cy="4724401"/>
          </a:xfrm>
        </p:spPr>
        <p:txBody>
          <a:bodyPr/>
          <a:lstStyle/>
          <a:p>
            <a:pPr marL="0" indent="0">
              <a:buNone/>
            </a:pPr>
            <a:r>
              <a:rPr lang="en-US" sz="2000" b="1" dirty="0" smtClean="0"/>
              <a:t>Video </a:t>
            </a:r>
            <a:r>
              <a:rPr lang="en-US" sz="2000" b="1" dirty="0"/>
              <a:t>Questions</a:t>
            </a:r>
            <a:endParaRPr lang="en-US" sz="2000" dirty="0"/>
          </a:p>
          <a:p>
            <a:pPr lvl="0"/>
            <a:r>
              <a:rPr lang="en-US" sz="2000" dirty="0"/>
              <a:t>What is a digital footprint?</a:t>
            </a:r>
          </a:p>
          <a:p>
            <a:pPr marL="0" indent="0">
              <a:buNone/>
            </a:pPr>
            <a:r>
              <a:rPr lang="en-US" sz="2000" b="1" dirty="0"/>
              <a:t> </a:t>
            </a:r>
            <a:endParaRPr lang="en-US" sz="2000" dirty="0"/>
          </a:p>
          <a:p>
            <a:pPr lvl="0"/>
            <a:r>
              <a:rPr lang="en-US" sz="2000" dirty="0"/>
              <a:t>What is private information? Why is it very risky to share?</a:t>
            </a:r>
          </a:p>
          <a:p>
            <a:pPr marL="0" indent="0">
              <a:buNone/>
            </a:pPr>
            <a:r>
              <a:rPr lang="en-US" sz="2000" dirty="0"/>
              <a:t> </a:t>
            </a:r>
          </a:p>
          <a:p>
            <a:pPr lvl="0"/>
            <a:r>
              <a:rPr lang="en-US" sz="2000" dirty="0"/>
              <a:t>What is personal information? When can it be risky to share</a:t>
            </a:r>
            <a:r>
              <a:rPr lang="en-US" sz="2000" dirty="0" smtClean="0"/>
              <a:t>?</a:t>
            </a:r>
          </a:p>
          <a:p>
            <a:pPr marL="0" lvl="0" indent="0">
              <a:buNone/>
            </a:pPr>
            <a:r>
              <a:rPr lang="en-US" sz="2000" dirty="0"/>
              <a:t> </a:t>
            </a:r>
          </a:p>
          <a:p>
            <a:pPr marL="0" indent="0">
              <a:buNone/>
            </a:pPr>
            <a:r>
              <a:rPr lang="en-US" sz="2000" b="1" dirty="0"/>
              <a:t>Close Reading of Article Questions</a:t>
            </a:r>
            <a:endParaRPr lang="en-US" sz="2000" dirty="0"/>
          </a:p>
          <a:p>
            <a:r>
              <a:rPr lang="en-US" sz="2000" dirty="0" smtClean="0"/>
              <a:t>How </a:t>
            </a:r>
            <a:r>
              <a:rPr lang="en-US" sz="2000" dirty="0"/>
              <a:t>can photo sharing add to your digital footprint? </a:t>
            </a:r>
          </a:p>
          <a:p>
            <a:pPr marL="0" indent="0">
              <a:buNone/>
            </a:pPr>
            <a:r>
              <a:rPr lang="en-US" sz="2000" b="1" dirty="0"/>
              <a:t> </a:t>
            </a:r>
            <a:endParaRPr lang="en-US" sz="2000" dirty="0"/>
          </a:p>
          <a:p>
            <a:r>
              <a:rPr lang="en-US" sz="2000" dirty="0" smtClean="0"/>
              <a:t>What </a:t>
            </a:r>
            <a:r>
              <a:rPr lang="en-US" sz="2000" dirty="0"/>
              <a:t>is </a:t>
            </a:r>
            <a:r>
              <a:rPr lang="en-US" sz="2000" dirty="0" err="1"/>
              <a:t>geotagging</a:t>
            </a:r>
            <a:r>
              <a:rPr lang="en-US" sz="2000" dirty="0"/>
              <a:t> and why can it be risky?</a:t>
            </a:r>
          </a:p>
          <a:p>
            <a:pPr marL="0" indent="0">
              <a:buNone/>
            </a:pPr>
            <a:r>
              <a:rPr lang="en-US" dirty="0"/>
              <a:t>    </a:t>
            </a:r>
          </a:p>
          <a:p>
            <a:endParaRPr lang="en-US" dirty="0"/>
          </a:p>
        </p:txBody>
      </p:sp>
      <p:sp>
        <p:nvSpPr>
          <p:cNvPr id="4" name="Footer Placeholder 3"/>
          <p:cNvSpPr>
            <a:spLocks noGrp="1"/>
          </p:cNvSpPr>
          <p:nvPr>
            <p:ph type="ftr" sz="quarter" idx="16"/>
          </p:nvPr>
        </p:nvSpPr>
        <p:spPr/>
        <p:txBody>
          <a:bodyPr/>
          <a:lstStyle/>
          <a:p>
            <a:pPr>
              <a:defRPr/>
            </a:pPr>
            <a:r>
              <a:rPr lang="en-US" b="1" dirty="0" smtClean="0"/>
              <a:t>Jack and the Giant Digital Footprint</a:t>
            </a:r>
          </a:p>
          <a:p>
            <a:pPr>
              <a:defRPr/>
            </a:pPr>
            <a:r>
              <a:rPr lang="en-US" b="1" dirty="0" err="1" smtClean="0">
                <a:solidFill>
                  <a:srgbClr val="1578BC"/>
                </a:solidFill>
              </a:rPr>
              <a:t>www.EconEdLink.org</a:t>
            </a:r>
            <a:r>
              <a:rPr lang="en-US" b="1" dirty="0" smtClean="0">
                <a:solidFill>
                  <a:srgbClr val="1578BC"/>
                </a:solidFill>
              </a:rPr>
              <a:t>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7</a:t>
            </a:fld>
            <a:endParaRPr lang="en-US" dirty="0"/>
          </a:p>
        </p:txBody>
      </p:sp>
      <p:sp>
        <p:nvSpPr>
          <p:cNvPr id="6" name="TextBox 5"/>
          <p:cNvSpPr txBox="1"/>
          <p:nvPr/>
        </p:nvSpPr>
        <p:spPr>
          <a:xfrm>
            <a:off x="4258018" y="3846829"/>
            <a:ext cx="184666" cy="46166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4954639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76200"/>
            <a:ext cx="8229600" cy="609600"/>
          </a:xfrm>
        </p:spPr>
        <p:txBody>
          <a:bodyPr>
            <a:normAutofit fontScale="90000"/>
          </a:bodyPr>
          <a:lstStyle/>
          <a:p>
            <a:r>
              <a:rPr lang="en-US" sz="3200" b="1" dirty="0"/>
              <a:t>Handout 3</a:t>
            </a:r>
            <a:r>
              <a:rPr lang="en-US" sz="3200" b="1" dirty="0" smtClean="0"/>
              <a:t>a:  </a:t>
            </a:r>
            <a:r>
              <a:rPr lang="en-US" sz="3200" b="1" dirty="0"/>
              <a:t>Article on Digital Footprints and Photo Sharing (</a:t>
            </a:r>
            <a:r>
              <a:rPr lang="en-US" sz="3200" b="1" dirty="0" err="1"/>
              <a:t>Lexile</a:t>
            </a:r>
            <a:r>
              <a:rPr lang="en-US" sz="3200" b="1" dirty="0"/>
              <a:t> 750)</a:t>
            </a:r>
            <a:endParaRPr lang="en-US" sz="3200" dirty="0"/>
          </a:p>
        </p:txBody>
      </p:sp>
      <p:sp>
        <p:nvSpPr>
          <p:cNvPr id="2" name="Content Placeholder 1"/>
          <p:cNvSpPr>
            <a:spLocks noGrp="1"/>
          </p:cNvSpPr>
          <p:nvPr>
            <p:ph idx="1"/>
          </p:nvPr>
        </p:nvSpPr>
        <p:spPr>
          <a:xfrm>
            <a:off x="457200" y="1371600"/>
            <a:ext cx="8229600" cy="4953001"/>
          </a:xfrm>
        </p:spPr>
        <p:txBody>
          <a:bodyPr>
            <a:normAutofit fontScale="25000" lnSpcReduction="20000"/>
          </a:bodyPr>
          <a:lstStyle/>
          <a:p>
            <a:pPr marL="0" indent="0">
              <a:lnSpc>
                <a:spcPct val="100000"/>
              </a:lnSpc>
              <a:buNone/>
            </a:pPr>
            <a:r>
              <a:rPr lang="en-US" sz="9600" dirty="0"/>
              <a:t> </a:t>
            </a:r>
            <a:r>
              <a:rPr lang="en-US" sz="9600" dirty="0" smtClean="0"/>
              <a:t>    Taking </a:t>
            </a:r>
            <a:r>
              <a:rPr lang="en-US" sz="9600" dirty="0"/>
              <a:t>cute and funny pictures isn’t new. However, the digital world changes how photos are shared. When you post a photo, you might be sharing private information. And that can be a problem because most children have some kind of digital footprint</a:t>
            </a:r>
            <a:r>
              <a:rPr lang="en-US" sz="9600" dirty="0" smtClean="0"/>
              <a:t>.</a:t>
            </a:r>
            <a:br>
              <a:rPr lang="en-US" sz="9600" dirty="0" smtClean="0"/>
            </a:br>
            <a:endParaRPr lang="en-US" sz="9600" dirty="0"/>
          </a:p>
          <a:p>
            <a:pPr marL="0" indent="0">
              <a:lnSpc>
                <a:spcPct val="100000"/>
              </a:lnSpc>
              <a:buNone/>
            </a:pPr>
            <a:r>
              <a:rPr lang="en-US" sz="9600" dirty="0"/>
              <a:t> </a:t>
            </a:r>
            <a:r>
              <a:rPr lang="en-US" sz="9600" dirty="0" smtClean="0"/>
              <a:t>    A </a:t>
            </a:r>
            <a:r>
              <a:rPr lang="en-US" sz="9600" dirty="0"/>
              <a:t>digital footprint is like a trail of everything you do online. A trail is created when you upload content, surf websites, or play on apps. In fact, your digital footprint may have started before you even posted anything! Parents enjoy sharing cute photos of your young life. This can be a problem for you when the photos are embarrassing. But that isn’t the only problem. </a:t>
            </a:r>
          </a:p>
          <a:p>
            <a:pPr marL="0" indent="0">
              <a:lnSpc>
                <a:spcPct val="100000"/>
              </a:lnSpc>
              <a:buNone/>
            </a:pPr>
            <a:r>
              <a:rPr lang="en-US" sz="8000" dirty="0"/>
              <a:t> </a:t>
            </a:r>
            <a:r>
              <a:rPr lang="en-US" sz="8000" dirty="0" smtClean="0"/>
              <a:t>    </a:t>
            </a:r>
            <a:r>
              <a:rPr lang="en-US" dirty="0"/>
              <a:t> </a:t>
            </a:r>
          </a:p>
          <a:p>
            <a:pPr marL="0" indent="0">
              <a:buNone/>
            </a:pPr>
            <a:r>
              <a:rPr lang="en-US" dirty="0"/>
              <a:t> </a:t>
            </a:r>
          </a:p>
          <a:p>
            <a:pPr marL="0" indent="0">
              <a:buNone/>
            </a:pPr>
            <a:r>
              <a:rPr lang="en-US" dirty="0"/>
              <a:t> </a:t>
            </a:r>
          </a:p>
          <a:p>
            <a:pPr marL="0" indent="0">
              <a:buNone/>
            </a:pPr>
            <a:r>
              <a:rPr lang="en-US" dirty="0"/>
              <a:t> </a:t>
            </a:r>
          </a:p>
          <a:p>
            <a:pPr marL="0" indent="0">
              <a:buNone/>
            </a:pPr>
            <a:endParaRPr lang="en-US" dirty="0"/>
          </a:p>
        </p:txBody>
      </p:sp>
      <p:sp>
        <p:nvSpPr>
          <p:cNvPr id="4" name="Footer Placeholder 3"/>
          <p:cNvSpPr>
            <a:spLocks noGrp="1"/>
          </p:cNvSpPr>
          <p:nvPr>
            <p:ph type="ftr" sz="quarter" idx="16"/>
          </p:nvPr>
        </p:nvSpPr>
        <p:spPr/>
        <p:txBody>
          <a:bodyPr/>
          <a:lstStyle/>
          <a:p>
            <a:pPr>
              <a:defRPr/>
            </a:pPr>
            <a:r>
              <a:rPr lang="en-US" b="1" dirty="0" smtClean="0"/>
              <a:t>Jack and the Giant Digital Footprint</a:t>
            </a:r>
          </a:p>
          <a:p>
            <a:pPr>
              <a:defRPr/>
            </a:pPr>
            <a:r>
              <a:rPr lang="en-US" b="1" dirty="0" err="1" smtClean="0">
                <a:solidFill>
                  <a:srgbClr val="1578BC"/>
                </a:solidFill>
              </a:rPr>
              <a:t>www.EconEdLink.org</a:t>
            </a:r>
            <a:r>
              <a:rPr lang="en-US" b="1" dirty="0" smtClean="0">
                <a:solidFill>
                  <a:srgbClr val="1578BC"/>
                </a:solidFill>
              </a:rPr>
              <a:t>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8</a:t>
            </a:fld>
            <a:endParaRPr lang="en-US" dirty="0"/>
          </a:p>
        </p:txBody>
      </p:sp>
    </p:spTree>
    <p:extLst>
      <p:ext uri="{BB962C8B-B14F-4D97-AF65-F5344CB8AC3E}">
        <p14:creationId xmlns:p14="http://schemas.microsoft.com/office/powerpoint/2010/main" val="39966466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76200"/>
            <a:ext cx="8229600" cy="609600"/>
          </a:xfrm>
        </p:spPr>
        <p:txBody>
          <a:bodyPr>
            <a:normAutofit fontScale="90000"/>
          </a:bodyPr>
          <a:lstStyle/>
          <a:p>
            <a:r>
              <a:rPr lang="en-US" sz="3200" b="1" dirty="0"/>
              <a:t>Handout 3</a:t>
            </a:r>
            <a:r>
              <a:rPr lang="en-US" sz="3200" b="1" dirty="0" smtClean="0"/>
              <a:t>a:  </a:t>
            </a:r>
            <a:r>
              <a:rPr lang="en-US" sz="3200" b="1" dirty="0"/>
              <a:t>Article on Digital Footprints and Photo Sharing </a:t>
            </a:r>
            <a:r>
              <a:rPr lang="en-US" sz="3200" b="1" dirty="0" smtClean="0"/>
              <a:t>(continued)</a:t>
            </a:r>
            <a:endParaRPr lang="en-US" sz="3200" dirty="0"/>
          </a:p>
        </p:txBody>
      </p:sp>
      <p:sp>
        <p:nvSpPr>
          <p:cNvPr id="2" name="Content Placeholder 1"/>
          <p:cNvSpPr>
            <a:spLocks noGrp="1"/>
          </p:cNvSpPr>
          <p:nvPr>
            <p:ph idx="1"/>
          </p:nvPr>
        </p:nvSpPr>
        <p:spPr>
          <a:xfrm>
            <a:off x="457200" y="1371600"/>
            <a:ext cx="8229600" cy="4953001"/>
          </a:xfrm>
        </p:spPr>
        <p:txBody>
          <a:bodyPr>
            <a:normAutofit fontScale="32500" lnSpcReduction="20000"/>
          </a:bodyPr>
          <a:lstStyle/>
          <a:p>
            <a:pPr marL="0" indent="0">
              <a:lnSpc>
                <a:spcPct val="100000"/>
              </a:lnSpc>
              <a:buNone/>
            </a:pPr>
            <a:r>
              <a:rPr lang="en-US" sz="8000" dirty="0"/>
              <a:t> </a:t>
            </a:r>
            <a:r>
              <a:rPr lang="en-US" sz="8000" dirty="0" smtClean="0"/>
              <a:t>    Did </a:t>
            </a:r>
            <a:r>
              <a:rPr lang="en-US" sz="8000" dirty="0"/>
              <a:t>you know that your location might be shared when you post a photo? For example, if you take a photo at a baseball game, the photo is tagged to share the location. This is called </a:t>
            </a:r>
            <a:r>
              <a:rPr lang="en-US" sz="8000" dirty="0" err="1"/>
              <a:t>geotagging</a:t>
            </a:r>
            <a:r>
              <a:rPr lang="en-US" sz="8000" dirty="0"/>
              <a:t>. Smart phones automatically add tags to photos. You have to turn it off in settings. This is very important for online safety. What would happen if Little Red Riding Hood posted </a:t>
            </a:r>
            <a:r>
              <a:rPr lang="en-US" sz="8000" dirty="0" err="1"/>
              <a:t>selfies</a:t>
            </a:r>
            <a:r>
              <a:rPr lang="en-US" sz="8000" dirty="0"/>
              <a:t> with </a:t>
            </a:r>
            <a:r>
              <a:rPr lang="en-US" sz="8000" dirty="0" err="1"/>
              <a:t>geotags</a:t>
            </a:r>
            <a:r>
              <a:rPr lang="en-US" sz="8000" dirty="0"/>
              <a:t>?</a:t>
            </a:r>
          </a:p>
          <a:p>
            <a:pPr marL="0" indent="0">
              <a:lnSpc>
                <a:spcPct val="100000"/>
              </a:lnSpc>
              <a:buNone/>
            </a:pPr>
            <a:r>
              <a:rPr lang="en-US" sz="8000" dirty="0"/>
              <a:t> </a:t>
            </a:r>
            <a:r>
              <a:rPr lang="en-US" sz="8000" dirty="0" smtClean="0"/>
              <a:t>    </a:t>
            </a:r>
            <a:br>
              <a:rPr lang="en-US" sz="8000" dirty="0" smtClean="0"/>
            </a:br>
            <a:r>
              <a:rPr lang="en-US" sz="8000" dirty="0" smtClean="0"/>
              <a:t>     Remember</a:t>
            </a:r>
            <a:r>
              <a:rPr lang="en-US" sz="8000" dirty="0"/>
              <a:t>, posting photos can affect your digital footprint. Digital footprints can become real footprints when someone can track you and your location. Ask your parents to help you research photo sharing. Remember to think before you share!</a:t>
            </a:r>
          </a:p>
          <a:p>
            <a:pPr marL="0" indent="0">
              <a:buNone/>
            </a:pPr>
            <a:r>
              <a:rPr lang="en-US" dirty="0"/>
              <a:t> </a:t>
            </a:r>
          </a:p>
          <a:p>
            <a:pPr marL="0" indent="0">
              <a:buNone/>
            </a:pPr>
            <a:r>
              <a:rPr lang="en-US" dirty="0"/>
              <a:t> </a:t>
            </a:r>
          </a:p>
          <a:p>
            <a:pPr marL="0" indent="0">
              <a:buNone/>
            </a:pPr>
            <a:r>
              <a:rPr lang="en-US" dirty="0"/>
              <a:t> </a:t>
            </a:r>
          </a:p>
          <a:p>
            <a:pPr marL="0" indent="0">
              <a:buNone/>
            </a:pPr>
            <a:r>
              <a:rPr lang="en-US" dirty="0"/>
              <a:t> </a:t>
            </a:r>
          </a:p>
          <a:p>
            <a:pPr marL="0" indent="0">
              <a:buNone/>
            </a:pPr>
            <a:endParaRPr lang="en-US" dirty="0"/>
          </a:p>
        </p:txBody>
      </p:sp>
      <p:sp>
        <p:nvSpPr>
          <p:cNvPr id="4" name="Footer Placeholder 3"/>
          <p:cNvSpPr>
            <a:spLocks noGrp="1"/>
          </p:cNvSpPr>
          <p:nvPr>
            <p:ph type="ftr" sz="quarter" idx="16"/>
          </p:nvPr>
        </p:nvSpPr>
        <p:spPr/>
        <p:txBody>
          <a:bodyPr/>
          <a:lstStyle/>
          <a:p>
            <a:pPr>
              <a:defRPr/>
            </a:pPr>
            <a:r>
              <a:rPr lang="en-US" b="1" dirty="0" smtClean="0"/>
              <a:t>Jack and the Giant Digital Footprint</a:t>
            </a:r>
          </a:p>
          <a:p>
            <a:pPr>
              <a:defRPr/>
            </a:pPr>
            <a:r>
              <a:rPr lang="en-US" b="1" dirty="0" err="1" smtClean="0">
                <a:solidFill>
                  <a:srgbClr val="1578BC"/>
                </a:solidFill>
              </a:rPr>
              <a:t>www.EconEdLink.org</a:t>
            </a:r>
            <a:r>
              <a:rPr lang="en-US" b="1" dirty="0" smtClean="0">
                <a:solidFill>
                  <a:srgbClr val="1578BC"/>
                </a:solidFill>
              </a:rPr>
              <a:t>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9</a:t>
            </a:fld>
            <a:endParaRPr lang="en-US" dirty="0"/>
          </a:p>
        </p:txBody>
      </p:sp>
    </p:spTree>
    <p:extLst>
      <p:ext uri="{BB962C8B-B14F-4D97-AF65-F5344CB8AC3E}">
        <p14:creationId xmlns:p14="http://schemas.microsoft.com/office/powerpoint/2010/main" val="1186002889"/>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14FA7D75A0BB4FA402BA6C268B700C" ma:contentTypeVersion="4" ma:contentTypeDescription="Create a new document." ma:contentTypeScope="" ma:versionID="a52573295eaf0909ea6942f1d6c3fce3">
  <xsd:schema xmlns:xsd="http://www.w3.org/2001/XMLSchema" xmlns:xs="http://www.w3.org/2001/XMLSchema" xmlns:p="http://schemas.microsoft.com/office/2006/metadata/properties" xmlns:ns2="6f5f0874-9380-45e6-a4b7-6b39252ece02" xmlns:ns3="f585725c-6fad-472e-a48b-c8f76591c91b" targetNamespace="http://schemas.microsoft.com/office/2006/metadata/properties" ma:root="true" ma:fieldsID="c7477185176c1264378cd2f5e178989f" ns2:_="" ns3:_="">
    <xsd:import namespace="6f5f0874-9380-45e6-a4b7-6b39252ece02"/>
    <xsd:import namespace="f585725c-6fad-472e-a48b-c8f76591c91b"/>
    <xsd:element name="properties">
      <xsd:complexType>
        <xsd:sequence>
          <xsd:element name="documentManagement">
            <xsd:complexType>
              <xsd:all>
                <xsd:element ref="ns2:Status" minOccurs="0"/>
                <xsd:element ref="ns3:SharedWithUsers" minOccurs="0"/>
                <xsd:element ref="ns3:SharingHintHash"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5f0874-9380-45e6-a4b7-6b39252ece02" elementFormDefault="qualified">
    <xsd:import namespace="http://schemas.microsoft.com/office/2006/documentManagement/types"/>
    <xsd:import namespace="http://schemas.microsoft.com/office/infopath/2007/PartnerControls"/>
    <xsd:element name="Status" ma:index="8" nillable="true" ma:displayName="Status" ma:default="Draft" ma:format="Dropdown" ma:internalName="Status">
      <xsd:simpleType>
        <xsd:restriction base="dms:Choice">
          <xsd:enumeration value="Draft"/>
          <xsd:enumeration value="Out for Review"/>
          <xsd:enumeration value="Final"/>
        </xsd:restriction>
      </xsd:simpleType>
    </xsd:element>
  </xsd:schema>
  <xsd:schema xmlns:xsd="http://www.w3.org/2001/XMLSchema" xmlns:xs="http://www.w3.org/2001/XMLSchema" xmlns:dms="http://schemas.microsoft.com/office/2006/documentManagement/types" xmlns:pc="http://schemas.microsoft.com/office/infopath/2007/PartnerControls" targetNamespace="f585725c-6fad-472e-a48b-c8f76591c91b" elementFormDefault="qualified">
    <xsd:import namespace="http://schemas.microsoft.com/office/2006/documentManagement/types"/>
    <xsd:import namespace="http://schemas.microsoft.com/office/infopath/2007/PartnerControls"/>
    <xsd:element name="SharedWithUsers" ma:index="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0" nillable="true" ma:displayName="Sharing Hint Hash" ma:internalName="SharingHintHash" ma:readOnly="true">
      <xsd:simpleType>
        <xsd:restriction base="dms:Text"/>
      </xsd:simple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f585725c-6fad-472e-a48b-c8f76591c91b">
      <UserInfo>
        <DisplayName/>
        <AccountId xsi:nil="true"/>
        <AccountType/>
      </UserInfo>
    </SharedWithUsers>
    <Status xmlns="6f5f0874-9380-45e6-a4b7-6b39252ece02">Draft</Statu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4D7F85-B6FE-4844-BF87-169DA4D195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5f0874-9380-45e6-a4b7-6b39252ece02"/>
    <ds:schemaRef ds:uri="f585725c-6fad-472e-a48b-c8f76591c91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4297DD3-A2EA-4D53-B11C-2136071F829E}">
  <ds:schemaRefs>
    <ds:schemaRef ds:uri="6f5f0874-9380-45e6-a4b7-6b39252ece02"/>
    <ds:schemaRef ds:uri="f585725c-6fad-472e-a48b-c8f76591c91b"/>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schemas.microsoft.com/office/2006/documentManagement/types"/>
    <ds:schemaRef ds:uri="http://purl.org/dc/elements/1.1/"/>
    <ds:schemaRef ds:uri="http://purl.org/dc/dcmitype/"/>
    <ds:schemaRef ds:uri="http://purl.org/dc/terms/"/>
  </ds:schemaRefs>
</ds:datastoreItem>
</file>

<file path=customXml/itemProps3.xml><?xml version="1.0" encoding="utf-8"?>
<ds:datastoreItem xmlns:ds="http://schemas.openxmlformats.org/officeDocument/2006/customXml" ds:itemID="{D4A96DE8-B18F-4B6A-93E2-2A40DA56642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106249</TotalTime>
  <Words>912</Words>
  <Application>Microsoft Macintosh PowerPoint</Application>
  <PresentationFormat>On-screen Show (4:3)</PresentationFormat>
  <Paragraphs>128</Paragraphs>
  <Slides>15</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Arial</vt:lpstr>
      <vt:lpstr>BankGothic Md BT</vt:lpstr>
      <vt:lpstr>Calibri</vt:lpstr>
      <vt:lpstr>Calibri Light</vt:lpstr>
      <vt:lpstr>Gill Sans</vt:lpstr>
      <vt:lpstr>ＭＳ Ｐゴシック</vt:lpstr>
      <vt:lpstr>Blank Presentation</vt:lpstr>
      <vt:lpstr>Custom Design</vt:lpstr>
      <vt:lpstr>Cybersecurity and Personal Finance </vt:lpstr>
      <vt:lpstr>Visual 1 Digital Footprint</vt:lpstr>
      <vt:lpstr>Handout 1: Jack’s Letter Part 1</vt:lpstr>
      <vt:lpstr>Handout 1: Jack’s Letter Part 1(continued)</vt:lpstr>
      <vt:lpstr>Handout 1: Jack’s Letter Part 2</vt:lpstr>
      <vt:lpstr>Handout 1: Jack’s Letter Part 2 (continued)</vt:lpstr>
      <vt:lpstr>Handout 2: Digital Footprint Notes</vt:lpstr>
      <vt:lpstr>Handout 3a:  Article on Digital Footprints and Photo Sharing (Lexile 750)</vt:lpstr>
      <vt:lpstr>Handout 3a:  Article on Digital Footprints and Photo Sharing (continued)</vt:lpstr>
      <vt:lpstr>Handout 3b Part 1:  Article on Digital Footprints and Photo Sharing (Lexile 900)</vt:lpstr>
      <vt:lpstr>Handout 3b Part 1:  Article on Digital Footprints and Photo Sharing (continued)</vt:lpstr>
      <vt:lpstr>Handout 3b Part 2:  Article on Digital Footprints and Photo Sharing (continued)</vt:lpstr>
      <vt:lpstr>Sources for Readings on Digital  Footprints and Photo Sharing   </vt:lpstr>
      <vt:lpstr>Handout 4: Footprint</vt:lpstr>
      <vt:lpstr>Handout 6: Digital Footprint Analysis</vt:lpstr>
    </vt:vector>
  </TitlesOfParts>
  <Company>Office 2004 Test Drive User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Presentation</dc:title>
  <dc:creator>Office 2004 Test Drive User</dc:creator>
  <cp:lastModifiedBy>Microsoft Office User</cp:lastModifiedBy>
  <cp:revision>2821</cp:revision>
  <cp:lastPrinted>2015-12-16T17:04:17Z</cp:lastPrinted>
  <dcterms:created xsi:type="dcterms:W3CDTF">2012-10-20T14:14:15Z</dcterms:created>
  <dcterms:modified xsi:type="dcterms:W3CDTF">2017-06-23T23:42:18Z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0x0101002414FA7D75A0BB4FA402BA6C268B700C</vt:lpwstr>
  </property>
  <property fmtid="{D5CDD505-2E9C-101B-9397-08002B2CF9AE}" pid="3" name="Order">
    <vt:r8>200</vt:r8>
  </property>
  <property fmtid="{D5CDD505-2E9C-101B-9397-08002B2CF9AE}" pid="4" name="_CopySource">
    <vt:lpwstr>https://council4econed.sharepoint.com/CMT/Board Meeting Feb 8, 2013 v2 njm.pptx</vt:lpwstr>
  </property>
  <property fmtid="{D5CDD505-2E9C-101B-9397-08002B2CF9AE}" pid="5" name="xd_ProgID">
    <vt:lpwstr/>
  </property>
  <property fmtid="{D5CDD505-2E9C-101B-9397-08002B2CF9AE}" pid="6" name="TemplateUrl">
    <vt:lpwstr/>
  </property>
</Properties>
</file>