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comments/comment2.xml" ContentType="application/vnd.openxmlformats-officedocument.presentationml.comments+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comments/comment3.xml" ContentType="application/vnd.openxmlformats-officedocument.presentationml.comments+xml"/>
  <Override PartName="/ppt/presProps.xml" ContentType="application/vnd.openxmlformats-officedocument.presentationml.presProps+xml"/>
  <Default Extension="jpeg" ContentType="image/jpeg"/>
  <Override PartName="/ppt/commentAuthors.xml" ContentType="application/vnd.openxmlformats-officedocument.presentationml.commentAuthors+xml"/>
  <Override PartName="/ppt/slides/slide3.xml" ContentType="application/vnd.openxmlformats-officedocument.presentationml.slide+xml"/>
  <Override PartName="/ppt/slides/slide4.xml" ContentType="application/vnd.openxmlformats-officedocument.presentationml.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comments/comment4.xml" ContentType="application/vnd.openxmlformats-officedocument.presentationml.comments+xml"/>
  <Default Extension="bin" ContentType="application/vnd.openxmlformats-officedocument.presentationml.printerSettings"/>
  <Override PartName="/ppt/comments/comment5.xml" ContentType="application/vnd.openxmlformats-officedocument.presentationml.comments+xml"/>
  <Default Extension="png" ContentType="image/png"/>
  <Override PartName="/ppt/slides/slide9.xml" ContentType="application/vnd.openxmlformats-officedocument.presentationml.slide+xml"/>
  <Override PartName="/ppt/comments/comment6.xml" ContentType="application/vnd.openxmlformats-officedocument.presentationml.comments+xml"/>
  <Override PartName="/ppt/comments/comment1.xml" ContentType="application/vnd.openxmlformats-officedocument.presentationml.comments+xml"/>
  <Override PartName="/docProps/core.xml" ContentType="application/vnd.openxmlformats-package.core-properties+xml"/>
  <Default Extension="rels" ContentType="application/vnd.openxmlformats-package.relationships+xml"/>
  <Override PartName="/ppt/slides/slide13.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72" r:id="rId1"/>
  </p:sldMasterIdLst>
  <p:notesMasterIdLst>
    <p:notesMasterId r:id="rId15"/>
  </p:notesMasterIdLst>
  <p:sldIdLst>
    <p:sldId id="256" r:id="rId2"/>
    <p:sldId id="257" r:id="rId3"/>
    <p:sldId id="258" r:id="rId4"/>
    <p:sldId id="260" r:id="rId5"/>
    <p:sldId id="261" r:id="rId6"/>
    <p:sldId id="262" r:id="rId7"/>
    <p:sldId id="263" r:id="rId8"/>
    <p:sldId id="264" r:id="rId9"/>
    <p:sldId id="266" r:id="rId10"/>
    <p:sldId id="265" r:id="rId11"/>
    <p:sldId id="267" r:id="rId12"/>
    <p:sldId id="269"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Signe" initials="sk" lastIdx="8"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110" d="100"/>
          <a:sy n="110" d="100"/>
        </p:scale>
        <p:origin x="-840" y="-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heme" Target="theme/theme1.xml"/><Relationship Id="rId4" Type="http://schemas.openxmlformats.org/officeDocument/2006/relationships/slide" Target="slides/slide3.xml"/><Relationship Id="rId21"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commentAuthors" Target="commentAuthors.xml"/><Relationship Id="rId19"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4-02-20T08:56:09.379" idx="2">
    <p:pos x="4310" y="1231"/>
    <p:text>Maybe if you want these to be numbered you should use an outline mode of letters or bullets.</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4-02-20T08:59:17.335" idx="3">
    <p:pos x="10" y="10"/>
    <p:text>Is the marginal distribution always in terms of percentages?  If the mathematics piece involves the idea of relative frequency, this point might be important.</p:tex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4-02-20T09:04:00.419" idx="4">
    <p:pos x="2423" y="1976"/>
    <p:text>This calculation does not reflect the multiplication by 100.  You may want to just show one and then the percents in the remaining cells.  I have demonstrated this with this example. What is lost are the original counts.  What do you think is best?</p:text>
  </p:cm>
</p:cmLst>
</file>

<file path=ppt/comments/comment4.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4-02-20T09:07:57.420" idx="5">
    <p:pos x="5363" y="3297"/>
    <p:text>I know you really dislike these types of comments Walt, but I wondered about a percentage as a measure of chance.  </p:text>
  </p:cm>
</p:cmLst>
</file>

<file path=ppt/comments/comment5.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4-02-20T09:08:53.942" idx="6">
    <p:pos x="5194" y="497"/>
    <p:text>It may be that conditional distributions are always in percents and if that is so, I think we need to differentiate between frequency and a conditional distribution in the notes.</p:text>
  </p:cm>
</p:cmLst>
</file>

<file path=ppt/comments/comment6.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4-02-20T09:11:55.243" idx="7">
    <p:pos x="5244" y="1222"/>
    <p:text>I'm a little confused here about a person being a risk.  Is the company taking a risk?  I'm not sure of the meaning...is the person's behavior riskier?</p:text>
  </p:cm>
  <p:cm authorId="0" dt="2014-02-20T09:12:45.019" idx="8">
    <p:pos x="5422" y="3128"/>
    <p:text>So I think this means that insurance companies evaluate the Risk of insuring a person ie the chance of losing money if they insure them?</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4C657E-7745-405C-B692-EF7B8B0FE922}" type="datetimeFigureOut">
              <a:rPr lang="en-US" smtClean="0"/>
              <a:pPr/>
              <a:t>11/11/14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38605F-339D-43C8-A071-E6A7B3D68E3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41621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041322A1-AF7A-4CC3-8D74-B447037889DD}" type="datetime1">
              <a:rPr lang="en-US" smtClean="0"/>
              <a:pPr/>
              <a:t>11/11/14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E9A691CC-2154-4DEA-8FE4-8DFA1C8DF4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2D9F3E-C9FC-4FED-A943-6E9023CFF8B0}" type="datetime1">
              <a:rPr lang="en-US" smtClean="0"/>
              <a:pPr/>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691CC-2154-4DEA-8FE4-8DFA1C8DF4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E45FC7-E6D7-4F4D-A2D1-C76167076B2C}" type="datetime1">
              <a:rPr lang="en-US" smtClean="0"/>
              <a:pPr/>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691CC-2154-4DEA-8FE4-8DFA1C8DF4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126230-DFBD-461E-8363-86C5B9A8A44B}" type="datetime1">
              <a:rPr lang="en-US" smtClean="0"/>
              <a:pPr/>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691CC-2154-4DEA-8FE4-8DFA1C8DF431}"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0FFFE8-3B41-46EF-A2E8-DACF65470E3C}" type="datetime1">
              <a:rPr lang="en-US" smtClean="0"/>
              <a:pPr/>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691CC-2154-4DEA-8FE4-8DFA1C8DF43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CF4FB2-7F1E-4ACF-A838-12DB5E1B1305}" type="datetime1">
              <a:rPr lang="en-US" smtClean="0"/>
              <a:pPr/>
              <a:t>11/11/14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A691CC-2154-4DEA-8FE4-8DFA1C8DF431}"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BE4DC50-1E52-41FD-B484-39DC6816D9BE}" type="datetime1">
              <a:rPr lang="en-US" smtClean="0"/>
              <a:pPr/>
              <a:t>11/11/14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A691CC-2154-4DEA-8FE4-8DFA1C8DF43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767273A-380F-438E-94CC-40AA1BB38FAE}" type="datetime1">
              <a:rPr lang="en-US" smtClean="0"/>
              <a:pPr/>
              <a:t>11/11/14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A691CC-2154-4DEA-8FE4-8DFA1C8DF431}"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AEF64B-1E42-408E-937A-DB723C4CA1FE}" type="datetime1">
              <a:rPr lang="en-US" smtClean="0"/>
              <a:pPr/>
              <a:t>11/11/14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A691CC-2154-4DEA-8FE4-8DFA1C8DF4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F2ACD2C9-26A4-43CC-B97F-3F9BE1A6722F}" type="datetime1">
              <a:rPr lang="en-US" smtClean="0"/>
              <a:pPr/>
              <a:t>11/11/14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A691CC-2154-4DEA-8FE4-8DFA1C8DF43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B91D13B6-E4EE-4657-A8B0-970C5E6B8563}" type="datetime1">
              <a:rPr lang="en-US" smtClean="0"/>
              <a:pPr/>
              <a:t>11/11/14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9A691CC-2154-4DEA-8FE4-8DFA1C8DF43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jpe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27561F5B-6993-4D12-9ACA-178ED687654D}" type="datetime1">
              <a:rPr lang="en-US" smtClean="0"/>
              <a:pPr/>
              <a:t>11/11/14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E9A691CC-2154-4DEA-8FE4-8DFA1C8DF4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3639"/>
            <a:ext cx="7772400" cy="1829761"/>
          </a:xfrm>
        </p:spPr>
        <p:txBody>
          <a:bodyPr>
            <a:normAutofit fontScale="90000"/>
          </a:bodyPr>
          <a:lstStyle/>
          <a:p>
            <a:r>
              <a:rPr lang="en-US" dirty="0" smtClean="0"/>
              <a:t>How Two Way Tables Are Used To Determine Auto Insurance Deductibles And Premiums</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E9A691CC-2154-4DEA-8FE4-8DFA1C8DF431}"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457200" y="762000"/>
            <a:ext cx="8229600" cy="4525963"/>
          </a:xfrm>
        </p:spPr>
        <p:txBody>
          <a:bodyPr/>
          <a:lstStyle/>
          <a:p>
            <a:endParaRPr lang="en-US" dirty="0"/>
          </a:p>
        </p:txBody>
      </p:sp>
      <p:sp>
        <p:nvSpPr>
          <p:cNvPr id="7" name="Slide Number Placeholder 6"/>
          <p:cNvSpPr>
            <a:spLocks noGrp="1"/>
          </p:cNvSpPr>
          <p:nvPr>
            <p:ph type="sldNum" sz="quarter" idx="12"/>
          </p:nvPr>
        </p:nvSpPr>
        <p:spPr/>
        <p:txBody>
          <a:bodyPr/>
          <a:lstStyle/>
          <a:p>
            <a:fld id="{E9A691CC-2154-4DEA-8FE4-8DFA1C8DF431}" type="slidenum">
              <a:rPr lang="en-US" smtClean="0"/>
              <a:pPr/>
              <a:t>10</a:t>
            </a:fld>
            <a:endParaRPr lang="en-US"/>
          </a:p>
        </p:txBody>
      </p:sp>
      <p:sp>
        <p:nvSpPr>
          <p:cNvPr id="8" name="Title 7"/>
          <p:cNvSpPr>
            <a:spLocks noGrp="1"/>
          </p:cNvSpPr>
          <p:nvPr>
            <p:ph type="title"/>
          </p:nvPr>
        </p:nvSpPr>
        <p:spPr>
          <a:xfrm>
            <a:off x="457200" y="-304800"/>
            <a:ext cx="8229600" cy="1143000"/>
          </a:xfrm>
        </p:spPr>
        <p:txBody>
          <a:bodyPr/>
          <a:lstStyle/>
          <a:p>
            <a:endParaRPr lang="en-US" dirty="0"/>
          </a:p>
        </p:txBody>
      </p:sp>
      <p:pic>
        <p:nvPicPr>
          <p:cNvPr id="1030" name="Picture 6"/>
          <p:cNvPicPr>
            <a:picLocks noChangeAspect="1" noChangeArrowheads="1"/>
          </p:cNvPicPr>
          <p:nvPr/>
        </p:nvPicPr>
        <p:blipFill>
          <a:blip r:embed="rId2" cstate="print"/>
          <a:srcRect l="30088" t="21875" r="31259" b="9375"/>
          <a:stretch>
            <a:fillRect/>
          </a:stretch>
        </p:blipFill>
        <p:spPr bwMode="auto">
          <a:xfrm>
            <a:off x="381000" y="0"/>
            <a:ext cx="8305800" cy="6858000"/>
          </a:xfrm>
          <a:prstGeom prst="rect">
            <a:avLst/>
          </a:prstGeom>
          <a:noFill/>
          <a:ln w="9525">
            <a:noFill/>
            <a:miter lim="800000"/>
            <a:headEnd/>
            <a:tailEnd/>
          </a:ln>
        </p:spPr>
      </p:pic>
      <p:sp>
        <p:nvSpPr>
          <p:cNvPr id="2" name="TextBox 1"/>
          <p:cNvSpPr txBox="1"/>
          <p:nvPr/>
        </p:nvSpPr>
        <p:spPr>
          <a:xfrm>
            <a:off x="1828800" y="0"/>
            <a:ext cx="365760" cy="182880"/>
          </a:xfrm>
          <a:prstGeom prst="rect">
            <a:avLst/>
          </a:prstGeom>
          <a:solidFill>
            <a:schemeClr val="bg1"/>
          </a:solidFill>
        </p:spPr>
        <p:txBody>
          <a:bodyPr wrap="square" rtlCol="0">
            <a:spAutoFit/>
          </a:bodyPr>
          <a:lstStyle/>
          <a:p>
            <a:r>
              <a:rPr lang="en-US" sz="1200" b="1" dirty="0" smtClean="0">
                <a:latin typeface="Times New Roman" panose="02020603050405020304" pitchFamily="18" charset="0"/>
                <a:cs typeface="Times New Roman" panose="02020603050405020304" pitchFamily="18" charset="0"/>
              </a:rPr>
              <a:t>2</a:t>
            </a:r>
            <a:endParaRPr lang="en-US" sz="12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Insurance companies use information like the data from Activity Sheet 2 to find who is a higher risk when providing insurance. </a:t>
            </a:r>
          </a:p>
          <a:p>
            <a:pPr>
              <a:buNone/>
            </a:pPr>
            <a:endParaRPr lang="en-US" dirty="0" smtClean="0"/>
          </a:p>
          <a:p>
            <a:r>
              <a:rPr lang="en-US" dirty="0" smtClean="0"/>
              <a:t>With auto insurance the more likely someone is to have an accident the higher risk that person is.</a:t>
            </a:r>
          </a:p>
          <a:p>
            <a:endParaRPr lang="en-US" dirty="0" smtClean="0"/>
          </a:p>
          <a:p>
            <a:r>
              <a:rPr lang="en-US" dirty="0" smtClean="0"/>
              <a:t>Risk is the chance of loss or harm. If people are more likely to incur loss or harm, insurance companies are more likely to have to pay claims on those people. </a:t>
            </a:r>
          </a:p>
        </p:txBody>
      </p:sp>
      <p:sp>
        <p:nvSpPr>
          <p:cNvPr id="4" name="Slide Number Placeholder 3"/>
          <p:cNvSpPr>
            <a:spLocks noGrp="1"/>
          </p:cNvSpPr>
          <p:nvPr>
            <p:ph type="sldNum" sz="quarter" idx="12"/>
          </p:nvPr>
        </p:nvSpPr>
        <p:spPr/>
        <p:txBody>
          <a:bodyPr/>
          <a:lstStyle/>
          <a:p>
            <a:fld id="{E9A691CC-2154-4DEA-8FE4-8DFA1C8DF431}" type="slidenum">
              <a:rPr lang="en-US" smtClean="0"/>
              <a:pPr/>
              <a:t>11</a:t>
            </a:fld>
            <a:endParaRPr lang="en-US"/>
          </a:p>
        </p:txBody>
      </p:sp>
      <p:sp>
        <p:nvSpPr>
          <p:cNvPr id="2" name="Title 1"/>
          <p:cNvSpPr>
            <a:spLocks noGrp="1"/>
          </p:cNvSpPr>
          <p:nvPr>
            <p:ph type="title"/>
          </p:nvPr>
        </p:nvSpPr>
        <p:spPr/>
        <p:txBody>
          <a:bodyPr/>
          <a:lstStyle/>
          <a:p>
            <a:r>
              <a:rPr lang="en-US" dirty="0" smtClean="0"/>
              <a:t>Who is the biggest risk?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amond(in)">
                                      <p:cBhvr>
                                        <p:cTn id="1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81600"/>
          </a:xfrm>
        </p:spPr>
        <p:txBody>
          <a:bodyPr>
            <a:normAutofit/>
          </a:bodyPr>
          <a:lstStyle/>
          <a:p>
            <a:pPr lvl="0"/>
            <a:r>
              <a:rPr lang="en-US" dirty="0" smtClean="0"/>
              <a:t>A </a:t>
            </a:r>
            <a:r>
              <a:rPr lang="en-US" b="1" dirty="0" smtClean="0"/>
              <a:t>premium</a:t>
            </a:r>
            <a:r>
              <a:rPr lang="en-US" dirty="0" smtClean="0"/>
              <a:t> is the fee paid now to transfer the costs of a potential loss to a third party.</a:t>
            </a:r>
          </a:p>
          <a:p>
            <a:endParaRPr lang="en-US" dirty="0" smtClean="0"/>
          </a:p>
          <a:p>
            <a:pPr lvl="0"/>
            <a:r>
              <a:rPr lang="en-US" dirty="0" smtClean="0"/>
              <a:t>A </a:t>
            </a:r>
            <a:r>
              <a:rPr lang="en-US" b="1" dirty="0" smtClean="0"/>
              <a:t>deductible</a:t>
            </a:r>
            <a:r>
              <a:rPr lang="en-US" dirty="0" smtClean="0"/>
              <a:t> is a fixed amount an insured person must pay per loss before the insurance company will pay a claim</a:t>
            </a:r>
          </a:p>
          <a:p>
            <a:pPr>
              <a:buNone/>
            </a:pPr>
            <a:endParaRPr lang="en-US" sz="800" dirty="0" smtClean="0"/>
          </a:p>
          <a:p>
            <a:pPr lvl="0"/>
            <a:r>
              <a:rPr lang="en-US" dirty="0" smtClean="0"/>
              <a:t>How are premiums and deductibles correlated to risk for insurance companies? </a:t>
            </a:r>
          </a:p>
          <a:p>
            <a:pPr lvl="1"/>
            <a:r>
              <a:rPr lang="en-US" dirty="0" smtClean="0"/>
              <a:t>Premiums and deductibles are based on the level of risk a policyholder is judged to be. The higher the risk, the higher premiums and deductibles will be. </a:t>
            </a:r>
            <a:endParaRPr lang="en-US" dirty="0"/>
          </a:p>
        </p:txBody>
      </p:sp>
      <p:sp>
        <p:nvSpPr>
          <p:cNvPr id="4" name="Slide Number Placeholder 3"/>
          <p:cNvSpPr>
            <a:spLocks noGrp="1"/>
          </p:cNvSpPr>
          <p:nvPr>
            <p:ph type="sldNum" sz="quarter" idx="12"/>
          </p:nvPr>
        </p:nvSpPr>
        <p:spPr/>
        <p:txBody>
          <a:bodyPr/>
          <a:lstStyle/>
          <a:p>
            <a:fld id="{E9A691CC-2154-4DEA-8FE4-8DFA1C8DF431}" type="slidenum">
              <a:rPr lang="en-US" smtClean="0"/>
              <a:pPr/>
              <a:t>12</a:t>
            </a:fld>
            <a:endParaRPr lang="en-US"/>
          </a:p>
        </p:txBody>
      </p:sp>
      <p:sp>
        <p:nvSpPr>
          <p:cNvPr id="2" name="Title 1"/>
          <p:cNvSpPr>
            <a:spLocks noGrp="1"/>
          </p:cNvSpPr>
          <p:nvPr>
            <p:ph type="title"/>
          </p:nvPr>
        </p:nvSpPr>
        <p:spPr>
          <a:xfrm>
            <a:off x="228600" y="76200"/>
            <a:ext cx="8915400" cy="1143000"/>
          </a:xfrm>
        </p:spPr>
        <p:txBody>
          <a:bodyPr>
            <a:normAutofit fontScale="90000"/>
          </a:bodyPr>
          <a:lstStyle/>
          <a:p>
            <a:r>
              <a:rPr lang="en-US" dirty="0" smtClean="0"/>
              <a:t>What are premiums and deductibles?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amond(in)">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1481328"/>
            <a:ext cx="6248400" cy="4525963"/>
          </a:xfrm>
        </p:spPr>
        <p:txBody>
          <a:bodyPr/>
          <a:lstStyle/>
          <a:p>
            <a:r>
              <a:rPr lang="en-US" sz="3200" dirty="0" smtClean="0"/>
              <a:t>Driving Record</a:t>
            </a:r>
          </a:p>
          <a:p>
            <a:r>
              <a:rPr lang="en-US" sz="3200" dirty="0" smtClean="0"/>
              <a:t>Commute</a:t>
            </a:r>
          </a:p>
          <a:p>
            <a:r>
              <a:rPr lang="en-US" sz="3200" dirty="0" smtClean="0"/>
              <a:t>Type of Car</a:t>
            </a:r>
          </a:p>
          <a:p>
            <a:r>
              <a:rPr lang="en-US" sz="3200" dirty="0" smtClean="0"/>
              <a:t>Age</a:t>
            </a:r>
          </a:p>
          <a:p>
            <a:r>
              <a:rPr lang="en-US" sz="3200" dirty="0" smtClean="0"/>
              <a:t>Credit Score</a:t>
            </a:r>
          </a:p>
          <a:p>
            <a:r>
              <a:rPr lang="en-US" sz="3200" dirty="0" smtClean="0"/>
              <a:t>Marital Status</a:t>
            </a:r>
          </a:p>
          <a:p>
            <a:r>
              <a:rPr lang="en-US" sz="3200" dirty="0" smtClean="0"/>
              <a:t>Gender</a:t>
            </a:r>
          </a:p>
          <a:p>
            <a:r>
              <a:rPr lang="en-US" sz="3200" dirty="0" smtClean="0"/>
              <a:t>Grades</a:t>
            </a:r>
          </a:p>
          <a:p>
            <a:endParaRPr lang="en-US" dirty="0" smtClean="0"/>
          </a:p>
        </p:txBody>
      </p:sp>
      <p:sp>
        <p:nvSpPr>
          <p:cNvPr id="4" name="Slide Number Placeholder 3"/>
          <p:cNvSpPr>
            <a:spLocks noGrp="1"/>
          </p:cNvSpPr>
          <p:nvPr>
            <p:ph type="sldNum" sz="quarter" idx="12"/>
          </p:nvPr>
        </p:nvSpPr>
        <p:spPr/>
        <p:txBody>
          <a:bodyPr/>
          <a:lstStyle/>
          <a:p>
            <a:fld id="{E9A691CC-2154-4DEA-8FE4-8DFA1C8DF431}" type="slidenum">
              <a:rPr lang="en-US" smtClean="0"/>
              <a:pPr/>
              <a:t>13</a:t>
            </a:fld>
            <a:endParaRPr lang="en-US"/>
          </a:p>
        </p:txBody>
      </p:sp>
      <p:sp>
        <p:nvSpPr>
          <p:cNvPr id="2" name="Title 1"/>
          <p:cNvSpPr>
            <a:spLocks noGrp="1"/>
          </p:cNvSpPr>
          <p:nvPr>
            <p:ph type="title"/>
          </p:nvPr>
        </p:nvSpPr>
        <p:spPr/>
        <p:txBody>
          <a:bodyPr/>
          <a:lstStyle/>
          <a:p>
            <a:r>
              <a:rPr lang="en-US" dirty="0" smtClean="0"/>
              <a:t>What variables determine risk?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amond(in)">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amond(in)">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57800"/>
          </a:xfrm>
        </p:spPr>
        <p:txBody>
          <a:bodyPr>
            <a:normAutofit fontScale="85000" lnSpcReduction="10000"/>
          </a:bodyPr>
          <a:lstStyle/>
          <a:p>
            <a:pPr marL="514350" indent="-514350">
              <a:buClrTx/>
              <a:buSzPct val="100000"/>
              <a:buFont typeface="+mj-lt"/>
              <a:buAutoNum type="arabicPeriod"/>
            </a:pPr>
            <a:r>
              <a:rPr lang="en-US" dirty="0"/>
              <a:t>On the paper plates or paper towels </a:t>
            </a:r>
            <a:r>
              <a:rPr lang="en-US" dirty="0" smtClean="0"/>
              <a:t>separate </a:t>
            </a:r>
            <a:r>
              <a:rPr lang="en-US" dirty="0"/>
              <a:t>the goldfish by </a:t>
            </a:r>
            <a:r>
              <a:rPr lang="en-US" dirty="0" smtClean="0"/>
              <a:t>color – </a:t>
            </a:r>
          </a:p>
          <a:p>
            <a:pPr marL="514350" indent="-514350">
              <a:buNone/>
            </a:pPr>
            <a:r>
              <a:rPr lang="en-US" dirty="0"/>
              <a:t>	</a:t>
            </a:r>
            <a:r>
              <a:rPr lang="en-US" dirty="0" smtClean="0"/>
              <a:t>1. </a:t>
            </a:r>
            <a:r>
              <a:rPr lang="en-US" dirty="0"/>
              <a:t>Y</a:t>
            </a:r>
            <a:r>
              <a:rPr lang="en-US" dirty="0" smtClean="0"/>
              <a:t>ellow 2. Orange 3. Red </a:t>
            </a:r>
            <a:r>
              <a:rPr lang="en-US" dirty="0"/>
              <a:t>and </a:t>
            </a:r>
            <a:r>
              <a:rPr lang="en-US" dirty="0" smtClean="0"/>
              <a:t>4. Green</a:t>
            </a:r>
          </a:p>
          <a:p>
            <a:pPr marL="514350" indent="-514350">
              <a:buFont typeface="+mj-lt"/>
              <a:buAutoNum type="arabicPeriod"/>
            </a:pPr>
            <a:endParaRPr lang="en-US" sz="1900" dirty="0" smtClean="0"/>
          </a:p>
          <a:p>
            <a:pPr marL="514350" indent="-514350">
              <a:buNone/>
            </a:pPr>
            <a:r>
              <a:rPr lang="en-US" dirty="0" smtClean="0"/>
              <a:t>2. 	After every Goldfish is separated by color, then divide each color into two groups – Goldfish with a face and Goldfish without a face</a:t>
            </a:r>
          </a:p>
          <a:p>
            <a:pPr marL="514350" indent="-514350">
              <a:buFont typeface="+mj-lt"/>
              <a:buAutoNum type="arabicPeriod"/>
            </a:pPr>
            <a:endParaRPr lang="en-US" sz="1900" dirty="0" smtClean="0"/>
          </a:p>
          <a:p>
            <a:pPr marL="514350" indent="-514350">
              <a:buNone/>
            </a:pPr>
            <a:r>
              <a:rPr lang="en-US" dirty="0" smtClean="0"/>
              <a:t>3. 	There </a:t>
            </a:r>
            <a:r>
              <a:rPr lang="en-US" dirty="0"/>
              <a:t>will be a total of eight individual groups. </a:t>
            </a:r>
            <a:endParaRPr lang="en-US" dirty="0" smtClean="0"/>
          </a:p>
          <a:p>
            <a:pPr marL="514350" indent="-514350">
              <a:buNone/>
            </a:pPr>
            <a:r>
              <a:rPr lang="en-US" dirty="0"/>
              <a:t>	</a:t>
            </a:r>
            <a:r>
              <a:rPr lang="en-US" dirty="0" smtClean="0"/>
              <a:t>1. Yellow </a:t>
            </a:r>
            <a:r>
              <a:rPr lang="en-US" dirty="0"/>
              <a:t>with a </a:t>
            </a:r>
            <a:r>
              <a:rPr lang="en-US" dirty="0" smtClean="0"/>
              <a:t>face 	2. Yellow </a:t>
            </a:r>
            <a:r>
              <a:rPr lang="en-US" dirty="0"/>
              <a:t>without a </a:t>
            </a:r>
            <a:r>
              <a:rPr lang="en-US" dirty="0" smtClean="0"/>
              <a:t>face</a:t>
            </a:r>
          </a:p>
          <a:p>
            <a:pPr marL="514350" indent="-514350">
              <a:buNone/>
            </a:pPr>
            <a:r>
              <a:rPr lang="en-US" dirty="0"/>
              <a:t>	</a:t>
            </a:r>
            <a:r>
              <a:rPr lang="en-US" dirty="0" smtClean="0"/>
              <a:t>3. Orange </a:t>
            </a:r>
            <a:r>
              <a:rPr lang="en-US" dirty="0"/>
              <a:t>with a </a:t>
            </a:r>
            <a:r>
              <a:rPr lang="en-US" dirty="0" smtClean="0"/>
              <a:t>face	4. Orange </a:t>
            </a:r>
            <a:r>
              <a:rPr lang="en-US" dirty="0"/>
              <a:t>without a </a:t>
            </a:r>
            <a:r>
              <a:rPr lang="en-US" dirty="0" smtClean="0"/>
              <a:t>face</a:t>
            </a:r>
          </a:p>
          <a:p>
            <a:pPr marL="514350" indent="-514350">
              <a:buNone/>
            </a:pPr>
            <a:r>
              <a:rPr lang="en-US" dirty="0" smtClean="0"/>
              <a:t>	5. Red </a:t>
            </a:r>
            <a:r>
              <a:rPr lang="en-US" dirty="0"/>
              <a:t>with a </a:t>
            </a:r>
            <a:r>
              <a:rPr lang="en-US" dirty="0" smtClean="0"/>
              <a:t>face	6. Red </a:t>
            </a:r>
            <a:r>
              <a:rPr lang="en-US" dirty="0"/>
              <a:t>without a </a:t>
            </a:r>
            <a:r>
              <a:rPr lang="en-US" dirty="0" smtClean="0"/>
              <a:t>face</a:t>
            </a:r>
          </a:p>
          <a:p>
            <a:pPr marL="514350" indent="-514350">
              <a:buNone/>
            </a:pPr>
            <a:r>
              <a:rPr lang="en-US" dirty="0"/>
              <a:t>	</a:t>
            </a:r>
            <a:r>
              <a:rPr lang="en-US" dirty="0" smtClean="0"/>
              <a:t>7. Green </a:t>
            </a:r>
            <a:r>
              <a:rPr lang="en-US" dirty="0"/>
              <a:t>with a </a:t>
            </a:r>
            <a:r>
              <a:rPr lang="en-US" dirty="0" smtClean="0"/>
              <a:t>face	8. Green </a:t>
            </a:r>
            <a:r>
              <a:rPr lang="en-US" dirty="0"/>
              <a:t>without a </a:t>
            </a:r>
            <a:r>
              <a:rPr lang="en-US" dirty="0" smtClean="0"/>
              <a:t>face</a:t>
            </a:r>
          </a:p>
          <a:p>
            <a:pPr marL="514350" indent="-514350">
              <a:buNone/>
            </a:pPr>
            <a:endParaRPr lang="en-US" sz="1800" dirty="0" smtClean="0"/>
          </a:p>
          <a:p>
            <a:pPr marL="514350" indent="-514350">
              <a:buNone/>
            </a:pPr>
            <a:r>
              <a:rPr lang="en-US" dirty="0" smtClean="0"/>
              <a:t>4. Count the number of Goldfish in each category. </a:t>
            </a:r>
            <a:endParaRPr lang="en-US" dirty="0"/>
          </a:p>
        </p:txBody>
      </p:sp>
      <p:sp>
        <p:nvSpPr>
          <p:cNvPr id="4" name="Slide Number Placeholder 3"/>
          <p:cNvSpPr>
            <a:spLocks noGrp="1"/>
          </p:cNvSpPr>
          <p:nvPr>
            <p:ph type="sldNum" sz="quarter" idx="12"/>
          </p:nvPr>
        </p:nvSpPr>
        <p:spPr/>
        <p:txBody>
          <a:bodyPr/>
          <a:lstStyle/>
          <a:p>
            <a:fld id="{E9A691CC-2154-4DEA-8FE4-8DFA1C8DF431}" type="slidenum">
              <a:rPr lang="en-US" smtClean="0"/>
              <a:pPr/>
              <a:t>2</a:t>
            </a:fld>
            <a:endParaRPr lang="en-US"/>
          </a:p>
        </p:txBody>
      </p:sp>
      <p:sp>
        <p:nvSpPr>
          <p:cNvPr id="2" name="Title 1"/>
          <p:cNvSpPr>
            <a:spLocks noGrp="1"/>
          </p:cNvSpPr>
          <p:nvPr>
            <p:ph type="title"/>
          </p:nvPr>
        </p:nvSpPr>
        <p:spPr/>
        <p:txBody>
          <a:bodyPr/>
          <a:lstStyle/>
          <a:p>
            <a:r>
              <a:rPr lang="en-US" dirty="0" smtClean="0"/>
              <a:t>Collecting your data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amond(in)">
                                      <p:cBhvr>
                                        <p:cTn id="15" dur="1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diamond(in)">
                                      <p:cBhvr>
                                        <p:cTn id="20" dur="1000"/>
                                        <p:tgtEl>
                                          <p:spTgt spid="3">
                                            <p:txEl>
                                              <p:pRg st="5" end="5"/>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diamond(in)">
                                      <p:cBhvr>
                                        <p:cTn id="23" dur="1000"/>
                                        <p:tgtEl>
                                          <p:spTgt spid="3">
                                            <p:txEl>
                                              <p:pRg st="6" end="6"/>
                                            </p:txEl>
                                          </p:spTgt>
                                        </p:tgtEl>
                                      </p:cBhvr>
                                    </p:animEffect>
                                  </p:childTnLst>
                                </p:cTn>
                              </p:par>
                              <p:par>
                                <p:cTn id="24" presetID="8" presetClass="entr" presetSubtype="16"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diamond(in)">
                                      <p:cBhvr>
                                        <p:cTn id="26" dur="1000"/>
                                        <p:tgtEl>
                                          <p:spTgt spid="3">
                                            <p:txEl>
                                              <p:pRg st="7" end="7"/>
                                            </p:txEl>
                                          </p:spTgt>
                                        </p:tgtEl>
                                      </p:cBhvr>
                                    </p:animEffect>
                                  </p:childTnLst>
                                </p:cTn>
                              </p:par>
                              <p:par>
                                <p:cTn id="27" presetID="8" presetClass="entr" presetSubtype="16"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diamond(in)">
                                      <p:cBhvr>
                                        <p:cTn id="29" dur="1000"/>
                                        <p:tgtEl>
                                          <p:spTgt spid="3">
                                            <p:txEl>
                                              <p:pRg st="8" end="8"/>
                                            </p:txEl>
                                          </p:spTgt>
                                        </p:tgtEl>
                                      </p:cBhvr>
                                    </p:animEffect>
                                  </p:childTnLst>
                                </p:cTn>
                              </p:par>
                              <p:par>
                                <p:cTn id="30" presetID="8" presetClass="entr" presetSubtype="16"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diamond(in)">
                                      <p:cBhvr>
                                        <p:cTn id="32" dur="10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diamond(in)">
                                      <p:cBhvr>
                                        <p:cTn id="37"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08038"/>
          </a:xfrm>
        </p:spPr>
        <p:txBody>
          <a:bodyPr/>
          <a:lstStyle/>
          <a:p>
            <a:r>
              <a:rPr lang="en-US" dirty="0" smtClean="0"/>
              <a:t>Filling in the two-way table</a:t>
            </a:r>
            <a:endParaRPr lang="en-US" dirty="0"/>
          </a:p>
        </p:txBody>
      </p:sp>
      <p:sp>
        <p:nvSpPr>
          <p:cNvPr id="6" name="Text Placeholder 5"/>
          <p:cNvSpPr>
            <a:spLocks noGrp="1"/>
          </p:cNvSpPr>
          <p:nvPr>
            <p:ph type="body" idx="1"/>
          </p:nvPr>
        </p:nvSpPr>
        <p:spPr>
          <a:xfrm>
            <a:off x="457200" y="1143000"/>
            <a:ext cx="8153400" cy="868362"/>
          </a:xfrm>
        </p:spPr>
        <p:txBody>
          <a:bodyPr anchor="ctr">
            <a:normAutofit lnSpcReduction="10000"/>
          </a:bodyPr>
          <a:lstStyle/>
          <a:p>
            <a:r>
              <a:rPr lang="en-US" b="0" dirty="0" smtClean="0"/>
              <a:t>Enter your totals into your two-way table. </a:t>
            </a:r>
          </a:p>
          <a:p>
            <a:r>
              <a:rPr lang="en-US" b="0" dirty="0" smtClean="0"/>
              <a:t>Answers will not be identical.</a:t>
            </a:r>
          </a:p>
        </p:txBody>
      </p:sp>
      <p:graphicFrame>
        <p:nvGraphicFramePr>
          <p:cNvPr id="4" name="Content Placeholder 3"/>
          <p:cNvGraphicFramePr>
            <a:graphicFrameLocks noGrp="1"/>
          </p:cNvGraphicFramePr>
          <p:nvPr>
            <p:ph sz="quarter" idx="2"/>
          </p:nvPr>
        </p:nvGraphicFramePr>
        <p:xfrm>
          <a:off x="457200" y="2209800"/>
          <a:ext cx="8153400" cy="4073527"/>
        </p:xfrm>
        <a:graphic>
          <a:graphicData uri="http://schemas.openxmlformats.org/drawingml/2006/table">
            <a:tbl>
              <a:tblPr firstRow="1" bandRow="1">
                <a:tableStyleId>{5940675A-B579-460E-94D1-54222C63F5DA}</a:tableStyleId>
              </a:tblPr>
              <a:tblGrid>
                <a:gridCol w="2038350"/>
                <a:gridCol w="2038350"/>
                <a:gridCol w="2038350"/>
                <a:gridCol w="2038350"/>
              </a:tblGrid>
              <a:tr h="745482">
                <a:tc>
                  <a:txBody>
                    <a:bodyPr/>
                    <a:lstStyle/>
                    <a:p>
                      <a:pPr algn="ctr"/>
                      <a:r>
                        <a:rPr lang="en-US" b="1" u="sng" dirty="0" smtClean="0"/>
                        <a:t>Goldfish</a:t>
                      </a:r>
                      <a:endParaRPr lang="en-US" b="1" u="sng" dirty="0"/>
                    </a:p>
                  </a:txBody>
                  <a:tcPr marL="48972" marR="48972" anchor="ctr"/>
                </a:tc>
                <a:tc>
                  <a:txBody>
                    <a:bodyPr/>
                    <a:lstStyle/>
                    <a:p>
                      <a:pPr algn="ctr"/>
                      <a:r>
                        <a:rPr lang="en-US" b="1" dirty="0" smtClean="0"/>
                        <a:t>With a Face</a:t>
                      </a:r>
                      <a:endParaRPr lang="en-US" b="1" dirty="0"/>
                    </a:p>
                  </a:txBody>
                  <a:tcPr marL="48972" marR="48972" anchor="ctr"/>
                </a:tc>
                <a:tc>
                  <a:txBody>
                    <a:bodyPr/>
                    <a:lstStyle/>
                    <a:p>
                      <a:pPr algn="ctr"/>
                      <a:r>
                        <a:rPr lang="en-US" b="1" dirty="0" smtClean="0"/>
                        <a:t>Without</a:t>
                      </a:r>
                      <a:r>
                        <a:rPr lang="en-US" b="1" baseline="0" dirty="0" smtClean="0"/>
                        <a:t> a face</a:t>
                      </a:r>
                      <a:endParaRPr lang="en-US" b="1" dirty="0"/>
                    </a:p>
                  </a:txBody>
                  <a:tcPr marL="48972" marR="48972" anchor="ctr"/>
                </a:tc>
                <a:tc>
                  <a:txBody>
                    <a:bodyPr/>
                    <a:lstStyle/>
                    <a:p>
                      <a:pPr algn="ctr"/>
                      <a:r>
                        <a:rPr lang="en-US" b="1" dirty="0" smtClean="0"/>
                        <a:t>Total</a:t>
                      </a:r>
                      <a:endParaRPr lang="en-US" b="1" dirty="0"/>
                    </a:p>
                  </a:txBody>
                  <a:tcPr marL="48972" marR="48972" anchor="ctr"/>
                </a:tc>
              </a:tr>
              <a:tr h="665609">
                <a:tc>
                  <a:txBody>
                    <a:bodyPr/>
                    <a:lstStyle/>
                    <a:p>
                      <a:pPr algn="ctr"/>
                      <a:r>
                        <a:rPr lang="en-US" b="1" dirty="0" smtClean="0"/>
                        <a:t>Yellow</a:t>
                      </a:r>
                      <a:endParaRPr lang="en-US" b="1" dirty="0"/>
                    </a:p>
                  </a:txBody>
                  <a:tcPr marL="48972" marR="48972" anchor="ctr"/>
                </a:tc>
                <a:tc>
                  <a:txBody>
                    <a:bodyPr/>
                    <a:lstStyle/>
                    <a:p>
                      <a:pPr algn="ctr"/>
                      <a:r>
                        <a:rPr lang="en-US" b="1" dirty="0" smtClean="0"/>
                        <a:t>17</a:t>
                      </a:r>
                      <a:endParaRPr lang="en-US" b="1" dirty="0"/>
                    </a:p>
                  </a:txBody>
                  <a:tcPr marL="48972" marR="48972" anchor="ctr"/>
                </a:tc>
                <a:tc>
                  <a:txBody>
                    <a:bodyPr/>
                    <a:lstStyle/>
                    <a:p>
                      <a:pPr algn="ctr"/>
                      <a:r>
                        <a:rPr lang="en-US" b="1" dirty="0" smtClean="0"/>
                        <a:t>17</a:t>
                      </a:r>
                      <a:endParaRPr lang="en-US" b="1" dirty="0"/>
                    </a:p>
                  </a:txBody>
                  <a:tcPr marL="48972" marR="48972" anchor="ctr"/>
                </a:tc>
                <a:tc>
                  <a:txBody>
                    <a:bodyPr/>
                    <a:lstStyle/>
                    <a:p>
                      <a:pPr algn="ctr"/>
                      <a:endParaRPr lang="en-US" b="1" dirty="0"/>
                    </a:p>
                  </a:txBody>
                  <a:tcPr marL="48972" marR="48972" anchor="ctr"/>
                </a:tc>
              </a:tr>
              <a:tr h="665609">
                <a:tc>
                  <a:txBody>
                    <a:bodyPr/>
                    <a:lstStyle/>
                    <a:p>
                      <a:pPr algn="ctr"/>
                      <a:r>
                        <a:rPr lang="en-US" b="1" dirty="0" smtClean="0"/>
                        <a:t>Orange</a:t>
                      </a:r>
                      <a:endParaRPr lang="en-US" b="1" dirty="0"/>
                    </a:p>
                  </a:txBody>
                  <a:tcPr marL="48972" marR="48972" anchor="ctr"/>
                </a:tc>
                <a:tc>
                  <a:txBody>
                    <a:bodyPr/>
                    <a:lstStyle/>
                    <a:p>
                      <a:pPr algn="ctr"/>
                      <a:r>
                        <a:rPr lang="en-US" b="1" dirty="0" smtClean="0"/>
                        <a:t>6</a:t>
                      </a:r>
                      <a:endParaRPr lang="en-US" b="1" dirty="0"/>
                    </a:p>
                  </a:txBody>
                  <a:tcPr marL="48972" marR="48972" anchor="ctr"/>
                </a:tc>
                <a:tc>
                  <a:txBody>
                    <a:bodyPr/>
                    <a:lstStyle/>
                    <a:p>
                      <a:pPr algn="ctr"/>
                      <a:r>
                        <a:rPr lang="en-US" b="1" dirty="0" smtClean="0"/>
                        <a:t>6</a:t>
                      </a:r>
                      <a:endParaRPr lang="en-US" b="1" dirty="0"/>
                    </a:p>
                  </a:txBody>
                  <a:tcPr marL="48972" marR="48972" anchor="ctr"/>
                </a:tc>
                <a:tc>
                  <a:txBody>
                    <a:bodyPr/>
                    <a:lstStyle/>
                    <a:p>
                      <a:pPr algn="ctr"/>
                      <a:endParaRPr lang="en-US" b="1" dirty="0"/>
                    </a:p>
                  </a:txBody>
                  <a:tcPr marL="48972" marR="48972" anchor="ctr"/>
                </a:tc>
              </a:tr>
              <a:tr h="665609">
                <a:tc>
                  <a:txBody>
                    <a:bodyPr/>
                    <a:lstStyle/>
                    <a:p>
                      <a:pPr algn="ctr"/>
                      <a:r>
                        <a:rPr lang="en-US" b="1" dirty="0" smtClean="0"/>
                        <a:t>Red</a:t>
                      </a:r>
                      <a:endParaRPr lang="en-US" b="1" dirty="0"/>
                    </a:p>
                  </a:txBody>
                  <a:tcPr marL="48972" marR="48972" anchor="ctr"/>
                </a:tc>
                <a:tc>
                  <a:txBody>
                    <a:bodyPr/>
                    <a:lstStyle/>
                    <a:p>
                      <a:pPr algn="ctr"/>
                      <a:r>
                        <a:rPr lang="en-US" b="1" dirty="0" smtClean="0"/>
                        <a:t>8</a:t>
                      </a:r>
                      <a:endParaRPr lang="en-US" b="1" dirty="0"/>
                    </a:p>
                  </a:txBody>
                  <a:tcPr marL="48972" marR="48972" anchor="ctr"/>
                </a:tc>
                <a:tc>
                  <a:txBody>
                    <a:bodyPr/>
                    <a:lstStyle/>
                    <a:p>
                      <a:pPr algn="ctr"/>
                      <a:r>
                        <a:rPr lang="en-US" b="1" dirty="0" smtClean="0"/>
                        <a:t>9</a:t>
                      </a:r>
                      <a:endParaRPr lang="en-US" b="1" dirty="0"/>
                    </a:p>
                  </a:txBody>
                  <a:tcPr marL="48972" marR="48972" anchor="ctr"/>
                </a:tc>
                <a:tc>
                  <a:txBody>
                    <a:bodyPr/>
                    <a:lstStyle/>
                    <a:p>
                      <a:pPr algn="ctr"/>
                      <a:endParaRPr lang="en-US" b="1" dirty="0"/>
                    </a:p>
                  </a:txBody>
                  <a:tcPr marL="48972" marR="48972" anchor="ctr"/>
                </a:tc>
              </a:tr>
              <a:tr h="665609">
                <a:tc>
                  <a:txBody>
                    <a:bodyPr/>
                    <a:lstStyle/>
                    <a:p>
                      <a:pPr algn="ctr"/>
                      <a:r>
                        <a:rPr lang="en-US" b="1" dirty="0" smtClean="0"/>
                        <a:t>Green</a:t>
                      </a:r>
                      <a:endParaRPr lang="en-US" b="1" dirty="0"/>
                    </a:p>
                  </a:txBody>
                  <a:tcPr marL="48972" marR="48972" anchor="ctr"/>
                </a:tc>
                <a:tc>
                  <a:txBody>
                    <a:bodyPr/>
                    <a:lstStyle/>
                    <a:p>
                      <a:pPr algn="ctr"/>
                      <a:r>
                        <a:rPr lang="en-US" b="1" dirty="0" smtClean="0"/>
                        <a:t>9</a:t>
                      </a:r>
                      <a:endParaRPr lang="en-US" b="1" dirty="0"/>
                    </a:p>
                  </a:txBody>
                  <a:tcPr marL="48972" marR="48972" anchor="ctr"/>
                </a:tc>
                <a:tc>
                  <a:txBody>
                    <a:bodyPr/>
                    <a:lstStyle/>
                    <a:p>
                      <a:pPr algn="ctr"/>
                      <a:r>
                        <a:rPr lang="en-US" b="1" dirty="0" smtClean="0"/>
                        <a:t>9</a:t>
                      </a:r>
                      <a:endParaRPr lang="en-US" b="1" dirty="0"/>
                    </a:p>
                  </a:txBody>
                  <a:tcPr marL="48972" marR="48972" anchor="ctr"/>
                </a:tc>
                <a:tc>
                  <a:txBody>
                    <a:bodyPr/>
                    <a:lstStyle/>
                    <a:p>
                      <a:pPr algn="ctr"/>
                      <a:endParaRPr lang="en-US" b="1" dirty="0"/>
                    </a:p>
                  </a:txBody>
                  <a:tcPr marL="48972" marR="48972" anchor="ctr"/>
                </a:tc>
              </a:tr>
              <a:tr h="665609">
                <a:tc>
                  <a:txBody>
                    <a:bodyPr/>
                    <a:lstStyle/>
                    <a:p>
                      <a:pPr algn="ctr"/>
                      <a:r>
                        <a:rPr lang="en-US" b="1" dirty="0" smtClean="0"/>
                        <a:t>Total</a:t>
                      </a:r>
                      <a:endParaRPr lang="en-US" b="1" dirty="0"/>
                    </a:p>
                  </a:txBody>
                  <a:tcPr marL="48972" marR="48972" anchor="ctr"/>
                </a:tc>
                <a:tc>
                  <a:txBody>
                    <a:bodyPr/>
                    <a:lstStyle/>
                    <a:p>
                      <a:pPr algn="ctr"/>
                      <a:endParaRPr lang="en-US" b="1" dirty="0"/>
                    </a:p>
                  </a:txBody>
                  <a:tcPr marL="48972" marR="48972" anchor="ctr"/>
                </a:tc>
                <a:tc>
                  <a:txBody>
                    <a:bodyPr/>
                    <a:lstStyle/>
                    <a:p>
                      <a:pPr algn="ctr"/>
                      <a:endParaRPr lang="en-US" b="1" dirty="0"/>
                    </a:p>
                  </a:txBody>
                  <a:tcPr marL="48972" marR="48972" anchor="ctr"/>
                </a:tc>
                <a:tc>
                  <a:txBody>
                    <a:bodyPr/>
                    <a:lstStyle/>
                    <a:p>
                      <a:pPr algn="ctr"/>
                      <a:endParaRPr lang="en-US" b="1" dirty="0"/>
                    </a:p>
                  </a:txBody>
                  <a:tcPr marL="48972" marR="48972" anchor="ctr"/>
                </a:tc>
              </a:tr>
            </a:tbl>
          </a:graphicData>
        </a:graphic>
      </p:graphicFrame>
      <p:sp>
        <p:nvSpPr>
          <p:cNvPr id="9" name="Slide Number Placeholder 8"/>
          <p:cNvSpPr>
            <a:spLocks noGrp="1"/>
          </p:cNvSpPr>
          <p:nvPr>
            <p:ph type="sldNum" sz="quarter" idx="12"/>
          </p:nvPr>
        </p:nvSpPr>
        <p:spPr/>
        <p:txBody>
          <a:bodyPr/>
          <a:lstStyle/>
          <a:p>
            <a:fld id="{E9A691CC-2154-4DEA-8FE4-8DFA1C8DF431}"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2000"/>
                                        <p:tgtEl>
                                          <p:spTgt spid="6">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diamond(in)">
                                      <p:cBhvr>
                                        <p:cTn id="10" dur="20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amond(in)">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08038"/>
          </a:xfrm>
        </p:spPr>
        <p:txBody>
          <a:bodyPr/>
          <a:lstStyle/>
          <a:p>
            <a:r>
              <a:rPr lang="en-US" dirty="0" smtClean="0"/>
              <a:t>Filling in your Totals</a:t>
            </a:r>
            <a:endParaRPr lang="en-US" dirty="0"/>
          </a:p>
        </p:txBody>
      </p:sp>
      <p:sp>
        <p:nvSpPr>
          <p:cNvPr id="6" name="Text Placeholder 5"/>
          <p:cNvSpPr>
            <a:spLocks noGrp="1"/>
          </p:cNvSpPr>
          <p:nvPr>
            <p:ph type="body" idx="1"/>
          </p:nvPr>
        </p:nvSpPr>
        <p:spPr>
          <a:xfrm>
            <a:off x="457200" y="685800"/>
            <a:ext cx="8458200" cy="1325562"/>
          </a:xfrm>
        </p:spPr>
        <p:txBody>
          <a:bodyPr anchor="ctr">
            <a:normAutofit fontScale="85000" lnSpcReduction="10000"/>
          </a:bodyPr>
          <a:lstStyle/>
          <a:p>
            <a:r>
              <a:rPr lang="en-US" b="0" dirty="0" smtClean="0"/>
              <a:t>Total the number of Goldfish for each color by adding the rows.</a:t>
            </a:r>
          </a:p>
          <a:p>
            <a:r>
              <a:rPr lang="en-US" b="0" dirty="0" smtClean="0"/>
              <a:t>Total the number of Goldfish for face / no face by adding the columns.</a:t>
            </a:r>
          </a:p>
          <a:p>
            <a:r>
              <a:rPr lang="en-US" b="0" dirty="0" smtClean="0"/>
              <a:t>Again your individual answers will vary.</a:t>
            </a:r>
          </a:p>
        </p:txBody>
      </p:sp>
      <p:graphicFrame>
        <p:nvGraphicFramePr>
          <p:cNvPr id="4" name="Content Placeholder 3"/>
          <p:cNvGraphicFramePr>
            <a:graphicFrameLocks noGrp="1"/>
          </p:cNvGraphicFramePr>
          <p:nvPr>
            <p:ph sz="quarter" idx="2"/>
          </p:nvPr>
        </p:nvGraphicFramePr>
        <p:xfrm>
          <a:off x="457200" y="2209800"/>
          <a:ext cx="8153400" cy="4073527"/>
        </p:xfrm>
        <a:graphic>
          <a:graphicData uri="http://schemas.openxmlformats.org/drawingml/2006/table">
            <a:tbl>
              <a:tblPr firstRow="1" bandRow="1">
                <a:tableStyleId>{5940675A-B579-460E-94D1-54222C63F5DA}</a:tableStyleId>
              </a:tblPr>
              <a:tblGrid>
                <a:gridCol w="2038350"/>
                <a:gridCol w="2038350"/>
                <a:gridCol w="2038350"/>
                <a:gridCol w="2038350"/>
              </a:tblGrid>
              <a:tr h="745482">
                <a:tc>
                  <a:txBody>
                    <a:bodyPr/>
                    <a:lstStyle/>
                    <a:p>
                      <a:pPr algn="ctr"/>
                      <a:r>
                        <a:rPr lang="en-US" b="1" u="sng" dirty="0" smtClean="0"/>
                        <a:t>Goldfish</a:t>
                      </a:r>
                      <a:endParaRPr lang="en-US" b="1" u="sng" dirty="0"/>
                    </a:p>
                  </a:txBody>
                  <a:tcPr marL="48972" marR="48972" anchor="ctr"/>
                </a:tc>
                <a:tc>
                  <a:txBody>
                    <a:bodyPr/>
                    <a:lstStyle/>
                    <a:p>
                      <a:pPr algn="ctr"/>
                      <a:r>
                        <a:rPr lang="en-US" b="1" dirty="0" smtClean="0"/>
                        <a:t>With a Face</a:t>
                      </a:r>
                      <a:endParaRPr lang="en-US" b="1" dirty="0"/>
                    </a:p>
                  </a:txBody>
                  <a:tcPr marL="48972" marR="48972" anchor="ctr"/>
                </a:tc>
                <a:tc>
                  <a:txBody>
                    <a:bodyPr/>
                    <a:lstStyle/>
                    <a:p>
                      <a:pPr algn="ctr"/>
                      <a:r>
                        <a:rPr lang="en-US" b="1" dirty="0" smtClean="0"/>
                        <a:t>Without</a:t>
                      </a:r>
                      <a:r>
                        <a:rPr lang="en-US" b="1" baseline="0" dirty="0" smtClean="0"/>
                        <a:t> a face</a:t>
                      </a:r>
                      <a:endParaRPr lang="en-US" b="1" dirty="0"/>
                    </a:p>
                  </a:txBody>
                  <a:tcPr marL="48972" marR="48972" anchor="ctr"/>
                </a:tc>
                <a:tc>
                  <a:txBody>
                    <a:bodyPr/>
                    <a:lstStyle/>
                    <a:p>
                      <a:pPr algn="ctr"/>
                      <a:r>
                        <a:rPr lang="en-US" b="1" dirty="0" smtClean="0"/>
                        <a:t>Total</a:t>
                      </a:r>
                      <a:endParaRPr lang="en-US" b="1" dirty="0"/>
                    </a:p>
                  </a:txBody>
                  <a:tcPr marL="48972" marR="48972" anchor="ctr"/>
                </a:tc>
              </a:tr>
              <a:tr h="665609">
                <a:tc>
                  <a:txBody>
                    <a:bodyPr/>
                    <a:lstStyle/>
                    <a:p>
                      <a:pPr algn="ctr"/>
                      <a:r>
                        <a:rPr lang="en-US" b="1" dirty="0" smtClean="0"/>
                        <a:t>Yellow</a:t>
                      </a:r>
                      <a:endParaRPr lang="en-US" b="1" dirty="0"/>
                    </a:p>
                  </a:txBody>
                  <a:tcPr marL="48972" marR="48972" anchor="ctr"/>
                </a:tc>
                <a:tc>
                  <a:txBody>
                    <a:bodyPr/>
                    <a:lstStyle/>
                    <a:p>
                      <a:pPr algn="ctr"/>
                      <a:r>
                        <a:rPr lang="en-US" b="1" dirty="0" smtClean="0"/>
                        <a:t>17</a:t>
                      </a:r>
                      <a:endParaRPr lang="en-US" b="1" dirty="0"/>
                    </a:p>
                  </a:txBody>
                  <a:tcPr marL="48972" marR="48972" anchor="ctr"/>
                </a:tc>
                <a:tc>
                  <a:txBody>
                    <a:bodyPr/>
                    <a:lstStyle/>
                    <a:p>
                      <a:pPr algn="ctr"/>
                      <a:r>
                        <a:rPr lang="en-US" b="1" dirty="0" smtClean="0"/>
                        <a:t>17</a:t>
                      </a:r>
                      <a:endParaRPr lang="en-US" b="1" dirty="0"/>
                    </a:p>
                  </a:txBody>
                  <a:tcPr marL="48972" marR="48972" anchor="ctr"/>
                </a:tc>
                <a:tc>
                  <a:txBody>
                    <a:bodyPr/>
                    <a:lstStyle/>
                    <a:p>
                      <a:pPr algn="ctr"/>
                      <a:r>
                        <a:rPr lang="en-US" b="1" dirty="0" smtClean="0"/>
                        <a:t>34</a:t>
                      </a:r>
                      <a:endParaRPr lang="en-US" b="1" dirty="0"/>
                    </a:p>
                  </a:txBody>
                  <a:tcPr marL="48972" marR="48972" anchor="ctr"/>
                </a:tc>
              </a:tr>
              <a:tr h="665609">
                <a:tc>
                  <a:txBody>
                    <a:bodyPr/>
                    <a:lstStyle/>
                    <a:p>
                      <a:pPr algn="ctr"/>
                      <a:r>
                        <a:rPr lang="en-US" b="1" dirty="0" smtClean="0"/>
                        <a:t>Orange</a:t>
                      </a:r>
                      <a:endParaRPr lang="en-US" b="1" dirty="0"/>
                    </a:p>
                  </a:txBody>
                  <a:tcPr marL="48972" marR="48972" anchor="ctr"/>
                </a:tc>
                <a:tc>
                  <a:txBody>
                    <a:bodyPr/>
                    <a:lstStyle/>
                    <a:p>
                      <a:pPr algn="ctr"/>
                      <a:r>
                        <a:rPr lang="en-US" b="1" dirty="0" smtClean="0"/>
                        <a:t>6</a:t>
                      </a:r>
                      <a:endParaRPr lang="en-US" b="1" dirty="0"/>
                    </a:p>
                  </a:txBody>
                  <a:tcPr marL="48972" marR="48972" anchor="ctr"/>
                </a:tc>
                <a:tc>
                  <a:txBody>
                    <a:bodyPr/>
                    <a:lstStyle/>
                    <a:p>
                      <a:pPr algn="ctr"/>
                      <a:r>
                        <a:rPr lang="en-US" b="1" dirty="0" smtClean="0"/>
                        <a:t>6</a:t>
                      </a:r>
                      <a:endParaRPr lang="en-US" b="1" dirty="0"/>
                    </a:p>
                  </a:txBody>
                  <a:tcPr marL="48972" marR="48972" anchor="ctr"/>
                </a:tc>
                <a:tc>
                  <a:txBody>
                    <a:bodyPr/>
                    <a:lstStyle/>
                    <a:p>
                      <a:pPr algn="ctr"/>
                      <a:r>
                        <a:rPr lang="en-US" b="1" dirty="0" smtClean="0"/>
                        <a:t>12</a:t>
                      </a:r>
                      <a:endParaRPr lang="en-US" b="1" dirty="0"/>
                    </a:p>
                  </a:txBody>
                  <a:tcPr marL="48972" marR="48972" anchor="ctr"/>
                </a:tc>
              </a:tr>
              <a:tr h="665609">
                <a:tc>
                  <a:txBody>
                    <a:bodyPr/>
                    <a:lstStyle/>
                    <a:p>
                      <a:pPr algn="ctr"/>
                      <a:r>
                        <a:rPr lang="en-US" b="1" dirty="0" smtClean="0"/>
                        <a:t>Red</a:t>
                      </a:r>
                      <a:endParaRPr lang="en-US" b="1" dirty="0"/>
                    </a:p>
                  </a:txBody>
                  <a:tcPr marL="48972" marR="48972" anchor="ctr"/>
                </a:tc>
                <a:tc>
                  <a:txBody>
                    <a:bodyPr/>
                    <a:lstStyle/>
                    <a:p>
                      <a:pPr algn="ctr"/>
                      <a:r>
                        <a:rPr lang="en-US" b="1" dirty="0" smtClean="0"/>
                        <a:t>8</a:t>
                      </a:r>
                      <a:endParaRPr lang="en-US" b="1" dirty="0"/>
                    </a:p>
                  </a:txBody>
                  <a:tcPr marL="48972" marR="48972" anchor="ctr"/>
                </a:tc>
                <a:tc>
                  <a:txBody>
                    <a:bodyPr/>
                    <a:lstStyle/>
                    <a:p>
                      <a:pPr algn="ctr"/>
                      <a:r>
                        <a:rPr lang="en-US" b="1" dirty="0" smtClean="0"/>
                        <a:t>9</a:t>
                      </a:r>
                      <a:endParaRPr lang="en-US" b="1" dirty="0"/>
                    </a:p>
                  </a:txBody>
                  <a:tcPr marL="48972" marR="48972" anchor="ctr"/>
                </a:tc>
                <a:tc>
                  <a:txBody>
                    <a:bodyPr/>
                    <a:lstStyle/>
                    <a:p>
                      <a:pPr algn="ctr"/>
                      <a:r>
                        <a:rPr lang="en-US" b="1" dirty="0" smtClean="0"/>
                        <a:t>17</a:t>
                      </a:r>
                      <a:endParaRPr lang="en-US" b="1" dirty="0"/>
                    </a:p>
                  </a:txBody>
                  <a:tcPr marL="48972" marR="48972" anchor="ctr"/>
                </a:tc>
              </a:tr>
              <a:tr h="665609">
                <a:tc>
                  <a:txBody>
                    <a:bodyPr/>
                    <a:lstStyle/>
                    <a:p>
                      <a:pPr algn="ctr"/>
                      <a:r>
                        <a:rPr lang="en-US" b="1" dirty="0" smtClean="0"/>
                        <a:t>Green</a:t>
                      </a:r>
                      <a:endParaRPr lang="en-US" b="1" dirty="0"/>
                    </a:p>
                  </a:txBody>
                  <a:tcPr marL="48972" marR="48972" anchor="ctr"/>
                </a:tc>
                <a:tc>
                  <a:txBody>
                    <a:bodyPr/>
                    <a:lstStyle/>
                    <a:p>
                      <a:pPr algn="ctr"/>
                      <a:r>
                        <a:rPr lang="en-US" b="1" dirty="0" smtClean="0"/>
                        <a:t>9</a:t>
                      </a:r>
                      <a:endParaRPr lang="en-US" b="1" dirty="0"/>
                    </a:p>
                  </a:txBody>
                  <a:tcPr marL="48972" marR="48972" anchor="ctr"/>
                </a:tc>
                <a:tc>
                  <a:txBody>
                    <a:bodyPr/>
                    <a:lstStyle/>
                    <a:p>
                      <a:pPr algn="ctr"/>
                      <a:r>
                        <a:rPr lang="en-US" b="1" dirty="0" smtClean="0"/>
                        <a:t>9</a:t>
                      </a:r>
                      <a:endParaRPr lang="en-US" b="1" dirty="0"/>
                    </a:p>
                  </a:txBody>
                  <a:tcPr marL="48972" marR="48972" anchor="ctr"/>
                </a:tc>
                <a:tc>
                  <a:txBody>
                    <a:bodyPr/>
                    <a:lstStyle/>
                    <a:p>
                      <a:pPr algn="ctr"/>
                      <a:r>
                        <a:rPr lang="en-US" b="1" dirty="0" smtClean="0"/>
                        <a:t>18</a:t>
                      </a:r>
                      <a:endParaRPr lang="en-US" b="1" dirty="0"/>
                    </a:p>
                  </a:txBody>
                  <a:tcPr marL="48972" marR="48972" anchor="ctr"/>
                </a:tc>
              </a:tr>
              <a:tr h="665609">
                <a:tc>
                  <a:txBody>
                    <a:bodyPr/>
                    <a:lstStyle/>
                    <a:p>
                      <a:pPr algn="ctr"/>
                      <a:r>
                        <a:rPr lang="en-US" b="1" dirty="0" smtClean="0"/>
                        <a:t>Total</a:t>
                      </a:r>
                      <a:endParaRPr lang="en-US" b="1" dirty="0"/>
                    </a:p>
                  </a:txBody>
                  <a:tcPr marL="48972" marR="48972" anchor="ctr"/>
                </a:tc>
                <a:tc>
                  <a:txBody>
                    <a:bodyPr/>
                    <a:lstStyle/>
                    <a:p>
                      <a:pPr algn="ctr"/>
                      <a:r>
                        <a:rPr lang="en-US" b="1" dirty="0" smtClean="0"/>
                        <a:t>40</a:t>
                      </a:r>
                      <a:endParaRPr lang="en-US" b="1" dirty="0"/>
                    </a:p>
                  </a:txBody>
                  <a:tcPr marL="48972" marR="48972" anchor="ctr"/>
                </a:tc>
                <a:tc>
                  <a:txBody>
                    <a:bodyPr/>
                    <a:lstStyle/>
                    <a:p>
                      <a:pPr algn="ctr"/>
                      <a:r>
                        <a:rPr lang="en-US" b="1" dirty="0" smtClean="0"/>
                        <a:t>41</a:t>
                      </a:r>
                      <a:endParaRPr lang="en-US" b="1" dirty="0"/>
                    </a:p>
                  </a:txBody>
                  <a:tcPr marL="48972" marR="48972" anchor="ctr"/>
                </a:tc>
                <a:tc>
                  <a:txBody>
                    <a:bodyPr/>
                    <a:lstStyle/>
                    <a:p>
                      <a:pPr algn="ctr"/>
                      <a:r>
                        <a:rPr lang="en-US" b="1" dirty="0" smtClean="0"/>
                        <a:t>81</a:t>
                      </a:r>
                      <a:endParaRPr lang="en-US" b="1" dirty="0"/>
                    </a:p>
                  </a:txBody>
                  <a:tcPr marL="48972" marR="48972" anchor="ctr"/>
                </a:tc>
              </a:tr>
            </a:tbl>
          </a:graphicData>
        </a:graphic>
      </p:graphicFrame>
      <p:sp>
        <p:nvSpPr>
          <p:cNvPr id="9" name="Slide Number Placeholder 8"/>
          <p:cNvSpPr>
            <a:spLocks noGrp="1"/>
          </p:cNvSpPr>
          <p:nvPr>
            <p:ph type="sldNum" sz="quarter" idx="12"/>
          </p:nvPr>
        </p:nvSpPr>
        <p:spPr/>
        <p:txBody>
          <a:bodyPr/>
          <a:lstStyle/>
          <a:p>
            <a:fld id="{E9A691CC-2154-4DEA-8FE4-8DFA1C8DF431}"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1000"/>
                                        <p:tgtEl>
                                          <p:spTgt spid="6">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diamond(in)">
                                      <p:cBhvr>
                                        <p:cTn id="10" dur="1000"/>
                                        <p:tgtEl>
                                          <p:spTgt spid="6">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diamond(in)">
                                      <p:cBhvr>
                                        <p:cTn id="13" dur="10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diamond(in)">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normAutofit/>
          </a:bodyPr>
          <a:lstStyle/>
          <a:p>
            <a:r>
              <a:rPr lang="en-US" u="sng" dirty="0" smtClean="0"/>
              <a:t>Marginal distribution </a:t>
            </a:r>
            <a:r>
              <a:rPr lang="en-US" dirty="0"/>
              <a:t>of one of the categorical variables in a two-way table is the distribution of values of that variable among all individuals described by the </a:t>
            </a:r>
            <a:r>
              <a:rPr lang="en-US" dirty="0" smtClean="0"/>
              <a:t>table</a:t>
            </a:r>
          </a:p>
          <a:p>
            <a:endParaRPr lang="en-US" dirty="0"/>
          </a:p>
          <a:p>
            <a:r>
              <a:rPr lang="en-US" dirty="0" smtClean="0"/>
              <a:t>To find marginal distribution of a two way table divide each total in each cell by the total for the table and then multiple by 100.</a:t>
            </a:r>
            <a:endParaRPr lang="en-US" dirty="0"/>
          </a:p>
        </p:txBody>
      </p:sp>
      <p:sp>
        <p:nvSpPr>
          <p:cNvPr id="7" name="Slide Number Placeholder 6"/>
          <p:cNvSpPr>
            <a:spLocks noGrp="1"/>
          </p:cNvSpPr>
          <p:nvPr>
            <p:ph type="sldNum" sz="quarter" idx="12"/>
          </p:nvPr>
        </p:nvSpPr>
        <p:spPr/>
        <p:txBody>
          <a:bodyPr/>
          <a:lstStyle/>
          <a:p>
            <a:fld id="{E9A691CC-2154-4DEA-8FE4-8DFA1C8DF431}" type="slidenum">
              <a:rPr lang="en-US" smtClean="0"/>
              <a:pPr/>
              <a:t>5</a:t>
            </a:fld>
            <a:endParaRPr lang="en-US"/>
          </a:p>
        </p:txBody>
      </p:sp>
      <p:sp>
        <p:nvSpPr>
          <p:cNvPr id="8" name="Title 7"/>
          <p:cNvSpPr>
            <a:spLocks noGrp="1"/>
          </p:cNvSpPr>
          <p:nvPr>
            <p:ph type="title"/>
          </p:nvPr>
        </p:nvSpPr>
        <p:spPr/>
        <p:txBody>
          <a:bodyPr/>
          <a:lstStyle/>
          <a:p>
            <a:r>
              <a:rPr lang="en-US" dirty="0" smtClean="0"/>
              <a:t>What is Marginal Distribution?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amond(in)">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diamond(in)">
                                      <p:cBhvr>
                                        <p:cTn id="12" dur="1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08038"/>
          </a:xfrm>
        </p:spPr>
        <p:txBody>
          <a:bodyPr/>
          <a:lstStyle/>
          <a:p>
            <a:r>
              <a:rPr lang="en-US" dirty="0" smtClean="0"/>
              <a:t>Finding Marginal Distribution</a:t>
            </a:r>
            <a:endParaRPr lang="en-US" dirty="0"/>
          </a:p>
        </p:txBody>
      </p:sp>
      <p:sp>
        <p:nvSpPr>
          <p:cNvPr id="6" name="Text Placeholder 5"/>
          <p:cNvSpPr>
            <a:spLocks noGrp="1"/>
          </p:cNvSpPr>
          <p:nvPr>
            <p:ph type="body" idx="1"/>
          </p:nvPr>
        </p:nvSpPr>
        <p:spPr>
          <a:xfrm>
            <a:off x="457200" y="685800"/>
            <a:ext cx="8458200" cy="1325562"/>
          </a:xfrm>
        </p:spPr>
        <p:txBody>
          <a:bodyPr anchor="ctr">
            <a:normAutofit/>
          </a:bodyPr>
          <a:lstStyle/>
          <a:p>
            <a:r>
              <a:rPr lang="en-US" b="0" dirty="0" smtClean="0"/>
              <a:t>Divide each total in each cell by the total for the table </a:t>
            </a:r>
          </a:p>
          <a:p>
            <a:r>
              <a:rPr lang="en-US" b="0" dirty="0"/>
              <a:t>M</a:t>
            </a:r>
            <a:r>
              <a:rPr lang="en-US" b="0" dirty="0" smtClean="0"/>
              <a:t>ultiple by 100.</a:t>
            </a:r>
            <a:endParaRPr lang="en-US" b="0" dirty="0"/>
          </a:p>
        </p:txBody>
      </p:sp>
      <p:graphicFrame>
        <p:nvGraphicFramePr>
          <p:cNvPr id="4" name="Content Placeholder 3"/>
          <p:cNvGraphicFramePr>
            <a:graphicFrameLocks noGrp="1"/>
          </p:cNvGraphicFramePr>
          <p:nvPr>
            <p:ph sz="quarter" idx="2"/>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979392220"/>
              </p:ext>
            </p:extLst>
          </p:nvPr>
        </p:nvGraphicFramePr>
        <p:xfrm>
          <a:off x="228600" y="2209800"/>
          <a:ext cx="8686799" cy="4322318"/>
        </p:xfrm>
        <a:graphic>
          <a:graphicData uri="http://schemas.openxmlformats.org/drawingml/2006/table">
            <a:tbl>
              <a:tblPr firstRow="1" bandRow="1">
                <a:tableStyleId>{5940675A-B579-460E-94D1-54222C63F5DA}</a:tableStyleId>
              </a:tblPr>
              <a:tblGrid>
                <a:gridCol w="1342505"/>
                <a:gridCol w="2448098"/>
                <a:gridCol w="2724496"/>
                <a:gridCol w="2171700"/>
              </a:tblGrid>
              <a:tr h="745482">
                <a:tc>
                  <a:txBody>
                    <a:bodyPr/>
                    <a:lstStyle/>
                    <a:p>
                      <a:pPr algn="ctr"/>
                      <a:r>
                        <a:rPr lang="en-US" b="1" u="sng" dirty="0" smtClean="0"/>
                        <a:t>Goldfish</a:t>
                      </a:r>
                      <a:endParaRPr lang="en-US" b="1" u="sng" dirty="0"/>
                    </a:p>
                  </a:txBody>
                  <a:tcPr marL="48972" marR="48972" anchor="ctr"/>
                </a:tc>
                <a:tc>
                  <a:txBody>
                    <a:bodyPr/>
                    <a:lstStyle/>
                    <a:p>
                      <a:pPr algn="ctr"/>
                      <a:r>
                        <a:rPr lang="en-US" b="1" dirty="0" smtClean="0"/>
                        <a:t>With a Face</a:t>
                      </a:r>
                      <a:endParaRPr lang="en-US" b="1" dirty="0"/>
                    </a:p>
                  </a:txBody>
                  <a:tcPr marL="48972" marR="48972" anchor="ctr"/>
                </a:tc>
                <a:tc>
                  <a:txBody>
                    <a:bodyPr/>
                    <a:lstStyle/>
                    <a:p>
                      <a:pPr algn="ctr"/>
                      <a:r>
                        <a:rPr lang="en-US" b="1" dirty="0" smtClean="0"/>
                        <a:t>Without</a:t>
                      </a:r>
                      <a:r>
                        <a:rPr lang="en-US" b="1" baseline="0" dirty="0" smtClean="0"/>
                        <a:t> a face</a:t>
                      </a:r>
                      <a:endParaRPr lang="en-US" b="1" dirty="0"/>
                    </a:p>
                  </a:txBody>
                  <a:tcPr marL="48972" marR="48972" anchor="ctr"/>
                </a:tc>
                <a:tc>
                  <a:txBody>
                    <a:bodyPr/>
                    <a:lstStyle/>
                    <a:p>
                      <a:pPr algn="ctr"/>
                      <a:r>
                        <a:rPr lang="en-US" b="1" dirty="0" smtClean="0"/>
                        <a:t>Total</a:t>
                      </a:r>
                      <a:endParaRPr lang="en-US" b="1" dirty="0"/>
                    </a:p>
                  </a:txBody>
                  <a:tcPr marL="48972" marR="48972" anchor="ctr"/>
                </a:tc>
              </a:tr>
              <a:tr h="665609">
                <a:tc>
                  <a:txBody>
                    <a:bodyPr/>
                    <a:lstStyle/>
                    <a:p>
                      <a:pPr algn="ctr"/>
                      <a:r>
                        <a:rPr lang="en-US" b="1" dirty="0" smtClean="0"/>
                        <a:t>Yellow</a:t>
                      </a:r>
                      <a:endParaRPr lang="en-US" b="1" dirty="0"/>
                    </a:p>
                  </a:txBody>
                  <a:tcPr marL="48972" marR="48972" anchor="ctr"/>
                </a:tc>
                <a:tc>
                  <a:txBody>
                    <a:bodyPr/>
                    <a:lstStyle/>
                    <a:p>
                      <a:pPr algn="ctr"/>
                      <a:r>
                        <a:rPr lang="en-US" b="0" dirty="0" smtClean="0"/>
                        <a:t>17 / 81 =.2098</a:t>
                      </a:r>
                    </a:p>
                    <a:p>
                      <a:pPr algn="ctr"/>
                      <a:r>
                        <a:rPr lang="en-US" b="0" dirty="0" smtClean="0"/>
                        <a:t>0.2098 ×100 = 20.98%</a:t>
                      </a:r>
                      <a:endParaRPr lang="en-US" b="0" dirty="0"/>
                    </a:p>
                  </a:txBody>
                  <a:tcPr marL="48972" marR="48972" anchor="ctr"/>
                </a:tc>
                <a:tc>
                  <a:txBody>
                    <a:bodyPr/>
                    <a:lstStyle/>
                    <a:p>
                      <a:pPr algn="ctr"/>
                      <a:r>
                        <a:rPr lang="en-US" b="0" dirty="0" smtClean="0"/>
                        <a:t>20.98%</a:t>
                      </a:r>
                      <a:r>
                        <a:rPr lang="en-US" b="0" baseline="0" dirty="0" smtClean="0"/>
                        <a:t> </a:t>
                      </a:r>
                      <a:endParaRPr lang="en-US" b="0" dirty="0"/>
                    </a:p>
                  </a:txBody>
                  <a:tcPr marL="48972" marR="48972" anchor="ctr"/>
                </a:tc>
                <a:tc>
                  <a:txBody>
                    <a:bodyPr/>
                    <a:lstStyle/>
                    <a:p>
                      <a:pPr algn="ctr"/>
                      <a:r>
                        <a:rPr lang="en-US" b="1" dirty="0" smtClean="0"/>
                        <a:t>41.96%</a:t>
                      </a:r>
                      <a:endParaRPr lang="en-US" b="1" dirty="0"/>
                    </a:p>
                  </a:txBody>
                  <a:tcPr marL="48972" marR="48972" anchor="ctr"/>
                </a:tc>
              </a:tr>
              <a:tr h="665609">
                <a:tc>
                  <a:txBody>
                    <a:bodyPr/>
                    <a:lstStyle/>
                    <a:p>
                      <a:pPr algn="ctr"/>
                      <a:r>
                        <a:rPr lang="en-US" b="1" dirty="0" smtClean="0"/>
                        <a:t>Orange</a:t>
                      </a:r>
                      <a:endParaRPr lang="en-US" b="1" dirty="0"/>
                    </a:p>
                  </a:txBody>
                  <a:tcPr marL="48972" marR="48972" anchor="ctr"/>
                </a:tc>
                <a:tc>
                  <a:txBody>
                    <a:bodyPr/>
                    <a:lstStyle/>
                    <a:p>
                      <a:pPr algn="ctr"/>
                      <a:r>
                        <a:rPr lang="en-US" b="0" dirty="0" smtClean="0"/>
                        <a:t>7.41%</a:t>
                      </a:r>
                    </a:p>
                  </a:txBody>
                  <a:tcPr marL="48972" marR="48972" anchor="ctr"/>
                </a:tc>
                <a:tc>
                  <a:txBody>
                    <a:bodyPr/>
                    <a:lstStyle/>
                    <a:p>
                      <a:pPr algn="ctr"/>
                      <a:r>
                        <a:rPr lang="en-US" b="0" dirty="0" smtClean="0"/>
                        <a:t>7.41%</a:t>
                      </a:r>
                      <a:endParaRPr lang="en-US" b="0" dirty="0"/>
                    </a:p>
                  </a:txBody>
                  <a:tcPr marL="48972" marR="48972" anchor="ctr"/>
                </a:tc>
                <a:tc>
                  <a:txBody>
                    <a:bodyPr/>
                    <a:lstStyle/>
                    <a:p>
                      <a:pPr algn="ctr"/>
                      <a:r>
                        <a:rPr lang="en-US" b="1" dirty="0" smtClean="0"/>
                        <a:t>14.82%</a:t>
                      </a:r>
                      <a:endParaRPr lang="en-US" b="1" dirty="0"/>
                    </a:p>
                  </a:txBody>
                  <a:tcPr marL="48972" marR="48972" anchor="ctr"/>
                </a:tc>
              </a:tr>
              <a:tr h="665609">
                <a:tc>
                  <a:txBody>
                    <a:bodyPr/>
                    <a:lstStyle/>
                    <a:p>
                      <a:pPr algn="ctr"/>
                      <a:r>
                        <a:rPr lang="en-US" b="1" dirty="0" smtClean="0"/>
                        <a:t>Red</a:t>
                      </a:r>
                      <a:endParaRPr lang="en-US" b="1" dirty="0"/>
                    </a:p>
                  </a:txBody>
                  <a:tcPr marL="48972" marR="48972" anchor="ctr"/>
                </a:tc>
                <a:tc>
                  <a:txBody>
                    <a:bodyPr/>
                    <a:lstStyle/>
                    <a:p>
                      <a:pPr algn="ctr"/>
                      <a:r>
                        <a:rPr lang="en-US" b="0" dirty="0" smtClean="0"/>
                        <a:t>9.88%</a:t>
                      </a:r>
                      <a:endParaRPr lang="en-US" b="0" dirty="0"/>
                    </a:p>
                  </a:txBody>
                  <a:tcPr marL="48972" marR="48972" anchor="ctr"/>
                </a:tc>
                <a:tc>
                  <a:txBody>
                    <a:bodyPr/>
                    <a:lstStyle/>
                    <a:p>
                      <a:pPr algn="ctr"/>
                      <a:r>
                        <a:rPr lang="en-US" b="0" baseline="0" dirty="0" smtClean="0"/>
                        <a:t>11.11%</a:t>
                      </a:r>
                      <a:endParaRPr lang="en-US" b="0" dirty="0"/>
                    </a:p>
                  </a:txBody>
                  <a:tcPr marL="48972" marR="48972" anchor="ctr"/>
                </a:tc>
                <a:tc>
                  <a:txBody>
                    <a:bodyPr/>
                    <a:lstStyle/>
                    <a:p>
                      <a:pPr algn="ctr"/>
                      <a:r>
                        <a:rPr lang="en-US" b="1" baseline="0" dirty="0" smtClean="0"/>
                        <a:t>20.99%</a:t>
                      </a:r>
                      <a:endParaRPr lang="en-US" b="1" dirty="0"/>
                    </a:p>
                  </a:txBody>
                  <a:tcPr marL="48972" marR="48972" anchor="ctr"/>
                </a:tc>
              </a:tr>
              <a:tr h="665609">
                <a:tc>
                  <a:txBody>
                    <a:bodyPr/>
                    <a:lstStyle/>
                    <a:p>
                      <a:pPr algn="ctr"/>
                      <a:r>
                        <a:rPr lang="en-US" b="1" dirty="0" smtClean="0"/>
                        <a:t>Green</a:t>
                      </a:r>
                      <a:endParaRPr lang="en-US" b="1" dirty="0"/>
                    </a:p>
                  </a:txBody>
                  <a:tcPr marL="48972" marR="48972" anchor="ctr"/>
                </a:tc>
                <a:tc>
                  <a:txBody>
                    <a:bodyPr/>
                    <a:lstStyle/>
                    <a:p>
                      <a:pPr algn="ctr"/>
                      <a:r>
                        <a:rPr lang="en-US" b="0" dirty="0" smtClean="0"/>
                        <a:t>11.11%</a:t>
                      </a:r>
                      <a:endParaRPr lang="en-US" b="0" dirty="0"/>
                    </a:p>
                  </a:txBody>
                  <a:tcPr marL="48972" marR="48972" anchor="ctr"/>
                </a:tc>
                <a:tc>
                  <a:txBody>
                    <a:bodyPr/>
                    <a:lstStyle/>
                    <a:p>
                      <a:pPr algn="ctr"/>
                      <a:r>
                        <a:rPr lang="en-US" b="0" dirty="0" smtClean="0"/>
                        <a:t>11.11%</a:t>
                      </a:r>
                      <a:endParaRPr lang="en-US" b="0" dirty="0"/>
                    </a:p>
                  </a:txBody>
                  <a:tcPr marL="48972" marR="48972" anchor="ctr"/>
                </a:tc>
                <a:tc>
                  <a:txBody>
                    <a:bodyPr/>
                    <a:lstStyle/>
                    <a:p>
                      <a:pPr algn="ctr"/>
                      <a:r>
                        <a:rPr lang="en-US" b="1" dirty="0" smtClean="0"/>
                        <a:t>22.22%</a:t>
                      </a:r>
                      <a:endParaRPr lang="en-US" b="1" dirty="0"/>
                    </a:p>
                  </a:txBody>
                  <a:tcPr marL="48972" marR="48972" anchor="ctr"/>
                </a:tc>
              </a:tr>
              <a:tr h="665609">
                <a:tc>
                  <a:txBody>
                    <a:bodyPr/>
                    <a:lstStyle/>
                    <a:p>
                      <a:pPr algn="ctr"/>
                      <a:r>
                        <a:rPr lang="en-US" b="1" dirty="0" smtClean="0"/>
                        <a:t>Total</a:t>
                      </a:r>
                      <a:endParaRPr lang="en-US" b="1" dirty="0"/>
                    </a:p>
                  </a:txBody>
                  <a:tcPr marL="48972" marR="48972" anchor="ctr"/>
                </a:tc>
                <a:tc>
                  <a:txBody>
                    <a:bodyPr/>
                    <a:lstStyle/>
                    <a:p>
                      <a:pPr algn="ctr"/>
                      <a:r>
                        <a:rPr lang="en-US" b="1" dirty="0" smtClean="0"/>
                        <a:t>40 / 81</a:t>
                      </a:r>
                    </a:p>
                    <a:p>
                      <a:pPr algn="ctr"/>
                      <a:r>
                        <a:rPr lang="en-US" b="1" dirty="0" smtClean="0"/>
                        <a:t>49.38%</a:t>
                      </a:r>
                      <a:endParaRPr lang="en-US" b="1" dirty="0"/>
                    </a:p>
                  </a:txBody>
                  <a:tcPr marL="48972" marR="48972" anchor="ctr"/>
                </a:tc>
                <a:tc>
                  <a:txBody>
                    <a:bodyPr/>
                    <a:lstStyle/>
                    <a:p>
                      <a:pPr algn="ctr"/>
                      <a:r>
                        <a:rPr lang="en-US" b="1" dirty="0" smtClean="0"/>
                        <a:t>41 / 81</a:t>
                      </a:r>
                    </a:p>
                    <a:p>
                      <a:pPr algn="ctr"/>
                      <a:r>
                        <a:rPr lang="en-US" b="1" dirty="0" smtClean="0"/>
                        <a:t>50.61%</a:t>
                      </a:r>
                      <a:endParaRPr lang="en-US" b="1" dirty="0"/>
                    </a:p>
                  </a:txBody>
                  <a:tcPr marL="48972" marR="48972" anchor="ctr"/>
                </a:tc>
                <a:tc>
                  <a:txBody>
                    <a:bodyPr/>
                    <a:lstStyle/>
                    <a:p>
                      <a:pPr algn="ctr"/>
                      <a:r>
                        <a:rPr lang="en-US" b="0" dirty="0" smtClean="0"/>
                        <a:t>81 / 81</a:t>
                      </a:r>
                    </a:p>
                    <a:p>
                      <a:pPr algn="ctr"/>
                      <a:r>
                        <a:rPr lang="en-US" b="0" dirty="0" smtClean="0"/>
                        <a:t>100%</a:t>
                      </a:r>
                      <a:endParaRPr lang="en-US" b="0" dirty="0"/>
                    </a:p>
                  </a:txBody>
                  <a:tcPr marL="48972" marR="48972" anchor="ctr"/>
                </a:tc>
              </a:tr>
            </a:tbl>
          </a:graphicData>
        </a:graphic>
      </p:graphicFrame>
      <p:sp>
        <p:nvSpPr>
          <p:cNvPr id="9" name="Slide Number Placeholder 8"/>
          <p:cNvSpPr>
            <a:spLocks noGrp="1"/>
          </p:cNvSpPr>
          <p:nvPr>
            <p:ph type="sldNum" sz="quarter" idx="12"/>
          </p:nvPr>
        </p:nvSpPr>
        <p:spPr/>
        <p:txBody>
          <a:bodyPr/>
          <a:lstStyle/>
          <a:p>
            <a:fld id="{E9A691CC-2154-4DEA-8FE4-8DFA1C8DF431}"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2000"/>
                                        <p:tgtEl>
                                          <p:spTgt spid="6">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diamond(in)">
                                      <p:cBhvr>
                                        <p:cTn id="10" dur="10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amond(in)">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600200"/>
            <a:ext cx="8229600" cy="4724400"/>
          </a:xfrm>
        </p:spPr>
        <p:txBody>
          <a:bodyPr>
            <a:normAutofit fontScale="92500"/>
          </a:bodyPr>
          <a:lstStyle/>
          <a:p>
            <a:r>
              <a:rPr lang="en-US" dirty="0"/>
              <a:t>A </a:t>
            </a:r>
            <a:r>
              <a:rPr lang="en-US" dirty="0" smtClean="0"/>
              <a:t>conditional distribution </a:t>
            </a:r>
            <a:r>
              <a:rPr lang="en-US" dirty="0"/>
              <a:t>of a variable is the distribution of values of that variable among only individuals who have a given value of the other variable</a:t>
            </a:r>
            <a:r>
              <a:rPr lang="en-US" dirty="0" smtClean="0"/>
              <a:t>.</a:t>
            </a:r>
          </a:p>
          <a:p>
            <a:endParaRPr lang="en-US" dirty="0"/>
          </a:p>
          <a:p>
            <a:r>
              <a:rPr lang="en-US" dirty="0" smtClean="0"/>
              <a:t>For example, if you pick a Goldfish with a face, what is the chance it is Yellow, or Orange, or Red, or Green? </a:t>
            </a:r>
          </a:p>
          <a:p>
            <a:pPr>
              <a:buNone/>
            </a:pPr>
            <a:endParaRPr lang="en-US" dirty="0" smtClean="0"/>
          </a:p>
          <a:p>
            <a:r>
              <a:rPr lang="en-US" dirty="0" smtClean="0"/>
              <a:t>To find this divide each cell in the “With Face” row by the “With Face Total” and multiply by 100</a:t>
            </a:r>
            <a:endParaRPr lang="en-US" dirty="0"/>
          </a:p>
        </p:txBody>
      </p:sp>
      <p:sp>
        <p:nvSpPr>
          <p:cNvPr id="7" name="Slide Number Placeholder 6"/>
          <p:cNvSpPr>
            <a:spLocks noGrp="1"/>
          </p:cNvSpPr>
          <p:nvPr>
            <p:ph type="sldNum" sz="quarter" idx="12"/>
          </p:nvPr>
        </p:nvSpPr>
        <p:spPr/>
        <p:txBody>
          <a:bodyPr/>
          <a:lstStyle/>
          <a:p>
            <a:fld id="{E9A691CC-2154-4DEA-8FE4-8DFA1C8DF431}" type="slidenum">
              <a:rPr lang="en-US" smtClean="0"/>
              <a:pPr/>
              <a:t>7</a:t>
            </a:fld>
            <a:endParaRPr lang="en-US"/>
          </a:p>
        </p:txBody>
      </p:sp>
      <p:sp>
        <p:nvSpPr>
          <p:cNvPr id="8" name="Title 7"/>
          <p:cNvSpPr>
            <a:spLocks noGrp="1"/>
          </p:cNvSpPr>
          <p:nvPr>
            <p:ph type="title"/>
          </p:nvPr>
        </p:nvSpPr>
        <p:spPr/>
        <p:txBody>
          <a:bodyPr>
            <a:normAutofit fontScale="90000"/>
          </a:bodyPr>
          <a:lstStyle/>
          <a:p>
            <a:r>
              <a:rPr lang="en-US" dirty="0" smtClean="0"/>
              <a:t>What </a:t>
            </a:r>
            <a:r>
              <a:rPr lang="en-US" dirty="0"/>
              <a:t>i</a:t>
            </a:r>
            <a:r>
              <a:rPr lang="en-US" dirty="0" smtClean="0"/>
              <a:t>s a Conditional Distribution?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amond(in)">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diamond(in)">
                                      <p:cBhvr>
                                        <p:cTn id="12" dur="10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diamond(in)">
                                      <p:cBhvr>
                                        <p:cTn id="17" dur="1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08038"/>
          </a:xfrm>
        </p:spPr>
        <p:txBody>
          <a:bodyPr>
            <a:normAutofit fontScale="90000"/>
          </a:bodyPr>
          <a:lstStyle/>
          <a:p>
            <a:r>
              <a:rPr lang="en-US" dirty="0" smtClean="0"/>
              <a:t>Finding Conditional Distribution</a:t>
            </a:r>
            <a:endParaRPr lang="en-US" dirty="0"/>
          </a:p>
        </p:txBody>
      </p:sp>
      <p:sp>
        <p:nvSpPr>
          <p:cNvPr id="6" name="Text Placeholder 5"/>
          <p:cNvSpPr>
            <a:spLocks noGrp="1"/>
          </p:cNvSpPr>
          <p:nvPr>
            <p:ph type="body" idx="1"/>
          </p:nvPr>
        </p:nvSpPr>
        <p:spPr>
          <a:xfrm>
            <a:off x="457200" y="685800"/>
            <a:ext cx="8458200" cy="1325562"/>
          </a:xfrm>
        </p:spPr>
        <p:txBody>
          <a:bodyPr anchor="ctr">
            <a:normAutofit fontScale="92500" lnSpcReduction="20000"/>
          </a:bodyPr>
          <a:lstStyle/>
          <a:p>
            <a:r>
              <a:rPr lang="en-US" b="0" dirty="0" smtClean="0"/>
              <a:t>Calculate the conditional distribution of Goldfish with a face.</a:t>
            </a:r>
          </a:p>
          <a:p>
            <a:r>
              <a:rPr lang="en-US" b="0" dirty="0" smtClean="0"/>
              <a:t>To find this divide each cell in the “With Face” </a:t>
            </a:r>
            <a:r>
              <a:rPr lang="en-US" dirty="0" smtClean="0"/>
              <a:t>column</a:t>
            </a:r>
            <a:r>
              <a:rPr lang="en-US" b="0" dirty="0" smtClean="0"/>
              <a:t> by the “With Face Total” and multiply by 100</a:t>
            </a:r>
            <a:endParaRPr lang="en-US" b="0" dirty="0"/>
          </a:p>
        </p:txBody>
      </p:sp>
      <p:graphicFrame>
        <p:nvGraphicFramePr>
          <p:cNvPr id="4" name="Content Placeholder 3"/>
          <p:cNvGraphicFramePr>
            <a:graphicFrameLocks noGrp="1"/>
          </p:cNvGraphicFramePr>
          <p:nvPr>
            <p:ph sz="quarter" idx="2"/>
          </p:nvPr>
        </p:nvGraphicFramePr>
        <p:xfrm>
          <a:off x="457200" y="2209800"/>
          <a:ext cx="8153400" cy="4073527"/>
        </p:xfrm>
        <a:graphic>
          <a:graphicData uri="http://schemas.openxmlformats.org/drawingml/2006/table">
            <a:tbl>
              <a:tblPr firstRow="1" bandRow="1">
                <a:tableStyleId>{5940675A-B579-460E-94D1-54222C63F5DA}</a:tableStyleId>
              </a:tblPr>
              <a:tblGrid>
                <a:gridCol w="2038350"/>
                <a:gridCol w="2038350"/>
                <a:gridCol w="2038350"/>
                <a:gridCol w="2038350"/>
              </a:tblGrid>
              <a:tr h="745482">
                <a:tc>
                  <a:txBody>
                    <a:bodyPr/>
                    <a:lstStyle/>
                    <a:p>
                      <a:pPr algn="ctr"/>
                      <a:r>
                        <a:rPr lang="en-US" b="1" u="sng" dirty="0" smtClean="0"/>
                        <a:t>Goldfish</a:t>
                      </a:r>
                      <a:endParaRPr lang="en-US" b="1" u="sng" dirty="0"/>
                    </a:p>
                  </a:txBody>
                  <a:tcPr marL="48972" marR="48972" anchor="ctr"/>
                </a:tc>
                <a:tc>
                  <a:txBody>
                    <a:bodyPr/>
                    <a:lstStyle/>
                    <a:p>
                      <a:pPr algn="ctr"/>
                      <a:r>
                        <a:rPr lang="en-US" b="1" dirty="0" smtClean="0"/>
                        <a:t>With a Face</a:t>
                      </a:r>
                      <a:endParaRPr lang="en-US" b="1" dirty="0"/>
                    </a:p>
                  </a:txBody>
                  <a:tcPr marL="48972" marR="48972" anchor="ctr"/>
                </a:tc>
                <a:tc>
                  <a:txBody>
                    <a:bodyPr/>
                    <a:lstStyle/>
                    <a:p>
                      <a:pPr algn="ctr"/>
                      <a:r>
                        <a:rPr lang="en-US" b="1" dirty="0" smtClean="0"/>
                        <a:t>Without</a:t>
                      </a:r>
                      <a:r>
                        <a:rPr lang="en-US" b="1" baseline="0" dirty="0" smtClean="0"/>
                        <a:t> a face</a:t>
                      </a:r>
                      <a:endParaRPr lang="en-US" b="1" dirty="0"/>
                    </a:p>
                  </a:txBody>
                  <a:tcPr marL="48972" marR="48972" anchor="ctr"/>
                </a:tc>
                <a:tc>
                  <a:txBody>
                    <a:bodyPr/>
                    <a:lstStyle/>
                    <a:p>
                      <a:pPr algn="ctr"/>
                      <a:r>
                        <a:rPr lang="en-US" b="1" dirty="0" smtClean="0"/>
                        <a:t>Total</a:t>
                      </a:r>
                      <a:endParaRPr lang="en-US" b="1" dirty="0"/>
                    </a:p>
                  </a:txBody>
                  <a:tcPr marL="48972" marR="48972" anchor="ctr"/>
                </a:tc>
              </a:tr>
              <a:tr h="665609">
                <a:tc>
                  <a:txBody>
                    <a:bodyPr/>
                    <a:lstStyle/>
                    <a:p>
                      <a:pPr algn="ctr"/>
                      <a:r>
                        <a:rPr lang="en-US" b="1" dirty="0" smtClean="0"/>
                        <a:t>Yellow</a:t>
                      </a:r>
                      <a:endParaRPr lang="en-US" b="1" dirty="0"/>
                    </a:p>
                  </a:txBody>
                  <a:tcPr marL="48972" marR="48972" anchor="ctr"/>
                </a:tc>
                <a:tc>
                  <a:txBody>
                    <a:bodyPr/>
                    <a:lstStyle/>
                    <a:p>
                      <a:pPr algn="ctr"/>
                      <a:r>
                        <a:rPr lang="en-US" b="1" dirty="0" smtClean="0"/>
                        <a:t>17 / 40 = 42.5%</a:t>
                      </a:r>
                      <a:endParaRPr lang="en-US" b="1" dirty="0"/>
                    </a:p>
                  </a:txBody>
                  <a:tcPr marL="48972" marR="48972" anchor="ctr"/>
                </a:tc>
                <a:tc>
                  <a:txBody>
                    <a:bodyPr/>
                    <a:lstStyle/>
                    <a:p>
                      <a:pPr algn="ctr"/>
                      <a:endParaRPr lang="en-US" b="1" dirty="0"/>
                    </a:p>
                  </a:txBody>
                  <a:tcPr marL="48972" marR="48972" anchor="ctr"/>
                </a:tc>
                <a:tc>
                  <a:txBody>
                    <a:bodyPr/>
                    <a:lstStyle/>
                    <a:p>
                      <a:pPr algn="ctr"/>
                      <a:endParaRPr lang="en-US" b="1" dirty="0"/>
                    </a:p>
                  </a:txBody>
                  <a:tcPr marL="48972" marR="48972" anchor="ctr"/>
                </a:tc>
              </a:tr>
              <a:tr h="665609">
                <a:tc>
                  <a:txBody>
                    <a:bodyPr/>
                    <a:lstStyle/>
                    <a:p>
                      <a:pPr algn="ctr"/>
                      <a:r>
                        <a:rPr lang="en-US" b="1" dirty="0" smtClean="0"/>
                        <a:t>Orange</a:t>
                      </a:r>
                      <a:endParaRPr lang="en-US" b="1" dirty="0"/>
                    </a:p>
                  </a:txBody>
                  <a:tcPr marL="48972" marR="48972" anchor="ctr"/>
                </a:tc>
                <a:tc>
                  <a:txBody>
                    <a:bodyPr/>
                    <a:lstStyle/>
                    <a:p>
                      <a:pPr algn="ctr"/>
                      <a:r>
                        <a:rPr lang="en-US" b="1" dirty="0" smtClean="0"/>
                        <a:t>6 / 40 = 15%</a:t>
                      </a:r>
                    </a:p>
                  </a:txBody>
                  <a:tcPr marL="48972" marR="48972" anchor="ctr"/>
                </a:tc>
                <a:tc>
                  <a:txBody>
                    <a:bodyPr/>
                    <a:lstStyle/>
                    <a:p>
                      <a:pPr algn="ctr"/>
                      <a:endParaRPr lang="en-US" b="1" dirty="0"/>
                    </a:p>
                  </a:txBody>
                  <a:tcPr marL="48972" marR="48972" anchor="ctr"/>
                </a:tc>
                <a:tc>
                  <a:txBody>
                    <a:bodyPr/>
                    <a:lstStyle/>
                    <a:p>
                      <a:pPr algn="ctr"/>
                      <a:endParaRPr lang="en-US" b="1" dirty="0"/>
                    </a:p>
                  </a:txBody>
                  <a:tcPr marL="48972" marR="48972" anchor="ctr"/>
                </a:tc>
              </a:tr>
              <a:tr h="665609">
                <a:tc>
                  <a:txBody>
                    <a:bodyPr/>
                    <a:lstStyle/>
                    <a:p>
                      <a:pPr algn="ctr"/>
                      <a:r>
                        <a:rPr lang="en-US" b="1" dirty="0" smtClean="0"/>
                        <a:t>Red</a:t>
                      </a:r>
                      <a:endParaRPr lang="en-US" b="1" dirty="0"/>
                    </a:p>
                  </a:txBody>
                  <a:tcPr marL="48972" marR="48972" anchor="ctr"/>
                </a:tc>
                <a:tc>
                  <a:txBody>
                    <a:bodyPr/>
                    <a:lstStyle/>
                    <a:p>
                      <a:pPr algn="ctr"/>
                      <a:r>
                        <a:rPr lang="en-US" b="1" dirty="0" smtClean="0"/>
                        <a:t>8 / 40 = 20%</a:t>
                      </a:r>
                      <a:endParaRPr lang="en-US" b="1" dirty="0"/>
                    </a:p>
                  </a:txBody>
                  <a:tcPr marL="48972" marR="48972" anchor="ctr"/>
                </a:tc>
                <a:tc>
                  <a:txBody>
                    <a:bodyPr/>
                    <a:lstStyle/>
                    <a:p>
                      <a:pPr algn="ctr"/>
                      <a:endParaRPr lang="en-US" b="1" dirty="0"/>
                    </a:p>
                  </a:txBody>
                  <a:tcPr marL="48972" marR="48972" anchor="ctr"/>
                </a:tc>
                <a:tc>
                  <a:txBody>
                    <a:bodyPr/>
                    <a:lstStyle/>
                    <a:p>
                      <a:pPr algn="ctr"/>
                      <a:endParaRPr lang="en-US" b="1" dirty="0"/>
                    </a:p>
                  </a:txBody>
                  <a:tcPr marL="48972" marR="48972" anchor="ctr"/>
                </a:tc>
              </a:tr>
              <a:tr h="665609">
                <a:tc>
                  <a:txBody>
                    <a:bodyPr/>
                    <a:lstStyle/>
                    <a:p>
                      <a:pPr algn="ctr"/>
                      <a:r>
                        <a:rPr lang="en-US" b="1" dirty="0" smtClean="0"/>
                        <a:t>Green</a:t>
                      </a:r>
                      <a:endParaRPr lang="en-US" b="1" dirty="0"/>
                    </a:p>
                  </a:txBody>
                  <a:tcPr marL="48972" marR="48972" anchor="ctr"/>
                </a:tc>
                <a:tc>
                  <a:txBody>
                    <a:bodyPr/>
                    <a:lstStyle/>
                    <a:p>
                      <a:pPr algn="ctr"/>
                      <a:r>
                        <a:rPr lang="en-US" b="1" dirty="0" smtClean="0"/>
                        <a:t>9 / 40 = 22.5%</a:t>
                      </a:r>
                      <a:endParaRPr lang="en-US" b="1" dirty="0"/>
                    </a:p>
                  </a:txBody>
                  <a:tcPr marL="48972" marR="48972" anchor="ctr"/>
                </a:tc>
                <a:tc>
                  <a:txBody>
                    <a:bodyPr/>
                    <a:lstStyle/>
                    <a:p>
                      <a:pPr algn="ctr"/>
                      <a:endParaRPr lang="en-US" b="1" dirty="0"/>
                    </a:p>
                  </a:txBody>
                  <a:tcPr marL="48972" marR="48972" anchor="ctr"/>
                </a:tc>
                <a:tc>
                  <a:txBody>
                    <a:bodyPr/>
                    <a:lstStyle/>
                    <a:p>
                      <a:pPr algn="ctr"/>
                      <a:endParaRPr lang="en-US" b="1" dirty="0"/>
                    </a:p>
                  </a:txBody>
                  <a:tcPr marL="48972" marR="48972" anchor="ctr"/>
                </a:tc>
              </a:tr>
              <a:tr h="665609">
                <a:tc>
                  <a:txBody>
                    <a:bodyPr/>
                    <a:lstStyle/>
                    <a:p>
                      <a:pPr algn="ctr"/>
                      <a:r>
                        <a:rPr lang="en-US" b="1" dirty="0" smtClean="0"/>
                        <a:t>Total</a:t>
                      </a:r>
                      <a:endParaRPr lang="en-US" b="1" dirty="0"/>
                    </a:p>
                  </a:txBody>
                  <a:tcPr marL="48972" marR="48972" anchor="ctr"/>
                </a:tc>
                <a:tc>
                  <a:txBody>
                    <a:bodyPr/>
                    <a:lstStyle/>
                    <a:p>
                      <a:pPr algn="ctr"/>
                      <a:r>
                        <a:rPr lang="en-US" b="1" dirty="0" smtClean="0"/>
                        <a:t>40 / 40 = 100%</a:t>
                      </a:r>
                      <a:endParaRPr lang="en-US" b="1" dirty="0"/>
                    </a:p>
                  </a:txBody>
                  <a:tcPr marL="48972" marR="48972" anchor="ctr"/>
                </a:tc>
                <a:tc>
                  <a:txBody>
                    <a:bodyPr/>
                    <a:lstStyle/>
                    <a:p>
                      <a:pPr algn="ctr"/>
                      <a:endParaRPr lang="en-US" b="1" dirty="0"/>
                    </a:p>
                  </a:txBody>
                  <a:tcPr marL="48972" marR="48972" anchor="ctr"/>
                </a:tc>
                <a:tc>
                  <a:txBody>
                    <a:bodyPr/>
                    <a:lstStyle/>
                    <a:p>
                      <a:pPr algn="ctr"/>
                      <a:endParaRPr lang="en-US" b="1" dirty="0"/>
                    </a:p>
                  </a:txBody>
                  <a:tcPr marL="48972" marR="48972" anchor="ctr"/>
                </a:tc>
              </a:tr>
            </a:tbl>
          </a:graphicData>
        </a:graphic>
      </p:graphicFrame>
      <p:sp>
        <p:nvSpPr>
          <p:cNvPr id="9" name="Slide Number Placeholder 8"/>
          <p:cNvSpPr>
            <a:spLocks noGrp="1"/>
          </p:cNvSpPr>
          <p:nvPr>
            <p:ph type="sldNum" sz="quarter" idx="12"/>
          </p:nvPr>
        </p:nvSpPr>
        <p:spPr/>
        <p:txBody>
          <a:bodyPr/>
          <a:lstStyle/>
          <a:p>
            <a:fld id="{E9A691CC-2154-4DEA-8FE4-8DFA1C8DF431}"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amond(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ctrTitle"/>
          </p:nvPr>
        </p:nvSpPr>
        <p:spPr>
          <a:xfrm>
            <a:off x="457200" y="3810000"/>
            <a:ext cx="7772400" cy="1470025"/>
          </a:xfrm>
        </p:spPr>
        <p:txBody>
          <a:bodyPr>
            <a:normAutofit fontScale="90000"/>
          </a:bodyPr>
          <a:lstStyle/>
          <a:p>
            <a:pPr algn="ctr"/>
            <a:r>
              <a:rPr lang="en-US" dirty="0" smtClean="0"/>
              <a:t>Calculate the values from Activity Sheet 2</a:t>
            </a:r>
            <a:endParaRPr lang="en-US" dirty="0"/>
          </a:p>
        </p:txBody>
      </p:sp>
      <p:sp>
        <p:nvSpPr>
          <p:cNvPr id="7" name="Slide Number Placeholder 6"/>
          <p:cNvSpPr>
            <a:spLocks noGrp="1"/>
          </p:cNvSpPr>
          <p:nvPr>
            <p:ph type="sldNum" sz="quarter" idx="12"/>
          </p:nvPr>
        </p:nvSpPr>
        <p:spPr/>
        <p:txBody>
          <a:bodyPr/>
          <a:lstStyle/>
          <a:p>
            <a:fld id="{E9A691CC-2154-4DEA-8FE4-8DFA1C8DF431}" type="slidenum">
              <a:rPr lang="en-US" smtClean="0"/>
              <a:pPr/>
              <a:t>9</a:t>
            </a:fld>
            <a:endParaRPr lang="en-US"/>
          </a:p>
        </p:txBody>
      </p:sp>
      <p:pic>
        <p:nvPicPr>
          <p:cNvPr id="2050" name="Picture 2"/>
          <p:cNvPicPr>
            <a:picLocks noChangeAspect="1" noChangeArrowheads="1"/>
          </p:cNvPicPr>
          <p:nvPr/>
        </p:nvPicPr>
        <p:blipFill>
          <a:blip r:embed="rId2" cstate="print"/>
          <a:srcRect l="21084" t="32292" r="22108" b="30208"/>
          <a:stretch>
            <a:fillRect/>
          </a:stretch>
        </p:blipFill>
        <p:spPr bwMode="auto">
          <a:xfrm>
            <a:off x="268816" y="152400"/>
            <a:ext cx="8417984" cy="3810000"/>
          </a:xfrm>
          <a:prstGeom prst="rect">
            <a:avLst/>
          </a:prstGeom>
          <a:noFill/>
          <a:ln w="9525">
            <a:noFill/>
            <a:miter lim="800000"/>
            <a:headEnd/>
            <a:tailEnd/>
          </a:ln>
        </p:spPr>
      </p:pic>
      <p:sp>
        <p:nvSpPr>
          <p:cNvPr id="2" name="TextBox 1"/>
          <p:cNvSpPr txBox="1"/>
          <p:nvPr/>
        </p:nvSpPr>
        <p:spPr>
          <a:xfrm>
            <a:off x="1600200" y="381000"/>
            <a:ext cx="381000" cy="369332"/>
          </a:xfrm>
          <a:prstGeom prst="rect">
            <a:avLst/>
          </a:prstGeom>
          <a:solidFill>
            <a:schemeClr val="bg1"/>
          </a:solidFill>
        </p:spPr>
        <p:txBody>
          <a:bodyPr wrap="square" rtlCol="0">
            <a:spAutoFit/>
          </a:bodyPr>
          <a:lstStyle/>
          <a:p>
            <a:r>
              <a:rPr lang="en-US" dirty="0" smtClean="0">
                <a:solidFill>
                  <a:schemeClr val="tx2">
                    <a:lumMod val="75000"/>
                  </a:schemeClr>
                </a:solidFill>
                <a:latin typeface="Times New Roman" panose="02020603050405020304" pitchFamily="18" charset="0"/>
                <a:cs typeface="Times New Roman" panose="02020603050405020304" pitchFamily="18" charset="0"/>
              </a:rPr>
              <a:t>2</a:t>
            </a:r>
            <a:endParaRPr lang="en-US" dirty="0">
              <a:solidFill>
                <a:schemeClr val="tx2">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979</TotalTime>
  <Words>781</Words>
  <Application>Microsoft Macintosh PowerPoint</Application>
  <PresentationFormat>On-screen Show (4:3)</PresentationFormat>
  <Paragraphs>158</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Concourse</vt:lpstr>
      <vt:lpstr>How Two Way Tables Are Used To Determine Auto Insurance Deductibles And Premiums </vt:lpstr>
      <vt:lpstr>Collecting your data</vt:lpstr>
      <vt:lpstr>Filling in the two-way table</vt:lpstr>
      <vt:lpstr>Filling in your Totals</vt:lpstr>
      <vt:lpstr>What is Marginal Distribution?</vt:lpstr>
      <vt:lpstr>Finding Marginal Distribution</vt:lpstr>
      <vt:lpstr>What is a Conditional Distribution?</vt:lpstr>
      <vt:lpstr>Finding Conditional Distribution</vt:lpstr>
      <vt:lpstr>Calculate the values from Activity Sheet 2</vt:lpstr>
      <vt:lpstr>Slide 10</vt:lpstr>
      <vt:lpstr>Who is the biggest risk?</vt:lpstr>
      <vt:lpstr>What are premiums and deductibles?</vt:lpstr>
      <vt:lpstr>What variables determine risk?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Create two-way tables, find marginal distribution and conditional distribution and discover how they are used to determine auto insurance deductibles and premiums</dc:title>
  <dc:creator>Walt Ellison</dc:creator>
  <cp:lastModifiedBy>John LeFeber</cp:lastModifiedBy>
  <cp:revision>51</cp:revision>
  <dcterms:created xsi:type="dcterms:W3CDTF">2014-11-11T22:18:54Z</dcterms:created>
  <dcterms:modified xsi:type="dcterms:W3CDTF">2014-11-11T22:20:18Z</dcterms:modified>
</cp:coreProperties>
</file>