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60" r:id="rId3"/>
    <p:sldId id="259" r:id="rId4"/>
    <p:sldId id="357" r:id="rId5"/>
    <p:sldId id="327" r:id="rId6"/>
    <p:sldId id="330" r:id="rId7"/>
    <p:sldId id="328" r:id="rId8"/>
    <p:sldId id="331" r:id="rId9"/>
    <p:sldId id="332" r:id="rId10"/>
    <p:sldId id="359" r:id="rId11"/>
    <p:sldId id="358" r:id="rId12"/>
    <p:sldId id="333" r:id="rId13"/>
    <p:sldId id="334" r:id="rId14"/>
    <p:sldId id="335" r:id="rId15"/>
    <p:sldId id="336" r:id="rId16"/>
    <p:sldId id="360" r:id="rId17"/>
    <p:sldId id="338" r:id="rId18"/>
    <p:sldId id="339" r:id="rId19"/>
    <p:sldId id="346" r:id="rId20"/>
    <p:sldId id="340" r:id="rId21"/>
    <p:sldId id="341" r:id="rId22"/>
    <p:sldId id="342" r:id="rId23"/>
    <p:sldId id="343" r:id="rId24"/>
    <p:sldId id="344" r:id="rId25"/>
    <p:sldId id="361" r:id="rId26"/>
    <p:sldId id="345" r:id="rId27"/>
    <p:sldId id="347" r:id="rId28"/>
    <p:sldId id="348" r:id="rId29"/>
    <p:sldId id="363" r:id="rId30"/>
    <p:sldId id="349" r:id="rId31"/>
    <p:sldId id="362" r:id="rId32"/>
    <p:sldId id="364" r:id="rId33"/>
    <p:sldId id="350" r:id="rId34"/>
    <p:sldId id="365" r:id="rId35"/>
    <p:sldId id="366" r:id="rId36"/>
    <p:sldId id="305" r:id="rId37"/>
    <p:sldId id="367" r:id="rId38"/>
    <p:sldId id="368" r:id="rId39"/>
    <p:sldId id="388" r:id="rId40"/>
    <p:sldId id="387" r:id="rId41"/>
    <p:sldId id="354" r:id="rId42"/>
    <p:sldId id="369" r:id="rId43"/>
    <p:sldId id="329" r:id="rId44"/>
    <p:sldId id="351" r:id="rId45"/>
    <p:sldId id="352" r:id="rId46"/>
    <p:sldId id="370" r:id="rId47"/>
    <p:sldId id="277" r:id="rId48"/>
    <p:sldId id="285" r:id="rId49"/>
    <p:sldId id="278" r:id="rId50"/>
    <p:sldId id="291" r:id="rId51"/>
    <p:sldId id="292" r:id="rId52"/>
    <p:sldId id="372" r:id="rId53"/>
    <p:sldId id="373" r:id="rId54"/>
    <p:sldId id="301" r:id="rId55"/>
    <p:sldId id="299" r:id="rId56"/>
    <p:sldId id="302" r:id="rId57"/>
    <p:sldId id="389" r:id="rId58"/>
    <p:sldId id="375" r:id="rId59"/>
    <p:sldId id="376" r:id="rId60"/>
    <p:sldId id="386" r:id="rId61"/>
    <p:sldId id="377" r:id="rId62"/>
    <p:sldId id="378" r:id="rId63"/>
    <p:sldId id="380" r:id="rId64"/>
    <p:sldId id="381" r:id="rId65"/>
    <p:sldId id="382" r:id="rId66"/>
    <p:sldId id="385" r:id="rId67"/>
    <p:sldId id="383" r:id="rId68"/>
    <p:sldId id="391" r:id="rId69"/>
    <p:sldId id="390" r:id="rId7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9B5D3-7A35-4EC8-9F57-5869868330B1}" v="16" dt="2024-01-22T15:33:24.6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Brennan" userId="fdea15eb36a33ab7" providerId="LiveId" clId="{066EF50C-1F66-4DAA-A7FF-EEBA8DECB520}"/>
    <pc:docChg chg="modSld">
      <pc:chgData name="Kathleen Brennan" userId="fdea15eb36a33ab7" providerId="LiveId" clId="{066EF50C-1F66-4DAA-A7FF-EEBA8DECB520}" dt="2024-01-22T17:23:56.725" v="19" actId="20577"/>
      <pc:docMkLst>
        <pc:docMk/>
      </pc:docMkLst>
      <pc:sldChg chg="modSp mod">
        <pc:chgData name="Kathleen Brennan" userId="fdea15eb36a33ab7" providerId="LiveId" clId="{066EF50C-1F66-4DAA-A7FF-EEBA8DECB520}" dt="2024-01-22T17:23:56.725" v="19" actId="20577"/>
        <pc:sldMkLst>
          <pc:docMk/>
          <pc:sldMk cId="0" sldId="256"/>
        </pc:sldMkLst>
        <pc:spChg chg="mod">
          <ac:chgData name="Kathleen Brennan" userId="fdea15eb36a33ab7" providerId="LiveId" clId="{066EF50C-1F66-4DAA-A7FF-EEBA8DECB520}" dt="2024-01-22T17:23:56.725" v="19" actId="20577"/>
          <ac:spMkLst>
            <pc:docMk/>
            <pc:sldMk cId="0" sldId="256"/>
            <ac:spMk id="17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9A87A-ACA1-45DC-B814-7CB0993906BD}"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0A332AE8-ABAF-40E5-9327-0D17064E7A61}">
      <dgm:prSet phldrT="[Text]"/>
      <dgm:spPr/>
      <dgm:t>
        <a:bodyPr/>
        <a:lstStyle/>
        <a:p>
          <a:r>
            <a:rPr lang="en-US" dirty="0"/>
            <a:t>Board of Governors</a:t>
          </a:r>
        </a:p>
      </dgm:t>
    </dgm:pt>
    <dgm:pt modelId="{5BC0C3B9-5EDF-4FAC-8D06-78D50E6DC3D8}" type="parTrans" cxnId="{219A957C-2291-40E1-8512-746762952BD6}">
      <dgm:prSet/>
      <dgm:spPr/>
      <dgm:t>
        <a:bodyPr/>
        <a:lstStyle/>
        <a:p>
          <a:endParaRPr lang="en-US"/>
        </a:p>
      </dgm:t>
    </dgm:pt>
    <dgm:pt modelId="{7DFEB8C7-71F8-4C0B-825C-C690CB626BC3}" type="sibTrans" cxnId="{219A957C-2291-40E1-8512-746762952BD6}">
      <dgm:prSet/>
      <dgm:spPr/>
      <dgm:t>
        <a:bodyPr/>
        <a:lstStyle/>
        <a:p>
          <a:endParaRPr lang="en-US"/>
        </a:p>
      </dgm:t>
    </dgm:pt>
    <dgm:pt modelId="{20E435EC-5795-4BCC-A8A8-9C2D19110490}" type="asst">
      <dgm:prSet phldrT="[Text]"/>
      <dgm:spPr/>
      <dgm:t>
        <a:bodyPr/>
        <a:lstStyle/>
        <a:p>
          <a:r>
            <a:rPr lang="en-US" dirty="0"/>
            <a:t>Federal Open Market Committee</a:t>
          </a:r>
        </a:p>
      </dgm:t>
    </dgm:pt>
    <dgm:pt modelId="{00E62F9E-F909-4A83-BAEB-E269F651BFB3}" type="parTrans" cxnId="{3F70D6EA-FDCE-4388-A18B-E1ED67660F71}">
      <dgm:prSet/>
      <dgm:spPr/>
      <dgm:t>
        <a:bodyPr/>
        <a:lstStyle/>
        <a:p>
          <a:endParaRPr lang="en-US"/>
        </a:p>
      </dgm:t>
    </dgm:pt>
    <dgm:pt modelId="{AF3E0463-FA60-4159-AA29-C10BCCE0FFC4}" type="sibTrans" cxnId="{3F70D6EA-FDCE-4388-A18B-E1ED67660F71}">
      <dgm:prSet/>
      <dgm:spPr/>
      <dgm:t>
        <a:bodyPr/>
        <a:lstStyle/>
        <a:p>
          <a:endParaRPr lang="en-US"/>
        </a:p>
      </dgm:t>
    </dgm:pt>
    <dgm:pt modelId="{2611E880-9CA1-494B-B218-ACF16DDC2E01}">
      <dgm:prSet phldrT="[Text]"/>
      <dgm:spPr/>
      <dgm:t>
        <a:bodyPr/>
        <a:lstStyle/>
        <a:p>
          <a:r>
            <a:rPr lang="en-US" dirty="0"/>
            <a:t>12 Federal Reserve Banks</a:t>
          </a:r>
        </a:p>
      </dgm:t>
    </dgm:pt>
    <dgm:pt modelId="{530A3042-CCC7-4861-979A-375D21DF1527}" type="parTrans" cxnId="{163A98B1-84C4-4426-93A4-A073B6E24ED4}">
      <dgm:prSet/>
      <dgm:spPr/>
      <dgm:t>
        <a:bodyPr/>
        <a:lstStyle/>
        <a:p>
          <a:endParaRPr lang="en-US"/>
        </a:p>
      </dgm:t>
    </dgm:pt>
    <dgm:pt modelId="{B5B7D9F4-DDCF-4D6E-ADAC-8F8CFF5A5EAA}" type="sibTrans" cxnId="{163A98B1-84C4-4426-93A4-A073B6E24ED4}">
      <dgm:prSet/>
      <dgm:spPr/>
      <dgm:t>
        <a:bodyPr/>
        <a:lstStyle/>
        <a:p>
          <a:endParaRPr lang="en-US"/>
        </a:p>
      </dgm:t>
    </dgm:pt>
    <dgm:pt modelId="{C449EC68-166F-47A9-8D8B-7D4BCEDD287B}">
      <dgm:prSet phldrT="[Text]"/>
      <dgm:spPr/>
      <dgm:t>
        <a:bodyPr/>
        <a:lstStyle/>
        <a:p>
          <a:r>
            <a:rPr lang="en-US" dirty="0"/>
            <a:t>Commercial Banks</a:t>
          </a:r>
        </a:p>
      </dgm:t>
    </dgm:pt>
    <dgm:pt modelId="{8385493D-08BB-4B0F-BF41-ABB5F22FC4AC}" type="parTrans" cxnId="{B3AAF072-3E5F-40D4-BF6F-885210DE7CA6}">
      <dgm:prSet/>
      <dgm:spPr/>
      <dgm:t>
        <a:bodyPr/>
        <a:lstStyle/>
        <a:p>
          <a:endParaRPr lang="en-US"/>
        </a:p>
      </dgm:t>
    </dgm:pt>
    <dgm:pt modelId="{3066C3DC-C957-4052-A1E9-7F73AE4121D2}" type="sibTrans" cxnId="{B3AAF072-3E5F-40D4-BF6F-885210DE7CA6}">
      <dgm:prSet/>
      <dgm:spPr/>
      <dgm:t>
        <a:bodyPr/>
        <a:lstStyle/>
        <a:p>
          <a:endParaRPr lang="en-US"/>
        </a:p>
      </dgm:t>
    </dgm:pt>
    <dgm:pt modelId="{C087818B-0DA9-4192-8B18-2716DB2AE47D}">
      <dgm:prSet phldrT="[Text]"/>
      <dgm:spPr/>
      <dgm:t>
        <a:bodyPr/>
        <a:lstStyle/>
        <a:p>
          <a:r>
            <a:rPr lang="en-US" dirty="0"/>
            <a:t>Thrift Institutions</a:t>
          </a:r>
        </a:p>
      </dgm:t>
    </dgm:pt>
    <dgm:pt modelId="{1CB31FB2-1088-4DB8-BCF2-B112792075BD}" type="parTrans" cxnId="{FE81DB5C-7093-46F0-AE54-A0FB7630672D}">
      <dgm:prSet/>
      <dgm:spPr/>
      <dgm:t>
        <a:bodyPr/>
        <a:lstStyle/>
        <a:p>
          <a:endParaRPr lang="en-US"/>
        </a:p>
      </dgm:t>
    </dgm:pt>
    <dgm:pt modelId="{5783901E-6CDD-4CA1-B44B-19CEF657EC48}" type="sibTrans" cxnId="{FE81DB5C-7093-46F0-AE54-A0FB7630672D}">
      <dgm:prSet/>
      <dgm:spPr/>
      <dgm:t>
        <a:bodyPr/>
        <a:lstStyle/>
        <a:p>
          <a:endParaRPr lang="en-US"/>
        </a:p>
      </dgm:t>
    </dgm:pt>
    <dgm:pt modelId="{6CC6EA98-06FD-4DFE-9287-1D72B502BB89}">
      <dgm:prSet phldrT="[Text]"/>
      <dgm:spPr/>
      <dgm:t>
        <a:bodyPr/>
        <a:lstStyle/>
        <a:p>
          <a:r>
            <a:rPr lang="en-US" dirty="0"/>
            <a:t>The Public</a:t>
          </a:r>
        </a:p>
      </dgm:t>
    </dgm:pt>
    <dgm:pt modelId="{F5ABC6A5-5120-4442-AB23-EF74E5B7BBF0}" type="parTrans" cxnId="{5447696B-ADFB-4726-8FF9-BE9E14B53FD7}">
      <dgm:prSet/>
      <dgm:spPr/>
      <dgm:t>
        <a:bodyPr/>
        <a:lstStyle/>
        <a:p>
          <a:endParaRPr lang="en-US"/>
        </a:p>
      </dgm:t>
    </dgm:pt>
    <dgm:pt modelId="{5FFC988D-4092-4ED4-AE33-2AD07B161CE2}" type="sibTrans" cxnId="{5447696B-ADFB-4726-8FF9-BE9E14B53FD7}">
      <dgm:prSet/>
      <dgm:spPr/>
      <dgm:t>
        <a:bodyPr/>
        <a:lstStyle/>
        <a:p>
          <a:endParaRPr lang="en-US"/>
        </a:p>
      </dgm:t>
    </dgm:pt>
    <dgm:pt modelId="{BEF8BB9A-D69A-47D5-A035-3E011C71E71E}" type="pres">
      <dgm:prSet presAssocID="{E489A87A-ACA1-45DC-B814-7CB0993906BD}" presName="hierChild1" presStyleCnt="0">
        <dgm:presLayoutVars>
          <dgm:orgChart val="1"/>
          <dgm:chPref val="1"/>
          <dgm:dir/>
          <dgm:animOne val="branch"/>
          <dgm:animLvl val="lvl"/>
          <dgm:resizeHandles/>
        </dgm:presLayoutVars>
      </dgm:prSet>
      <dgm:spPr/>
    </dgm:pt>
    <dgm:pt modelId="{C7632EA4-356F-4D02-9F90-897E4A58E3AF}" type="pres">
      <dgm:prSet presAssocID="{0A332AE8-ABAF-40E5-9327-0D17064E7A61}" presName="hierRoot1" presStyleCnt="0">
        <dgm:presLayoutVars>
          <dgm:hierBranch val="init"/>
        </dgm:presLayoutVars>
      </dgm:prSet>
      <dgm:spPr/>
    </dgm:pt>
    <dgm:pt modelId="{F584B723-CC89-446E-BA05-1D516F8E99FC}" type="pres">
      <dgm:prSet presAssocID="{0A332AE8-ABAF-40E5-9327-0D17064E7A61}" presName="rootComposite1" presStyleCnt="0"/>
      <dgm:spPr/>
    </dgm:pt>
    <dgm:pt modelId="{9EF776F3-F7E0-43AF-8DBB-A8FDA8AA4149}" type="pres">
      <dgm:prSet presAssocID="{0A332AE8-ABAF-40E5-9327-0D17064E7A61}" presName="rootText1" presStyleLbl="node0" presStyleIdx="0" presStyleCnt="1">
        <dgm:presLayoutVars>
          <dgm:chPref val="3"/>
        </dgm:presLayoutVars>
      </dgm:prSet>
      <dgm:spPr/>
    </dgm:pt>
    <dgm:pt modelId="{93C569B4-C72B-4FCC-9F43-07B3644417D0}" type="pres">
      <dgm:prSet presAssocID="{0A332AE8-ABAF-40E5-9327-0D17064E7A61}" presName="rootConnector1" presStyleLbl="node1" presStyleIdx="0" presStyleCnt="0"/>
      <dgm:spPr/>
    </dgm:pt>
    <dgm:pt modelId="{FE732F6F-7F96-408C-9F23-15C85538E52D}" type="pres">
      <dgm:prSet presAssocID="{0A332AE8-ABAF-40E5-9327-0D17064E7A61}" presName="hierChild2" presStyleCnt="0"/>
      <dgm:spPr/>
    </dgm:pt>
    <dgm:pt modelId="{B674B770-30A8-41E7-AFDE-F31C2A719ABE}" type="pres">
      <dgm:prSet presAssocID="{530A3042-CCC7-4861-979A-375D21DF1527}" presName="Name37" presStyleLbl="parChTrans1D2" presStyleIdx="0" presStyleCnt="2"/>
      <dgm:spPr/>
    </dgm:pt>
    <dgm:pt modelId="{B1C05170-3C2C-4AD6-90D2-F8FAA465F631}" type="pres">
      <dgm:prSet presAssocID="{2611E880-9CA1-494B-B218-ACF16DDC2E01}" presName="hierRoot2" presStyleCnt="0">
        <dgm:presLayoutVars>
          <dgm:hierBranch val="init"/>
        </dgm:presLayoutVars>
      </dgm:prSet>
      <dgm:spPr/>
    </dgm:pt>
    <dgm:pt modelId="{BC54B948-357A-4653-B481-D029B93D9B91}" type="pres">
      <dgm:prSet presAssocID="{2611E880-9CA1-494B-B218-ACF16DDC2E01}" presName="rootComposite" presStyleCnt="0"/>
      <dgm:spPr/>
    </dgm:pt>
    <dgm:pt modelId="{2997377A-32EA-4A35-8CD9-69ACA2971B3F}" type="pres">
      <dgm:prSet presAssocID="{2611E880-9CA1-494B-B218-ACF16DDC2E01}" presName="rootText" presStyleLbl="node2" presStyleIdx="0" presStyleCnt="1">
        <dgm:presLayoutVars>
          <dgm:chPref val="3"/>
        </dgm:presLayoutVars>
      </dgm:prSet>
      <dgm:spPr/>
    </dgm:pt>
    <dgm:pt modelId="{FF3993CE-4840-466A-9262-52B0C3E65248}" type="pres">
      <dgm:prSet presAssocID="{2611E880-9CA1-494B-B218-ACF16DDC2E01}" presName="rootConnector" presStyleLbl="node2" presStyleIdx="0" presStyleCnt="1"/>
      <dgm:spPr/>
    </dgm:pt>
    <dgm:pt modelId="{A9948C3C-5BFB-4D9D-8D37-D070F29D27FC}" type="pres">
      <dgm:prSet presAssocID="{2611E880-9CA1-494B-B218-ACF16DDC2E01}" presName="hierChild4" presStyleCnt="0"/>
      <dgm:spPr/>
    </dgm:pt>
    <dgm:pt modelId="{540C8350-CE9C-4D88-98DC-A05D7564CFE2}" type="pres">
      <dgm:prSet presAssocID="{8385493D-08BB-4B0F-BF41-ABB5F22FC4AC}" presName="Name37" presStyleLbl="parChTrans1D3" presStyleIdx="0" presStyleCnt="2"/>
      <dgm:spPr/>
    </dgm:pt>
    <dgm:pt modelId="{982E64A0-C24B-45BE-A119-D855436F8757}" type="pres">
      <dgm:prSet presAssocID="{C449EC68-166F-47A9-8D8B-7D4BCEDD287B}" presName="hierRoot2" presStyleCnt="0">
        <dgm:presLayoutVars>
          <dgm:hierBranch val="init"/>
        </dgm:presLayoutVars>
      </dgm:prSet>
      <dgm:spPr/>
    </dgm:pt>
    <dgm:pt modelId="{2AB21D48-DE87-4386-A198-C1381B8D9493}" type="pres">
      <dgm:prSet presAssocID="{C449EC68-166F-47A9-8D8B-7D4BCEDD287B}" presName="rootComposite" presStyleCnt="0"/>
      <dgm:spPr/>
    </dgm:pt>
    <dgm:pt modelId="{3E20D3EF-CBF8-4746-AE5F-8109C1753E03}" type="pres">
      <dgm:prSet presAssocID="{C449EC68-166F-47A9-8D8B-7D4BCEDD287B}" presName="rootText" presStyleLbl="node3" presStyleIdx="0" presStyleCnt="2">
        <dgm:presLayoutVars>
          <dgm:chPref val="3"/>
        </dgm:presLayoutVars>
      </dgm:prSet>
      <dgm:spPr/>
    </dgm:pt>
    <dgm:pt modelId="{E98DB18F-6AA5-4E49-91DD-97881BDC691E}" type="pres">
      <dgm:prSet presAssocID="{C449EC68-166F-47A9-8D8B-7D4BCEDD287B}" presName="rootConnector" presStyleLbl="node3" presStyleIdx="0" presStyleCnt="2"/>
      <dgm:spPr/>
    </dgm:pt>
    <dgm:pt modelId="{3ACD156F-99DB-4841-B64F-E2E35BBE827B}" type="pres">
      <dgm:prSet presAssocID="{C449EC68-166F-47A9-8D8B-7D4BCEDD287B}" presName="hierChild4" presStyleCnt="0"/>
      <dgm:spPr/>
    </dgm:pt>
    <dgm:pt modelId="{DC51167C-7863-460A-AA14-28EF99A212B5}" type="pres">
      <dgm:prSet presAssocID="{C449EC68-166F-47A9-8D8B-7D4BCEDD287B}" presName="hierChild5" presStyleCnt="0"/>
      <dgm:spPr/>
    </dgm:pt>
    <dgm:pt modelId="{409888C0-F582-4845-883B-47AD75CCFFB0}" type="pres">
      <dgm:prSet presAssocID="{1CB31FB2-1088-4DB8-BCF2-B112792075BD}" presName="Name37" presStyleLbl="parChTrans1D3" presStyleIdx="1" presStyleCnt="2"/>
      <dgm:spPr/>
    </dgm:pt>
    <dgm:pt modelId="{62DBECFC-A056-43D9-8C33-81BE8D6DF961}" type="pres">
      <dgm:prSet presAssocID="{C087818B-0DA9-4192-8B18-2716DB2AE47D}" presName="hierRoot2" presStyleCnt="0">
        <dgm:presLayoutVars>
          <dgm:hierBranch val="init"/>
        </dgm:presLayoutVars>
      </dgm:prSet>
      <dgm:spPr/>
    </dgm:pt>
    <dgm:pt modelId="{CA8660FE-967C-4FF3-B705-8AEC0A2D07A7}" type="pres">
      <dgm:prSet presAssocID="{C087818B-0DA9-4192-8B18-2716DB2AE47D}" presName="rootComposite" presStyleCnt="0"/>
      <dgm:spPr/>
    </dgm:pt>
    <dgm:pt modelId="{737EE3E1-7158-492C-A7EA-1A8A2A7E7EF0}" type="pres">
      <dgm:prSet presAssocID="{C087818B-0DA9-4192-8B18-2716DB2AE47D}" presName="rootText" presStyleLbl="node3" presStyleIdx="1" presStyleCnt="2">
        <dgm:presLayoutVars>
          <dgm:chPref val="3"/>
        </dgm:presLayoutVars>
      </dgm:prSet>
      <dgm:spPr/>
    </dgm:pt>
    <dgm:pt modelId="{58E53962-AE30-44A7-AB27-58E91F46D0E2}" type="pres">
      <dgm:prSet presAssocID="{C087818B-0DA9-4192-8B18-2716DB2AE47D}" presName="rootConnector" presStyleLbl="node3" presStyleIdx="1" presStyleCnt="2"/>
      <dgm:spPr/>
    </dgm:pt>
    <dgm:pt modelId="{67ACDA83-6DAC-48A5-B45C-FB9103AE1BE1}" type="pres">
      <dgm:prSet presAssocID="{C087818B-0DA9-4192-8B18-2716DB2AE47D}" presName="hierChild4" presStyleCnt="0"/>
      <dgm:spPr/>
    </dgm:pt>
    <dgm:pt modelId="{98B9144B-54A1-4918-9D86-CDB7CC15616C}" type="pres">
      <dgm:prSet presAssocID="{F5ABC6A5-5120-4442-AB23-EF74E5B7BBF0}" presName="Name37" presStyleLbl="parChTrans1D4" presStyleIdx="0" presStyleCnt="1"/>
      <dgm:spPr/>
    </dgm:pt>
    <dgm:pt modelId="{EA682DBC-49A4-4F80-A725-09D072E071F7}" type="pres">
      <dgm:prSet presAssocID="{6CC6EA98-06FD-4DFE-9287-1D72B502BB89}" presName="hierRoot2" presStyleCnt="0">
        <dgm:presLayoutVars>
          <dgm:hierBranch val="init"/>
        </dgm:presLayoutVars>
      </dgm:prSet>
      <dgm:spPr/>
    </dgm:pt>
    <dgm:pt modelId="{C6C5832A-3C9B-4E65-8DC3-A963A81FCDD3}" type="pres">
      <dgm:prSet presAssocID="{6CC6EA98-06FD-4DFE-9287-1D72B502BB89}" presName="rootComposite" presStyleCnt="0"/>
      <dgm:spPr/>
    </dgm:pt>
    <dgm:pt modelId="{D1C4B109-FD05-4C21-989B-39E1BCA88197}" type="pres">
      <dgm:prSet presAssocID="{6CC6EA98-06FD-4DFE-9287-1D72B502BB89}" presName="rootText" presStyleLbl="node4" presStyleIdx="0" presStyleCnt="1" custLinFactNeighborX="-87653" custLinFactNeighborY="-1445">
        <dgm:presLayoutVars>
          <dgm:chPref val="3"/>
        </dgm:presLayoutVars>
      </dgm:prSet>
      <dgm:spPr/>
    </dgm:pt>
    <dgm:pt modelId="{56325E27-04CA-4C2A-921A-E62A88C5C4D0}" type="pres">
      <dgm:prSet presAssocID="{6CC6EA98-06FD-4DFE-9287-1D72B502BB89}" presName="rootConnector" presStyleLbl="node4" presStyleIdx="0" presStyleCnt="1"/>
      <dgm:spPr/>
    </dgm:pt>
    <dgm:pt modelId="{90EB80AC-2761-4C54-90DC-F3E56C59BDDA}" type="pres">
      <dgm:prSet presAssocID="{6CC6EA98-06FD-4DFE-9287-1D72B502BB89}" presName="hierChild4" presStyleCnt="0"/>
      <dgm:spPr/>
    </dgm:pt>
    <dgm:pt modelId="{F375BC15-1304-4EC7-AE50-7495251051A5}" type="pres">
      <dgm:prSet presAssocID="{6CC6EA98-06FD-4DFE-9287-1D72B502BB89}" presName="hierChild5" presStyleCnt="0"/>
      <dgm:spPr/>
    </dgm:pt>
    <dgm:pt modelId="{230293AA-46B1-4706-B976-26DEF92E47DB}" type="pres">
      <dgm:prSet presAssocID="{C087818B-0DA9-4192-8B18-2716DB2AE47D}" presName="hierChild5" presStyleCnt="0"/>
      <dgm:spPr/>
    </dgm:pt>
    <dgm:pt modelId="{5E1A6D40-6E07-4241-AF61-23C923097541}" type="pres">
      <dgm:prSet presAssocID="{2611E880-9CA1-494B-B218-ACF16DDC2E01}" presName="hierChild5" presStyleCnt="0"/>
      <dgm:spPr/>
    </dgm:pt>
    <dgm:pt modelId="{75945472-DD12-4B91-9062-3952CB143963}" type="pres">
      <dgm:prSet presAssocID="{0A332AE8-ABAF-40E5-9327-0D17064E7A61}" presName="hierChild3" presStyleCnt="0"/>
      <dgm:spPr/>
    </dgm:pt>
    <dgm:pt modelId="{D4131957-288B-4DDA-A94B-6FC46D2BAEA2}" type="pres">
      <dgm:prSet presAssocID="{00E62F9E-F909-4A83-BAEB-E269F651BFB3}" presName="Name111" presStyleLbl="parChTrans1D2" presStyleIdx="1" presStyleCnt="2"/>
      <dgm:spPr/>
    </dgm:pt>
    <dgm:pt modelId="{4ED09CFC-DDFD-4B34-ACE2-C90362C7D5E9}" type="pres">
      <dgm:prSet presAssocID="{20E435EC-5795-4BCC-A8A8-9C2D19110490}" presName="hierRoot3" presStyleCnt="0">
        <dgm:presLayoutVars>
          <dgm:hierBranch val="init"/>
        </dgm:presLayoutVars>
      </dgm:prSet>
      <dgm:spPr/>
    </dgm:pt>
    <dgm:pt modelId="{8CCACDAA-8053-4E49-8F5E-5206EEA56F75}" type="pres">
      <dgm:prSet presAssocID="{20E435EC-5795-4BCC-A8A8-9C2D19110490}" presName="rootComposite3" presStyleCnt="0"/>
      <dgm:spPr/>
    </dgm:pt>
    <dgm:pt modelId="{81EABCD9-6932-486D-98C5-ADE48C527A72}" type="pres">
      <dgm:prSet presAssocID="{20E435EC-5795-4BCC-A8A8-9C2D19110490}" presName="rootText3" presStyleLbl="asst1" presStyleIdx="0" presStyleCnt="1">
        <dgm:presLayoutVars>
          <dgm:chPref val="3"/>
        </dgm:presLayoutVars>
      </dgm:prSet>
      <dgm:spPr/>
    </dgm:pt>
    <dgm:pt modelId="{0FA1D9BE-BEF4-4C5B-A09F-DC88F99494EF}" type="pres">
      <dgm:prSet presAssocID="{20E435EC-5795-4BCC-A8A8-9C2D19110490}" presName="rootConnector3" presStyleLbl="asst1" presStyleIdx="0" presStyleCnt="1"/>
      <dgm:spPr/>
    </dgm:pt>
    <dgm:pt modelId="{A167217D-AF7E-4E69-95DD-527260609AA1}" type="pres">
      <dgm:prSet presAssocID="{20E435EC-5795-4BCC-A8A8-9C2D19110490}" presName="hierChild6" presStyleCnt="0"/>
      <dgm:spPr/>
    </dgm:pt>
    <dgm:pt modelId="{54DD4CAE-6EEA-43C6-87C6-FF2D18795064}" type="pres">
      <dgm:prSet presAssocID="{20E435EC-5795-4BCC-A8A8-9C2D19110490}" presName="hierChild7" presStyleCnt="0"/>
      <dgm:spPr/>
    </dgm:pt>
  </dgm:ptLst>
  <dgm:cxnLst>
    <dgm:cxn modelId="{B351D409-6AAB-48C3-B9D1-C760C250B703}" type="presOf" srcId="{C087818B-0DA9-4192-8B18-2716DB2AE47D}" destId="{58E53962-AE30-44A7-AB27-58E91F46D0E2}" srcOrd="1" destOrd="0" presId="urn:microsoft.com/office/officeart/2005/8/layout/orgChart1"/>
    <dgm:cxn modelId="{59B3BC11-3073-410F-9C07-A212D1385C29}" type="presOf" srcId="{F5ABC6A5-5120-4442-AB23-EF74E5B7BBF0}" destId="{98B9144B-54A1-4918-9D86-CDB7CC15616C}" srcOrd="0" destOrd="0" presId="urn:microsoft.com/office/officeart/2005/8/layout/orgChart1"/>
    <dgm:cxn modelId="{D8C5CE2D-3FBC-468F-8AB7-B9331BEA4B8E}" type="presOf" srcId="{6CC6EA98-06FD-4DFE-9287-1D72B502BB89}" destId="{D1C4B109-FD05-4C21-989B-39E1BCA88197}" srcOrd="0" destOrd="0" presId="urn:microsoft.com/office/officeart/2005/8/layout/orgChart1"/>
    <dgm:cxn modelId="{FE81DB5C-7093-46F0-AE54-A0FB7630672D}" srcId="{2611E880-9CA1-494B-B218-ACF16DDC2E01}" destId="{C087818B-0DA9-4192-8B18-2716DB2AE47D}" srcOrd="1" destOrd="0" parTransId="{1CB31FB2-1088-4DB8-BCF2-B112792075BD}" sibTransId="{5783901E-6CDD-4CA1-B44B-19CEF657EC48}"/>
    <dgm:cxn modelId="{F3C5E75D-F2A1-476F-9AE8-23018AE2DC37}" type="presOf" srcId="{0A332AE8-ABAF-40E5-9327-0D17064E7A61}" destId="{9EF776F3-F7E0-43AF-8DBB-A8FDA8AA4149}" srcOrd="0" destOrd="0" presId="urn:microsoft.com/office/officeart/2005/8/layout/orgChart1"/>
    <dgm:cxn modelId="{1F153442-23DF-4A79-9444-BB27F6BDD67F}" type="presOf" srcId="{C087818B-0DA9-4192-8B18-2716DB2AE47D}" destId="{737EE3E1-7158-492C-A7EA-1A8A2A7E7EF0}" srcOrd="0" destOrd="0" presId="urn:microsoft.com/office/officeart/2005/8/layout/orgChart1"/>
    <dgm:cxn modelId="{DE650148-D698-40E1-ADA7-FCFAC3B562EB}" type="presOf" srcId="{20E435EC-5795-4BCC-A8A8-9C2D19110490}" destId="{0FA1D9BE-BEF4-4C5B-A09F-DC88F99494EF}" srcOrd="1" destOrd="0" presId="urn:microsoft.com/office/officeart/2005/8/layout/orgChart1"/>
    <dgm:cxn modelId="{6AA02E69-11DA-4EA6-99B4-B4B0A549324E}" type="presOf" srcId="{20E435EC-5795-4BCC-A8A8-9C2D19110490}" destId="{81EABCD9-6932-486D-98C5-ADE48C527A72}" srcOrd="0" destOrd="0" presId="urn:microsoft.com/office/officeart/2005/8/layout/orgChart1"/>
    <dgm:cxn modelId="{FBFFF149-CDBD-41C6-AA3E-35647128A39F}" type="presOf" srcId="{1CB31FB2-1088-4DB8-BCF2-B112792075BD}" destId="{409888C0-F582-4845-883B-47AD75CCFFB0}" srcOrd="0" destOrd="0" presId="urn:microsoft.com/office/officeart/2005/8/layout/orgChart1"/>
    <dgm:cxn modelId="{5447696B-ADFB-4726-8FF9-BE9E14B53FD7}" srcId="{C087818B-0DA9-4192-8B18-2716DB2AE47D}" destId="{6CC6EA98-06FD-4DFE-9287-1D72B502BB89}" srcOrd="0" destOrd="0" parTransId="{F5ABC6A5-5120-4442-AB23-EF74E5B7BBF0}" sibTransId="{5FFC988D-4092-4ED4-AE33-2AD07B161CE2}"/>
    <dgm:cxn modelId="{BC23796E-1708-4B6A-B17A-FAFAD558FAAF}" type="presOf" srcId="{2611E880-9CA1-494B-B218-ACF16DDC2E01}" destId="{2997377A-32EA-4A35-8CD9-69ACA2971B3F}" srcOrd="0" destOrd="0" presId="urn:microsoft.com/office/officeart/2005/8/layout/orgChart1"/>
    <dgm:cxn modelId="{BBA47271-BDA9-44B7-8B62-D6A310A3C8D1}" type="presOf" srcId="{C449EC68-166F-47A9-8D8B-7D4BCEDD287B}" destId="{E98DB18F-6AA5-4E49-91DD-97881BDC691E}" srcOrd="1" destOrd="0" presId="urn:microsoft.com/office/officeart/2005/8/layout/orgChart1"/>
    <dgm:cxn modelId="{B3AAF072-3E5F-40D4-BF6F-885210DE7CA6}" srcId="{2611E880-9CA1-494B-B218-ACF16DDC2E01}" destId="{C449EC68-166F-47A9-8D8B-7D4BCEDD287B}" srcOrd="0" destOrd="0" parTransId="{8385493D-08BB-4B0F-BF41-ABB5F22FC4AC}" sibTransId="{3066C3DC-C957-4052-A1E9-7F73AE4121D2}"/>
    <dgm:cxn modelId="{219A957C-2291-40E1-8512-746762952BD6}" srcId="{E489A87A-ACA1-45DC-B814-7CB0993906BD}" destId="{0A332AE8-ABAF-40E5-9327-0D17064E7A61}" srcOrd="0" destOrd="0" parTransId="{5BC0C3B9-5EDF-4FAC-8D06-78D50E6DC3D8}" sibTransId="{7DFEB8C7-71F8-4C0B-825C-C690CB626BC3}"/>
    <dgm:cxn modelId="{82EBCF8F-273C-436B-B231-7EF74177FEE8}" type="presOf" srcId="{0A332AE8-ABAF-40E5-9327-0D17064E7A61}" destId="{93C569B4-C72B-4FCC-9F43-07B3644417D0}" srcOrd="1" destOrd="0" presId="urn:microsoft.com/office/officeart/2005/8/layout/orgChart1"/>
    <dgm:cxn modelId="{99014796-E707-4FD1-9BA8-7A582D4EEDDC}" type="presOf" srcId="{C449EC68-166F-47A9-8D8B-7D4BCEDD287B}" destId="{3E20D3EF-CBF8-4746-AE5F-8109C1753E03}" srcOrd="0" destOrd="0" presId="urn:microsoft.com/office/officeart/2005/8/layout/orgChart1"/>
    <dgm:cxn modelId="{163A98B1-84C4-4426-93A4-A073B6E24ED4}" srcId="{0A332AE8-ABAF-40E5-9327-0D17064E7A61}" destId="{2611E880-9CA1-494B-B218-ACF16DDC2E01}" srcOrd="1" destOrd="0" parTransId="{530A3042-CCC7-4861-979A-375D21DF1527}" sibTransId="{B5B7D9F4-DDCF-4D6E-ADAC-8F8CFF5A5EAA}"/>
    <dgm:cxn modelId="{490E3FD4-EDBD-4B4E-8DE3-4449879AE43C}" type="presOf" srcId="{6CC6EA98-06FD-4DFE-9287-1D72B502BB89}" destId="{56325E27-04CA-4C2A-921A-E62A88C5C4D0}" srcOrd="1" destOrd="0" presId="urn:microsoft.com/office/officeart/2005/8/layout/orgChart1"/>
    <dgm:cxn modelId="{294F1CDF-129B-4D9F-A3AD-9D9210017325}" type="presOf" srcId="{00E62F9E-F909-4A83-BAEB-E269F651BFB3}" destId="{D4131957-288B-4DDA-A94B-6FC46D2BAEA2}" srcOrd="0" destOrd="0" presId="urn:microsoft.com/office/officeart/2005/8/layout/orgChart1"/>
    <dgm:cxn modelId="{716AD5E2-490F-4695-BA9B-36CE7949D2F6}" type="presOf" srcId="{530A3042-CCC7-4861-979A-375D21DF1527}" destId="{B674B770-30A8-41E7-AFDE-F31C2A719ABE}" srcOrd="0" destOrd="0" presId="urn:microsoft.com/office/officeart/2005/8/layout/orgChart1"/>
    <dgm:cxn modelId="{807E68E8-3742-4CCE-828A-CCEF18C04923}" type="presOf" srcId="{8385493D-08BB-4B0F-BF41-ABB5F22FC4AC}" destId="{540C8350-CE9C-4D88-98DC-A05D7564CFE2}" srcOrd="0" destOrd="0" presId="urn:microsoft.com/office/officeart/2005/8/layout/orgChart1"/>
    <dgm:cxn modelId="{3F70D6EA-FDCE-4388-A18B-E1ED67660F71}" srcId="{0A332AE8-ABAF-40E5-9327-0D17064E7A61}" destId="{20E435EC-5795-4BCC-A8A8-9C2D19110490}" srcOrd="0" destOrd="0" parTransId="{00E62F9E-F909-4A83-BAEB-E269F651BFB3}" sibTransId="{AF3E0463-FA60-4159-AA29-C10BCCE0FFC4}"/>
    <dgm:cxn modelId="{CF3A63F6-4600-4160-9253-D4E49BF1B796}" type="presOf" srcId="{E489A87A-ACA1-45DC-B814-7CB0993906BD}" destId="{BEF8BB9A-D69A-47D5-A035-3E011C71E71E}" srcOrd="0" destOrd="0" presId="urn:microsoft.com/office/officeart/2005/8/layout/orgChart1"/>
    <dgm:cxn modelId="{B79A73F8-0CC3-4010-A2F0-671BCF6344D0}" type="presOf" srcId="{2611E880-9CA1-494B-B218-ACF16DDC2E01}" destId="{FF3993CE-4840-466A-9262-52B0C3E65248}" srcOrd="1" destOrd="0" presId="urn:microsoft.com/office/officeart/2005/8/layout/orgChart1"/>
    <dgm:cxn modelId="{1B1E23BF-0CCF-4C05-99D9-4DD32CDA89FB}" type="presParOf" srcId="{BEF8BB9A-D69A-47D5-A035-3E011C71E71E}" destId="{C7632EA4-356F-4D02-9F90-897E4A58E3AF}" srcOrd="0" destOrd="0" presId="urn:microsoft.com/office/officeart/2005/8/layout/orgChart1"/>
    <dgm:cxn modelId="{C6AA8937-90F2-45CB-9E52-A1A8FDF77466}" type="presParOf" srcId="{C7632EA4-356F-4D02-9F90-897E4A58E3AF}" destId="{F584B723-CC89-446E-BA05-1D516F8E99FC}" srcOrd="0" destOrd="0" presId="urn:microsoft.com/office/officeart/2005/8/layout/orgChart1"/>
    <dgm:cxn modelId="{E0929FD9-4AF5-4DBD-BFDE-A2A3BE405B4B}" type="presParOf" srcId="{F584B723-CC89-446E-BA05-1D516F8E99FC}" destId="{9EF776F3-F7E0-43AF-8DBB-A8FDA8AA4149}" srcOrd="0" destOrd="0" presId="urn:microsoft.com/office/officeart/2005/8/layout/orgChart1"/>
    <dgm:cxn modelId="{D0AB53C2-E67C-4FD6-A74E-ABD606CEE8AD}" type="presParOf" srcId="{F584B723-CC89-446E-BA05-1D516F8E99FC}" destId="{93C569B4-C72B-4FCC-9F43-07B3644417D0}" srcOrd="1" destOrd="0" presId="urn:microsoft.com/office/officeart/2005/8/layout/orgChart1"/>
    <dgm:cxn modelId="{DE88C9B1-5EE8-431E-97C4-67434D79699F}" type="presParOf" srcId="{C7632EA4-356F-4D02-9F90-897E4A58E3AF}" destId="{FE732F6F-7F96-408C-9F23-15C85538E52D}" srcOrd="1" destOrd="0" presId="urn:microsoft.com/office/officeart/2005/8/layout/orgChart1"/>
    <dgm:cxn modelId="{0A74D617-D307-4DDF-B87E-DC9489D33AEB}" type="presParOf" srcId="{FE732F6F-7F96-408C-9F23-15C85538E52D}" destId="{B674B770-30A8-41E7-AFDE-F31C2A719ABE}" srcOrd="0" destOrd="0" presId="urn:microsoft.com/office/officeart/2005/8/layout/orgChart1"/>
    <dgm:cxn modelId="{A4C0212D-C88D-4329-87DA-2580015ED72C}" type="presParOf" srcId="{FE732F6F-7F96-408C-9F23-15C85538E52D}" destId="{B1C05170-3C2C-4AD6-90D2-F8FAA465F631}" srcOrd="1" destOrd="0" presId="urn:microsoft.com/office/officeart/2005/8/layout/orgChart1"/>
    <dgm:cxn modelId="{766C2DAB-03BE-4B8E-AB39-B85C0D3B090B}" type="presParOf" srcId="{B1C05170-3C2C-4AD6-90D2-F8FAA465F631}" destId="{BC54B948-357A-4653-B481-D029B93D9B91}" srcOrd="0" destOrd="0" presId="urn:microsoft.com/office/officeart/2005/8/layout/orgChart1"/>
    <dgm:cxn modelId="{EF53EE8B-7500-4CC9-B8A5-DE310ADD63E8}" type="presParOf" srcId="{BC54B948-357A-4653-B481-D029B93D9B91}" destId="{2997377A-32EA-4A35-8CD9-69ACA2971B3F}" srcOrd="0" destOrd="0" presId="urn:microsoft.com/office/officeart/2005/8/layout/orgChart1"/>
    <dgm:cxn modelId="{FE043E9F-6BD8-451E-A318-06DFFA5F47DA}" type="presParOf" srcId="{BC54B948-357A-4653-B481-D029B93D9B91}" destId="{FF3993CE-4840-466A-9262-52B0C3E65248}" srcOrd="1" destOrd="0" presId="urn:microsoft.com/office/officeart/2005/8/layout/orgChart1"/>
    <dgm:cxn modelId="{C6992394-B0C6-460E-82A9-DB81C1E79DF8}" type="presParOf" srcId="{B1C05170-3C2C-4AD6-90D2-F8FAA465F631}" destId="{A9948C3C-5BFB-4D9D-8D37-D070F29D27FC}" srcOrd="1" destOrd="0" presId="urn:microsoft.com/office/officeart/2005/8/layout/orgChart1"/>
    <dgm:cxn modelId="{957B7E79-4E79-40ED-912C-84F9B9D894BA}" type="presParOf" srcId="{A9948C3C-5BFB-4D9D-8D37-D070F29D27FC}" destId="{540C8350-CE9C-4D88-98DC-A05D7564CFE2}" srcOrd="0" destOrd="0" presId="urn:microsoft.com/office/officeart/2005/8/layout/orgChart1"/>
    <dgm:cxn modelId="{6AE34AFC-29A2-4629-9095-9010528ECD5B}" type="presParOf" srcId="{A9948C3C-5BFB-4D9D-8D37-D070F29D27FC}" destId="{982E64A0-C24B-45BE-A119-D855436F8757}" srcOrd="1" destOrd="0" presId="urn:microsoft.com/office/officeart/2005/8/layout/orgChart1"/>
    <dgm:cxn modelId="{7C3467EE-A419-44B9-871B-B53593CF87B5}" type="presParOf" srcId="{982E64A0-C24B-45BE-A119-D855436F8757}" destId="{2AB21D48-DE87-4386-A198-C1381B8D9493}" srcOrd="0" destOrd="0" presId="urn:microsoft.com/office/officeart/2005/8/layout/orgChart1"/>
    <dgm:cxn modelId="{A30EF7AF-6FE6-4D52-B73D-CF14ADA22733}" type="presParOf" srcId="{2AB21D48-DE87-4386-A198-C1381B8D9493}" destId="{3E20D3EF-CBF8-4746-AE5F-8109C1753E03}" srcOrd="0" destOrd="0" presId="urn:microsoft.com/office/officeart/2005/8/layout/orgChart1"/>
    <dgm:cxn modelId="{17332CEF-9B94-4F66-A77E-57FA8AFAB0D5}" type="presParOf" srcId="{2AB21D48-DE87-4386-A198-C1381B8D9493}" destId="{E98DB18F-6AA5-4E49-91DD-97881BDC691E}" srcOrd="1" destOrd="0" presId="urn:microsoft.com/office/officeart/2005/8/layout/orgChart1"/>
    <dgm:cxn modelId="{732A4668-CD99-4637-974C-759275D33C12}" type="presParOf" srcId="{982E64A0-C24B-45BE-A119-D855436F8757}" destId="{3ACD156F-99DB-4841-B64F-E2E35BBE827B}" srcOrd="1" destOrd="0" presId="urn:microsoft.com/office/officeart/2005/8/layout/orgChart1"/>
    <dgm:cxn modelId="{FE66D75E-F672-4493-BDB1-593EB94BEB4E}" type="presParOf" srcId="{982E64A0-C24B-45BE-A119-D855436F8757}" destId="{DC51167C-7863-460A-AA14-28EF99A212B5}" srcOrd="2" destOrd="0" presId="urn:microsoft.com/office/officeart/2005/8/layout/orgChart1"/>
    <dgm:cxn modelId="{ADCD4CBF-A543-410D-99B2-7040E0A57B8E}" type="presParOf" srcId="{A9948C3C-5BFB-4D9D-8D37-D070F29D27FC}" destId="{409888C0-F582-4845-883B-47AD75CCFFB0}" srcOrd="2" destOrd="0" presId="urn:microsoft.com/office/officeart/2005/8/layout/orgChart1"/>
    <dgm:cxn modelId="{E4F7FAC7-84D8-4A06-9538-1A9FF64BF070}" type="presParOf" srcId="{A9948C3C-5BFB-4D9D-8D37-D070F29D27FC}" destId="{62DBECFC-A056-43D9-8C33-81BE8D6DF961}" srcOrd="3" destOrd="0" presId="urn:microsoft.com/office/officeart/2005/8/layout/orgChart1"/>
    <dgm:cxn modelId="{84D4FE23-2F08-4BAC-AD3B-AED9F3CF679F}" type="presParOf" srcId="{62DBECFC-A056-43D9-8C33-81BE8D6DF961}" destId="{CA8660FE-967C-4FF3-B705-8AEC0A2D07A7}" srcOrd="0" destOrd="0" presId="urn:microsoft.com/office/officeart/2005/8/layout/orgChart1"/>
    <dgm:cxn modelId="{E86E9DB5-201F-4C9E-9C0A-DFD2ECB114B5}" type="presParOf" srcId="{CA8660FE-967C-4FF3-B705-8AEC0A2D07A7}" destId="{737EE3E1-7158-492C-A7EA-1A8A2A7E7EF0}" srcOrd="0" destOrd="0" presId="urn:microsoft.com/office/officeart/2005/8/layout/orgChart1"/>
    <dgm:cxn modelId="{EB7CE06B-A2D5-4654-94B8-3522078A32D4}" type="presParOf" srcId="{CA8660FE-967C-4FF3-B705-8AEC0A2D07A7}" destId="{58E53962-AE30-44A7-AB27-58E91F46D0E2}" srcOrd="1" destOrd="0" presId="urn:microsoft.com/office/officeart/2005/8/layout/orgChart1"/>
    <dgm:cxn modelId="{815484F0-8943-433C-A5CC-074E34BAC001}" type="presParOf" srcId="{62DBECFC-A056-43D9-8C33-81BE8D6DF961}" destId="{67ACDA83-6DAC-48A5-B45C-FB9103AE1BE1}" srcOrd="1" destOrd="0" presId="urn:microsoft.com/office/officeart/2005/8/layout/orgChart1"/>
    <dgm:cxn modelId="{09576738-35E5-4339-AD1C-FC8A173C0C86}" type="presParOf" srcId="{67ACDA83-6DAC-48A5-B45C-FB9103AE1BE1}" destId="{98B9144B-54A1-4918-9D86-CDB7CC15616C}" srcOrd="0" destOrd="0" presId="urn:microsoft.com/office/officeart/2005/8/layout/orgChart1"/>
    <dgm:cxn modelId="{BBAF6A94-B75A-4CBA-A0B0-190CA5D0418B}" type="presParOf" srcId="{67ACDA83-6DAC-48A5-B45C-FB9103AE1BE1}" destId="{EA682DBC-49A4-4F80-A725-09D072E071F7}" srcOrd="1" destOrd="0" presId="urn:microsoft.com/office/officeart/2005/8/layout/orgChart1"/>
    <dgm:cxn modelId="{E2DF8F3F-CF70-4778-8923-153AC2356B8F}" type="presParOf" srcId="{EA682DBC-49A4-4F80-A725-09D072E071F7}" destId="{C6C5832A-3C9B-4E65-8DC3-A963A81FCDD3}" srcOrd="0" destOrd="0" presId="urn:microsoft.com/office/officeart/2005/8/layout/orgChart1"/>
    <dgm:cxn modelId="{83AA9E81-ACE4-4C4D-95D5-CAD306911197}" type="presParOf" srcId="{C6C5832A-3C9B-4E65-8DC3-A963A81FCDD3}" destId="{D1C4B109-FD05-4C21-989B-39E1BCA88197}" srcOrd="0" destOrd="0" presId="urn:microsoft.com/office/officeart/2005/8/layout/orgChart1"/>
    <dgm:cxn modelId="{601AEE92-6626-4252-9038-A8FB94652A60}" type="presParOf" srcId="{C6C5832A-3C9B-4E65-8DC3-A963A81FCDD3}" destId="{56325E27-04CA-4C2A-921A-E62A88C5C4D0}" srcOrd="1" destOrd="0" presId="urn:microsoft.com/office/officeart/2005/8/layout/orgChart1"/>
    <dgm:cxn modelId="{75E362D6-5273-470C-BF69-8F9558199E74}" type="presParOf" srcId="{EA682DBC-49A4-4F80-A725-09D072E071F7}" destId="{90EB80AC-2761-4C54-90DC-F3E56C59BDDA}" srcOrd="1" destOrd="0" presId="urn:microsoft.com/office/officeart/2005/8/layout/orgChart1"/>
    <dgm:cxn modelId="{7F5A2031-C53B-414F-A972-335BE7DE06A9}" type="presParOf" srcId="{EA682DBC-49A4-4F80-A725-09D072E071F7}" destId="{F375BC15-1304-4EC7-AE50-7495251051A5}" srcOrd="2" destOrd="0" presId="urn:microsoft.com/office/officeart/2005/8/layout/orgChart1"/>
    <dgm:cxn modelId="{7E21FABA-4A06-4F11-9EB3-959FD5873C23}" type="presParOf" srcId="{62DBECFC-A056-43D9-8C33-81BE8D6DF961}" destId="{230293AA-46B1-4706-B976-26DEF92E47DB}" srcOrd="2" destOrd="0" presId="urn:microsoft.com/office/officeart/2005/8/layout/orgChart1"/>
    <dgm:cxn modelId="{C4BAA6A8-E882-4C53-BDD4-7BDD7EC671DF}" type="presParOf" srcId="{B1C05170-3C2C-4AD6-90D2-F8FAA465F631}" destId="{5E1A6D40-6E07-4241-AF61-23C923097541}" srcOrd="2" destOrd="0" presId="urn:microsoft.com/office/officeart/2005/8/layout/orgChart1"/>
    <dgm:cxn modelId="{FEF38A30-A288-4F9A-80BE-48BAC9A56BA3}" type="presParOf" srcId="{C7632EA4-356F-4D02-9F90-897E4A58E3AF}" destId="{75945472-DD12-4B91-9062-3952CB143963}" srcOrd="2" destOrd="0" presId="urn:microsoft.com/office/officeart/2005/8/layout/orgChart1"/>
    <dgm:cxn modelId="{74095C77-B3FA-40FE-9966-94289D2D1A29}" type="presParOf" srcId="{75945472-DD12-4B91-9062-3952CB143963}" destId="{D4131957-288B-4DDA-A94B-6FC46D2BAEA2}" srcOrd="0" destOrd="0" presId="urn:microsoft.com/office/officeart/2005/8/layout/orgChart1"/>
    <dgm:cxn modelId="{96157724-4B12-4460-8DE9-4E7CF415271F}" type="presParOf" srcId="{75945472-DD12-4B91-9062-3952CB143963}" destId="{4ED09CFC-DDFD-4B34-ACE2-C90362C7D5E9}" srcOrd="1" destOrd="0" presId="urn:microsoft.com/office/officeart/2005/8/layout/orgChart1"/>
    <dgm:cxn modelId="{E35EEAA4-4C67-48BE-8B5E-50964760B56B}" type="presParOf" srcId="{4ED09CFC-DDFD-4B34-ACE2-C90362C7D5E9}" destId="{8CCACDAA-8053-4E49-8F5E-5206EEA56F75}" srcOrd="0" destOrd="0" presId="urn:microsoft.com/office/officeart/2005/8/layout/orgChart1"/>
    <dgm:cxn modelId="{B50E7881-67F8-413B-9E55-63B8E7DBE71E}" type="presParOf" srcId="{8CCACDAA-8053-4E49-8F5E-5206EEA56F75}" destId="{81EABCD9-6932-486D-98C5-ADE48C527A72}" srcOrd="0" destOrd="0" presId="urn:microsoft.com/office/officeart/2005/8/layout/orgChart1"/>
    <dgm:cxn modelId="{FD2FA249-FD63-4287-9C35-5DD3B5E08A9D}" type="presParOf" srcId="{8CCACDAA-8053-4E49-8F5E-5206EEA56F75}" destId="{0FA1D9BE-BEF4-4C5B-A09F-DC88F99494EF}" srcOrd="1" destOrd="0" presId="urn:microsoft.com/office/officeart/2005/8/layout/orgChart1"/>
    <dgm:cxn modelId="{F67C4405-8B42-4F96-9425-F62025F05143}" type="presParOf" srcId="{4ED09CFC-DDFD-4B34-ACE2-C90362C7D5E9}" destId="{A167217D-AF7E-4E69-95DD-527260609AA1}" srcOrd="1" destOrd="0" presId="urn:microsoft.com/office/officeart/2005/8/layout/orgChart1"/>
    <dgm:cxn modelId="{B6CF96A7-F859-422A-B569-48A75D02D313}" type="presParOf" srcId="{4ED09CFC-DDFD-4B34-ACE2-C90362C7D5E9}" destId="{54DD4CAE-6EEA-43C6-87C6-FF2D187950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1957-288B-4DDA-A94B-6FC46D2BAEA2}">
      <dsp:nvSpPr>
        <dsp:cNvPr id="0" name=""/>
        <dsp:cNvSpPr/>
      </dsp:nvSpPr>
      <dsp:spPr>
        <a:xfrm>
          <a:off x="2494037" y="617644"/>
          <a:ext cx="129208" cy="566057"/>
        </a:xfrm>
        <a:custGeom>
          <a:avLst/>
          <a:gdLst/>
          <a:ahLst/>
          <a:cxnLst/>
          <a:rect l="0" t="0" r="0" b="0"/>
          <a:pathLst>
            <a:path>
              <a:moveTo>
                <a:pt x="129208" y="0"/>
              </a:moveTo>
              <a:lnTo>
                <a:pt x="129208" y="566057"/>
              </a:lnTo>
              <a:lnTo>
                <a:pt x="0" y="56605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9144B-54A1-4918-9D86-CDB7CC15616C}">
      <dsp:nvSpPr>
        <dsp:cNvPr id="0" name=""/>
        <dsp:cNvSpPr/>
      </dsp:nvSpPr>
      <dsp:spPr>
        <a:xfrm>
          <a:off x="2875511" y="3238738"/>
          <a:ext cx="336521" cy="557167"/>
        </a:xfrm>
        <a:custGeom>
          <a:avLst/>
          <a:gdLst/>
          <a:ahLst/>
          <a:cxnLst/>
          <a:rect l="0" t="0" r="0" b="0"/>
          <a:pathLst>
            <a:path>
              <a:moveTo>
                <a:pt x="0" y="0"/>
              </a:moveTo>
              <a:lnTo>
                <a:pt x="336521" y="55716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888C0-F582-4845-883B-47AD75CCFFB0}">
      <dsp:nvSpPr>
        <dsp:cNvPr id="0" name=""/>
        <dsp:cNvSpPr/>
      </dsp:nvSpPr>
      <dsp:spPr>
        <a:xfrm>
          <a:off x="2623246" y="2365040"/>
          <a:ext cx="744489" cy="258417"/>
        </a:xfrm>
        <a:custGeom>
          <a:avLst/>
          <a:gdLst/>
          <a:ahLst/>
          <a:cxnLst/>
          <a:rect l="0" t="0" r="0" b="0"/>
          <a:pathLst>
            <a:path>
              <a:moveTo>
                <a:pt x="0" y="0"/>
              </a:moveTo>
              <a:lnTo>
                <a:pt x="0" y="129208"/>
              </a:lnTo>
              <a:lnTo>
                <a:pt x="744489" y="129208"/>
              </a:lnTo>
              <a:lnTo>
                <a:pt x="744489" y="25841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C8350-CE9C-4D88-98DC-A05D7564CFE2}">
      <dsp:nvSpPr>
        <dsp:cNvPr id="0" name=""/>
        <dsp:cNvSpPr/>
      </dsp:nvSpPr>
      <dsp:spPr>
        <a:xfrm>
          <a:off x="1878757" y="2365040"/>
          <a:ext cx="744489" cy="258417"/>
        </a:xfrm>
        <a:custGeom>
          <a:avLst/>
          <a:gdLst/>
          <a:ahLst/>
          <a:cxnLst/>
          <a:rect l="0" t="0" r="0" b="0"/>
          <a:pathLst>
            <a:path>
              <a:moveTo>
                <a:pt x="744489" y="0"/>
              </a:moveTo>
              <a:lnTo>
                <a:pt x="744489" y="129208"/>
              </a:lnTo>
              <a:lnTo>
                <a:pt x="0" y="129208"/>
              </a:lnTo>
              <a:lnTo>
                <a:pt x="0" y="25841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4B770-30A8-41E7-AFDE-F31C2A719ABE}">
      <dsp:nvSpPr>
        <dsp:cNvPr id="0" name=""/>
        <dsp:cNvSpPr/>
      </dsp:nvSpPr>
      <dsp:spPr>
        <a:xfrm>
          <a:off x="2577526" y="617644"/>
          <a:ext cx="91440" cy="1132115"/>
        </a:xfrm>
        <a:custGeom>
          <a:avLst/>
          <a:gdLst/>
          <a:ahLst/>
          <a:cxnLst/>
          <a:rect l="0" t="0" r="0" b="0"/>
          <a:pathLst>
            <a:path>
              <a:moveTo>
                <a:pt x="45720" y="0"/>
              </a:moveTo>
              <a:lnTo>
                <a:pt x="45720" y="11321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776F3-F7E0-43AF-8DBB-A8FDA8AA4149}">
      <dsp:nvSpPr>
        <dsp:cNvPr id="0" name=""/>
        <dsp:cNvSpPr/>
      </dsp:nvSpPr>
      <dsp:spPr>
        <a:xfrm>
          <a:off x="2007966" y="2364"/>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Board of Governors</a:t>
          </a:r>
        </a:p>
      </dsp:txBody>
      <dsp:txXfrm>
        <a:off x="2007966" y="2364"/>
        <a:ext cx="1230560" cy="615280"/>
      </dsp:txXfrm>
    </dsp:sp>
    <dsp:sp modelId="{2997377A-32EA-4A35-8CD9-69ACA2971B3F}">
      <dsp:nvSpPr>
        <dsp:cNvPr id="0" name=""/>
        <dsp:cNvSpPr/>
      </dsp:nvSpPr>
      <dsp:spPr>
        <a:xfrm>
          <a:off x="2007966" y="1749759"/>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12 Federal Reserve Banks</a:t>
          </a:r>
        </a:p>
      </dsp:txBody>
      <dsp:txXfrm>
        <a:off x="2007966" y="1749759"/>
        <a:ext cx="1230560" cy="615280"/>
      </dsp:txXfrm>
    </dsp:sp>
    <dsp:sp modelId="{3E20D3EF-CBF8-4746-AE5F-8109C1753E03}">
      <dsp:nvSpPr>
        <dsp:cNvPr id="0" name=""/>
        <dsp:cNvSpPr/>
      </dsp:nvSpPr>
      <dsp:spPr>
        <a:xfrm>
          <a:off x="1263477" y="2623457"/>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Commercial Banks</a:t>
          </a:r>
        </a:p>
      </dsp:txBody>
      <dsp:txXfrm>
        <a:off x="1263477" y="2623457"/>
        <a:ext cx="1230560" cy="615280"/>
      </dsp:txXfrm>
    </dsp:sp>
    <dsp:sp modelId="{737EE3E1-7158-492C-A7EA-1A8A2A7E7EF0}">
      <dsp:nvSpPr>
        <dsp:cNvPr id="0" name=""/>
        <dsp:cNvSpPr/>
      </dsp:nvSpPr>
      <dsp:spPr>
        <a:xfrm>
          <a:off x="2752455" y="2623457"/>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Thrift Institutions</a:t>
          </a:r>
        </a:p>
      </dsp:txBody>
      <dsp:txXfrm>
        <a:off x="2752455" y="2623457"/>
        <a:ext cx="1230560" cy="615280"/>
      </dsp:txXfrm>
    </dsp:sp>
    <dsp:sp modelId="{D1C4B109-FD05-4C21-989B-39E1BCA88197}">
      <dsp:nvSpPr>
        <dsp:cNvPr id="0" name=""/>
        <dsp:cNvSpPr/>
      </dsp:nvSpPr>
      <dsp:spPr>
        <a:xfrm>
          <a:off x="1981472" y="3488264"/>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The Public</a:t>
          </a:r>
        </a:p>
      </dsp:txBody>
      <dsp:txXfrm>
        <a:off x="1981472" y="3488264"/>
        <a:ext cx="1230560" cy="615280"/>
      </dsp:txXfrm>
    </dsp:sp>
    <dsp:sp modelId="{81EABCD9-6932-486D-98C5-ADE48C527A72}">
      <dsp:nvSpPr>
        <dsp:cNvPr id="0" name=""/>
        <dsp:cNvSpPr/>
      </dsp:nvSpPr>
      <dsp:spPr>
        <a:xfrm>
          <a:off x="1263477" y="876061"/>
          <a:ext cx="1230560" cy="615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Federal Open Market Committee</a:t>
          </a:r>
        </a:p>
      </dsp:txBody>
      <dsp:txXfrm>
        <a:off x="1263477" y="876061"/>
        <a:ext cx="1230560" cy="6152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A short-term fluctuation in economic activity</a:t>
            </a:r>
          </a:p>
          <a:p>
            <a:pPr marL="0" marR="0" indent="0" algn="l" defTabSz="914400" rtl="0" fontAlgn="auto" latinLnBrk="0" hangingPunct="0">
              <a:lnSpc>
                <a:spcPct val="100000"/>
              </a:lnSpc>
              <a:spcBef>
                <a:spcPts val="0"/>
              </a:spcBef>
              <a:spcAft>
                <a:spcPts val="0"/>
              </a:spcAft>
              <a:buClrTx/>
              <a:buSzTx/>
              <a:buFontTx/>
              <a:buNone/>
              <a:tabLst/>
            </a:pPr>
            <a:r>
              <a:rPr lang="en-US" dirty="0"/>
              <a:t>Tendency of economy’s actual output to deviate from potential output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Potential Output- the level of output that occurs when all its resources are fully employed</a:t>
            </a:r>
          </a:p>
          <a:p>
            <a:r>
              <a:rPr lang="en-US" dirty="0"/>
              <a:t>Four phases of the business cycle</a:t>
            </a:r>
          </a:p>
          <a:p>
            <a:pPr lvl="1"/>
            <a:r>
              <a:rPr lang="en-US" dirty="0"/>
              <a:t>Recession</a:t>
            </a:r>
          </a:p>
          <a:p>
            <a:pPr lvl="1"/>
            <a:r>
              <a:rPr lang="en-US" dirty="0"/>
              <a:t>Trough</a:t>
            </a:r>
          </a:p>
          <a:p>
            <a:pPr lvl="1"/>
            <a:r>
              <a:rPr lang="en-US" dirty="0"/>
              <a:t>Expansion</a:t>
            </a:r>
          </a:p>
          <a:p>
            <a:pPr lvl="1"/>
            <a:r>
              <a:rPr lang="en-US" dirty="0"/>
              <a:t>Peak</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n-lt"/>
              <a:ea typeface="+mn-ea"/>
              <a:cs typeface="+mn-cs"/>
              <a:sym typeface="Calibri"/>
            </a:endParaRPr>
          </a:p>
          <a:p>
            <a:pPr marL="0" lvl="0" indent="0">
              <a:spcBef>
                <a:spcPts val="0"/>
              </a:spcBef>
              <a:spcAft>
                <a:spcPts val="0"/>
              </a:spcAft>
              <a:buNone/>
            </a:pPr>
            <a:endParaRPr dirty="0"/>
          </a:p>
        </p:txBody>
      </p:sp>
      <p:sp>
        <p:nvSpPr>
          <p:cNvPr id="674" name="Shape 6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C1DEF2-FFFD-E245-A8C0-D0BF5440B16A}" type="slidenum">
              <a:rPr lang="en-US" smtClean="0"/>
              <a:t>6</a:t>
            </a:fld>
            <a:endParaRPr lang="en-US"/>
          </a:p>
        </p:txBody>
      </p:sp>
    </p:spTree>
    <p:extLst>
      <p:ext uri="{BB962C8B-B14F-4D97-AF65-F5344CB8AC3E}">
        <p14:creationId xmlns:p14="http://schemas.microsoft.com/office/powerpoint/2010/main" val="212550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level of </a:t>
            </a:r>
            <a:r>
              <a:rPr lang="en-US" dirty="0" err="1"/>
              <a:t>gdp</a:t>
            </a:r>
            <a:r>
              <a:rPr lang="en-US" dirty="0"/>
              <a:t> at which all resources are fully employed (i.e. on the </a:t>
            </a:r>
            <a:r>
              <a:rPr lang="en-US" dirty="0" err="1"/>
              <a:t>ppf</a:t>
            </a:r>
            <a:r>
              <a:rPr lang="en-US" dirty="0"/>
              <a:t>)</a:t>
            </a:r>
          </a:p>
          <a:p>
            <a:r>
              <a:rPr lang="en-US" dirty="0"/>
              <a:t>Depends on the available supply of labor, human and physical capital, and technological progress</a:t>
            </a:r>
          </a:p>
          <a:p>
            <a:r>
              <a:rPr lang="en-US" dirty="0"/>
              <a:t>Actual- can fall short of potential</a:t>
            </a:r>
          </a:p>
        </p:txBody>
      </p:sp>
    </p:spTree>
    <p:extLst>
      <p:ext uri="{BB962C8B-B14F-4D97-AF65-F5344CB8AC3E}">
        <p14:creationId xmlns:p14="http://schemas.microsoft.com/office/powerpoint/2010/main" val="279916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level of </a:t>
            </a:r>
            <a:r>
              <a:rPr lang="en-US" dirty="0" err="1"/>
              <a:t>gdp</a:t>
            </a:r>
            <a:r>
              <a:rPr lang="en-US" dirty="0"/>
              <a:t> at which all resources are fully employed (i.e. on the </a:t>
            </a:r>
            <a:r>
              <a:rPr lang="en-US" dirty="0" err="1"/>
              <a:t>ppf</a:t>
            </a:r>
            <a:r>
              <a:rPr lang="en-US" dirty="0"/>
              <a:t>)</a:t>
            </a:r>
          </a:p>
          <a:p>
            <a:r>
              <a:rPr lang="en-US" dirty="0"/>
              <a:t>Depends on the available supply of labor, human and physical capital, and technological progress</a:t>
            </a:r>
          </a:p>
          <a:p>
            <a:r>
              <a:rPr lang="en-US" dirty="0"/>
              <a:t>Actual- can fall short of potential</a:t>
            </a:r>
          </a:p>
        </p:txBody>
      </p:sp>
    </p:spTree>
    <p:extLst>
      <p:ext uri="{BB962C8B-B14F-4D97-AF65-F5344CB8AC3E}">
        <p14:creationId xmlns:p14="http://schemas.microsoft.com/office/powerpoint/2010/main" val="22973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189C2-4576-4546-AA16-CE96912442F7}"/>
              </a:ext>
            </a:extLst>
          </p:cNvPr>
          <p:cNvSpPr>
            <a:spLocks noGrp="1"/>
          </p:cNvSpPr>
          <p:nvPr>
            <p:ph type="dt" sz="half" idx="10"/>
          </p:nvPr>
        </p:nvSpPr>
        <p:spPr/>
        <p:txBody>
          <a:bodyPr/>
          <a:lstStyle/>
          <a:p>
            <a:fld id="{659DC1DE-CF48-CC4C-A059-234FF2BE1CB2}" type="datetimeFigureOut">
              <a:rPr lang="en-US" smtClean="0"/>
              <a:t>1/22/2024</a:t>
            </a:fld>
            <a:endParaRPr lang="en-US"/>
          </a:p>
        </p:txBody>
      </p:sp>
      <p:sp>
        <p:nvSpPr>
          <p:cNvPr id="3" name="Footer Placeholder 2">
            <a:extLst>
              <a:ext uri="{FF2B5EF4-FFF2-40B4-BE49-F238E27FC236}">
                <a16:creationId xmlns:a16="http://schemas.microsoft.com/office/drawing/2014/main" id="{FF6241DA-C272-F347-A13A-55E9B7695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911C3E-5836-774F-BF81-0ED218A80FF9}"/>
              </a:ext>
            </a:extLst>
          </p:cNvPr>
          <p:cNvSpPr>
            <a:spLocks noGrp="1"/>
          </p:cNvSpPr>
          <p:nvPr>
            <p:ph type="sldNum" sz="quarter" idx="12"/>
          </p:nvPr>
        </p:nvSpPr>
        <p:spPr/>
        <p:txBody>
          <a:bodyPr/>
          <a:lstStyle/>
          <a:p>
            <a:fld id="{79D39009-D8B0-EF42-962B-58AB5A10461D}" type="slidenum">
              <a:rPr lang="en-US" smtClean="0"/>
              <a:t>‹#›</a:t>
            </a:fld>
            <a:endParaRPr lang="en-US"/>
          </a:p>
        </p:txBody>
      </p:sp>
    </p:spTree>
    <p:extLst>
      <p:ext uri="{BB962C8B-B14F-4D97-AF65-F5344CB8AC3E}">
        <p14:creationId xmlns:p14="http://schemas.microsoft.com/office/powerpoint/2010/main" val="119611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4D0D-16C7-A044-8AED-8DE01FF40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1CCCE-8E22-0F48-8209-3719113DB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2DEEE-B1B9-C347-87B4-7BB5B9C1CA50}"/>
              </a:ext>
            </a:extLst>
          </p:cNvPr>
          <p:cNvSpPr>
            <a:spLocks noGrp="1"/>
          </p:cNvSpPr>
          <p:nvPr>
            <p:ph type="dt" sz="half" idx="10"/>
          </p:nvPr>
        </p:nvSpPr>
        <p:spPr/>
        <p:txBody>
          <a:bodyPr/>
          <a:lstStyle/>
          <a:p>
            <a:fld id="{659DC1DE-CF48-CC4C-A059-234FF2BE1CB2}" type="datetimeFigureOut">
              <a:rPr lang="en-US" smtClean="0"/>
              <a:t>1/22/2024</a:t>
            </a:fld>
            <a:endParaRPr lang="en-US"/>
          </a:p>
        </p:txBody>
      </p:sp>
      <p:sp>
        <p:nvSpPr>
          <p:cNvPr id="5" name="Footer Placeholder 4">
            <a:extLst>
              <a:ext uri="{FF2B5EF4-FFF2-40B4-BE49-F238E27FC236}">
                <a16:creationId xmlns:a16="http://schemas.microsoft.com/office/drawing/2014/main" id="{705DD08D-6F90-4344-B29D-08235C195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F6522-9A5C-A947-978C-23C095692121}"/>
              </a:ext>
            </a:extLst>
          </p:cNvPr>
          <p:cNvSpPr>
            <a:spLocks noGrp="1"/>
          </p:cNvSpPr>
          <p:nvPr>
            <p:ph type="sldNum" sz="quarter" idx="12"/>
          </p:nvPr>
        </p:nvSpPr>
        <p:spPr/>
        <p:txBody>
          <a:bodyPr/>
          <a:lstStyle/>
          <a:p>
            <a:fld id="{79D39009-D8B0-EF42-962B-58AB5A10461D}" type="slidenum">
              <a:rPr lang="en-US" smtClean="0"/>
              <a:t>‹#›</a:t>
            </a:fld>
            <a:endParaRPr lang="en-US"/>
          </a:p>
        </p:txBody>
      </p:sp>
    </p:spTree>
    <p:extLst>
      <p:ext uri="{BB962C8B-B14F-4D97-AF65-F5344CB8AC3E}">
        <p14:creationId xmlns:p14="http://schemas.microsoft.com/office/powerpoint/2010/main" val="292726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6"/>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0" r:id="rId9"/>
    <p:sldLayoutId id="2147483661" r:id="rId10"/>
    <p:sldLayoutId id="2147483663" r:id="rId11"/>
    <p:sldLayoutId id="2147483664" r:id="rId12"/>
    <p:sldLayoutId id="2147483666" r:id="rId13"/>
    <p:sldLayoutId id="2147483667"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wm-macroeconomics/chapter/practical-problems-with-discretionary-fiscal-monetary-policy/"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federalreserve/42753534974/"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video" Target="https://www.youtube.com/embed/2NSjbsWfmN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icagofed.org/research/dual-mandate/dual-mandate" TargetMode="External"/><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research.stlouisfed.org/publications/page1-econ/2020/08/03/the-feds-new-monetary-policy-tool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stlouisfed.org/education/monetary-policy-lecture-guide"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s://www.stlouisfed.org/education/-/media/project/frbstl/stlouisfed/Education/Lessons/pdf/How_the_Federal_Reserve_Implements_Monetary_Policy.pdf"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louisfed.org/education/-/media/project/frbstl/stlouisfed/Education/Lessons/pdf/How_the_Federal_Reserve_Implements_Monetary_Policy.pdf" TargetMode="External"/><Relationship Id="rId2" Type="http://schemas.openxmlformats.org/officeDocument/2006/relationships/image" Target="../media/image23.gi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s://www.stlouisfed.org/education/-/media/project/frbstl/stlouisfed/Education/Lessons/pdf/How_the_Federal_Reserve_Implements_Monetary_Policy.pdf"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video" Target="https://www.youtube.com/embed/R8VBRCs2jTU?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tlouisfed.org/education/-/media/project/frbstl/stlouisfed/Education/Lessons/pdf/How_the_Federal_Reserve_Implements_Monetary_Policy.pdf" TargetMode="External"/><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blog.roboforex.com/blog/2019/11/07/economic-indicators-the-basis-for-forex-trading-strategy/" TargetMode="External"/><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recycle-arrows-cycle-rotation-147287/"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usafacts.org/topics/economy/#what-is-the-current-state-of-the-us-economy" TargetMode="External"/><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usafacts.org/topics/economy/#what-is-the-current-state-of-the-us-economy" TargetMode="External"/><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s://usafacts.org/topics/economy/#what-is-the-current-state-of-the-us-economy" TargetMode="External"/><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www.ft.com/content/e68ce6a9-bc4c-4cb0-ac24-75a319dfdca9?sharetype=blocked"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researchleap.com/effects-of-exchange-rate-interest-rate-and-inflation-on-stock-market-returns-volatility-in-nigeria/" TargetMode="External"/><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Bureau_de_change" TargetMode="External"/><Relationship Id="rId2" Type="http://schemas.openxmlformats.org/officeDocument/2006/relationships/image" Target="../media/image49.JPG"/><Relationship Id="rId1" Type="http://schemas.openxmlformats.org/officeDocument/2006/relationships/slideLayout" Target="../slideLayouts/slideLayout5.xml"/><Relationship Id="rId5" Type="http://schemas.openxmlformats.org/officeDocument/2006/relationships/hyperlink" Target="https://dollarsandsense.sg/get-foreign-currency-exchange-rate-want-travel-overseas/" TargetMode="External"/><Relationship Id="rId4" Type="http://schemas.openxmlformats.org/officeDocument/2006/relationships/image" Target="../media/image5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x-rates.com/table/?from=USD&amp;amount=1"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hyperlink" Target="https://www.bea.gov/data/gdp/gdp-state" TargetMode="External"/><Relationship Id="rId13" Type="http://schemas.openxmlformats.org/officeDocument/2006/relationships/hyperlink" Target="https://mru.org/" TargetMode="External"/><Relationship Id="rId3" Type="http://schemas.openxmlformats.org/officeDocument/2006/relationships/hyperlink" Target="https://www.stlouisfed.org/education/teaching-new-tools-of-monetary-policy" TargetMode="External"/><Relationship Id="rId7" Type="http://schemas.openxmlformats.org/officeDocument/2006/relationships/hyperlink" Target="https://www.federalreserve.gov/monetarypolicy/monetary-policy-strategies-of-major-central-banks.htm" TargetMode="External"/><Relationship Id="rId12" Type="http://schemas.openxmlformats.org/officeDocument/2006/relationships/hyperlink" Target="https://www.brookings.edu/wp-content/uploads/2021/02/potential-GDP-fig-3-1.png" TargetMode="External"/><Relationship Id="rId2" Type="http://schemas.openxmlformats.org/officeDocument/2006/relationships/hyperlink" Target="https://research.stlouisfed.org/publications/page1-econ/2020/08/03/the-feds-new-monetary-policy-tools" TargetMode="External"/><Relationship Id="rId1" Type="http://schemas.openxmlformats.org/officeDocument/2006/relationships/slideLayout" Target="../slideLayouts/slideLayout6.xml"/><Relationship Id="rId6" Type="http://schemas.openxmlformats.org/officeDocument/2006/relationships/hyperlink" Target="https://www.stlouisfed.org/publications/regional-economist/third-quarter-2021/how-recent-fiscal-interventions-compare-new-deal" TargetMode="External"/><Relationship Id="rId11" Type="http://schemas.openxmlformats.org/officeDocument/2006/relationships/hyperlink" Target="https://fred.stlouisfed.org/graph/?g=f1cZ" TargetMode="External"/><Relationship Id="rId5" Type="http://schemas.openxmlformats.org/officeDocument/2006/relationships/hyperlink" Target="https://www.brookings.edu/articles/fed-response-to-covid19/" TargetMode="External"/><Relationship Id="rId15" Type="http://schemas.openxmlformats.org/officeDocument/2006/relationships/hyperlink" Target="https://www.visualcapitalist.com/" TargetMode="External"/><Relationship Id="rId10" Type="http://schemas.openxmlformats.org/officeDocument/2006/relationships/hyperlink" Target="https://fredblog.stlouisfed.org/2021/05/savings-are-now-more-liquid-and-part-of-m1-money/" TargetMode="External"/><Relationship Id="rId4" Type="http://schemas.openxmlformats.org/officeDocument/2006/relationships/hyperlink" Target="https://www.youtube.com/watch?v=R8VBRCs2jTU" TargetMode="External"/><Relationship Id="rId9" Type="http://schemas.openxmlformats.org/officeDocument/2006/relationships/hyperlink" Target="https://usafacts.org/topics/economy/#what-is-the-current-state-of-the-us-economy" TargetMode="External"/><Relationship Id="rId14" Type="http://schemas.openxmlformats.org/officeDocument/2006/relationships/hyperlink" Target="https://www.npr.org/sections/money/"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112701" y="3961762"/>
            <a:ext cx="10515601" cy="1325560"/>
          </a:xfrm>
          <a:prstGeom prst="rect">
            <a:avLst/>
          </a:prstGeom>
        </p:spPr>
        <p:txBody>
          <a:bodyPr anchor="t">
            <a:noAutofit/>
          </a:bodyPr>
          <a:lstStyle/>
          <a:p>
            <a:pPr algn="ctr" defTabSz="886968">
              <a:defRPr sz="1746" spc="-194">
                <a:solidFill>
                  <a:srgbClr val="414A58"/>
                </a:solidFill>
                <a:latin typeface="Inter"/>
                <a:ea typeface="Inter"/>
                <a:cs typeface="Inter"/>
                <a:sym typeface="Inter"/>
              </a:defRPr>
            </a:pPr>
            <a:r>
              <a:rPr sz="2000" dirty="0">
                <a:latin typeface="+mn-lt"/>
              </a:rPr>
              <a:t>Presented by:</a:t>
            </a:r>
            <a:r>
              <a:rPr lang="en-US" sz="2000" dirty="0">
                <a:latin typeface="+mn-lt"/>
              </a:rPr>
              <a:t> Kathleen Brennan</a:t>
            </a:r>
            <a:br>
              <a:rPr sz="2000" dirty="0">
                <a:latin typeface="+mn-lt"/>
              </a:rPr>
            </a:br>
            <a:br>
              <a:rPr sz="2000" dirty="0">
                <a:latin typeface="+mn-lt"/>
              </a:rPr>
            </a:br>
            <a:r>
              <a:rPr sz="2000" dirty="0">
                <a:latin typeface="+mn-lt"/>
              </a:rPr>
              <a:t>Email:</a:t>
            </a:r>
            <a:r>
              <a:rPr lang="en-US" sz="2000" dirty="0">
                <a:latin typeface="+mn-lt"/>
              </a:rPr>
              <a:t> kmbrennan108@gmail.com</a:t>
            </a:r>
            <a:br>
              <a:rPr sz="2000" dirty="0">
                <a:latin typeface="+mn-lt"/>
              </a:rPr>
            </a:br>
            <a:br>
              <a:rPr sz="2000" dirty="0">
                <a:latin typeface="+mn-lt"/>
              </a:rPr>
            </a:br>
            <a:r>
              <a:rPr sz="2000" dirty="0">
                <a:latin typeface="+mn-lt"/>
              </a:rPr>
              <a:t>Date:</a:t>
            </a:r>
            <a:r>
              <a:rPr lang="en-US" sz="2000" dirty="0">
                <a:latin typeface="+mn-lt"/>
              </a:rPr>
              <a:t> January 23</a:t>
            </a:r>
            <a:r>
              <a:rPr lang="en-US" sz="2000">
                <a:latin typeface="+mn-lt"/>
              </a:rPr>
              <a:t>, 2024</a:t>
            </a:r>
            <a:br>
              <a:rPr lang="en-US" sz="2000">
                <a:latin typeface="+mn-lt"/>
              </a:rPr>
            </a:br>
            <a:r>
              <a:rPr lang="en-US" sz="2000">
                <a:latin typeface="+mn-lt"/>
              </a:rPr>
              <a:t>12:30- 2:00 PM ET</a:t>
            </a:r>
            <a:endParaRPr sz="2000" dirty="0">
              <a:latin typeface="+mn-lt"/>
            </a:endParaRPr>
          </a:p>
        </p:txBody>
      </p:sp>
      <p:sp>
        <p:nvSpPr>
          <p:cNvPr id="177" name="Text Placeholder 2"/>
          <p:cNvSpPr txBox="1">
            <a:spLocks noGrp="1"/>
          </p:cNvSpPr>
          <p:nvPr>
            <p:ph type="body" sz="quarter" idx="1"/>
          </p:nvPr>
        </p:nvSpPr>
        <p:spPr>
          <a:xfrm>
            <a:off x="557349" y="1875116"/>
            <a:ext cx="7437119" cy="1146424"/>
          </a:xfrm>
          <a:prstGeom prst="rect">
            <a:avLst/>
          </a:prstGeom>
        </p:spPr>
        <p:txBody>
          <a:bodyPr>
            <a:noAutofit/>
          </a:bodyPr>
          <a:lstStyle/>
          <a:p>
            <a:pPr algn="ctr" defTabSz="384047">
              <a:spcBef>
                <a:spcPts val="400"/>
              </a:spcBef>
              <a:defRPr sz="2267" spc="-84">
                <a:solidFill>
                  <a:srgbClr val="414A58"/>
                </a:solidFill>
                <a:latin typeface="Inter"/>
                <a:ea typeface="Inter"/>
                <a:cs typeface="Inter"/>
                <a:sym typeface="Inter"/>
              </a:defRPr>
            </a:pPr>
            <a:r>
              <a:rPr lang="en-US" sz="2400" b="1" dirty="0"/>
              <a:t>2024 Winter Institute</a:t>
            </a:r>
          </a:p>
          <a:p>
            <a:pPr algn="ctr" defTabSz="384047">
              <a:spcBef>
                <a:spcPts val="400"/>
              </a:spcBef>
              <a:defRPr sz="2267" spc="-84">
                <a:solidFill>
                  <a:srgbClr val="414A58"/>
                </a:solidFill>
                <a:latin typeface="Inter"/>
                <a:ea typeface="Inter"/>
                <a:cs typeface="Inter"/>
                <a:sym typeface="Inter"/>
              </a:defRPr>
            </a:pPr>
            <a:r>
              <a:rPr lang="en-US" sz="2400" b="1" dirty="0"/>
              <a:t>Global Economics and Policy</a:t>
            </a:r>
            <a:endParaRPr sz="2400" b="1" dirty="0"/>
          </a:p>
          <a:p>
            <a:pPr algn="ctr" defTabSz="384047">
              <a:spcBef>
                <a:spcPts val="400"/>
              </a:spcBef>
              <a:defRPr sz="2267" spc="-84">
                <a:solidFill>
                  <a:srgbClr val="414A58"/>
                </a:solidFill>
                <a:latin typeface="Inter"/>
                <a:ea typeface="Inter"/>
                <a:cs typeface="Inter"/>
                <a:sym typeface="Inter"/>
              </a:defRPr>
            </a:pPr>
            <a:r>
              <a:rPr lang="en-US" sz="2400" b="1" dirty="0"/>
              <a:t>A Macroeconomic Exploration</a:t>
            </a:r>
            <a:endParaRPr sz="24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102BC-8403-B275-65BE-9B0C9E96FFDD}"/>
              </a:ext>
            </a:extLst>
          </p:cNvPr>
          <p:cNvSpPr>
            <a:spLocks noGrp="1"/>
          </p:cNvSpPr>
          <p:nvPr>
            <p:ph type="body" sz="quarter" idx="1"/>
          </p:nvPr>
        </p:nvSpPr>
        <p:spPr>
          <a:xfrm>
            <a:off x="2350998" y="1789862"/>
            <a:ext cx="7009296" cy="914401"/>
          </a:xfrm>
        </p:spPr>
        <p:txBody>
          <a:bodyPr>
            <a:normAutofit/>
          </a:bodyPr>
          <a:lstStyle/>
          <a:p>
            <a:r>
              <a:rPr lang="en-US" b="1" dirty="0"/>
              <a:t>II. Fiscal Policy</a:t>
            </a:r>
          </a:p>
        </p:txBody>
      </p:sp>
      <p:pic>
        <p:nvPicPr>
          <p:cNvPr id="4" name="Picture 3" descr="A large group of people in a room&#10;&#10;Description automatically generated">
            <a:extLst>
              <a:ext uri="{FF2B5EF4-FFF2-40B4-BE49-F238E27FC236}">
                <a16:creationId xmlns:a16="http://schemas.microsoft.com/office/drawing/2014/main" id="{68B50F50-1A63-9BD3-BCE3-4DFA74242E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1972" y="2799760"/>
            <a:ext cx="5024487" cy="3869703"/>
          </a:xfrm>
          <a:prstGeom prst="rect">
            <a:avLst/>
          </a:prstGeom>
        </p:spPr>
      </p:pic>
    </p:spTree>
    <p:extLst>
      <p:ext uri="{BB962C8B-B14F-4D97-AF65-F5344CB8AC3E}">
        <p14:creationId xmlns:p14="http://schemas.microsoft.com/office/powerpoint/2010/main" val="17226842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4FEC5-A8A6-586E-74B3-38355735AF6A}"/>
              </a:ext>
            </a:extLst>
          </p:cNvPr>
          <p:cNvSpPr txBox="1"/>
          <p:nvPr/>
        </p:nvSpPr>
        <p:spPr>
          <a:xfrm>
            <a:off x="904973" y="335049"/>
            <a:ext cx="927597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AUTOMATIC  STABILIZERS</a:t>
            </a:r>
          </a:p>
        </p:txBody>
      </p:sp>
      <p:sp>
        <p:nvSpPr>
          <p:cNvPr id="3" name="TextBox 2">
            <a:extLst>
              <a:ext uri="{FF2B5EF4-FFF2-40B4-BE49-F238E27FC236}">
                <a16:creationId xmlns:a16="http://schemas.microsoft.com/office/drawing/2014/main" id="{869CDF74-F2A1-F8FA-B8F4-2CA4B367BF5E}"/>
              </a:ext>
            </a:extLst>
          </p:cNvPr>
          <p:cNvSpPr txBox="1"/>
          <p:nvPr/>
        </p:nvSpPr>
        <p:spPr>
          <a:xfrm>
            <a:off x="980387" y="1706251"/>
            <a:ext cx="10407192" cy="4431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t>Policies that  are automatically triggered during the expansionary and contractionary phases of the business cycle.</a:t>
            </a: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2400" b="1" dirty="0"/>
              <a:t>Contractionary stabilizers </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  - decrease </a:t>
            </a:r>
            <a:r>
              <a:rPr lang="en-US" sz="2400" dirty="0"/>
              <a:t>in taxes</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  - increase in spending on social programs such as unemployment insurance,  </a:t>
            </a:r>
          </a:p>
          <a:p>
            <a:pPr marL="0" marR="0" indent="0" algn="l" defTabSz="914400" rtl="0" fontAlgn="auto" latinLnBrk="0" hangingPunct="0">
              <a:lnSpc>
                <a:spcPct val="100000"/>
              </a:lnSpc>
              <a:spcBef>
                <a:spcPts val="0"/>
              </a:spcBef>
              <a:spcAft>
                <a:spcPts val="0"/>
              </a:spcAft>
              <a:buClrTx/>
              <a:buSzTx/>
              <a:buFontTx/>
              <a:buNone/>
              <a:tabLst/>
            </a:pPr>
            <a:r>
              <a:rPr lang="en-US" sz="2400" dirty="0"/>
              <a:t>     Medicaid, SNAP</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2400" b="1" dirty="0"/>
              <a:t>Expansionary stabilizers</a:t>
            </a: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Calibri"/>
              </a:rPr>
              <a:t>   - increase in taxes</a:t>
            </a:r>
          </a:p>
          <a:p>
            <a:pPr marL="0" marR="0" indent="0" algn="l" defTabSz="914400" rtl="0" fontAlgn="auto" latinLnBrk="0" hangingPunct="0">
              <a:lnSpc>
                <a:spcPct val="100000"/>
              </a:lnSpc>
              <a:spcBef>
                <a:spcPts val="0"/>
              </a:spcBef>
              <a:spcAft>
                <a:spcPts val="0"/>
              </a:spcAft>
              <a:buClrTx/>
              <a:buSzTx/>
              <a:buFontTx/>
              <a:buNone/>
              <a:tabLst/>
            </a:pPr>
            <a:r>
              <a:rPr lang="en-US" sz="2400" dirty="0"/>
              <a:t>   - decrease in spending on social programs</a:t>
            </a:r>
          </a:p>
          <a:p>
            <a:pPr marL="0" marR="0" indent="0" algn="l" defTabSz="914400" rtl="0" fontAlgn="auto" latinLnBrk="0" hangingPunct="0">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2902449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EF1C4-752D-3964-47A3-84C1D50DC9B1}"/>
              </a:ext>
            </a:extLst>
          </p:cNvPr>
          <p:cNvSpPr txBox="1"/>
          <p:nvPr/>
        </p:nvSpPr>
        <p:spPr>
          <a:xfrm>
            <a:off x="1431827" y="314329"/>
            <a:ext cx="808924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       </a:t>
            </a:r>
            <a:r>
              <a:rPr kumimoji="0" lang="en-US" sz="4400" b="1" i="0" u="none" strike="noStrike" cap="none" spc="0" normalizeH="0" baseline="0" dirty="0">
                <a:ln>
                  <a:noFill/>
                </a:ln>
                <a:solidFill>
                  <a:schemeClr val="accent5">
                    <a:lumMod val="50000"/>
                  </a:schemeClr>
                </a:solidFill>
                <a:effectLst/>
                <a:uFillTx/>
                <a:latin typeface="+mn-lt"/>
                <a:ea typeface="+mn-ea"/>
                <a:cs typeface="+mn-cs"/>
                <a:sym typeface="Calibri"/>
              </a:rPr>
              <a:t>DISCRETIONARY FISCAL POLICY</a:t>
            </a:r>
          </a:p>
        </p:txBody>
      </p:sp>
      <p:sp>
        <p:nvSpPr>
          <p:cNvPr id="3" name="TextBox 2">
            <a:extLst>
              <a:ext uri="{FF2B5EF4-FFF2-40B4-BE49-F238E27FC236}">
                <a16:creationId xmlns:a16="http://schemas.microsoft.com/office/drawing/2014/main" id="{C66AE4A8-8345-493C-0D8D-752A649E11E3}"/>
              </a:ext>
            </a:extLst>
          </p:cNvPr>
          <p:cNvSpPr txBox="1"/>
          <p:nvPr/>
        </p:nvSpPr>
        <p:spPr>
          <a:xfrm>
            <a:off x="2032001" y="1525264"/>
            <a:ext cx="85090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i="1" dirty="0"/>
              <a:t>The government’s use of discretionary tax and spending policies for the purpose of stabilizing the economy.</a:t>
            </a:r>
            <a:endParaRPr kumimoji="0" lang="en-US" sz="2400" b="0" i="1" u="none" strike="noStrike" cap="none" spc="0" normalizeH="0" baseline="0" dirty="0">
              <a:ln>
                <a:noFill/>
              </a:ln>
              <a:solidFill>
                <a:srgbClr val="000000"/>
              </a:solidFill>
              <a:effectLst/>
              <a:uFillTx/>
              <a:latin typeface="+mn-lt"/>
              <a:ea typeface="+mn-ea"/>
              <a:cs typeface="+mn-cs"/>
              <a:sym typeface="Calibri"/>
            </a:endParaRPr>
          </a:p>
        </p:txBody>
      </p:sp>
      <p:sp>
        <p:nvSpPr>
          <p:cNvPr id="7" name="Text Placeholder 4">
            <a:extLst>
              <a:ext uri="{FF2B5EF4-FFF2-40B4-BE49-F238E27FC236}">
                <a16:creationId xmlns:a16="http://schemas.microsoft.com/office/drawing/2014/main" id="{B0FA3BE5-6C16-B5D7-A5D2-357B249718E6}"/>
              </a:ext>
            </a:extLst>
          </p:cNvPr>
          <p:cNvSpPr txBox="1">
            <a:spLocks/>
          </p:cNvSpPr>
          <p:nvPr/>
        </p:nvSpPr>
        <p:spPr>
          <a:xfrm>
            <a:off x="827088" y="2525711"/>
            <a:ext cx="5183186" cy="823911"/>
          </a:xfrm>
          <a:prstGeom prst="rect">
            <a:avLst/>
          </a:prstGeom>
          <a:solidFill>
            <a:srgbClr val="2C3842"/>
          </a:solidFill>
          <a:ln w="12701">
            <a:solidFill>
              <a:srgbClr val="2C3842"/>
            </a:solidFill>
            <a:round/>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0" indent="0" hangingPunct="1">
              <a:buFont typeface="Arial"/>
              <a:buNone/>
            </a:pPr>
            <a:r>
              <a:rPr lang="en-US" dirty="0">
                <a:solidFill>
                  <a:schemeClr val="bg1"/>
                </a:solidFill>
              </a:rPr>
              <a:t>                EXPANSIONARY</a:t>
            </a:r>
          </a:p>
        </p:txBody>
      </p:sp>
      <p:sp>
        <p:nvSpPr>
          <p:cNvPr id="11" name="Text Placeholder 10">
            <a:extLst>
              <a:ext uri="{FF2B5EF4-FFF2-40B4-BE49-F238E27FC236}">
                <a16:creationId xmlns:a16="http://schemas.microsoft.com/office/drawing/2014/main" id="{85148DE6-844A-C505-12BF-1282422CD642}"/>
              </a:ext>
            </a:extLst>
          </p:cNvPr>
          <p:cNvSpPr>
            <a:spLocks noGrp="1"/>
          </p:cNvSpPr>
          <p:nvPr>
            <p:ph type="body" sz="half" idx="1"/>
          </p:nvPr>
        </p:nvSpPr>
        <p:spPr/>
        <p:txBody>
          <a:bodyPr>
            <a:norm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Increase government spending</a:t>
            </a:r>
          </a:p>
          <a:p>
            <a:pPr marL="285750" indent="-285750">
              <a:buFont typeface="Arial" panose="020B0604020202020204" pitchFamily="34" charset="0"/>
              <a:buChar char="•"/>
            </a:pPr>
            <a:r>
              <a:rPr lang="en-US" sz="2800" b="1" dirty="0"/>
              <a:t>Decrease taxes</a:t>
            </a:r>
          </a:p>
        </p:txBody>
      </p:sp>
      <p:sp>
        <p:nvSpPr>
          <p:cNvPr id="15" name="Text Placeholder 14">
            <a:extLst>
              <a:ext uri="{FF2B5EF4-FFF2-40B4-BE49-F238E27FC236}">
                <a16:creationId xmlns:a16="http://schemas.microsoft.com/office/drawing/2014/main" id="{E55D24D5-3C73-5375-EC80-5B5D048B902B}"/>
              </a:ext>
            </a:extLst>
          </p:cNvPr>
          <p:cNvSpPr>
            <a:spLocks noGrp="1"/>
          </p:cNvSpPr>
          <p:nvPr>
            <p:ph type="body" sz="quarter" idx="21"/>
          </p:nvPr>
        </p:nvSpPr>
        <p:spPr>
          <a:xfrm>
            <a:off x="6162674" y="2505070"/>
            <a:ext cx="5183186" cy="823911"/>
          </a:xfrm>
        </p:spPr>
        <p:txBody>
          <a:bodyPr/>
          <a:lstStyle/>
          <a:p>
            <a:pPr marL="0" indent="0">
              <a:buNone/>
            </a:pPr>
            <a:r>
              <a:rPr lang="en-US" dirty="0"/>
              <a:t>             </a:t>
            </a:r>
            <a:r>
              <a:rPr lang="en-US" dirty="0">
                <a:solidFill>
                  <a:schemeClr val="bg1"/>
                </a:solidFill>
              </a:rPr>
              <a:t>CONTRACTIONARY</a:t>
            </a:r>
          </a:p>
        </p:txBody>
      </p:sp>
      <p:sp>
        <p:nvSpPr>
          <p:cNvPr id="18" name="Text Placeholder 10">
            <a:extLst>
              <a:ext uri="{FF2B5EF4-FFF2-40B4-BE49-F238E27FC236}">
                <a16:creationId xmlns:a16="http://schemas.microsoft.com/office/drawing/2014/main" id="{7B6AB62E-E66E-0F3A-D68A-38371502EB4F}"/>
              </a:ext>
            </a:extLst>
          </p:cNvPr>
          <p:cNvSpPr txBox="1">
            <a:spLocks/>
          </p:cNvSpPr>
          <p:nvPr/>
        </p:nvSpPr>
        <p:spPr>
          <a:xfrm>
            <a:off x="6149967" y="3268132"/>
            <a:ext cx="5214945" cy="2921521"/>
          </a:xfrm>
          <a:prstGeom prst="rect">
            <a:avLst/>
          </a:prstGeom>
          <a:solidFill>
            <a:srgbClr val="FFFFFF">
              <a:alpha val="20004"/>
            </a:srgbClr>
          </a:solidFill>
          <a:ln w="12701">
            <a:solidFill>
              <a:srgbClr val="2C3842"/>
            </a:solidFill>
            <a:round/>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182879" algn="l" defTabSz="914400" rtl="0" latinLnBrk="0">
              <a:lnSpc>
                <a:spcPct val="90000"/>
              </a:lnSpc>
              <a:spcBef>
                <a:spcPts val="100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628650" marR="0" indent="-17145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mn-lt"/>
                <a:ea typeface="+mn-ea"/>
                <a:cs typeface="+mn-cs"/>
                <a:sym typeface="Calibri"/>
              </a:defRPr>
            </a:lvl2pPr>
            <a:lvl3pPr marL="1120139" marR="0" indent="-205739"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mn-lt"/>
                <a:ea typeface="+mn-ea"/>
                <a:cs typeface="+mn-cs"/>
                <a:sym typeface="Calibri"/>
              </a:defRPr>
            </a:lvl3pPr>
            <a:lvl4pPr marL="16002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mn-lt"/>
                <a:ea typeface="+mn-ea"/>
                <a:cs typeface="+mn-cs"/>
                <a:sym typeface="Calibri"/>
              </a:defRPr>
            </a:lvl4pPr>
            <a:lvl5pPr marL="2057400" marR="0" indent="-228600" algn="l" defTabSz="914400" rtl="0" latinLnBrk="0">
              <a:lnSpc>
                <a:spcPct val="90000"/>
              </a:lnSpc>
              <a:spcBef>
                <a:spcPts val="1000"/>
              </a:spcBef>
              <a:spcAft>
                <a:spcPts val="0"/>
              </a:spcAft>
              <a:buClrTx/>
              <a:buSzPct val="100000"/>
              <a:buFontTx/>
              <a:buChar char="•"/>
              <a:tabLst/>
              <a:defRPr sz="1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285750" indent="-285750" hangingPunct="1">
              <a:buFont typeface="Arial" panose="020B0604020202020204" pitchFamily="34" charset="0"/>
              <a:buChar char="•"/>
            </a:pPr>
            <a:r>
              <a:rPr lang="en-US" sz="2800" b="1" dirty="0"/>
              <a:t>Decrease  government spending</a:t>
            </a:r>
          </a:p>
          <a:p>
            <a:pPr marL="285750" indent="-285750" hangingPunct="1">
              <a:buFont typeface="Arial" panose="020B0604020202020204" pitchFamily="34" charset="0"/>
              <a:buChar char="•"/>
            </a:pPr>
            <a:r>
              <a:rPr lang="en-US" sz="2800" b="1" dirty="0"/>
              <a:t>Increase taxes</a:t>
            </a:r>
          </a:p>
        </p:txBody>
      </p:sp>
    </p:spTree>
    <p:extLst>
      <p:ext uri="{BB962C8B-B14F-4D97-AF65-F5344CB8AC3E}">
        <p14:creationId xmlns:p14="http://schemas.microsoft.com/office/powerpoint/2010/main" val="399216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349AF4-80F2-2A66-2BFE-F7F112B4BEF6}"/>
              </a:ext>
            </a:extLst>
          </p:cNvPr>
          <p:cNvGrpSpPr/>
          <p:nvPr/>
        </p:nvGrpSpPr>
        <p:grpSpPr>
          <a:xfrm>
            <a:off x="696977" y="2173004"/>
            <a:ext cx="4361477" cy="3707367"/>
            <a:chOff x="58123" y="2019300"/>
            <a:chExt cx="4361477" cy="3707367"/>
          </a:xfrm>
        </p:grpSpPr>
        <p:grpSp>
          <p:nvGrpSpPr>
            <p:cNvPr id="5" name="Group 4">
              <a:extLst>
                <a:ext uri="{FF2B5EF4-FFF2-40B4-BE49-F238E27FC236}">
                  <a16:creationId xmlns:a16="http://schemas.microsoft.com/office/drawing/2014/main" id="{3FD3797D-4F1E-28C3-C0D7-5B3D9C414647}"/>
                </a:ext>
              </a:extLst>
            </p:cNvPr>
            <p:cNvGrpSpPr/>
            <p:nvPr/>
          </p:nvGrpSpPr>
          <p:grpSpPr>
            <a:xfrm>
              <a:off x="58123" y="2019300"/>
              <a:ext cx="4361477" cy="3707367"/>
              <a:chOff x="4782523" y="1866900"/>
              <a:chExt cx="4648200" cy="3951089"/>
            </a:xfrm>
          </p:grpSpPr>
          <p:grpSp>
            <p:nvGrpSpPr>
              <p:cNvPr id="7" name="Group 6">
                <a:extLst>
                  <a:ext uri="{FF2B5EF4-FFF2-40B4-BE49-F238E27FC236}">
                    <a16:creationId xmlns:a16="http://schemas.microsoft.com/office/drawing/2014/main" id="{869CD16C-378A-86AD-870C-7F4E71E12819}"/>
                  </a:ext>
                </a:extLst>
              </p:cNvPr>
              <p:cNvGrpSpPr/>
              <p:nvPr/>
            </p:nvGrpSpPr>
            <p:grpSpPr>
              <a:xfrm>
                <a:off x="4782523" y="1866900"/>
                <a:ext cx="4648200" cy="3951089"/>
                <a:chOff x="5087323" y="1866900"/>
                <a:chExt cx="4648200" cy="3951089"/>
              </a:xfrm>
            </p:grpSpPr>
            <p:grpSp>
              <p:nvGrpSpPr>
                <p:cNvPr id="12" name="Group 11">
                  <a:extLst>
                    <a:ext uri="{FF2B5EF4-FFF2-40B4-BE49-F238E27FC236}">
                      <a16:creationId xmlns:a16="http://schemas.microsoft.com/office/drawing/2014/main" id="{A7A7AAEA-0ECE-F29B-7DD9-BFC3BCB82158}"/>
                    </a:ext>
                  </a:extLst>
                </p:cNvPr>
                <p:cNvGrpSpPr>
                  <a:grpSpLocks noChangeAspect="1"/>
                </p:cNvGrpSpPr>
                <p:nvPr/>
              </p:nvGrpSpPr>
              <p:grpSpPr>
                <a:xfrm>
                  <a:off x="5087323" y="1866900"/>
                  <a:ext cx="4648200" cy="3951089"/>
                  <a:chOff x="5322566" y="1159309"/>
                  <a:chExt cx="5257965" cy="5363282"/>
                </a:xfrm>
              </p:grpSpPr>
              <p:grpSp>
                <p:nvGrpSpPr>
                  <p:cNvPr id="14" name="Group 25">
                    <a:extLst>
                      <a:ext uri="{FF2B5EF4-FFF2-40B4-BE49-F238E27FC236}">
                        <a16:creationId xmlns:a16="http://schemas.microsoft.com/office/drawing/2014/main" id="{DFEEF09A-B03A-E1FD-F1AC-286210D0CE62}"/>
                      </a:ext>
                    </a:extLst>
                  </p:cNvPr>
                  <p:cNvGrpSpPr/>
                  <p:nvPr/>
                </p:nvGrpSpPr>
                <p:grpSpPr>
                  <a:xfrm>
                    <a:off x="5322566" y="1159309"/>
                    <a:ext cx="5257965" cy="5363282"/>
                    <a:chOff x="5322566" y="1159309"/>
                    <a:chExt cx="5257965" cy="5363282"/>
                  </a:xfrm>
                </p:grpSpPr>
                <p:grpSp>
                  <p:nvGrpSpPr>
                    <p:cNvPr id="22" name="Group 23">
                      <a:extLst>
                        <a:ext uri="{FF2B5EF4-FFF2-40B4-BE49-F238E27FC236}">
                          <a16:creationId xmlns:a16="http://schemas.microsoft.com/office/drawing/2014/main" id="{091D9EC8-A579-15BC-E60D-E5ADBAE1188A}"/>
                        </a:ext>
                      </a:extLst>
                    </p:cNvPr>
                    <p:cNvGrpSpPr/>
                    <p:nvPr/>
                  </p:nvGrpSpPr>
                  <p:grpSpPr>
                    <a:xfrm>
                      <a:off x="5322566" y="1159309"/>
                      <a:ext cx="4588844" cy="4294325"/>
                      <a:chOff x="5322566" y="1159309"/>
                      <a:chExt cx="4588844" cy="4294325"/>
                    </a:xfrm>
                  </p:grpSpPr>
                  <p:cxnSp>
                    <p:nvCxnSpPr>
                      <p:cNvPr id="25" name="Straight Connector 24">
                        <a:extLst>
                          <a:ext uri="{FF2B5EF4-FFF2-40B4-BE49-F238E27FC236}">
                            <a16:creationId xmlns:a16="http://schemas.microsoft.com/office/drawing/2014/main" id="{1B1F60EC-D40B-B134-3B91-DC730873C880}"/>
                          </a:ext>
                        </a:extLst>
                      </p:cNvPr>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E876B92-8897-F683-AE9A-79234E4833D7}"/>
                          </a:ext>
                        </a:extLst>
                      </p:cNvPr>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3">
                        <a:extLst>
                          <a:ext uri="{FF2B5EF4-FFF2-40B4-BE49-F238E27FC236}">
                            <a16:creationId xmlns:a16="http://schemas.microsoft.com/office/drawing/2014/main" id="{E97507E5-1B10-0BB2-8B70-F30749CE89B9}"/>
                          </a:ext>
                        </a:extLst>
                      </p:cNvPr>
                      <p:cNvSpPr txBox="1"/>
                      <p:nvPr/>
                    </p:nvSpPr>
                    <p:spPr>
                      <a:xfrm>
                        <a:off x="5322566" y="1366179"/>
                        <a:ext cx="762000" cy="445247"/>
                      </a:xfrm>
                      <a:prstGeom prst="rect">
                        <a:avLst/>
                      </a:prstGeom>
                      <a:noFill/>
                    </p:spPr>
                    <p:txBody>
                      <a:bodyPr vert="horz" rtlCol="0">
                        <a:spAutoFit/>
                      </a:bodyPr>
                      <a:lstStyle/>
                      <a:p>
                        <a:r>
                          <a:rPr lang="en-US" sz="1400" dirty="0">
                            <a:solidFill>
                              <a:srgbClr val="000000"/>
                            </a:solidFill>
                          </a:rPr>
                          <a:t>PL</a:t>
                        </a:r>
                      </a:p>
                    </p:txBody>
                  </p:sp>
                  <p:sp>
                    <p:nvSpPr>
                      <p:cNvPr id="28" name="TextBox 4">
                        <a:extLst>
                          <a:ext uri="{FF2B5EF4-FFF2-40B4-BE49-F238E27FC236}">
                            <a16:creationId xmlns:a16="http://schemas.microsoft.com/office/drawing/2014/main" id="{CFEA0330-B558-57B5-28D7-5B686F38880B}"/>
                          </a:ext>
                        </a:extLst>
                      </p:cNvPr>
                      <p:cNvSpPr txBox="1"/>
                      <p:nvPr/>
                    </p:nvSpPr>
                    <p:spPr>
                      <a:xfrm>
                        <a:off x="9073210" y="1266116"/>
                        <a:ext cx="838200" cy="445247"/>
                      </a:xfrm>
                      <a:prstGeom prst="rect">
                        <a:avLst/>
                      </a:prstGeom>
                      <a:noFill/>
                    </p:spPr>
                    <p:txBody>
                      <a:bodyPr vert="horz" rtlCol="0">
                        <a:spAutoFit/>
                      </a:bodyPr>
                      <a:lstStyle/>
                      <a:p>
                        <a:r>
                          <a:rPr lang="en-US" sz="1400" b="1" dirty="0">
                            <a:solidFill>
                              <a:srgbClr val="0000CC"/>
                            </a:solidFill>
                          </a:rPr>
                          <a:t>SRAS</a:t>
                        </a:r>
                      </a:p>
                    </p:txBody>
                  </p:sp>
                  <p:sp>
                    <p:nvSpPr>
                      <p:cNvPr id="29" name="Freeform 5">
                        <a:extLst>
                          <a:ext uri="{FF2B5EF4-FFF2-40B4-BE49-F238E27FC236}">
                            <a16:creationId xmlns:a16="http://schemas.microsoft.com/office/drawing/2014/main" id="{89C0D21A-0F07-D58B-DEE6-141B809FAFFD}"/>
                          </a:ext>
                        </a:extLst>
                      </p:cNvPr>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TextBox 4">
                        <a:extLst>
                          <a:ext uri="{FF2B5EF4-FFF2-40B4-BE49-F238E27FC236}">
                            <a16:creationId xmlns:a16="http://schemas.microsoft.com/office/drawing/2014/main" id="{14772234-545E-3D0D-D190-7B3D90C405DD}"/>
                          </a:ext>
                        </a:extLst>
                      </p:cNvPr>
                      <p:cNvSpPr txBox="1"/>
                      <p:nvPr/>
                    </p:nvSpPr>
                    <p:spPr>
                      <a:xfrm>
                        <a:off x="8383641" y="1159309"/>
                        <a:ext cx="838200" cy="445247"/>
                      </a:xfrm>
                      <a:prstGeom prst="rect">
                        <a:avLst/>
                      </a:prstGeom>
                      <a:noFill/>
                    </p:spPr>
                    <p:txBody>
                      <a:bodyPr vert="horz" rtlCol="0">
                        <a:spAutoFit/>
                      </a:bodyPr>
                      <a:lstStyle/>
                      <a:p>
                        <a:r>
                          <a:rPr lang="en-US" sz="1400" b="1" dirty="0">
                            <a:solidFill>
                              <a:srgbClr val="FF0000"/>
                            </a:solidFill>
                          </a:rPr>
                          <a:t>LRAS</a:t>
                        </a:r>
                      </a:p>
                    </p:txBody>
                  </p:sp>
                </p:grpSp>
                <p:sp>
                  <p:nvSpPr>
                    <p:cNvPr id="23" name="TextBox 22">
                      <a:extLst>
                        <a:ext uri="{FF2B5EF4-FFF2-40B4-BE49-F238E27FC236}">
                          <a16:creationId xmlns:a16="http://schemas.microsoft.com/office/drawing/2014/main" id="{93D3EEA2-CA18-8D7C-BAAF-3A88E1B76974}"/>
                        </a:ext>
                      </a:extLst>
                    </p:cNvPr>
                    <p:cNvSpPr txBox="1"/>
                    <p:nvPr/>
                  </p:nvSpPr>
                  <p:spPr>
                    <a:xfrm>
                      <a:off x="9310533" y="5511800"/>
                      <a:ext cx="1269998" cy="445247"/>
                    </a:xfrm>
                    <a:prstGeom prst="rect">
                      <a:avLst/>
                    </a:prstGeom>
                    <a:noFill/>
                  </p:spPr>
                  <p:txBody>
                    <a:bodyPr vert="horz" rtlCol="0">
                      <a:spAutoFit/>
                    </a:bodyPr>
                    <a:lstStyle/>
                    <a:p>
                      <a:r>
                        <a:rPr lang="en-US" sz="1400" dirty="0">
                          <a:solidFill>
                            <a:srgbClr val="000000"/>
                          </a:solidFill>
                        </a:rPr>
                        <a:t>real GDP</a:t>
                      </a:r>
                    </a:p>
                  </p:txBody>
                </p:sp>
                <p:sp>
                  <p:nvSpPr>
                    <p:cNvPr id="24" name="TextBox 23">
                      <a:extLst>
                        <a:ext uri="{FF2B5EF4-FFF2-40B4-BE49-F238E27FC236}">
                          <a16:creationId xmlns:a16="http://schemas.microsoft.com/office/drawing/2014/main" id="{FECCA0DE-C711-4549-3A75-E4DDE4B476E9}"/>
                        </a:ext>
                      </a:extLst>
                    </p:cNvPr>
                    <p:cNvSpPr txBox="1"/>
                    <p:nvPr/>
                  </p:nvSpPr>
                  <p:spPr>
                    <a:xfrm>
                      <a:off x="7458108" y="6077344"/>
                      <a:ext cx="2203796" cy="445247"/>
                    </a:xfrm>
                    <a:prstGeom prst="rect">
                      <a:avLst/>
                    </a:prstGeom>
                    <a:noFill/>
                  </p:spPr>
                  <p:txBody>
                    <a:bodyPr vert="horz" wrap="square" rtlCol="0">
                      <a:spAutoFit/>
                    </a:bodyPr>
                    <a:lstStyle/>
                    <a:p>
                      <a:r>
                        <a:rPr lang="en-US" sz="1400" i="1" dirty="0">
                          <a:solidFill>
                            <a:srgbClr val="F81D06"/>
                          </a:solidFill>
                        </a:rPr>
                        <a:t>Recessionary Gap</a:t>
                      </a:r>
                    </a:p>
                  </p:txBody>
                </p:sp>
              </p:grpSp>
              <p:cxnSp>
                <p:nvCxnSpPr>
                  <p:cNvPr id="15" name="Straight Connector 14">
                    <a:extLst>
                      <a:ext uri="{FF2B5EF4-FFF2-40B4-BE49-F238E27FC236}">
                        <a16:creationId xmlns:a16="http://schemas.microsoft.com/office/drawing/2014/main" id="{5921CE0D-8F42-B34F-BC8E-650574B7D70A}"/>
                      </a:ext>
                    </a:extLst>
                  </p:cNvPr>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33952E-0320-02ED-3E2E-D675B51EFF49}"/>
                      </a:ext>
                    </a:extLst>
                  </p:cNvPr>
                  <p:cNvSpPr txBox="1"/>
                  <p:nvPr/>
                </p:nvSpPr>
                <p:spPr>
                  <a:xfrm>
                    <a:off x="5322568" y="2991779"/>
                    <a:ext cx="533400" cy="445247"/>
                  </a:xfrm>
                  <a:prstGeom prst="rect">
                    <a:avLst/>
                  </a:prstGeom>
                  <a:noFill/>
                </p:spPr>
                <p:txBody>
                  <a:bodyPr vert="horz" rtlCol="0">
                    <a:spAutoFit/>
                  </a:bodyPr>
                  <a:lstStyle/>
                  <a:p>
                    <a:r>
                      <a:rPr lang="en-US" sz="1400" dirty="0" err="1">
                        <a:solidFill>
                          <a:srgbClr val="000000"/>
                        </a:solidFill>
                      </a:rPr>
                      <a:t>P</a:t>
                    </a:r>
                    <a:r>
                      <a:rPr lang="en-US" sz="1400" baseline="-25000" dirty="0" err="1">
                        <a:solidFill>
                          <a:srgbClr val="000000"/>
                        </a:solidFill>
                      </a:rPr>
                      <a:t>fe</a:t>
                    </a:r>
                    <a:endParaRPr lang="en-US" sz="1400" baseline="-25000" dirty="0">
                      <a:solidFill>
                        <a:srgbClr val="000000"/>
                      </a:solidFill>
                    </a:endParaRPr>
                  </a:p>
                </p:txBody>
              </p:sp>
              <p:sp>
                <p:nvSpPr>
                  <p:cNvPr id="17" name="TextBox 16">
                    <a:extLst>
                      <a:ext uri="{FF2B5EF4-FFF2-40B4-BE49-F238E27FC236}">
                        <a16:creationId xmlns:a16="http://schemas.microsoft.com/office/drawing/2014/main" id="{A9ADB64E-73A3-333B-30F5-F914D67F2F57}"/>
                      </a:ext>
                    </a:extLst>
                  </p:cNvPr>
                  <p:cNvSpPr txBox="1"/>
                  <p:nvPr/>
                </p:nvSpPr>
                <p:spPr>
                  <a:xfrm>
                    <a:off x="8684215" y="5506964"/>
                    <a:ext cx="558800" cy="445247"/>
                  </a:xfrm>
                  <a:prstGeom prst="rect">
                    <a:avLst/>
                  </a:prstGeom>
                  <a:noFill/>
                </p:spPr>
                <p:txBody>
                  <a:bodyPr vert="horz" rtlCol="0">
                    <a:spAutoFit/>
                  </a:bodyPr>
                  <a:lstStyle/>
                  <a:p>
                    <a:r>
                      <a:rPr lang="en-US" sz="1400" dirty="0" err="1">
                        <a:solidFill>
                          <a:srgbClr val="000000"/>
                        </a:solidFill>
                      </a:rPr>
                      <a:t>Y</a:t>
                    </a:r>
                    <a:r>
                      <a:rPr lang="en-US" sz="1400" baseline="-25000" dirty="0" err="1">
                        <a:solidFill>
                          <a:srgbClr val="000000"/>
                        </a:solidFill>
                      </a:rPr>
                      <a:t>fe</a:t>
                    </a:r>
                    <a:endParaRPr lang="en-US" sz="1400" baseline="-25000" dirty="0">
                      <a:solidFill>
                        <a:srgbClr val="000000"/>
                      </a:solidFill>
                    </a:endParaRPr>
                  </a:p>
                </p:txBody>
              </p:sp>
              <p:cxnSp>
                <p:nvCxnSpPr>
                  <p:cNvPr id="18" name="Straight Connector 17">
                    <a:extLst>
                      <a:ext uri="{FF2B5EF4-FFF2-40B4-BE49-F238E27FC236}">
                        <a16:creationId xmlns:a16="http://schemas.microsoft.com/office/drawing/2014/main" id="{9DAD0E10-968C-68DA-2C69-C78DCA2CA60C}"/>
                      </a:ext>
                    </a:extLst>
                  </p:cNvPr>
                  <p:cNvCxnSpPr/>
                  <p:nvPr/>
                </p:nvCxnSpPr>
                <p:spPr>
                  <a:xfrm flipH="1">
                    <a:off x="5755766" y="3905355"/>
                    <a:ext cx="2227702"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D6C79E-A022-477E-0C90-A3BD6D4C5ED3}"/>
                      </a:ext>
                    </a:extLst>
                  </p:cNvPr>
                  <p:cNvCxnSpPr/>
                  <p:nvPr/>
                </p:nvCxnSpPr>
                <p:spPr>
                  <a:xfrm flipV="1">
                    <a:off x="7951548" y="3905355"/>
                    <a:ext cx="31920" cy="1548279"/>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CD5A44-D6A0-DF48-190D-6C56E076F8C4}"/>
                      </a:ext>
                    </a:extLst>
                  </p:cNvPr>
                  <p:cNvSpPr txBox="1"/>
                  <p:nvPr/>
                </p:nvSpPr>
                <p:spPr>
                  <a:xfrm>
                    <a:off x="5322566" y="3641756"/>
                    <a:ext cx="533400" cy="445247"/>
                  </a:xfrm>
                  <a:prstGeom prst="rect">
                    <a:avLst/>
                  </a:prstGeom>
                  <a:noFill/>
                </p:spPr>
                <p:txBody>
                  <a:bodyPr vert="horz" rtlCol="0">
                    <a:spAutoFit/>
                  </a:bodyPr>
                  <a:lstStyle/>
                  <a:p>
                    <a:r>
                      <a:rPr lang="en-US" sz="1400" dirty="0">
                        <a:solidFill>
                          <a:srgbClr val="000000"/>
                        </a:solidFill>
                      </a:rPr>
                      <a:t>P</a:t>
                    </a:r>
                    <a:r>
                      <a:rPr lang="en-US" sz="1400" baseline="-25000" dirty="0">
                        <a:solidFill>
                          <a:srgbClr val="000000"/>
                        </a:solidFill>
                      </a:rPr>
                      <a:t>2</a:t>
                    </a:r>
                  </a:p>
                </p:txBody>
              </p:sp>
              <p:sp>
                <p:nvSpPr>
                  <p:cNvPr id="21" name="TextBox 20">
                    <a:extLst>
                      <a:ext uri="{FF2B5EF4-FFF2-40B4-BE49-F238E27FC236}">
                        <a16:creationId xmlns:a16="http://schemas.microsoft.com/office/drawing/2014/main" id="{614C87B0-7430-7634-F21F-65DECCBBB4FA}"/>
                      </a:ext>
                    </a:extLst>
                  </p:cNvPr>
                  <p:cNvSpPr txBox="1"/>
                  <p:nvPr/>
                </p:nvSpPr>
                <p:spPr>
                  <a:xfrm>
                    <a:off x="7806031" y="5440172"/>
                    <a:ext cx="533400" cy="445247"/>
                  </a:xfrm>
                  <a:prstGeom prst="rect">
                    <a:avLst/>
                  </a:prstGeom>
                  <a:noFill/>
                </p:spPr>
                <p:txBody>
                  <a:bodyPr vert="horz" rtlCol="0">
                    <a:spAutoFit/>
                  </a:bodyPr>
                  <a:lstStyle/>
                  <a:p>
                    <a:r>
                      <a:rPr lang="en-US" sz="1400" dirty="0">
                        <a:solidFill>
                          <a:srgbClr val="000000"/>
                        </a:solidFill>
                      </a:rPr>
                      <a:t>Y</a:t>
                    </a:r>
                    <a:r>
                      <a:rPr lang="en-US" sz="1400" baseline="-25000" dirty="0">
                        <a:solidFill>
                          <a:srgbClr val="000000"/>
                        </a:solidFill>
                      </a:rPr>
                      <a:t>2</a:t>
                    </a:r>
                  </a:p>
                </p:txBody>
              </p:sp>
            </p:grpSp>
            <p:cxnSp>
              <p:nvCxnSpPr>
                <p:cNvPr id="13" name="Straight Connector 12">
                  <a:extLst>
                    <a:ext uri="{FF2B5EF4-FFF2-40B4-BE49-F238E27FC236}">
                      <a16:creationId xmlns:a16="http://schemas.microsoft.com/office/drawing/2014/main" id="{E90BAEA5-6919-947D-BC5E-16C0F59C90E1}"/>
                    </a:ext>
                  </a:extLst>
                </p:cNvPr>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50C87E6-9365-E474-D417-55A0858B906F}"/>
                  </a:ext>
                </a:extLst>
              </p:cNvPr>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926AA3-C69E-5F87-5CD7-14072E4B1F61}"/>
                  </a:ext>
                </a:extLst>
              </p:cNvPr>
              <p:cNvSpPr txBox="1"/>
              <p:nvPr/>
            </p:nvSpPr>
            <p:spPr>
              <a:xfrm>
                <a:off x="8407146" y="3766439"/>
                <a:ext cx="736854" cy="328010"/>
              </a:xfrm>
              <a:prstGeom prst="rect">
                <a:avLst/>
              </a:prstGeom>
              <a:noFill/>
            </p:spPr>
            <p:txBody>
              <a:bodyPr vert="horz" wrap="square" rtlCol="0">
                <a:spAutoFit/>
              </a:bodyPr>
              <a:lstStyle/>
              <a:p>
                <a:r>
                  <a:rPr lang="en-US" sz="1400" dirty="0">
                    <a:solidFill>
                      <a:schemeClr val="bg1">
                        <a:lumMod val="75000"/>
                      </a:schemeClr>
                    </a:solidFill>
                  </a:rPr>
                  <a:t>AD</a:t>
                </a:r>
                <a:r>
                  <a:rPr lang="en-US" sz="1400" baseline="-25000" dirty="0">
                    <a:solidFill>
                      <a:schemeClr val="bg1">
                        <a:lumMod val="75000"/>
                      </a:schemeClr>
                    </a:solidFill>
                  </a:rPr>
                  <a:t>1</a:t>
                </a:r>
              </a:p>
            </p:txBody>
          </p:sp>
          <p:cxnSp>
            <p:nvCxnSpPr>
              <p:cNvPr id="10" name="Straight Connector 9">
                <a:extLst>
                  <a:ext uri="{FF2B5EF4-FFF2-40B4-BE49-F238E27FC236}">
                    <a16:creationId xmlns:a16="http://schemas.microsoft.com/office/drawing/2014/main" id="{B781C84E-6A38-774F-6033-8C5359BFB710}"/>
                  </a:ext>
                </a:extLst>
              </p:cNvPr>
              <p:cNvCxnSpPr/>
              <p:nvPr/>
            </p:nvCxnSpPr>
            <p:spPr>
              <a:xfrm>
                <a:off x="6039114" y="2957212"/>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3C7DAF-5F3E-6AB1-811A-D01677ED17CB}"/>
                  </a:ext>
                </a:extLst>
              </p:cNvPr>
              <p:cNvSpPr txBox="1"/>
              <p:nvPr/>
            </p:nvSpPr>
            <p:spPr>
              <a:xfrm>
                <a:off x="8037287" y="4477892"/>
                <a:ext cx="736854" cy="328010"/>
              </a:xfrm>
              <a:prstGeom prst="rect">
                <a:avLst/>
              </a:prstGeom>
              <a:noFill/>
            </p:spPr>
            <p:txBody>
              <a:bodyPr vert="horz" wrap="square" rtlCol="0">
                <a:spAutoFit/>
              </a:bodyPr>
              <a:lstStyle/>
              <a:p>
                <a:r>
                  <a:rPr lang="en-US" sz="1400" dirty="0"/>
                  <a:t>AD</a:t>
                </a:r>
                <a:r>
                  <a:rPr lang="en-US" sz="1400" baseline="-25000" dirty="0"/>
                  <a:t>2</a:t>
                </a:r>
              </a:p>
            </p:txBody>
          </p:sp>
        </p:grpSp>
        <p:sp>
          <p:nvSpPr>
            <p:cNvPr id="6" name="Left Brace 5">
              <a:extLst>
                <a:ext uri="{FF2B5EF4-FFF2-40B4-BE49-F238E27FC236}">
                  <a16:creationId xmlns:a16="http://schemas.microsoft.com/office/drawing/2014/main" id="{787D1286-6EC2-0FB7-3D49-3BC72C35DA02}"/>
                </a:ext>
              </a:extLst>
            </p:cNvPr>
            <p:cNvSpPr/>
            <p:nvPr/>
          </p:nvSpPr>
          <p:spPr>
            <a:xfrm rot="16200000">
              <a:off x="2523246" y="4906255"/>
              <a:ext cx="132360" cy="911651"/>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31" name="Text Placeholder 30">
            <a:extLst>
              <a:ext uri="{FF2B5EF4-FFF2-40B4-BE49-F238E27FC236}">
                <a16:creationId xmlns:a16="http://schemas.microsoft.com/office/drawing/2014/main" id="{295E7FE0-416F-D1E8-8E21-1C95C0F82D1D}"/>
              </a:ext>
            </a:extLst>
          </p:cNvPr>
          <p:cNvSpPr>
            <a:spLocks noGrp="1"/>
          </p:cNvSpPr>
          <p:nvPr>
            <p:ph type="body" sz="quarter" idx="1"/>
          </p:nvPr>
        </p:nvSpPr>
        <p:spPr>
          <a:xfrm>
            <a:off x="881097" y="534556"/>
            <a:ext cx="9144001" cy="616224"/>
          </a:xfrm>
        </p:spPr>
        <p:txBody>
          <a:bodyPr>
            <a:noAutofit/>
          </a:bodyPr>
          <a:lstStyle/>
          <a:p>
            <a:pPr algn="ctr"/>
            <a:r>
              <a:rPr lang="en-US" sz="4400" b="1" dirty="0">
                <a:solidFill>
                  <a:schemeClr val="accent5">
                    <a:lumMod val="50000"/>
                  </a:schemeClr>
                </a:solidFill>
              </a:rPr>
              <a:t>Expansionary Fiscal Policy Effects</a:t>
            </a:r>
          </a:p>
        </p:txBody>
      </p:sp>
      <p:sp>
        <p:nvSpPr>
          <p:cNvPr id="32" name="TextBox 31">
            <a:extLst>
              <a:ext uri="{FF2B5EF4-FFF2-40B4-BE49-F238E27FC236}">
                <a16:creationId xmlns:a16="http://schemas.microsoft.com/office/drawing/2014/main" id="{3CD0A663-C895-2DF8-27F4-C270F71057F7}"/>
              </a:ext>
            </a:extLst>
          </p:cNvPr>
          <p:cNvSpPr txBox="1"/>
          <p:nvPr/>
        </p:nvSpPr>
        <p:spPr>
          <a:xfrm>
            <a:off x="5379395" y="2173004"/>
            <a:ext cx="5656313"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a:ln>
                  <a:noFill/>
                </a:ln>
                <a:solidFill>
                  <a:srgbClr val="000000"/>
                </a:solidFill>
                <a:effectLst/>
                <a:uFillTx/>
                <a:latin typeface="+mn-lt"/>
                <a:ea typeface="+mn-ea"/>
                <a:cs typeface="+mn-cs"/>
                <a:sym typeface="Calibri"/>
              </a:rPr>
              <a:t>Aggregate Demand</a:t>
            </a:r>
            <a:r>
              <a:rPr kumimoji="0" lang="en-US" sz="2000" b="0" i="0" u="none" strike="noStrike" cap="none" spc="0" normalizeH="0" baseline="0" dirty="0">
                <a:ln>
                  <a:noFill/>
                </a:ln>
                <a:solidFill>
                  <a:srgbClr val="000000"/>
                </a:solidFill>
                <a:effectLst/>
                <a:uFillTx/>
                <a:latin typeface="+mn-lt"/>
                <a:ea typeface="+mn-ea"/>
                <a:cs typeface="+mn-cs"/>
                <a:sym typeface="Calibri"/>
              </a:rPr>
              <a:t>- AD increases, how much will depend on the size of multiplier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b="1" dirty="0"/>
              <a:t>Real GDP</a:t>
            </a:r>
            <a:r>
              <a:rPr lang="en-US" sz="2000" dirty="0"/>
              <a:t>- Output increases due to increase in AD; firms produce more.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a:ln>
                  <a:noFill/>
                </a:ln>
                <a:solidFill>
                  <a:srgbClr val="000000"/>
                </a:solidFill>
                <a:effectLst/>
                <a:uFillTx/>
                <a:latin typeface="+mn-lt"/>
                <a:ea typeface="+mn-ea"/>
                <a:cs typeface="+mn-cs"/>
                <a:sym typeface="Calibri"/>
              </a:rPr>
              <a:t>Employment</a:t>
            </a:r>
            <a:r>
              <a:rPr kumimoji="0" lang="en-US" sz="2000" b="0" i="0" u="none" strike="noStrike" cap="none" spc="0" normalizeH="0" baseline="0" dirty="0">
                <a:ln>
                  <a:noFill/>
                </a:ln>
                <a:solidFill>
                  <a:srgbClr val="000000"/>
                </a:solidFill>
                <a:effectLst/>
                <a:uFillTx/>
                <a:latin typeface="+mn-lt"/>
                <a:ea typeface="+mn-ea"/>
                <a:cs typeface="+mn-cs"/>
                <a:sym typeface="Calibri"/>
              </a:rPr>
              <a:t>- in short-run, firms will need to hire more workers, decreasing unemployment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b="1" dirty="0"/>
              <a:t>Price level- </a:t>
            </a:r>
            <a:r>
              <a:rPr lang="en-US" sz="2000" dirty="0"/>
              <a:t>increases in spending can lead to increases in the scarcity of resources, driving up their prices, leading to demand-pull inflation.</a:t>
            </a:r>
            <a:endParaRPr kumimoji="0" lang="en-US" sz="2000" b="0" i="0" u="none" strike="noStrike" cap="none" spc="0" normalizeH="0" baseline="0" dirty="0">
              <a:ln>
                <a:noFill/>
              </a:ln>
              <a:solidFill>
                <a:srgbClr val="000000"/>
              </a:solidFill>
              <a:effectLst/>
              <a:uFillTx/>
              <a:latin typeface="+mn-lt"/>
              <a:ea typeface="+mn-ea"/>
              <a:cs typeface="+mn-cs"/>
              <a:sym typeface="Calibri"/>
            </a:endParaRPr>
          </a:p>
        </p:txBody>
      </p:sp>
      <p:sp>
        <p:nvSpPr>
          <p:cNvPr id="33" name="TextBox 32">
            <a:extLst>
              <a:ext uri="{FF2B5EF4-FFF2-40B4-BE49-F238E27FC236}">
                <a16:creationId xmlns:a16="http://schemas.microsoft.com/office/drawing/2014/main" id="{7FC237AC-6C6A-529D-F0B7-B485A901E7A3}"/>
              </a:ext>
            </a:extLst>
          </p:cNvPr>
          <p:cNvSpPr txBox="1"/>
          <p:nvPr/>
        </p:nvSpPr>
        <p:spPr>
          <a:xfrm>
            <a:off x="377072" y="6334812"/>
            <a:ext cx="25006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u="none" strike="noStrike" cap="none" spc="0" normalizeH="0" baseline="0" dirty="0">
                <a:ln>
                  <a:noFill/>
                </a:ln>
                <a:solidFill>
                  <a:srgbClr val="000000"/>
                </a:solidFill>
                <a:effectLst/>
                <a:uFillTx/>
                <a:latin typeface="+mn-lt"/>
                <a:ea typeface="+mn-ea"/>
                <a:cs typeface="+mn-cs"/>
                <a:sym typeface="Calibri"/>
              </a:rPr>
              <a:t>Source: </a:t>
            </a:r>
            <a:r>
              <a:rPr kumimoji="0" lang="en-US" b="0" u="none" strike="noStrike" cap="none" spc="0" normalizeH="0" baseline="0" dirty="0" err="1">
                <a:ln>
                  <a:noFill/>
                </a:ln>
                <a:solidFill>
                  <a:srgbClr val="000000"/>
                </a:solidFill>
                <a:effectLst/>
                <a:uFillTx/>
                <a:latin typeface="+mn-lt"/>
                <a:ea typeface="+mn-ea"/>
                <a:cs typeface="+mn-cs"/>
                <a:sym typeface="Calibri"/>
              </a:rPr>
              <a:t>Welkernomics</a:t>
            </a:r>
            <a:endParaRPr kumimoji="0" lang="en-US" b="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9515858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88DE2F-3923-F2F1-185F-A1E0C4D8108C}"/>
              </a:ext>
            </a:extLst>
          </p:cNvPr>
          <p:cNvSpPr>
            <a:spLocks noGrp="1"/>
          </p:cNvSpPr>
          <p:nvPr>
            <p:ph type="body" sz="quarter" idx="1"/>
          </p:nvPr>
        </p:nvSpPr>
        <p:spPr>
          <a:xfrm>
            <a:off x="992380" y="500398"/>
            <a:ext cx="9144001" cy="616224"/>
          </a:xfrm>
        </p:spPr>
        <p:txBody>
          <a:bodyPr>
            <a:normAutofit fontScale="92500" lnSpcReduction="10000"/>
          </a:bodyPr>
          <a:lstStyle/>
          <a:p>
            <a:pPr algn="ctr"/>
            <a:r>
              <a:rPr lang="en-US" sz="4400" b="1" dirty="0">
                <a:solidFill>
                  <a:schemeClr val="accent5">
                    <a:lumMod val="50000"/>
                  </a:schemeClr>
                </a:solidFill>
              </a:rPr>
              <a:t>Contractionary Fiscal Policy Effects</a:t>
            </a:r>
          </a:p>
          <a:p>
            <a:endParaRPr lang="en-US" dirty="0"/>
          </a:p>
        </p:txBody>
      </p:sp>
      <p:grpSp>
        <p:nvGrpSpPr>
          <p:cNvPr id="3" name="Group 2">
            <a:extLst>
              <a:ext uri="{FF2B5EF4-FFF2-40B4-BE49-F238E27FC236}">
                <a16:creationId xmlns:a16="http://schemas.microsoft.com/office/drawing/2014/main" id="{5328E2C8-7E33-3383-86A4-DF4C035BE028}"/>
              </a:ext>
            </a:extLst>
          </p:cNvPr>
          <p:cNvGrpSpPr/>
          <p:nvPr/>
        </p:nvGrpSpPr>
        <p:grpSpPr>
          <a:xfrm>
            <a:off x="594296" y="2065635"/>
            <a:ext cx="4514720" cy="3765318"/>
            <a:chOff x="35496" y="1972502"/>
            <a:chExt cx="4514720" cy="3765318"/>
          </a:xfrm>
        </p:grpSpPr>
        <p:grpSp>
          <p:nvGrpSpPr>
            <p:cNvPr id="4" name="Group 3">
              <a:extLst>
                <a:ext uri="{FF2B5EF4-FFF2-40B4-BE49-F238E27FC236}">
                  <a16:creationId xmlns:a16="http://schemas.microsoft.com/office/drawing/2014/main" id="{94B2E997-5C89-9F49-CFFD-85A3960F0C1F}"/>
                </a:ext>
              </a:extLst>
            </p:cNvPr>
            <p:cNvGrpSpPr/>
            <p:nvPr/>
          </p:nvGrpSpPr>
          <p:grpSpPr>
            <a:xfrm>
              <a:off x="35496" y="1972502"/>
              <a:ext cx="4514720" cy="3765318"/>
              <a:chOff x="168085" y="1972501"/>
              <a:chExt cx="4754820" cy="3965564"/>
            </a:xfrm>
          </p:grpSpPr>
          <p:grpSp>
            <p:nvGrpSpPr>
              <p:cNvPr id="6" name="Group 5">
                <a:extLst>
                  <a:ext uri="{FF2B5EF4-FFF2-40B4-BE49-F238E27FC236}">
                    <a16:creationId xmlns:a16="http://schemas.microsoft.com/office/drawing/2014/main" id="{63AA47B9-7A0F-8CCD-1970-3E1D13958BBA}"/>
                  </a:ext>
                </a:extLst>
              </p:cNvPr>
              <p:cNvGrpSpPr/>
              <p:nvPr/>
            </p:nvGrpSpPr>
            <p:grpSpPr>
              <a:xfrm>
                <a:off x="168085" y="1972501"/>
                <a:ext cx="4754820" cy="3524405"/>
                <a:chOff x="4782523" y="1866900"/>
                <a:chExt cx="4764012" cy="3531219"/>
              </a:xfrm>
            </p:grpSpPr>
            <p:grpSp>
              <p:nvGrpSpPr>
                <p:cNvPr id="9" name="Group 8">
                  <a:extLst>
                    <a:ext uri="{FF2B5EF4-FFF2-40B4-BE49-F238E27FC236}">
                      <a16:creationId xmlns:a16="http://schemas.microsoft.com/office/drawing/2014/main" id="{E173810F-4377-E486-1674-766F1E836EE2}"/>
                    </a:ext>
                  </a:extLst>
                </p:cNvPr>
                <p:cNvGrpSpPr/>
                <p:nvPr/>
              </p:nvGrpSpPr>
              <p:grpSpPr>
                <a:xfrm>
                  <a:off x="4782523" y="1866900"/>
                  <a:ext cx="4648200" cy="3531219"/>
                  <a:chOff x="5087323" y="1866900"/>
                  <a:chExt cx="4648200" cy="3531219"/>
                </a:xfrm>
              </p:grpSpPr>
              <p:grpSp>
                <p:nvGrpSpPr>
                  <p:cNvPr id="14" name="Group 13">
                    <a:extLst>
                      <a:ext uri="{FF2B5EF4-FFF2-40B4-BE49-F238E27FC236}">
                        <a16:creationId xmlns:a16="http://schemas.microsoft.com/office/drawing/2014/main" id="{46D93675-84B7-5F1D-ED65-34BAD9C49806}"/>
                      </a:ext>
                    </a:extLst>
                  </p:cNvPr>
                  <p:cNvGrpSpPr>
                    <a:grpSpLocks noChangeAspect="1"/>
                  </p:cNvGrpSpPr>
                  <p:nvPr/>
                </p:nvGrpSpPr>
                <p:grpSpPr>
                  <a:xfrm>
                    <a:off x="5087323" y="1866900"/>
                    <a:ext cx="4648200" cy="3531219"/>
                    <a:chOff x="5322566" y="1159309"/>
                    <a:chExt cx="5257965" cy="4793342"/>
                  </a:xfrm>
                </p:grpSpPr>
                <p:grpSp>
                  <p:nvGrpSpPr>
                    <p:cNvPr id="16" name="Group 25">
                      <a:extLst>
                        <a:ext uri="{FF2B5EF4-FFF2-40B4-BE49-F238E27FC236}">
                          <a16:creationId xmlns:a16="http://schemas.microsoft.com/office/drawing/2014/main" id="{0F16C376-C6F2-54EC-6CE4-1606690437EA}"/>
                        </a:ext>
                      </a:extLst>
                    </p:cNvPr>
                    <p:cNvGrpSpPr/>
                    <p:nvPr/>
                  </p:nvGrpSpPr>
                  <p:grpSpPr>
                    <a:xfrm>
                      <a:off x="5322566" y="1159309"/>
                      <a:ext cx="5257965" cy="4793342"/>
                      <a:chOff x="5322566" y="1159309"/>
                      <a:chExt cx="5257965" cy="4793342"/>
                    </a:xfrm>
                  </p:grpSpPr>
                  <p:grpSp>
                    <p:nvGrpSpPr>
                      <p:cNvPr id="24" name="Group 23">
                        <a:extLst>
                          <a:ext uri="{FF2B5EF4-FFF2-40B4-BE49-F238E27FC236}">
                            <a16:creationId xmlns:a16="http://schemas.microsoft.com/office/drawing/2014/main" id="{6B086E63-CED9-7B7E-3116-F4F990386379}"/>
                          </a:ext>
                        </a:extLst>
                      </p:cNvPr>
                      <p:cNvGrpSpPr/>
                      <p:nvPr/>
                    </p:nvGrpSpPr>
                    <p:grpSpPr>
                      <a:xfrm>
                        <a:off x="5322566" y="1159309"/>
                        <a:ext cx="4588844" cy="4294325"/>
                        <a:chOff x="5322566" y="1159309"/>
                        <a:chExt cx="4588844" cy="4294325"/>
                      </a:xfrm>
                    </p:grpSpPr>
                    <p:cxnSp>
                      <p:nvCxnSpPr>
                        <p:cNvPr id="26" name="Straight Connector 25">
                          <a:extLst>
                            <a:ext uri="{FF2B5EF4-FFF2-40B4-BE49-F238E27FC236}">
                              <a16:creationId xmlns:a16="http://schemas.microsoft.com/office/drawing/2014/main" id="{47E65169-340F-8BA1-9749-8531E494454B}"/>
                            </a:ext>
                          </a:extLst>
                        </p:cNvPr>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
                          <a:extLst>
                            <a:ext uri="{FF2B5EF4-FFF2-40B4-BE49-F238E27FC236}">
                              <a16:creationId xmlns:a16="http://schemas.microsoft.com/office/drawing/2014/main" id="{017E88AF-C9FE-773A-73FF-C306CCD67889}"/>
                            </a:ext>
                          </a:extLst>
                        </p:cNvPr>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3">
                          <a:extLst>
                            <a:ext uri="{FF2B5EF4-FFF2-40B4-BE49-F238E27FC236}">
                              <a16:creationId xmlns:a16="http://schemas.microsoft.com/office/drawing/2014/main" id="{AA3A8056-1E50-5137-5C93-00E80E431303}"/>
                            </a:ext>
                          </a:extLst>
                        </p:cNvPr>
                        <p:cNvSpPr txBox="1"/>
                        <p:nvPr/>
                      </p:nvSpPr>
                      <p:spPr>
                        <a:xfrm>
                          <a:off x="5322566" y="1366179"/>
                          <a:ext cx="762000" cy="440851"/>
                        </a:xfrm>
                        <a:prstGeom prst="rect">
                          <a:avLst/>
                        </a:prstGeom>
                        <a:noFill/>
                      </p:spPr>
                      <p:txBody>
                        <a:bodyPr vert="horz" rtlCol="0">
                          <a:spAutoFit/>
                        </a:bodyPr>
                        <a:lstStyle/>
                        <a:p>
                          <a:r>
                            <a:rPr lang="en-US" sz="1400" dirty="0">
                              <a:solidFill>
                                <a:srgbClr val="000000"/>
                              </a:solidFill>
                            </a:rPr>
                            <a:t>PL</a:t>
                          </a:r>
                        </a:p>
                      </p:txBody>
                    </p:sp>
                    <p:sp>
                      <p:nvSpPr>
                        <p:cNvPr id="29" name="TextBox 4">
                          <a:extLst>
                            <a:ext uri="{FF2B5EF4-FFF2-40B4-BE49-F238E27FC236}">
                              <a16:creationId xmlns:a16="http://schemas.microsoft.com/office/drawing/2014/main" id="{B77EA3DC-1D4D-5782-EDF3-294C3FE1A92E}"/>
                            </a:ext>
                          </a:extLst>
                        </p:cNvPr>
                        <p:cNvSpPr txBox="1"/>
                        <p:nvPr/>
                      </p:nvSpPr>
                      <p:spPr>
                        <a:xfrm>
                          <a:off x="9073210" y="1266117"/>
                          <a:ext cx="838200" cy="440851"/>
                        </a:xfrm>
                        <a:prstGeom prst="rect">
                          <a:avLst/>
                        </a:prstGeom>
                        <a:noFill/>
                      </p:spPr>
                      <p:txBody>
                        <a:bodyPr vert="horz" rtlCol="0">
                          <a:spAutoFit/>
                        </a:bodyPr>
                        <a:lstStyle/>
                        <a:p>
                          <a:r>
                            <a:rPr lang="en-US" sz="1400" b="1" dirty="0">
                              <a:solidFill>
                                <a:srgbClr val="0000CC"/>
                              </a:solidFill>
                            </a:rPr>
                            <a:t>SRAS</a:t>
                          </a:r>
                        </a:p>
                      </p:txBody>
                    </p:sp>
                    <p:sp>
                      <p:nvSpPr>
                        <p:cNvPr id="30" name="Freeform 5">
                          <a:extLst>
                            <a:ext uri="{FF2B5EF4-FFF2-40B4-BE49-F238E27FC236}">
                              <a16:creationId xmlns:a16="http://schemas.microsoft.com/office/drawing/2014/main" id="{1759B192-799C-0BE2-ACFD-8CAC63AA35E0}"/>
                            </a:ext>
                          </a:extLst>
                        </p:cNvPr>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1" name="TextBox 4">
                          <a:extLst>
                            <a:ext uri="{FF2B5EF4-FFF2-40B4-BE49-F238E27FC236}">
                              <a16:creationId xmlns:a16="http://schemas.microsoft.com/office/drawing/2014/main" id="{F9E101F4-22D4-6E3F-31CF-82FB31DDE0ED}"/>
                            </a:ext>
                          </a:extLst>
                        </p:cNvPr>
                        <p:cNvSpPr txBox="1"/>
                        <p:nvPr/>
                      </p:nvSpPr>
                      <p:spPr>
                        <a:xfrm>
                          <a:off x="8383641" y="1159309"/>
                          <a:ext cx="838200" cy="440851"/>
                        </a:xfrm>
                        <a:prstGeom prst="rect">
                          <a:avLst/>
                        </a:prstGeom>
                        <a:noFill/>
                      </p:spPr>
                      <p:txBody>
                        <a:bodyPr vert="horz" rtlCol="0">
                          <a:spAutoFit/>
                        </a:bodyPr>
                        <a:lstStyle/>
                        <a:p>
                          <a:r>
                            <a:rPr lang="en-US" sz="1400" b="1" dirty="0">
                              <a:solidFill>
                                <a:srgbClr val="FF0000"/>
                              </a:solidFill>
                            </a:rPr>
                            <a:t>LRAS</a:t>
                          </a:r>
                        </a:p>
                      </p:txBody>
                    </p:sp>
                  </p:grpSp>
                  <p:sp>
                    <p:nvSpPr>
                      <p:cNvPr id="25" name="TextBox 24">
                        <a:extLst>
                          <a:ext uri="{FF2B5EF4-FFF2-40B4-BE49-F238E27FC236}">
                            <a16:creationId xmlns:a16="http://schemas.microsoft.com/office/drawing/2014/main" id="{7C9E2A8D-D14D-C99D-473F-A83DC9BE5981}"/>
                          </a:ext>
                        </a:extLst>
                      </p:cNvPr>
                      <p:cNvSpPr txBox="1"/>
                      <p:nvPr/>
                    </p:nvSpPr>
                    <p:spPr>
                      <a:xfrm>
                        <a:off x="9310533" y="5511800"/>
                        <a:ext cx="1269998" cy="440851"/>
                      </a:xfrm>
                      <a:prstGeom prst="rect">
                        <a:avLst/>
                      </a:prstGeom>
                      <a:noFill/>
                    </p:spPr>
                    <p:txBody>
                      <a:bodyPr vert="horz" rtlCol="0">
                        <a:spAutoFit/>
                      </a:bodyPr>
                      <a:lstStyle/>
                      <a:p>
                        <a:r>
                          <a:rPr lang="en-US" sz="1400" dirty="0">
                            <a:solidFill>
                              <a:srgbClr val="000000"/>
                            </a:solidFill>
                          </a:rPr>
                          <a:t>real GDP</a:t>
                        </a:r>
                      </a:p>
                    </p:txBody>
                  </p:sp>
                </p:grpSp>
                <p:cxnSp>
                  <p:nvCxnSpPr>
                    <p:cNvPr id="17" name="Straight Connector 16">
                      <a:extLst>
                        <a:ext uri="{FF2B5EF4-FFF2-40B4-BE49-F238E27FC236}">
                          <a16:creationId xmlns:a16="http://schemas.microsoft.com/office/drawing/2014/main" id="{3B48FE3C-0774-C58E-12DE-D5966F821047}"/>
                        </a:ext>
                      </a:extLst>
                    </p:cNvPr>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CE43F2D-C036-9174-7335-753E0E03E537}"/>
                        </a:ext>
                      </a:extLst>
                    </p:cNvPr>
                    <p:cNvSpPr txBox="1"/>
                    <p:nvPr/>
                  </p:nvSpPr>
                  <p:spPr>
                    <a:xfrm>
                      <a:off x="5322570" y="2991779"/>
                      <a:ext cx="533400" cy="440851"/>
                    </a:xfrm>
                    <a:prstGeom prst="rect">
                      <a:avLst/>
                    </a:prstGeom>
                    <a:noFill/>
                  </p:spPr>
                  <p:txBody>
                    <a:bodyPr vert="horz" rtlCol="0">
                      <a:spAutoFit/>
                    </a:bodyPr>
                    <a:lstStyle/>
                    <a:p>
                      <a:r>
                        <a:rPr lang="en-US" sz="1400" dirty="0" err="1">
                          <a:solidFill>
                            <a:srgbClr val="000000"/>
                          </a:solidFill>
                        </a:rPr>
                        <a:t>P</a:t>
                      </a:r>
                      <a:r>
                        <a:rPr lang="en-US" sz="1400" baseline="-25000" dirty="0" err="1">
                          <a:solidFill>
                            <a:srgbClr val="000000"/>
                          </a:solidFill>
                        </a:rPr>
                        <a:t>fe</a:t>
                      </a:r>
                      <a:endParaRPr lang="en-US" sz="1400" baseline="-25000" dirty="0">
                        <a:solidFill>
                          <a:srgbClr val="000000"/>
                        </a:solidFill>
                      </a:endParaRPr>
                    </a:p>
                  </p:txBody>
                </p:sp>
                <p:sp>
                  <p:nvSpPr>
                    <p:cNvPr id="19" name="TextBox 18">
                      <a:extLst>
                        <a:ext uri="{FF2B5EF4-FFF2-40B4-BE49-F238E27FC236}">
                          <a16:creationId xmlns:a16="http://schemas.microsoft.com/office/drawing/2014/main" id="{76A941E7-C0BC-47DE-040C-40F2AB4C42B4}"/>
                        </a:ext>
                      </a:extLst>
                    </p:cNvPr>
                    <p:cNvSpPr txBox="1"/>
                    <p:nvPr/>
                  </p:nvSpPr>
                  <p:spPr>
                    <a:xfrm>
                      <a:off x="8684216" y="5506964"/>
                      <a:ext cx="558800" cy="440851"/>
                    </a:xfrm>
                    <a:prstGeom prst="rect">
                      <a:avLst/>
                    </a:prstGeom>
                    <a:noFill/>
                  </p:spPr>
                  <p:txBody>
                    <a:bodyPr vert="horz" rtlCol="0">
                      <a:spAutoFit/>
                    </a:bodyPr>
                    <a:lstStyle/>
                    <a:p>
                      <a:r>
                        <a:rPr lang="en-US" sz="1400" dirty="0" err="1">
                          <a:solidFill>
                            <a:srgbClr val="000000"/>
                          </a:solidFill>
                        </a:rPr>
                        <a:t>Y</a:t>
                      </a:r>
                      <a:r>
                        <a:rPr lang="en-US" sz="1400" baseline="-25000" dirty="0" err="1">
                          <a:solidFill>
                            <a:srgbClr val="000000"/>
                          </a:solidFill>
                        </a:rPr>
                        <a:t>fe</a:t>
                      </a:r>
                      <a:endParaRPr lang="en-US" sz="1400" baseline="-25000" dirty="0">
                        <a:solidFill>
                          <a:srgbClr val="000000"/>
                        </a:solidFill>
                      </a:endParaRPr>
                    </a:p>
                  </p:txBody>
                </p:sp>
                <p:cxnSp>
                  <p:nvCxnSpPr>
                    <p:cNvPr id="20" name="Straight Connector 19">
                      <a:extLst>
                        <a:ext uri="{FF2B5EF4-FFF2-40B4-BE49-F238E27FC236}">
                          <a16:creationId xmlns:a16="http://schemas.microsoft.com/office/drawing/2014/main" id="{B0EF55FF-EFC1-4FA7-B93F-48127937B08A}"/>
                        </a:ext>
                      </a:extLst>
                    </p:cNvPr>
                    <p:cNvCxnSpPr/>
                    <p:nvPr/>
                  </p:nvCxnSpPr>
                  <p:spPr>
                    <a:xfrm flipH="1" flipV="1">
                      <a:off x="5753100" y="2162466"/>
                      <a:ext cx="3389399" cy="661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3F538C-C8D3-58A1-5060-AA23ADA608D5}"/>
                        </a:ext>
                      </a:extLst>
                    </p:cNvPr>
                    <p:cNvCxnSpPr/>
                    <p:nvPr/>
                  </p:nvCxnSpPr>
                  <p:spPr>
                    <a:xfrm flipV="1">
                      <a:off x="9142307" y="2165489"/>
                      <a:ext cx="0" cy="3288145"/>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275893-0A42-EAD9-6AE6-12F63E6649F9}"/>
                        </a:ext>
                      </a:extLst>
                    </p:cNvPr>
                    <p:cNvSpPr txBox="1"/>
                    <p:nvPr/>
                  </p:nvSpPr>
                  <p:spPr>
                    <a:xfrm>
                      <a:off x="5322566" y="1991549"/>
                      <a:ext cx="533400" cy="440851"/>
                    </a:xfrm>
                    <a:prstGeom prst="rect">
                      <a:avLst/>
                    </a:prstGeom>
                    <a:noFill/>
                  </p:spPr>
                  <p:txBody>
                    <a:bodyPr vert="horz" rtlCol="0">
                      <a:spAutoFit/>
                    </a:bodyPr>
                    <a:lstStyle/>
                    <a:p>
                      <a:r>
                        <a:rPr lang="en-US" sz="1400" dirty="0">
                          <a:solidFill>
                            <a:srgbClr val="000000"/>
                          </a:solidFill>
                        </a:rPr>
                        <a:t>P</a:t>
                      </a:r>
                      <a:r>
                        <a:rPr lang="en-US" sz="1400" baseline="-25000" dirty="0">
                          <a:solidFill>
                            <a:srgbClr val="000000"/>
                          </a:solidFill>
                        </a:rPr>
                        <a:t>2</a:t>
                      </a:r>
                    </a:p>
                  </p:txBody>
                </p:sp>
                <p:sp>
                  <p:nvSpPr>
                    <p:cNvPr id="23" name="TextBox 22">
                      <a:extLst>
                        <a:ext uri="{FF2B5EF4-FFF2-40B4-BE49-F238E27FC236}">
                          <a16:creationId xmlns:a16="http://schemas.microsoft.com/office/drawing/2014/main" id="{CE7DE2A9-A7B0-0023-E04D-94006209AEBC}"/>
                        </a:ext>
                      </a:extLst>
                    </p:cNvPr>
                    <p:cNvSpPr txBox="1"/>
                    <p:nvPr/>
                  </p:nvSpPr>
                  <p:spPr>
                    <a:xfrm>
                      <a:off x="9008552" y="5504387"/>
                      <a:ext cx="533400" cy="440851"/>
                    </a:xfrm>
                    <a:prstGeom prst="rect">
                      <a:avLst/>
                    </a:prstGeom>
                    <a:noFill/>
                  </p:spPr>
                  <p:txBody>
                    <a:bodyPr vert="horz" rtlCol="0">
                      <a:spAutoFit/>
                    </a:bodyPr>
                    <a:lstStyle/>
                    <a:p>
                      <a:r>
                        <a:rPr lang="en-US" sz="1400" dirty="0">
                          <a:solidFill>
                            <a:srgbClr val="000000"/>
                          </a:solidFill>
                        </a:rPr>
                        <a:t>Y</a:t>
                      </a:r>
                      <a:r>
                        <a:rPr lang="en-US" sz="1400" baseline="-25000" dirty="0">
                          <a:solidFill>
                            <a:srgbClr val="000000"/>
                          </a:solidFill>
                        </a:rPr>
                        <a:t>2</a:t>
                      </a:r>
                    </a:p>
                  </p:txBody>
                </p:sp>
              </p:grpSp>
              <p:cxnSp>
                <p:nvCxnSpPr>
                  <p:cNvPr id="15" name="Straight Connector 14">
                    <a:extLst>
                      <a:ext uri="{FF2B5EF4-FFF2-40B4-BE49-F238E27FC236}">
                        <a16:creationId xmlns:a16="http://schemas.microsoft.com/office/drawing/2014/main" id="{FBF4EE74-F5E4-D1CA-4FBB-7BE9FDCABB71}"/>
                      </a:ext>
                    </a:extLst>
                  </p:cNvPr>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927CC4DF-6F02-4850-D230-D1425F129372}"/>
                    </a:ext>
                  </a:extLst>
                </p:cNvPr>
                <p:cNvCxnSpPr/>
                <p:nvPr/>
              </p:nvCxnSpPr>
              <p:spPr>
                <a:xfrm>
                  <a:off x="7713539" y="2253361"/>
                  <a:ext cx="1177698" cy="963505"/>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69EB2E3-D0D6-6173-72D7-5CAB3F4D6DF2}"/>
                    </a:ext>
                  </a:extLst>
                </p:cNvPr>
                <p:cNvSpPr txBox="1"/>
                <p:nvPr/>
              </p:nvSpPr>
              <p:spPr>
                <a:xfrm>
                  <a:off x="8809681" y="3127785"/>
                  <a:ext cx="736854" cy="324772"/>
                </a:xfrm>
                <a:prstGeom prst="rect">
                  <a:avLst/>
                </a:prstGeom>
                <a:noFill/>
              </p:spPr>
              <p:txBody>
                <a:bodyPr vert="horz" wrap="square" rtlCol="0">
                  <a:spAutoFit/>
                </a:bodyPr>
                <a:lstStyle/>
                <a:p>
                  <a:r>
                    <a:rPr lang="en-US" sz="1400" dirty="0">
                      <a:solidFill>
                        <a:schemeClr val="bg1">
                          <a:lumMod val="75000"/>
                        </a:schemeClr>
                      </a:solidFill>
                    </a:rPr>
                    <a:t>AD</a:t>
                  </a:r>
                  <a:r>
                    <a:rPr lang="en-US" sz="1400" baseline="-25000" dirty="0">
                      <a:solidFill>
                        <a:schemeClr val="bg1">
                          <a:lumMod val="75000"/>
                        </a:schemeClr>
                      </a:solidFill>
                    </a:rPr>
                    <a:t>1</a:t>
                  </a:r>
                </a:p>
              </p:txBody>
            </p:sp>
            <p:cxnSp>
              <p:nvCxnSpPr>
                <p:cNvPr id="12" name="Straight Connector 11">
                  <a:extLst>
                    <a:ext uri="{FF2B5EF4-FFF2-40B4-BE49-F238E27FC236}">
                      <a16:creationId xmlns:a16="http://schemas.microsoft.com/office/drawing/2014/main" id="{E2427A05-B7F5-7DC7-08C5-BCFAA888EA31}"/>
                    </a:ext>
                  </a:extLst>
                </p:cNvPr>
                <p:cNvCxnSpPr/>
                <p:nvPr/>
              </p:nvCxnSpPr>
              <p:spPr>
                <a:xfrm>
                  <a:off x="6758110" y="2379581"/>
                  <a:ext cx="1915299" cy="154471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D2CE8B-481B-2FFC-7F76-C8640364FF69}"/>
                    </a:ext>
                  </a:extLst>
                </p:cNvPr>
                <p:cNvSpPr txBox="1"/>
                <p:nvPr/>
              </p:nvSpPr>
              <p:spPr>
                <a:xfrm>
                  <a:off x="8604715" y="3864544"/>
                  <a:ext cx="736854" cy="324772"/>
                </a:xfrm>
                <a:prstGeom prst="rect">
                  <a:avLst/>
                </a:prstGeom>
                <a:noFill/>
              </p:spPr>
              <p:txBody>
                <a:bodyPr vert="horz" wrap="square" rtlCol="0">
                  <a:spAutoFit/>
                </a:bodyPr>
                <a:lstStyle/>
                <a:p>
                  <a:r>
                    <a:rPr lang="en-US" sz="1400" dirty="0"/>
                    <a:t>AD</a:t>
                  </a:r>
                  <a:r>
                    <a:rPr lang="en-US" sz="1400" baseline="-25000" dirty="0"/>
                    <a:t>2</a:t>
                  </a:r>
                </a:p>
              </p:txBody>
            </p:sp>
          </p:grpSp>
          <p:sp>
            <p:nvSpPr>
              <p:cNvPr id="7" name="TextBox 6">
                <a:extLst>
                  <a:ext uri="{FF2B5EF4-FFF2-40B4-BE49-F238E27FC236}">
                    <a16:creationId xmlns:a16="http://schemas.microsoft.com/office/drawing/2014/main" id="{BA9E61B2-7715-388F-FB81-B1DCD3A6DDD0}"/>
                  </a:ext>
                </a:extLst>
              </p:cNvPr>
              <p:cNvSpPr txBox="1"/>
              <p:nvPr/>
            </p:nvSpPr>
            <p:spPr>
              <a:xfrm>
                <a:off x="2916894" y="5662542"/>
                <a:ext cx="1206774" cy="275523"/>
              </a:xfrm>
              <a:prstGeom prst="rect">
                <a:avLst/>
              </a:prstGeom>
              <a:noFill/>
            </p:spPr>
            <p:txBody>
              <a:bodyPr vert="horz" wrap="square" rtlCol="0">
                <a:spAutoFit/>
              </a:bodyPr>
              <a:lstStyle/>
              <a:p>
                <a:r>
                  <a:rPr lang="en-US" sz="1100" i="1" dirty="0">
                    <a:solidFill>
                      <a:srgbClr val="F81D06"/>
                    </a:solidFill>
                  </a:rPr>
                  <a:t>$100 million</a:t>
                </a:r>
              </a:p>
            </p:txBody>
          </p:sp>
          <p:sp>
            <p:nvSpPr>
              <p:cNvPr id="8" name="Left Brace 7">
                <a:extLst>
                  <a:ext uri="{FF2B5EF4-FFF2-40B4-BE49-F238E27FC236}">
                    <a16:creationId xmlns:a16="http://schemas.microsoft.com/office/drawing/2014/main" id="{5A543C83-1123-A532-778C-AA3E31033D40}"/>
                  </a:ext>
                </a:extLst>
              </p:cNvPr>
              <p:cNvSpPr/>
              <p:nvPr/>
            </p:nvSpPr>
            <p:spPr>
              <a:xfrm rot="16200000">
                <a:off x="3334437" y="5373053"/>
                <a:ext cx="197048" cy="388469"/>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400"/>
              </a:p>
            </p:txBody>
          </p:sp>
        </p:grpSp>
        <p:cxnSp>
          <p:nvCxnSpPr>
            <p:cNvPr id="5" name="Straight Arrow Connector 4">
              <a:extLst>
                <a:ext uri="{FF2B5EF4-FFF2-40B4-BE49-F238E27FC236}">
                  <a16:creationId xmlns:a16="http://schemas.microsoft.com/office/drawing/2014/main" id="{FDC09FA5-4891-6104-9FB0-7CC10DF33B25}"/>
                </a:ext>
              </a:extLst>
            </p:cNvPr>
            <p:cNvCxnSpPr/>
            <p:nvPr/>
          </p:nvCxnSpPr>
          <p:spPr>
            <a:xfrm flipH="1" flipV="1">
              <a:off x="2599974" y="2868086"/>
              <a:ext cx="746966" cy="1"/>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33" name="TextBox 32">
            <a:extLst>
              <a:ext uri="{FF2B5EF4-FFF2-40B4-BE49-F238E27FC236}">
                <a16:creationId xmlns:a16="http://schemas.microsoft.com/office/drawing/2014/main" id="{31851049-A402-0686-1AF0-94788A9F3854}"/>
              </a:ext>
            </a:extLst>
          </p:cNvPr>
          <p:cNvSpPr txBox="1"/>
          <p:nvPr/>
        </p:nvSpPr>
        <p:spPr>
          <a:xfrm>
            <a:off x="5349639" y="2225129"/>
            <a:ext cx="609600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Calibri"/>
              </a:rPr>
              <a:t>Aggregate Demand</a:t>
            </a:r>
            <a:r>
              <a:rPr kumimoji="0" lang="en-US" sz="1800" b="0" i="0" u="none" strike="noStrike" cap="none" spc="0" normalizeH="0" baseline="0" dirty="0">
                <a:ln>
                  <a:noFill/>
                </a:ln>
                <a:solidFill>
                  <a:srgbClr val="000000"/>
                </a:solidFill>
                <a:effectLst/>
                <a:uFillTx/>
                <a:latin typeface="+mn-lt"/>
                <a:ea typeface="+mn-ea"/>
                <a:cs typeface="+mn-cs"/>
                <a:sym typeface="Calibri"/>
              </a:rPr>
              <a:t>- AD decreases, how much will depend on the size of multiplier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t>Real GDP</a:t>
            </a:r>
            <a:r>
              <a:rPr lang="en-US" sz="1800" dirty="0"/>
              <a:t>- Output decreases due to decrease in AD; firms cut back on production.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Calibri"/>
              </a:rPr>
              <a:t>Employment</a:t>
            </a:r>
            <a:r>
              <a:rPr kumimoji="0" lang="en-US" sz="1800" b="0" i="0" u="none" strike="noStrike" cap="none" spc="0" normalizeH="0" baseline="0" dirty="0">
                <a:ln>
                  <a:noFill/>
                </a:ln>
                <a:solidFill>
                  <a:srgbClr val="000000"/>
                </a:solidFill>
                <a:effectLst/>
                <a:uFillTx/>
                <a:latin typeface="+mn-lt"/>
                <a:ea typeface="+mn-ea"/>
                <a:cs typeface="+mn-cs"/>
                <a:sym typeface="Calibri"/>
              </a:rPr>
              <a:t>- in short-run, firms will hire fewer/lay-off workers, increasing unemployment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t>Price level- </a:t>
            </a:r>
            <a:r>
              <a:rPr lang="en-US" sz="1800" dirty="0"/>
              <a:t>decreases in spending will put downward pressure on prices, </a:t>
            </a:r>
            <a:r>
              <a:rPr lang="en-US" dirty="0"/>
              <a:t>resulting in a lower price level (disinflation).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101576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2C7E8E-B57F-FEFB-667A-45BCEB9AE60A}"/>
              </a:ext>
            </a:extLst>
          </p:cNvPr>
          <p:cNvSpPr>
            <a:spLocks noGrp="1"/>
          </p:cNvSpPr>
          <p:nvPr>
            <p:ph type="body" sz="quarter" idx="1"/>
          </p:nvPr>
        </p:nvSpPr>
        <p:spPr>
          <a:xfrm>
            <a:off x="2865786" y="438058"/>
            <a:ext cx="9144001" cy="616224"/>
          </a:xfrm>
        </p:spPr>
        <p:txBody>
          <a:bodyPr>
            <a:noAutofit/>
          </a:bodyPr>
          <a:lstStyle/>
          <a:p>
            <a:r>
              <a:rPr lang="en-US" sz="4400" b="1" dirty="0">
                <a:solidFill>
                  <a:srgbClr val="002060"/>
                </a:solidFill>
              </a:rPr>
              <a:t>Limitations of Fiscal Policy</a:t>
            </a:r>
          </a:p>
        </p:txBody>
      </p:sp>
      <p:sp>
        <p:nvSpPr>
          <p:cNvPr id="3" name="TextBox 2">
            <a:extLst>
              <a:ext uri="{FF2B5EF4-FFF2-40B4-BE49-F238E27FC236}">
                <a16:creationId xmlns:a16="http://schemas.microsoft.com/office/drawing/2014/main" id="{F6527D95-17D8-396C-ADE2-04BB00997264}"/>
              </a:ext>
            </a:extLst>
          </p:cNvPr>
          <p:cNvSpPr txBox="1"/>
          <p:nvPr/>
        </p:nvSpPr>
        <p:spPr>
          <a:xfrm>
            <a:off x="732186" y="1701800"/>
            <a:ext cx="9681814" cy="3816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Recognition lag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Decision lag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Implementation lag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Effectiveness lag</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Difficult to target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Uncertainty about size of multiplier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Impact on government deficit/debt</a:t>
            </a:r>
          </a:p>
          <a:p>
            <a:pPr marL="285750" indent="-285750">
              <a:buFont typeface="Arial" panose="020B0604020202020204" pitchFamily="34" charset="0"/>
              <a:buChar char="•"/>
            </a:pPr>
            <a:r>
              <a:rPr lang="en-US" sz="2800" dirty="0"/>
              <a:t>Crowding out</a:t>
            </a:r>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146" name="Picture 2">
            <a:extLst>
              <a:ext uri="{FF2B5EF4-FFF2-40B4-BE49-F238E27FC236}">
                <a16:creationId xmlns:a16="http://schemas.microsoft.com/office/drawing/2014/main" id="{2508C315-6BF5-DC14-963C-EACDCFAB7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119" y="2182267"/>
            <a:ext cx="4351867" cy="285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005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102BC-8403-B275-65BE-9B0C9E96FFDD}"/>
              </a:ext>
            </a:extLst>
          </p:cNvPr>
          <p:cNvSpPr>
            <a:spLocks noGrp="1"/>
          </p:cNvSpPr>
          <p:nvPr>
            <p:ph type="body" sz="quarter" idx="1"/>
          </p:nvPr>
        </p:nvSpPr>
        <p:spPr>
          <a:xfrm>
            <a:off x="919673" y="2514599"/>
            <a:ext cx="7009296" cy="914401"/>
          </a:xfrm>
        </p:spPr>
        <p:txBody>
          <a:bodyPr>
            <a:normAutofit/>
          </a:bodyPr>
          <a:lstStyle/>
          <a:p>
            <a:r>
              <a:rPr lang="en-US" b="1" dirty="0"/>
              <a:t>III. Monetary Policy</a:t>
            </a:r>
          </a:p>
        </p:txBody>
      </p:sp>
      <p:pic>
        <p:nvPicPr>
          <p:cNvPr id="7" name="Picture 6" descr="A person in a suit sitting at a podium">
            <a:extLst>
              <a:ext uri="{FF2B5EF4-FFF2-40B4-BE49-F238E27FC236}">
                <a16:creationId xmlns:a16="http://schemas.microsoft.com/office/drawing/2014/main" id="{AA43AD22-C913-8329-123E-06A5791510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0581" y="3610466"/>
            <a:ext cx="5015060" cy="2810765"/>
          </a:xfrm>
          <a:prstGeom prst="rect">
            <a:avLst/>
          </a:prstGeom>
        </p:spPr>
      </p:pic>
    </p:spTree>
    <p:extLst>
      <p:ext uri="{BB962C8B-B14F-4D97-AF65-F5344CB8AC3E}">
        <p14:creationId xmlns:p14="http://schemas.microsoft.com/office/powerpoint/2010/main" val="36380691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C2E37-7D8F-56DA-8A90-DAF33B4CE77D}"/>
              </a:ext>
            </a:extLst>
          </p:cNvPr>
          <p:cNvSpPr>
            <a:spLocks noGrp="1"/>
          </p:cNvSpPr>
          <p:nvPr>
            <p:ph type="body" sz="quarter" idx="1"/>
          </p:nvPr>
        </p:nvSpPr>
        <p:spPr>
          <a:xfrm>
            <a:off x="1121653" y="395724"/>
            <a:ext cx="9144001" cy="616224"/>
          </a:xfrm>
        </p:spPr>
        <p:txBody>
          <a:bodyPr>
            <a:noAutofit/>
          </a:bodyPr>
          <a:lstStyle/>
          <a:p>
            <a:pPr algn="ctr"/>
            <a:r>
              <a:rPr lang="en-US" sz="4400" b="1" dirty="0">
                <a:solidFill>
                  <a:srgbClr val="002060"/>
                </a:solidFill>
              </a:rPr>
              <a:t>MONETARY POLICY OVERVIEW</a:t>
            </a:r>
          </a:p>
        </p:txBody>
      </p:sp>
      <p:sp>
        <p:nvSpPr>
          <p:cNvPr id="3" name="TextBox 2">
            <a:extLst>
              <a:ext uri="{FF2B5EF4-FFF2-40B4-BE49-F238E27FC236}">
                <a16:creationId xmlns:a16="http://schemas.microsoft.com/office/drawing/2014/main" id="{10B13863-E3B5-47F5-BA20-312A61C951B9}"/>
              </a:ext>
            </a:extLst>
          </p:cNvPr>
          <p:cNvSpPr txBox="1"/>
          <p:nvPr/>
        </p:nvSpPr>
        <p:spPr>
          <a:xfrm>
            <a:off x="931333" y="1761067"/>
            <a:ext cx="1004993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The Federal Reserve’s policy goals and decision</a:t>
            </a:r>
            <a:r>
              <a:rPr lang="en-US" sz="2800" dirty="0"/>
              <a:t>-making framework</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How the Fed implements monetary policy decisions</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Monetary policy tools before and after the Great Recession</a:t>
            </a:r>
          </a:p>
        </p:txBody>
      </p:sp>
      <p:sp>
        <p:nvSpPr>
          <p:cNvPr id="4" name="TextBox 3">
            <a:extLst>
              <a:ext uri="{FF2B5EF4-FFF2-40B4-BE49-F238E27FC236}">
                <a16:creationId xmlns:a16="http://schemas.microsoft.com/office/drawing/2014/main" id="{93213871-797E-30B1-A7EA-911BD86A8DC0}"/>
              </a:ext>
            </a:extLst>
          </p:cNvPr>
          <p:cNvSpPr txBox="1"/>
          <p:nvPr/>
        </p:nvSpPr>
        <p:spPr>
          <a:xfrm>
            <a:off x="736600" y="5757333"/>
            <a:ext cx="897300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1" u="none" strike="noStrike" cap="none" spc="0" normalizeH="0" baseline="0" dirty="0">
                <a:ln>
                  <a:noFill/>
                </a:ln>
                <a:solidFill>
                  <a:srgbClr val="000000"/>
                </a:solidFill>
                <a:effectLst/>
                <a:uFillTx/>
                <a:latin typeface="+mn-lt"/>
                <a:ea typeface="+mn-ea"/>
                <a:cs typeface="+mn-cs"/>
                <a:sym typeface="Calibri"/>
              </a:rPr>
              <a:t>Sources: Marginal Revolution University, Federal Reserve of St. Louis, Christopher J. Neely, Federal Reserve </a:t>
            </a:r>
          </a:p>
        </p:txBody>
      </p:sp>
    </p:spTree>
    <p:extLst>
      <p:ext uri="{BB962C8B-B14F-4D97-AF65-F5344CB8AC3E}">
        <p14:creationId xmlns:p14="http://schemas.microsoft.com/office/powerpoint/2010/main" val="22103687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CFD07-89CC-4462-78D5-98EEE7A962DE}"/>
              </a:ext>
            </a:extLst>
          </p:cNvPr>
          <p:cNvSpPr>
            <a:spLocks noGrp="1"/>
          </p:cNvSpPr>
          <p:nvPr>
            <p:ph type="body" sz="quarter" idx="1"/>
          </p:nvPr>
        </p:nvSpPr>
        <p:spPr>
          <a:xfrm>
            <a:off x="732186" y="601870"/>
            <a:ext cx="9144001" cy="616224"/>
          </a:xfrm>
        </p:spPr>
        <p:txBody>
          <a:bodyPr>
            <a:noAutofit/>
          </a:bodyPr>
          <a:lstStyle/>
          <a:p>
            <a:pPr algn="ctr"/>
            <a:r>
              <a:rPr lang="en-US" sz="4400" b="1" dirty="0"/>
              <a:t>THE FEDERAL RESERVE SYSTEM</a:t>
            </a:r>
          </a:p>
        </p:txBody>
      </p:sp>
      <p:sp>
        <p:nvSpPr>
          <p:cNvPr id="3" name="TextBox 2">
            <a:extLst>
              <a:ext uri="{FF2B5EF4-FFF2-40B4-BE49-F238E27FC236}">
                <a16:creationId xmlns:a16="http://schemas.microsoft.com/office/drawing/2014/main" id="{9F93B520-5FDE-6966-D628-ACC5E4A42D40}"/>
              </a:ext>
            </a:extLst>
          </p:cNvPr>
          <p:cNvSpPr txBox="1"/>
          <p:nvPr/>
        </p:nvSpPr>
        <p:spPr>
          <a:xfrm>
            <a:off x="1219200" y="1490133"/>
            <a:ext cx="10066866"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nSpc>
                <a:spcPct val="200000"/>
              </a:lnSpc>
              <a:buFont typeface="Arial" panose="020B0604020202020204" pitchFamily="34" charset="0"/>
              <a:buChar char="•"/>
            </a:pPr>
            <a:r>
              <a:rPr lang="en-US" sz="2800" dirty="0"/>
              <a:t>“The Fed”</a:t>
            </a:r>
          </a:p>
          <a:p>
            <a:pPr marL="285750" indent="-285750">
              <a:lnSpc>
                <a:spcPct val="200000"/>
              </a:lnSpc>
              <a:buFont typeface="Arial" panose="020B0604020202020204" pitchFamily="34" charset="0"/>
              <a:buChar char="•"/>
            </a:pPr>
            <a:r>
              <a:rPr lang="en-US" sz="2800" dirty="0"/>
              <a:t>Created by an act of Congress in 1913</a:t>
            </a:r>
          </a:p>
          <a:p>
            <a:pPr marL="285750" indent="-285750">
              <a:lnSpc>
                <a:spcPct val="200000"/>
              </a:lnSpc>
              <a:buFont typeface="Arial" panose="020B0604020202020204" pitchFamily="34" charset="0"/>
              <a:buChar char="•"/>
            </a:pPr>
            <a:r>
              <a:rPr lang="en-US" sz="2800" dirty="0"/>
              <a:t>Originally a lender of last resort to prevent bank panics</a:t>
            </a:r>
          </a:p>
          <a:p>
            <a:pPr marL="285750" indent="-285750">
              <a:lnSpc>
                <a:spcPct val="200000"/>
              </a:lnSpc>
              <a:buFont typeface="Arial" panose="020B0604020202020204" pitchFamily="34" charset="0"/>
              <a:buChar char="•"/>
            </a:pPr>
            <a:r>
              <a:rPr lang="en-US" sz="2800" dirty="0"/>
              <a:t>Responsible for monetary policy</a:t>
            </a:r>
          </a:p>
          <a:p>
            <a:pPr marL="285750" indent="-285750">
              <a:lnSpc>
                <a:spcPct val="200000"/>
              </a:lnSpc>
              <a:buFont typeface="Arial" panose="020B0604020202020204" pitchFamily="34" charset="0"/>
              <a:buChar char="•"/>
            </a:pPr>
            <a:r>
              <a:rPr lang="en-US" sz="2800" dirty="0"/>
              <a:t>Central bank* to the United States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A9C37F74-E615-DE66-2257-3C400BAE6955}"/>
              </a:ext>
            </a:extLst>
          </p:cNvPr>
          <p:cNvSpPr txBox="1"/>
          <p:nvPr/>
        </p:nvSpPr>
        <p:spPr>
          <a:xfrm>
            <a:off x="1219200" y="5932965"/>
            <a:ext cx="702733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 </a:t>
            </a:r>
            <a:r>
              <a:rPr kumimoji="0" lang="en-US" sz="1800" b="0" i="1" u="none" strike="noStrike" cap="none" spc="0" normalizeH="0" baseline="0" dirty="0">
                <a:ln>
                  <a:noFill/>
                </a:ln>
                <a:solidFill>
                  <a:srgbClr val="000000"/>
                </a:solidFill>
                <a:effectLst/>
                <a:uFillTx/>
                <a:latin typeface="+mn-lt"/>
                <a:ea typeface="+mn-ea"/>
                <a:cs typeface="+mn-cs"/>
                <a:sym typeface="Calibri"/>
              </a:rPr>
              <a:t>A government agency that oversees the banking system and is responsible for the amount of money and credit in the economy</a:t>
            </a:r>
          </a:p>
        </p:txBody>
      </p:sp>
    </p:spTree>
    <p:extLst>
      <p:ext uri="{BB962C8B-B14F-4D97-AF65-F5344CB8AC3E}">
        <p14:creationId xmlns:p14="http://schemas.microsoft.com/office/powerpoint/2010/main" val="21004715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7E614-950E-3CD8-961B-FE330BE133EA}"/>
              </a:ext>
            </a:extLst>
          </p:cNvPr>
          <p:cNvSpPr>
            <a:spLocks noGrp="1"/>
          </p:cNvSpPr>
          <p:nvPr>
            <p:ph type="body" sz="quarter" idx="1"/>
          </p:nvPr>
        </p:nvSpPr>
        <p:spPr/>
        <p:txBody>
          <a:bodyPr/>
          <a:lstStyle/>
          <a:p>
            <a:endParaRPr lang="en-US"/>
          </a:p>
        </p:txBody>
      </p:sp>
      <p:pic>
        <p:nvPicPr>
          <p:cNvPr id="3" name="Online Media 2" title="A Secret Meeting And The Birth Of The Federal Reserve | Planet Money | NPR">
            <a:hlinkClick r:id="" action="ppaction://media"/>
            <a:extLst>
              <a:ext uri="{FF2B5EF4-FFF2-40B4-BE49-F238E27FC236}">
                <a16:creationId xmlns:a16="http://schemas.microsoft.com/office/drawing/2014/main" id="{44BACCC5-4AC9-D905-6446-6C6794E1802E}"/>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465153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2</a:t>
            </a:fld>
            <a:endParaRPr/>
          </a:p>
        </p:txBody>
      </p:sp>
      <p:sp>
        <p:nvSpPr>
          <p:cNvPr id="192" name="Title 1"/>
          <p:cNvSpPr txBox="1"/>
          <p:nvPr/>
        </p:nvSpPr>
        <p:spPr>
          <a:xfrm>
            <a:off x="542684" y="478403"/>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b="1" dirty="0">
                <a:latin typeface="+mn-lt"/>
                <a:ea typeface="Calibri Light" panose="020F0302020204030204" pitchFamily="34" charset="0"/>
                <a:cs typeface="Calibri Light" panose="020F0302020204030204" pitchFamily="34" charset="0"/>
              </a:rPr>
              <a:t>Objectives</a:t>
            </a:r>
          </a:p>
        </p:txBody>
      </p:sp>
      <p:sp>
        <p:nvSpPr>
          <p:cNvPr id="193" name="TextBox 4"/>
          <p:cNvSpPr txBox="1"/>
          <p:nvPr/>
        </p:nvSpPr>
        <p:spPr>
          <a:xfrm>
            <a:off x="1120160" y="1484376"/>
            <a:ext cx="9269211" cy="5195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marL="0" marR="0">
              <a:lnSpc>
                <a:spcPct val="107000"/>
              </a:lnSpc>
              <a:spcBef>
                <a:spcPts val="0"/>
              </a:spcBef>
              <a:spcAft>
                <a:spcPts val="800"/>
              </a:spcAft>
            </a:pPr>
            <a:r>
              <a:rPr lang="en-US" sz="2800" kern="100" dirty="0">
                <a:effectLst/>
                <a:ea typeface="Aptos" panose="020B0004020202020204" pitchFamily="34" charset="0"/>
                <a:cs typeface="Times New Roman" panose="02020603050405020304" pitchFamily="18" charset="0"/>
              </a:rPr>
              <a:t>Develop an understanding of how governments can influence the business cycle. </a:t>
            </a:r>
          </a:p>
          <a:p>
            <a:pPr marL="0" marR="0">
              <a:lnSpc>
                <a:spcPct val="107000"/>
              </a:lnSpc>
              <a:spcBef>
                <a:spcPts val="0"/>
              </a:spcBef>
              <a:spcAft>
                <a:spcPts val="800"/>
              </a:spcAft>
            </a:pPr>
            <a:r>
              <a:rPr lang="en-US" sz="2800" kern="100" dirty="0">
                <a:effectLst/>
                <a:ea typeface="Aptos" panose="020B0004020202020204" pitchFamily="34" charset="0"/>
                <a:cs typeface="Times New Roman" panose="02020603050405020304" pitchFamily="18" charset="0"/>
              </a:rPr>
              <a:t>Explain monetary policy  is implemented.</a:t>
            </a:r>
          </a:p>
          <a:p>
            <a:pPr marL="0" marR="0">
              <a:lnSpc>
                <a:spcPct val="107000"/>
              </a:lnSpc>
              <a:spcBef>
                <a:spcPts val="0"/>
              </a:spcBef>
              <a:spcAft>
                <a:spcPts val="800"/>
              </a:spcAft>
            </a:pPr>
            <a:r>
              <a:rPr lang="en-US" sz="2800" kern="100" dirty="0">
                <a:effectLst/>
                <a:ea typeface="Aptos" panose="020B0004020202020204" pitchFamily="34" charset="0"/>
                <a:cs typeface="Times New Roman" panose="02020603050405020304" pitchFamily="18" charset="0"/>
              </a:rPr>
              <a:t>Analyze the effects of government policies on inflation, employment and economic growth.</a:t>
            </a:r>
          </a:p>
          <a:p>
            <a:pPr marL="0" marR="0">
              <a:lnSpc>
                <a:spcPct val="107000"/>
              </a:lnSpc>
              <a:spcBef>
                <a:spcPts val="0"/>
              </a:spcBef>
              <a:spcAft>
                <a:spcPts val="800"/>
              </a:spcAft>
            </a:pPr>
            <a:r>
              <a:rPr lang="en-US" sz="2800" kern="100" dirty="0">
                <a:effectLst/>
                <a:ea typeface="Aptos" panose="020B0004020202020204" pitchFamily="34" charset="0"/>
                <a:cs typeface="Times New Roman" panose="02020603050405020304" pitchFamily="18" charset="0"/>
              </a:rPr>
              <a:t>Compare and contrast policy approaches used in selected countries.</a:t>
            </a:r>
          </a:p>
          <a:p>
            <a:pPr marL="0" marR="0">
              <a:lnSpc>
                <a:spcPct val="107000"/>
              </a:lnSpc>
              <a:spcBef>
                <a:spcPts val="0"/>
              </a:spcBef>
              <a:spcAft>
                <a:spcPts val="800"/>
              </a:spcAft>
            </a:pPr>
            <a:r>
              <a:rPr lang="en-US" sz="2800" kern="100" dirty="0">
                <a:ea typeface="Aptos" panose="020B0004020202020204" pitchFamily="34" charset="0"/>
                <a:cs typeface="Times New Roman" panose="02020603050405020304" pitchFamily="18" charset="0"/>
              </a:rPr>
              <a:t>Understand the importance of globalization. </a:t>
            </a:r>
          </a:p>
          <a:p>
            <a:pPr marL="0" marR="0">
              <a:lnSpc>
                <a:spcPct val="107000"/>
              </a:lnSpc>
              <a:spcBef>
                <a:spcPts val="0"/>
              </a:spcBef>
              <a:spcAft>
                <a:spcPts val="800"/>
              </a:spcAft>
            </a:pPr>
            <a:r>
              <a:rPr lang="en-US" sz="2800" kern="100" dirty="0">
                <a:effectLst/>
                <a:ea typeface="Aptos" panose="020B0004020202020204" pitchFamily="34" charset="0"/>
                <a:cs typeface="Times New Roman" panose="02020603050405020304" pitchFamily="18" charset="0"/>
              </a:rPr>
              <a:t>Use demand and supply analysis to explain how exchange rates are determined.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65D74-1CBB-E33B-7B94-0239EE8A8071}"/>
              </a:ext>
            </a:extLst>
          </p:cNvPr>
          <p:cNvSpPr>
            <a:spLocks noGrp="1"/>
          </p:cNvSpPr>
          <p:nvPr>
            <p:ph type="body" sz="quarter" idx="1"/>
          </p:nvPr>
        </p:nvSpPr>
        <p:spPr>
          <a:xfrm>
            <a:off x="1045452" y="446525"/>
            <a:ext cx="9144001" cy="616224"/>
          </a:xfrm>
        </p:spPr>
        <p:txBody>
          <a:bodyPr>
            <a:noAutofit/>
          </a:bodyPr>
          <a:lstStyle/>
          <a:p>
            <a:r>
              <a:rPr lang="en-US" sz="4000" b="1" dirty="0">
                <a:solidFill>
                  <a:srgbClr val="002060"/>
                </a:solidFill>
              </a:rPr>
              <a:t>RESPONSIBILITIES OF FEDERAL RESERVE</a:t>
            </a:r>
          </a:p>
        </p:txBody>
      </p:sp>
      <p:sp>
        <p:nvSpPr>
          <p:cNvPr id="3" name="TextBox 2">
            <a:extLst>
              <a:ext uri="{FF2B5EF4-FFF2-40B4-BE49-F238E27FC236}">
                <a16:creationId xmlns:a16="http://schemas.microsoft.com/office/drawing/2014/main" id="{8860822C-3F46-B70A-E02F-6084E84147E0}"/>
              </a:ext>
            </a:extLst>
          </p:cNvPr>
          <p:cNvSpPr txBox="1"/>
          <p:nvPr/>
        </p:nvSpPr>
        <p:spPr>
          <a:xfrm>
            <a:off x="702733" y="1803401"/>
            <a:ext cx="10989734"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lnSpc>
                <a:spcPct val="150000"/>
              </a:lnSpc>
              <a:buFont typeface="+mj-lt"/>
              <a:buAutoNum type="arabicPeriod"/>
            </a:pPr>
            <a:r>
              <a:rPr lang="en-US" sz="2800" dirty="0"/>
              <a:t>Regulate bank holding companies and state-chartered banks. </a:t>
            </a:r>
          </a:p>
          <a:p>
            <a:pPr marL="342900" indent="-342900">
              <a:lnSpc>
                <a:spcPct val="150000"/>
              </a:lnSpc>
              <a:buFont typeface="+mj-lt"/>
              <a:buAutoNum type="arabicPeriod"/>
            </a:pPr>
            <a:r>
              <a:rPr lang="en-US" sz="2800" dirty="0"/>
              <a:t>Supply money and credit to the economy to maintain stable prices and full employment.</a:t>
            </a:r>
          </a:p>
          <a:p>
            <a:pPr marL="342900" indent="-342900">
              <a:lnSpc>
                <a:spcPct val="150000"/>
              </a:lnSpc>
              <a:buFont typeface="+mj-lt"/>
              <a:buAutoNum type="arabicPeriod"/>
            </a:pPr>
            <a:r>
              <a:rPr lang="en-US" sz="2800" dirty="0"/>
              <a:t>Ensure the smooth functioning of the payments system. </a:t>
            </a:r>
          </a:p>
          <a:p>
            <a:pPr marL="342900" indent="-342900">
              <a:lnSpc>
                <a:spcPct val="150000"/>
              </a:lnSpc>
              <a:buFont typeface="+mj-lt"/>
              <a:buAutoNum type="arabicPeriod"/>
            </a:pPr>
            <a:r>
              <a:rPr lang="en-US" sz="2800" dirty="0"/>
              <a:t>Act as the government’s bank</a:t>
            </a:r>
          </a:p>
          <a:p>
            <a:pPr marL="342900" indent="-342900">
              <a:lnSpc>
                <a:spcPct val="150000"/>
              </a:lnSpc>
              <a:buFont typeface="+mj-lt"/>
              <a:buAutoNum type="arabicPeriod"/>
            </a:pPr>
            <a:r>
              <a:rPr lang="en-US" sz="2800" dirty="0"/>
              <a:t>Be the lender of the last resort.</a:t>
            </a:r>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5388278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25BDC-B5FE-40E4-582F-6317D318DCE1}"/>
              </a:ext>
            </a:extLst>
          </p:cNvPr>
          <p:cNvSpPr>
            <a:spLocks noGrp="1"/>
          </p:cNvSpPr>
          <p:nvPr>
            <p:ph type="body" sz="quarter" idx="1"/>
          </p:nvPr>
        </p:nvSpPr>
        <p:spPr>
          <a:xfrm>
            <a:off x="825320" y="327991"/>
            <a:ext cx="9144001" cy="616224"/>
          </a:xfrm>
        </p:spPr>
        <p:txBody>
          <a:bodyPr>
            <a:noAutofit/>
          </a:bodyPr>
          <a:lstStyle/>
          <a:p>
            <a:r>
              <a:rPr lang="en-US" sz="3200" b="1" dirty="0">
                <a:solidFill>
                  <a:srgbClr val="002060"/>
                </a:solidFill>
              </a:rPr>
              <a:t>How does the Federal Reserve differ from other central banks?</a:t>
            </a:r>
          </a:p>
        </p:txBody>
      </p:sp>
      <p:sp>
        <p:nvSpPr>
          <p:cNvPr id="3" name="TextBox 2">
            <a:extLst>
              <a:ext uri="{FF2B5EF4-FFF2-40B4-BE49-F238E27FC236}">
                <a16:creationId xmlns:a16="http://schemas.microsoft.com/office/drawing/2014/main" id="{AC98095D-B1A5-163D-1084-CA81507E750E}"/>
              </a:ext>
            </a:extLst>
          </p:cNvPr>
          <p:cNvSpPr txBox="1"/>
          <p:nvPr/>
        </p:nvSpPr>
        <p:spPr>
          <a:xfrm>
            <a:off x="825320" y="1675393"/>
            <a:ext cx="10871200"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Responsible for monetary policy, bank regulation, and payments system</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a:t>Exceptionally decentralized</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a:t>Independence from elected officials</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668563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242C7-A9A2-904A-7CBC-B319F6DA9CF0}"/>
              </a:ext>
            </a:extLst>
          </p:cNvPr>
          <p:cNvSpPr>
            <a:spLocks noGrp="1"/>
          </p:cNvSpPr>
          <p:nvPr>
            <p:ph type="body" sz="quarter" idx="1"/>
          </p:nvPr>
        </p:nvSpPr>
        <p:spPr>
          <a:xfrm>
            <a:off x="905403" y="421124"/>
            <a:ext cx="9144001" cy="616224"/>
          </a:xfrm>
        </p:spPr>
        <p:txBody>
          <a:bodyPr>
            <a:normAutofit/>
          </a:bodyPr>
          <a:lstStyle/>
          <a:p>
            <a:r>
              <a:rPr lang="en-US" sz="3200" b="1" dirty="0">
                <a:solidFill>
                  <a:srgbClr val="002060"/>
                </a:solidFill>
              </a:rPr>
              <a:t>TWELVE REGIONAL BANKS OF THE FEDERAL RESERVE</a:t>
            </a:r>
          </a:p>
        </p:txBody>
      </p:sp>
      <p:pic>
        <p:nvPicPr>
          <p:cNvPr id="3" name="Picture 3">
            <a:extLst>
              <a:ext uri="{FF2B5EF4-FFF2-40B4-BE49-F238E27FC236}">
                <a16:creationId xmlns:a16="http://schemas.microsoft.com/office/drawing/2014/main" id="{CE644784-5EFE-89D7-9379-7F4491FC05B5}"/>
              </a:ext>
            </a:extLst>
          </p:cNvPr>
          <p:cNvPicPr>
            <a:picLocks noChangeArrowheads="1"/>
          </p:cNvPicPr>
          <p:nvPr/>
        </p:nvPicPr>
        <p:blipFill>
          <a:blip r:embed="rId2" cstate="print"/>
          <a:srcRect/>
          <a:stretch>
            <a:fillRect/>
          </a:stretch>
        </p:blipFill>
        <p:spPr bwMode="auto">
          <a:xfrm>
            <a:off x="1481666" y="1477615"/>
            <a:ext cx="8567738" cy="5105400"/>
          </a:xfrm>
          <a:prstGeom prst="rect">
            <a:avLst/>
          </a:prstGeom>
          <a:noFill/>
          <a:ln w="12700">
            <a:noFill/>
            <a:miter lim="800000"/>
            <a:headEnd/>
            <a:tailEnd/>
          </a:ln>
          <a:effectLst/>
        </p:spPr>
      </p:pic>
    </p:spTree>
    <p:extLst>
      <p:ext uri="{BB962C8B-B14F-4D97-AF65-F5344CB8AC3E}">
        <p14:creationId xmlns:p14="http://schemas.microsoft.com/office/powerpoint/2010/main" val="20656744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8C45-2201-29DF-0B5A-406D8FF1C464}"/>
              </a:ext>
            </a:extLst>
          </p:cNvPr>
          <p:cNvSpPr>
            <a:spLocks noGrp="1"/>
          </p:cNvSpPr>
          <p:nvPr>
            <p:ph type="body" sz="quarter" idx="1"/>
          </p:nvPr>
        </p:nvSpPr>
        <p:spPr>
          <a:xfrm>
            <a:off x="1231719" y="548125"/>
            <a:ext cx="9144001" cy="616224"/>
          </a:xfrm>
        </p:spPr>
        <p:txBody>
          <a:bodyPr>
            <a:normAutofit/>
          </a:bodyPr>
          <a:lstStyle/>
          <a:p>
            <a:r>
              <a:rPr lang="en-US" sz="3600" b="1" dirty="0">
                <a:solidFill>
                  <a:srgbClr val="002060"/>
                </a:solidFill>
              </a:rPr>
              <a:t>Framework of the Federal Reserve System</a:t>
            </a:r>
          </a:p>
        </p:txBody>
      </p:sp>
      <p:graphicFrame>
        <p:nvGraphicFramePr>
          <p:cNvPr id="5" name="Content Placeholder 3">
            <a:extLst>
              <a:ext uri="{FF2B5EF4-FFF2-40B4-BE49-F238E27FC236}">
                <a16:creationId xmlns:a16="http://schemas.microsoft.com/office/drawing/2014/main" id="{723D1FFA-CB32-3AAA-CBAF-F888D9807376}"/>
              </a:ext>
            </a:extLst>
          </p:cNvPr>
          <p:cNvGraphicFramePr>
            <a:graphicFrameLocks/>
          </p:cNvGraphicFramePr>
          <p:nvPr>
            <p:extLst>
              <p:ext uri="{D42A27DB-BD31-4B8C-83A1-F6EECF244321}">
                <p14:modId xmlns:p14="http://schemas.microsoft.com/office/powerpoint/2010/main" val="3119587128"/>
              </p:ext>
            </p:extLst>
          </p:nvPr>
        </p:nvGraphicFramePr>
        <p:xfrm>
          <a:off x="249586" y="1684867"/>
          <a:ext cx="555413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A3ECDD3-34CB-BE41-80A4-EB0453ECBAB2}"/>
              </a:ext>
            </a:extLst>
          </p:cNvPr>
          <p:cNvSpPr txBox="1"/>
          <p:nvPr/>
        </p:nvSpPr>
        <p:spPr>
          <a:xfrm>
            <a:off x="4563532" y="1879601"/>
            <a:ext cx="7552268"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0"/>
            <a:r>
              <a:rPr lang="en-US" b="1" dirty="0"/>
              <a:t>BOARD OF GOVERNORS</a:t>
            </a:r>
          </a:p>
          <a:p>
            <a:pPr marL="285750" lvl="1" indent="-285750">
              <a:buFont typeface="Arial" panose="020B0604020202020204" pitchFamily="34" charset="0"/>
              <a:buChar char="•"/>
            </a:pPr>
            <a:r>
              <a:rPr lang="en-US" dirty="0"/>
              <a:t>Seven members</a:t>
            </a:r>
          </a:p>
          <a:p>
            <a:pPr marL="285750" lvl="1" indent="-285750">
              <a:buFont typeface="Arial" panose="020B0604020202020204" pitchFamily="34" charset="0"/>
              <a:buChar char="•"/>
            </a:pPr>
            <a:r>
              <a:rPr lang="en-US" dirty="0"/>
              <a:t>Appointed by President, confirmed by Senate</a:t>
            </a:r>
          </a:p>
          <a:p>
            <a:pPr marL="285750" lvl="1" indent="-285750">
              <a:buFont typeface="Arial" panose="020B0604020202020204" pitchFamily="34" charset="0"/>
              <a:buChar char="•"/>
            </a:pPr>
            <a:r>
              <a:rPr lang="en-US" dirty="0"/>
              <a:t>14-year nonrenewable terms, staggered every two years</a:t>
            </a:r>
          </a:p>
          <a:p>
            <a:pPr marL="285750" lvl="1" indent="-285750">
              <a:buFont typeface="Arial" panose="020B0604020202020204" pitchFamily="34" charset="0"/>
              <a:buChar char="•"/>
            </a:pPr>
            <a:r>
              <a:rPr lang="en-US" dirty="0"/>
              <a:t>Chair &amp;vice chair appointed by President /Senate for renewable 4-year terms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07248FFE-F124-9116-4CB2-DB38A2F37595}"/>
              </a:ext>
            </a:extLst>
          </p:cNvPr>
          <p:cNvSpPr txBox="1"/>
          <p:nvPr/>
        </p:nvSpPr>
        <p:spPr>
          <a:xfrm>
            <a:off x="4639733" y="3843867"/>
            <a:ext cx="6815667"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FEDERAL OPEN MARKET COMMITTEE (</a:t>
            </a:r>
            <a:r>
              <a:rPr lang="en-US" b="1" dirty="0"/>
              <a:t>FOMC)</a:t>
            </a:r>
            <a:r>
              <a:rPr kumimoji="0" lang="en-US" sz="1800" b="1" i="0" u="none" strike="noStrike" cap="none" spc="0" normalizeH="0" baseline="0" dirty="0">
                <a:ln>
                  <a:noFill/>
                </a:ln>
                <a:solidFill>
                  <a:srgbClr val="000000"/>
                </a:solidFill>
                <a:effectLst/>
                <a:uFillTx/>
                <a:latin typeface="+mn-lt"/>
                <a:ea typeface="+mn-ea"/>
                <a:cs typeface="+mn-cs"/>
                <a:sym typeface="Calibri"/>
              </a:rPr>
              <a:t>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Twelve members</a:t>
            </a:r>
          </a:p>
          <a:p>
            <a:pPr lvl="2" indent="0"/>
            <a:r>
              <a:rPr kumimoji="0" lang="en-US" b="0" i="0" u="none" strike="noStrike" cap="none" spc="0" normalizeH="0" baseline="0" dirty="0">
                <a:ln>
                  <a:noFill/>
                </a:ln>
                <a:solidFill>
                  <a:srgbClr val="000000"/>
                </a:solidFill>
                <a:effectLst/>
                <a:uFillTx/>
                <a:latin typeface="+mn-lt"/>
                <a:ea typeface="+mn-ea"/>
                <a:cs typeface="+mn-cs"/>
                <a:sym typeface="Calibri"/>
              </a:rPr>
              <a:t>	-</a:t>
            </a:r>
            <a:r>
              <a:rPr lang="en-US" dirty="0"/>
              <a:t>7 members of Board of Governors</a:t>
            </a:r>
          </a:p>
          <a:p>
            <a:pPr lvl="2" indent="0"/>
            <a:r>
              <a:rPr kumimoji="0" lang="en-US" b="0" i="0" u="none" strike="noStrike" cap="none" spc="0" normalizeH="0" baseline="0" dirty="0">
                <a:ln>
                  <a:noFill/>
                </a:ln>
                <a:solidFill>
                  <a:srgbClr val="000000"/>
                </a:solidFill>
                <a:effectLst/>
                <a:uFillTx/>
                <a:latin typeface="+mn-lt"/>
                <a:ea typeface="+mn-ea"/>
                <a:cs typeface="+mn-cs"/>
                <a:sym typeface="Calibri"/>
              </a:rPr>
              <a:t>	-President of NY Fed Reserve Bank</a:t>
            </a:r>
          </a:p>
          <a:p>
            <a:pPr lvl="2" indent="0"/>
            <a:r>
              <a:rPr lang="en-US" dirty="0"/>
              <a:t>	-4 of remaining Fed bank presidents rotate on yearly basis</a:t>
            </a:r>
          </a:p>
          <a:p>
            <a:pPr marL="285750" lvl="2" indent="-285750">
              <a:buFont typeface="Arial" panose="020B0604020202020204" pitchFamily="34" charset="0"/>
              <a:buChar char="•"/>
            </a:pPr>
            <a:r>
              <a:rPr kumimoji="0" lang="en-US" b="0" i="0" u="none" strike="noStrike" cap="none" spc="0" normalizeH="0" baseline="0" dirty="0">
                <a:ln>
                  <a:noFill/>
                </a:ln>
                <a:solidFill>
                  <a:srgbClr val="000000"/>
                </a:solidFill>
                <a:effectLst/>
                <a:uFillTx/>
                <a:latin typeface="+mn-lt"/>
                <a:ea typeface="+mn-ea"/>
                <a:cs typeface="+mn-cs"/>
                <a:sym typeface="Calibri"/>
              </a:rPr>
              <a:t>Meets every 6 weeks to vote on monetary policy</a:t>
            </a:r>
          </a:p>
          <a:p>
            <a:pPr marL="285750" lvl="2" indent="-285750">
              <a:buFont typeface="Arial" panose="020B0604020202020204" pitchFamily="34" charset="0"/>
              <a:buChar char="•"/>
            </a:pPr>
            <a:r>
              <a:rPr lang="en-US" dirty="0"/>
              <a:t>NY Fed implements monetary policy</a:t>
            </a:r>
            <a:endParaRPr kumimoji="0" lang="en-US" b="0" i="0" u="none" strike="noStrike" cap="none" spc="0" normalizeH="0" baseline="0" dirty="0">
              <a:ln>
                <a:noFill/>
              </a:ln>
              <a:solidFill>
                <a:srgbClr val="000000"/>
              </a:solidFill>
              <a:effectLst/>
              <a:uFillTx/>
              <a:latin typeface="+mn-lt"/>
              <a:ea typeface="+mn-ea"/>
              <a:cs typeface="+mn-cs"/>
              <a:sym typeface="Calibri"/>
            </a:endParaRPr>
          </a:p>
        </p:txBody>
      </p:sp>
      <p:cxnSp>
        <p:nvCxnSpPr>
          <p:cNvPr id="11" name="Straight Connector 10">
            <a:extLst>
              <a:ext uri="{FF2B5EF4-FFF2-40B4-BE49-F238E27FC236}">
                <a16:creationId xmlns:a16="http://schemas.microsoft.com/office/drawing/2014/main" id="{7922DAF8-5F51-4AC8-D828-9E366CB8014E}"/>
              </a:ext>
            </a:extLst>
          </p:cNvPr>
          <p:cNvCxnSpPr/>
          <p:nvPr/>
        </p:nvCxnSpPr>
        <p:spPr>
          <a:xfrm>
            <a:off x="2243667" y="4936067"/>
            <a:ext cx="143933" cy="254000"/>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09609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35EB4-A371-F775-FB5C-4774B4DF06D7}"/>
              </a:ext>
            </a:extLst>
          </p:cNvPr>
          <p:cNvSpPr>
            <a:spLocks noGrp="1"/>
          </p:cNvSpPr>
          <p:nvPr>
            <p:ph type="body" sz="quarter" idx="1"/>
          </p:nvPr>
        </p:nvSpPr>
        <p:spPr>
          <a:xfrm>
            <a:off x="2315813" y="618063"/>
            <a:ext cx="9144001" cy="616224"/>
          </a:xfrm>
        </p:spPr>
        <p:txBody>
          <a:bodyPr>
            <a:normAutofit/>
          </a:bodyPr>
          <a:lstStyle/>
          <a:p>
            <a:r>
              <a:rPr lang="en-US" sz="3600" b="1" dirty="0">
                <a:solidFill>
                  <a:srgbClr val="002060"/>
                </a:solidFill>
              </a:rPr>
              <a:t>GOALS OF THE FEDERAL RESERVE</a:t>
            </a:r>
          </a:p>
        </p:txBody>
      </p:sp>
      <p:sp>
        <p:nvSpPr>
          <p:cNvPr id="3" name="TextBox 2">
            <a:extLst>
              <a:ext uri="{FF2B5EF4-FFF2-40B4-BE49-F238E27FC236}">
                <a16:creationId xmlns:a16="http://schemas.microsoft.com/office/drawing/2014/main" id="{9D761660-A274-FC9C-BDA1-EB8C60CAF5C8}"/>
              </a:ext>
            </a:extLst>
          </p:cNvPr>
          <p:cNvSpPr txBox="1"/>
          <p:nvPr/>
        </p:nvSpPr>
        <p:spPr>
          <a:xfrm>
            <a:off x="880533" y="1710267"/>
            <a:ext cx="9872134"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Calibri"/>
              </a:rPr>
              <a:t>The Federal Reserve Act mandates that the Fed conduct monetary policy to promote effectively the goals of:</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3200" i="1" dirty="0"/>
              <a:t>Maximum employment</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200" b="0" i="1" u="none" strike="noStrike" cap="none" spc="0" normalizeH="0" baseline="0" dirty="0">
                <a:ln>
                  <a:noFill/>
                </a:ln>
                <a:solidFill>
                  <a:srgbClr val="000000"/>
                </a:solidFill>
                <a:effectLst/>
                <a:uFillTx/>
                <a:latin typeface="+mn-lt"/>
                <a:ea typeface="+mn-ea"/>
                <a:cs typeface="+mn-cs"/>
                <a:sym typeface="Calibri"/>
              </a:rPr>
              <a:t>Stable prices</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3200" i="1" dirty="0"/>
              <a:t>Moderate long-term interest rates</a:t>
            </a:r>
            <a:endParaRPr kumimoji="0" lang="en-US" sz="3200" b="0" i="1"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E1C0D49C-6B7F-1ED0-4EFB-16B775011500}"/>
              </a:ext>
            </a:extLst>
          </p:cNvPr>
          <p:cNvSpPr txBox="1"/>
          <p:nvPr/>
        </p:nvSpPr>
        <p:spPr>
          <a:xfrm>
            <a:off x="956733" y="5494867"/>
            <a:ext cx="753533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*Known as the dual mandate. </a:t>
            </a:r>
          </a:p>
          <a:p>
            <a:pPr marL="0" marR="0" indent="0" algn="l" defTabSz="914400" rtl="0" fontAlgn="auto" latinLnBrk="0" hangingPunct="0">
              <a:lnSpc>
                <a:spcPct val="100000"/>
              </a:lnSpc>
              <a:spcBef>
                <a:spcPts val="0"/>
              </a:spcBef>
              <a:spcAft>
                <a:spcPts val="0"/>
              </a:spcAft>
              <a:buClrTx/>
              <a:buSzTx/>
              <a:buFontTx/>
              <a:buNone/>
              <a:tabLst/>
            </a:pPr>
            <a:r>
              <a:rPr lang="en-US" dirty="0"/>
              <a:t>Stable prices: longer term inflation expectations well-anchored at 2%</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Unemployment: depe</a:t>
            </a:r>
            <a:r>
              <a:rPr lang="en-US" dirty="0"/>
              <a:t>nds on dynamics and structure of the labor market</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285482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DFF1DC-E467-9E1E-5E2C-910038C529E1}"/>
              </a:ext>
            </a:extLst>
          </p:cNvPr>
          <p:cNvSpPr>
            <a:spLocks noGrp="1"/>
          </p:cNvSpPr>
          <p:nvPr>
            <p:ph type="body" sz="quarter" idx="1"/>
          </p:nvPr>
        </p:nvSpPr>
        <p:spPr>
          <a:xfrm>
            <a:off x="989813" y="390759"/>
            <a:ext cx="9144001" cy="616224"/>
          </a:xfrm>
        </p:spPr>
        <p:txBody>
          <a:bodyPr>
            <a:noAutofit/>
          </a:bodyPr>
          <a:lstStyle/>
          <a:p>
            <a:r>
              <a:rPr lang="en-US" sz="4400" b="1" dirty="0">
                <a:solidFill>
                  <a:srgbClr val="002060"/>
                </a:solidFill>
              </a:rPr>
              <a:t>The Federal Reserve’s Dual Mandate</a:t>
            </a:r>
          </a:p>
        </p:txBody>
      </p:sp>
      <p:pic>
        <p:nvPicPr>
          <p:cNvPr id="13316" name="Picture 4" descr="A blank version of the bullseye chart">
            <a:extLst>
              <a:ext uri="{FF2B5EF4-FFF2-40B4-BE49-F238E27FC236}">
                <a16:creationId xmlns:a16="http://schemas.microsoft.com/office/drawing/2014/main" id="{1CAE6F12-2679-5EE9-09B0-267BC71A2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08" y="1376313"/>
            <a:ext cx="6064580" cy="4873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8DD942-AF08-A990-6152-BC86F82D9BBF}"/>
              </a:ext>
            </a:extLst>
          </p:cNvPr>
          <p:cNvSpPr txBox="1"/>
          <p:nvPr/>
        </p:nvSpPr>
        <p:spPr>
          <a:xfrm>
            <a:off x="685052" y="6249971"/>
            <a:ext cx="48767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Source: </a:t>
            </a: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Federal Reserve Bank of Chicago</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1C1592D7-30F2-D05C-3D2C-BCDAC4134B5E}"/>
              </a:ext>
            </a:extLst>
          </p:cNvPr>
          <p:cNvSpPr txBox="1"/>
          <p:nvPr/>
        </p:nvSpPr>
        <p:spPr>
          <a:xfrm>
            <a:off x="6513922" y="1923068"/>
            <a:ext cx="4864231" cy="3447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rgbClr val="002060"/>
                </a:solidFill>
              </a:rPr>
              <a:t>Stable prices:</a:t>
            </a:r>
          </a:p>
          <a:p>
            <a:pPr marL="0" marR="0" indent="0" algn="l" defTabSz="914400" rtl="0" fontAlgn="auto" latinLnBrk="0" hangingPunct="0">
              <a:lnSpc>
                <a:spcPct val="100000"/>
              </a:lnSpc>
              <a:spcBef>
                <a:spcPts val="0"/>
              </a:spcBef>
              <a:spcAft>
                <a:spcPts val="0"/>
              </a:spcAft>
              <a:buClrTx/>
              <a:buSzTx/>
              <a:buFontTx/>
              <a:buNone/>
              <a:tabLst/>
            </a:pPr>
            <a:r>
              <a:rPr lang="en-US" dirty="0"/>
              <a:t> - Annual inflation rate of 2% measured by the PCE index</a:t>
            </a:r>
          </a:p>
          <a:p>
            <a:r>
              <a:rPr lang="en-US" dirty="0"/>
              <a:t> - Longer term inflation expectations well-anchored at 2%. </a:t>
            </a:r>
          </a:p>
          <a:p>
            <a:r>
              <a:rPr lang="en-US" dirty="0"/>
              <a:t>  - Inflation target is one that averages 2% over time.</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Unemployment: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 - depe</a:t>
            </a:r>
            <a:r>
              <a:rPr lang="en-US" dirty="0"/>
              <a:t>ndent on nonmonetary factors that affect the dynamics and structure of the labor market</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0268490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A77F8-0F22-35B0-F42C-E3898257984B}"/>
              </a:ext>
            </a:extLst>
          </p:cNvPr>
          <p:cNvSpPr>
            <a:spLocks noGrp="1"/>
          </p:cNvSpPr>
          <p:nvPr>
            <p:ph type="body" sz="quarter" idx="1"/>
          </p:nvPr>
        </p:nvSpPr>
        <p:spPr>
          <a:xfrm>
            <a:off x="1748186" y="539657"/>
            <a:ext cx="9144001" cy="616224"/>
          </a:xfrm>
        </p:spPr>
        <p:txBody>
          <a:bodyPr>
            <a:normAutofit/>
          </a:bodyPr>
          <a:lstStyle/>
          <a:p>
            <a:r>
              <a:rPr lang="en-US" sz="3600" b="1" dirty="0">
                <a:solidFill>
                  <a:srgbClr val="002060"/>
                </a:solidFill>
              </a:rPr>
              <a:t>The Fed’s Tools of Monetary Policy</a:t>
            </a:r>
          </a:p>
        </p:txBody>
      </p:sp>
      <p:sp>
        <p:nvSpPr>
          <p:cNvPr id="3" name="TextBox 2">
            <a:extLst>
              <a:ext uri="{FF2B5EF4-FFF2-40B4-BE49-F238E27FC236}">
                <a16:creationId xmlns:a16="http://schemas.microsoft.com/office/drawing/2014/main" id="{A7A65D62-F2BD-BE56-2EB8-E719AD5DE5FC}"/>
              </a:ext>
            </a:extLst>
          </p:cNvPr>
          <p:cNvSpPr txBox="1"/>
          <p:nvPr/>
        </p:nvSpPr>
        <p:spPr>
          <a:xfrm>
            <a:off x="1634067" y="1634067"/>
            <a:ext cx="10117666"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200000"/>
              </a:lnSpc>
              <a:spcBef>
                <a:spcPts val="0"/>
              </a:spcBef>
              <a:spcAft>
                <a:spcPts val="0"/>
              </a:spcAft>
              <a:buClrTx/>
              <a:buSzTx/>
              <a:buFont typeface="+mj-lt"/>
              <a:buAutoNum type="arabicPeriod"/>
              <a:tabLst/>
            </a:pPr>
            <a:r>
              <a:rPr kumimoji="0" lang="en-US" sz="3200" b="0" i="0" u="none" strike="noStrike" cap="none" spc="0" normalizeH="0" baseline="0" dirty="0">
                <a:ln>
                  <a:noFill/>
                </a:ln>
                <a:solidFill>
                  <a:srgbClr val="000000"/>
                </a:solidFill>
                <a:effectLst/>
                <a:uFillTx/>
                <a:latin typeface="+mn-lt"/>
                <a:ea typeface="+mn-ea"/>
                <a:cs typeface="+mn-cs"/>
                <a:sym typeface="Calibri"/>
              </a:rPr>
              <a:t>Open Market Operations/Quantitative Easing</a:t>
            </a:r>
          </a:p>
          <a:p>
            <a:pPr marL="342900" marR="0" indent="-342900" algn="l" defTabSz="914400" rtl="0" fontAlgn="auto" latinLnBrk="0" hangingPunct="0">
              <a:lnSpc>
                <a:spcPct val="200000"/>
              </a:lnSpc>
              <a:spcBef>
                <a:spcPts val="0"/>
              </a:spcBef>
              <a:spcAft>
                <a:spcPts val="0"/>
              </a:spcAft>
              <a:buClrTx/>
              <a:buSzTx/>
              <a:buFont typeface="+mj-lt"/>
              <a:buAutoNum type="arabicPeriod"/>
              <a:tabLst/>
            </a:pPr>
            <a:r>
              <a:rPr kumimoji="0" lang="en-US" sz="3200" b="0" i="0" u="none" strike="noStrike" cap="none" spc="0" normalizeH="0" baseline="0" dirty="0">
                <a:ln>
                  <a:noFill/>
                </a:ln>
                <a:solidFill>
                  <a:srgbClr val="000000"/>
                </a:solidFill>
                <a:effectLst/>
                <a:uFillTx/>
                <a:latin typeface="+mn-lt"/>
                <a:ea typeface="+mn-ea"/>
                <a:cs typeface="+mn-cs"/>
                <a:sym typeface="Calibri"/>
              </a:rPr>
              <a:t>Changes to Administered Rates</a:t>
            </a:r>
          </a:p>
          <a:p>
            <a:pPr marL="342900" marR="0" indent="-342900" algn="l" defTabSz="914400" rtl="0" fontAlgn="auto" latinLnBrk="0" hangingPunct="0">
              <a:lnSpc>
                <a:spcPct val="200000"/>
              </a:lnSpc>
              <a:spcBef>
                <a:spcPts val="0"/>
              </a:spcBef>
              <a:spcAft>
                <a:spcPts val="0"/>
              </a:spcAft>
              <a:buClrTx/>
              <a:buSzTx/>
              <a:buFont typeface="+mj-lt"/>
              <a:buAutoNum type="arabicPeriod"/>
              <a:tabLst/>
            </a:pPr>
            <a:r>
              <a:rPr lang="en-US" sz="3200" dirty="0"/>
              <a:t>Forward Guidance</a:t>
            </a:r>
          </a:p>
          <a:p>
            <a:pPr marL="342900" marR="0" indent="-342900" algn="l" defTabSz="914400" rtl="0" fontAlgn="auto" latinLnBrk="0" hangingPunct="0">
              <a:lnSpc>
                <a:spcPct val="200000"/>
              </a:lnSpc>
              <a:spcBef>
                <a:spcPts val="0"/>
              </a:spcBef>
              <a:spcAft>
                <a:spcPts val="0"/>
              </a:spcAft>
              <a:buClrTx/>
              <a:buSzTx/>
              <a:buFont typeface="+mj-lt"/>
              <a:buAutoNum type="arabicPeriod"/>
              <a:tabLst/>
            </a:pPr>
            <a:r>
              <a:rPr kumimoji="0" lang="en-US" sz="3200" b="0" i="0" u="none" strike="noStrike" cap="none" spc="0" normalizeH="0" baseline="0" dirty="0">
                <a:ln>
                  <a:noFill/>
                </a:ln>
                <a:solidFill>
                  <a:srgbClr val="000000"/>
                </a:solidFill>
                <a:effectLst/>
                <a:uFillTx/>
                <a:latin typeface="+mn-lt"/>
                <a:ea typeface="+mn-ea"/>
                <a:cs typeface="+mn-cs"/>
                <a:sym typeface="Calibri"/>
              </a:rPr>
              <a:t>Lender of Last Resort</a:t>
            </a:r>
          </a:p>
        </p:txBody>
      </p:sp>
    </p:spTree>
    <p:extLst>
      <p:ext uri="{BB962C8B-B14F-4D97-AF65-F5344CB8AC3E}">
        <p14:creationId xmlns:p14="http://schemas.microsoft.com/office/powerpoint/2010/main" val="91576673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9D369-F05E-4F89-2371-37AFBD0B0B94}"/>
              </a:ext>
            </a:extLst>
          </p:cNvPr>
          <p:cNvSpPr>
            <a:spLocks noGrp="1"/>
          </p:cNvSpPr>
          <p:nvPr>
            <p:ph type="body" sz="quarter" idx="1"/>
          </p:nvPr>
        </p:nvSpPr>
        <p:spPr>
          <a:xfrm>
            <a:off x="884586" y="632791"/>
            <a:ext cx="9144001" cy="616224"/>
          </a:xfrm>
        </p:spPr>
        <p:txBody>
          <a:bodyPr>
            <a:normAutofit/>
          </a:bodyPr>
          <a:lstStyle/>
          <a:p>
            <a:pPr algn="ctr"/>
            <a:r>
              <a:rPr lang="en-US" sz="3200" b="1" dirty="0">
                <a:solidFill>
                  <a:srgbClr val="002060"/>
                </a:solidFill>
              </a:rPr>
              <a:t>Monetary Policy Prior to the Great Recession</a:t>
            </a:r>
          </a:p>
        </p:txBody>
      </p:sp>
      <p:pic>
        <p:nvPicPr>
          <p:cNvPr id="7170" name="Picture 2">
            <a:extLst>
              <a:ext uri="{FF2B5EF4-FFF2-40B4-BE49-F238E27FC236}">
                <a16:creationId xmlns:a16="http://schemas.microsoft.com/office/drawing/2014/main" id="{11D5E6C3-D63A-5A55-CBBD-437E180CF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676" y="1378754"/>
            <a:ext cx="9067800" cy="509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AE765E-1CF6-A226-FD14-48B68A436E50}"/>
              </a:ext>
            </a:extLst>
          </p:cNvPr>
          <p:cNvSpPr txBox="1"/>
          <p:nvPr/>
        </p:nvSpPr>
        <p:spPr>
          <a:xfrm>
            <a:off x="575733" y="6488670"/>
            <a:ext cx="7535334"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i="1" u="none" strike="noStrike" cap="none" spc="0" normalizeH="0" baseline="0" dirty="0">
                <a:ln>
                  <a:noFill/>
                </a:ln>
                <a:solidFill>
                  <a:srgbClr val="000000"/>
                </a:solidFill>
                <a:effectLst/>
                <a:uFillTx/>
                <a:latin typeface="+mn-lt"/>
                <a:ea typeface="+mn-ea"/>
                <a:cs typeface="+mn-cs"/>
                <a:sym typeface="Calibri"/>
              </a:rPr>
              <a:t>Source: Page One Economics August 2020 Federal Reserve of St. Louis</a:t>
            </a:r>
          </a:p>
        </p:txBody>
      </p:sp>
    </p:spTree>
    <p:extLst>
      <p:ext uri="{BB962C8B-B14F-4D97-AF65-F5344CB8AC3E}">
        <p14:creationId xmlns:p14="http://schemas.microsoft.com/office/powerpoint/2010/main" val="30802029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BBB330-E88B-1714-1041-CA1F1A7D4AC2}"/>
              </a:ext>
            </a:extLst>
          </p:cNvPr>
          <p:cNvSpPr>
            <a:spLocks noGrp="1"/>
          </p:cNvSpPr>
          <p:nvPr>
            <p:ph type="body" sz="quarter" idx="1"/>
          </p:nvPr>
        </p:nvSpPr>
        <p:spPr>
          <a:xfrm>
            <a:off x="2226246" y="518091"/>
            <a:ext cx="9144001" cy="616224"/>
          </a:xfrm>
        </p:spPr>
        <p:txBody>
          <a:bodyPr>
            <a:normAutofit/>
          </a:bodyPr>
          <a:lstStyle/>
          <a:p>
            <a:r>
              <a:rPr lang="en-US" sz="3600" b="1" dirty="0">
                <a:solidFill>
                  <a:srgbClr val="002060"/>
                </a:solidFill>
              </a:rPr>
              <a:t>Monetary Policy with Limited Reserves</a:t>
            </a:r>
          </a:p>
        </p:txBody>
      </p:sp>
      <p:pic>
        <p:nvPicPr>
          <p:cNvPr id="9218" name="Picture 2">
            <a:extLst>
              <a:ext uri="{FF2B5EF4-FFF2-40B4-BE49-F238E27FC236}">
                <a16:creationId xmlns:a16="http://schemas.microsoft.com/office/drawing/2014/main" id="{9785713C-8410-275F-B355-0237C27BD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67" y="1900238"/>
            <a:ext cx="6333066" cy="3747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35D90-2F67-27A7-B075-ACC33F39FF1E}"/>
              </a:ext>
            </a:extLst>
          </p:cNvPr>
          <p:cNvSpPr txBox="1"/>
          <p:nvPr/>
        </p:nvSpPr>
        <p:spPr>
          <a:xfrm>
            <a:off x="880533" y="6062910"/>
            <a:ext cx="688339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i="1" u="none" strike="noStrike" cap="none" spc="0" normalizeH="0" baseline="0" dirty="0">
                <a:ln>
                  <a:noFill/>
                </a:ln>
                <a:solidFill>
                  <a:srgbClr val="000000"/>
                </a:solidFill>
                <a:effectLst/>
                <a:uFillTx/>
                <a:latin typeface="+mn-lt"/>
                <a:ea typeface="+mn-ea"/>
                <a:cs typeface="+mn-cs"/>
                <a:sym typeface="Calibri"/>
              </a:rPr>
              <a:t>Source: Page One Economics August 2020 Federal Reserve of St. Louis</a:t>
            </a:r>
          </a:p>
        </p:txBody>
      </p:sp>
    </p:spTree>
    <p:extLst>
      <p:ext uri="{BB962C8B-B14F-4D97-AF65-F5344CB8AC3E}">
        <p14:creationId xmlns:p14="http://schemas.microsoft.com/office/powerpoint/2010/main" val="383598982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DCF90-6971-5261-5C87-FF447F33BF63}"/>
              </a:ext>
            </a:extLst>
          </p:cNvPr>
          <p:cNvSpPr>
            <a:spLocks noGrp="1"/>
          </p:cNvSpPr>
          <p:nvPr>
            <p:ph type="body" sz="quarter" idx="1"/>
          </p:nvPr>
        </p:nvSpPr>
        <p:spPr>
          <a:xfrm>
            <a:off x="1090405" y="547404"/>
            <a:ext cx="9144001" cy="616224"/>
          </a:xfrm>
        </p:spPr>
        <p:txBody>
          <a:bodyPr>
            <a:noAutofit/>
          </a:bodyPr>
          <a:lstStyle/>
          <a:p>
            <a:r>
              <a:rPr lang="en-US" sz="3200" b="1" dirty="0">
                <a:solidFill>
                  <a:srgbClr val="002060"/>
                </a:solidFill>
              </a:rPr>
              <a:t>The Fed’s Response to the 2008 Financial Crisis </a:t>
            </a:r>
          </a:p>
        </p:txBody>
      </p:sp>
      <p:sp>
        <p:nvSpPr>
          <p:cNvPr id="3" name="TextBox 2">
            <a:extLst>
              <a:ext uri="{FF2B5EF4-FFF2-40B4-BE49-F238E27FC236}">
                <a16:creationId xmlns:a16="http://schemas.microsoft.com/office/drawing/2014/main" id="{30D3DFFE-ED73-CA62-A3B9-23C6587E7373}"/>
              </a:ext>
            </a:extLst>
          </p:cNvPr>
          <p:cNvSpPr txBox="1"/>
          <p:nvPr/>
        </p:nvSpPr>
        <p:spPr>
          <a:xfrm>
            <a:off x="1197205" y="1875935"/>
            <a:ext cx="9144001"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FFR target rate lowered to near zero.</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Quantitative easing implemented to lower long-term interest rates.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Total level of reserves in banking system increased from around $15 billion (2007) to $2.7 trillion (2014).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Banking reserves were no longer limited, but “ample.”</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F200D29F-827A-5797-D8C1-FE79307B964A}"/>
              </a:ext>
            </a:extLst>
          </p:cNvPr>
          <p:cNvSpPr txBox="1"/>
          <p:nvPr/>
        </p:nvSpPr>
        <p:spPr>
          <a:xfrm>
            <a:off x="820132" y="6372520"/>
            <a:ext cx="576920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2"/>
              </a:rPr>
              <a:t>The Fed's New Monetary Policy Tools</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2564950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3</a:t>
            </a:fld>
            <a:endParaRPr/>
          </a:p>
        </p:txBody>
      </p:sp>
      <p:sp>
        <p:nvSpPr>
          <p:cNvPr id="188" name="Title 1"/>
          <p:cNvSpPr txBox="1"/>
          <p:nvPr/>
        </p:nvSpPr>
        <p:spPr>
          <a:xfrm>
            <a:off x="2464815" y="472213"/>
            <a:ext cx="10424161" cy="480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sz="2800" b="1" dirty="0">
                <a:latin typeface="+mj-lt"/>
              </a:rPr>
              <a:t> Agenda:  January 2,  2024 12:30-2:00 PM</a:t>
            </a:r>
            <a:endParaRPr sz="2800" b="1" dirty="0">
              <a:latin typeface="+mj-lt"/>
            </a:endParaRPr>
          </a:p>
        </p:txBody>
      </p:sp>
      <p:sp>
        <p:nvSpPr>
          <p:cNvPr id="189" name="TextBox 5"/>
          <p:cNvSpPr txBox="1"/>
          <p:nvPr/>
        </p:nvSpPr>
        <p:spPr>
          <a:xfrm>
            <a:off x="890861" y="1617292"/>
            <a:ext cx="10589939" cy="390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defRPr>
                <a:latin typeface="Calibri Light"/>
                <a:ea typeface="Calibri Light"/>
                <a:cs typeface="Calibri Light"/>
                <a:sym typeface="Calibri Light"/>
              </a:defRPr>
            </a:lvl1pPr>
          </a:lstStyle>
          <a:p>
            <a:pPr marL="0" marR="0" indent="0">
              <a:lnSpc>
                <a:spcPct val="107000"/>
              </a:lnSpc>
              <a:spcBef>
                <a:spcPts val="0"/>
              </a:spcBef>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I. Business Cycles and the Role of Government  12:30- 12:35</a:t>
            </a:r>
          </a:p>
          <a:p>
            <a:pPr marL="0" marR="0" indent="0">
              <a:lnSpc>
                <a:spcPct val="107000"/>
              </a:lnSpc>
              <a:spcBef>
                <a:spcPts val="0"/>
              </a:spcBef>
              <a:spcAft>
                <a:spcPts val="800"/>
              </a:spcAft>
              <a:buNone/>
            </a:pPr>
            <a:r>
              <a:rPr lang="en-US" sz="2800" kern="100" dirty="0">
                <a:latin typeface="Aptos" panose="020B0004020202020204" pitchFamily="34" charset="0"/>
                <a:ea typeface="Aptos" panose="020B0004020202020204" pitchFamily="34" charset="0"/>
                <a:cs typeface="Times New Roman" panose="02020603050405020304" pitchFamily="18" charset="0"/>
              </a:rPr>
              <a:t>II. Fiscal Policy 12:35-12:40</a:t>
            </a:r>
          </a:p>
          <a:p>
            <a:pPr marL="0" marR="0" indent="0">
              <a:lnSpc>
                <a:spcPct val="107000"/>
              </a:lnSpc>
              <a:spcBef>
                <a:spcPts val="0"/>
              </a:spcBef>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III. Monetary Policy 12:45- 1:15</a:t>
            </a:r>
          </a:p>
          <a:p>
            <a:pPr marL="0" marR="0" indent="0">
              <a:lnSpc>
                <a:spcPct val="107000"/>
              </a:lnSpc>
              <a:spcBef>
                <a:spcPts val="0"/>
              </a:spcBef>
              <a:spcAft>
                <a:spcPts val="800"/>
              </a:spcAft>
              <a:buNone/>
            </a:pPr>
            <a:r>
              <a:rPr lang="en-US" sz="2800" kern="100" dirty="0">
                <a:latin typeface="Aptos" panose="020B0004020202020204" pitchFamily="34" charset="0"/>
                <a:ea typeface="Aptos" panose="020B0004020202020204" pitchFamily="34" charset="0"/>
                <a:cs typeface="Times New Roman" panose="02020603050405020304" pitchFamily="18" charset="0"/>
              </a:rPr>
              <a:t>IV. Effects of fiscal/monetary policy on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U.S. economy 1:15- 1:30</a:t>
            </a:r>
          </a:p>
          <a:p>
            <a:pPr marL="0" marR="0" indent="0">
              <a:lnSpc>
                <a:spcPct val="107000"/>
              </a:lnSpc>
              <a:spcBef>
                <a:spcPts val="0"/>
              </a:spcBef>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V. Fiscal /monetary policy approaches outside the U.S. 1:30-1:35</a:t>
            </a:r>
          </a:p>
          <a:p>
            <a:pPr marL="0" marR="0" indent="0">
              <a:lnSpc>
                <a:spcPct val="107000"/>
              </a:lnSpc>
              <a:spcBef>
                <a:spcPts val="0"/>
              </a:spcBef>
              <a:spcAft>
                <a:spcPts val="800"/>
              </a:spcAft>
              <a:buNone/>
            </a:pPr>
            <a:r>
              <a:rPr lang="en-US" sz="2800" kern="100" dirty="0">
                <a:latin typeface="Aptos" panose="020B0004020202020204" pitchFamily="34" charset="0"/>
                <a:ea typeface="Aptos" panose="020B0004020202020204" pitchFamily="34" charset="0"/>
                <a:cs typeface="Times New Roman" panose="02020603050405020304" pitchFamily="18" charset="0"/>
              </a:rPr>
              <a:t>VI. Exchange rates and international trade 1:35-2:00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sz="2800" dirty="0"/>
              <a:t>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AD84D-54FC-FC16-AEA9-56785CA12468}"/>
              </a:ext>
            </a:extLst>
          </p:cNvPr>
          <p:cNvSpPr>
            <a:spLocks noGrp="1"/>
          </p:cNvSpPr>
          <p:nvPr>
            <p:ph type="body" sz="quarter" idx="1"/>
          </p:nvPr>
        </p:nvSpPr>
        <p:spPr>
          <a:xfrm>
            <a:off x="1591732" y="563033"/>
            <a:ext cx="9144001" cy="616224"/>
          </a:xfrm>
        </p:spPr>
        <p:txBody>
          <a:bodyPr>
            <a:normAutofit/>
          </a:bodyPr>
          <a:lstStyle/>
          <a:p>
            <a:r>
              <a:rPr lang="en-US" sz="3200" b="1" dirty="0">
                <a:solidFill>
                  <a:srgbClr val="002060"/>
                </a:solidFill>
              </a:rPr>
              <a:t>Monetary Policy After the Great Recession</a:t>
            </a:r>
          </a:p>
        </p:txBody>
      </p:sp>
      <p:pic>
        <p:nvPicPr>
          <p:cNvPr id="10242" name="Picture 2">
            <a:extLst>
              <a:ext uri="{FF2B5EF4-FFF2-40B4-BE49-F238E27FC236}">
                <a16:creationId xmlns:a16="http://schemas.microsoft.com/office/drawing/2014/main" id="{B4890520-9181-36C5-D13C-0DD2352EB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133" y="1358900"/>
            <a:ext cx="7620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4E4841-CFD7-0C53-32ED-93B9088E6101}"/>
              </a:ext>
            </a:extLst>
          </p:cNvPr>
          <p:cNvSpPr txBox="1"/>
          <p:nvPr/>
        </p:nvSpPr>
        <p:spPr>
          <a:xfrm>
            <a:off x="795865" y="6472766"/>
            <a:ext cx="7222067"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i="1" u="none" strike="noStrike" cap="none" spc="0" normalizeH="0" baseline="0" dirty="0">
                <a:ln>
                  <a:noFill/>
                </a:ln>
                <a:solidFill>
                  <a:srgbClr val="000000"/>
                </a:solidFill>
                <a:effectLst/>
                <a:uFillTx/>
                <a:latin typeface="+mn-lt"/>
                <a:ea typeface="+mn-ea"/>
                <a:cs typeface="+mn-cs"/>
                <a:sym typeface="Calibri"/>
              </a:rPr>
              <a:t>Source: Page One Economics August 2020 Federal Reserve Bank of St. Louis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1264365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DCBF-6E18-21F0-AE60-86412A7CD77F}"/>
              </a:ext>
            </a:extLst>
          </p:cNvPr>
          <p:cNvSpPr>
            <a:spLocks noGrp="1"/>
          </p:cNvSpPr>
          <p:nvPr>
            <p:ph type="body" sz="quarter" idx="1"/>
          </p:nvPr>
        </p:nvSpPr>
        <p:spPr>
          <a:xfrm>
            <a:off x="2391303" y="553279"/>
            <a:ext cx="9144001" cy="616224"/>
          </a:xfrm>
        </p:spPr>
        <p:txBody>
          <a:bodyPr>
            <a:normAutofit/>
          </a:bodyPr>
          <a:lstStyle/>
          <a:p>
            <a:r>
              <a:rPr lang="en-US" sz="3200" b="1" dirty="0">
                <a:solidFill>
                  <a:srgbClr val="002060"/>
                </a:solidFill>
              </a:rPr>
              <a:t>Monetary Policy with Ample Reserves</a:t>
            </a:r>
          </a:p>
        </p:txBody>
      </p:sp>
      <p:pic>
        <p:nvPicPr>
          <p:cNvPr id="5" name="Picture 4">
            <a:extLst>
              <a:ext uri="{FF2B5EF4-FFF2-40B4-BE49-F238E27FC236}">
                <a16:creationId xmlns:a16="http://schemas.microsoft.com/office/drawing/2014/main" id="{AAE3A1BC-934C-1FAF-0C0D-D2CB9142238B}"/>
              </a:ext>
            </a:extLst>
          </p:cNvPr>
          <p:cNvPicPr>
            <a:picLocks noChangeAspect="1"/>
          </p:cNvPicPr>
          <p:nvPr/>
        </p:nvPicPr>
        <p:blipFill>
          <a:blip r:embed="rId2"/>
          <a:stretch>
            <a:fillRect/>
          </a:stretch>
        </p:blipFill>
        <p:spPr>
          <a:xfrm>
            <a:off x="2264930" y="2187065"/>
            <a:ext cx="5820569" cy="3809544"/>
          </a:xfrm>
          <a:prstGeom prst="rect">
            <a:avLst/>
          </a:prstGeom>
        </p:spPr>
      </p:pic>
      <p:sp>
        <p:nvSpPr>
          <p:cNvPr id="6" name="TextBox 5">
            <a:extLst>
              <a:ext uri="{FF2B5EF4-FFF2-40B4-BE49-F238E27FC236}">
                <a16:creationId xmlns:a16="http://schemas.microsoft.com/office/drawing/2014/main" id="{935C70E9-D9CA-BF2F-73B9-3A446E232BEA}"/>
              </a:ext>
            </a:extLst>
          </p:cNvPr>
          <p:cNvSpPr txBox="1"/>
          <p:nvPr/>
        </p:nvSpPr>
        <p:spPr>
          <a:xfrm>
            <a:off x="622169" y="6372520"/>
            <a:ext cx="610856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68244493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FA0AC-886C-068B-C94D-7572A3674DCB}"/>
              </a:ext>
            </a:extLst>
          </p:cNvPr>
          <p:cNvSpPr>
            <a:spLocks noGrp="1"/>
          </p:cNvSpPr>
          <p:nvPr>
            <p:ph type="body" sz="quarter" idx="1"/>
          </p:nvPr>
        </p:nvSpPr>
        <p:spPr>
          <a:xfrm>
            <a:off x="741613" y="446612"/>
            <a:ext cx="9144001" cy="616224"/>
          </a:xfrm>
        </p:spPr>
        <p:txBody>
          <a:bodyPr>
            <a:normAutofit/>
          </a:bodyPr>
          <a:lstStyle/>
          <a:p>
            <a:r>
              <a:rPr lang="en-US" sz="3200" b="1" dirty="0">
                <a:solidFill>
                  <a:srgbClr val="002060"/>
                </a:solidFill>
              </a:rPr>
              <a:t>Monetary Policy When Banks Have Ample Reserves</a:t>
            </a:r>
          </a:p>
        </p:txBody>
      </p:sp>
      <p:graphicFrame>
        <p:nvGraphicFramePr>
          <p:cNvPr id="3" name="Table 3">
            <a:extLst>
              <a:ext uri="{FF2B5EF4-FFF2-40B4-BE49-F238E27FC236}">
                <a16:creationId xmlns:a16="http://schemas.microsoft.com/office/drawing/2014/main" id="{D2257C46-A8B2-0EE5-0211-C695C9165CF9}"/>
              </a:ext>
            </a:extLst>
          </p:cNvPr>
          <p:cNvGraphicFramePr>
            <a:graphicFrameLocks noGrp="1"/>
          </p:cNvGraphicFramePr>
          <p:nvPr>
            <p:extLst>
              <p:ext uri="{D42A27DB-BD31-4B8C-83A1-F6EECF244321}">
                <p14:modId xmlns:p14="http://schemas.microsoft.com/office/powerpoint/2010/main" val="93230013"/>
              </p:ext>
            </p:extLst>
          </p:nvPr>
        </p:nvGraphicFramePr>
        <p:xfrm>
          <a:off x="1545995" y="1783929"/>
          <a:ext cx="8476605" cy="4145280"/>
        </p:xfrm>
        <a:graphic>
          <a:graphicData uri="http://schemas.openxmlformats.org/drawingml/2006/table">
            <a:tbl>
              <a:tblPr firstRow="1" bandRow="1">
                <a:tableStyleId>{5940675A-B579-460E-94D1-54222C63F5DA}</a:tableStyleId>
              </a:tblPr>
              <a:tblGrid>
                <a:gridCol w="4285605">
                  <a:extLst>
                    <a:ext uri="{9D8B030D-6E8A-4147-A177-3AD203B41FA5}">
                      <a16:colId xmlns:a16="http://schemas.microsoft.com/office/drawing/2014/main" val="3375631110"/>
                    </a:ext>
                  </a:extLst>
                </a:gridCol>
                <a:gridCol w="4191000">
                  <a:extLst>
                    <a:ext uri="{9D8B030D-6E8A-4147-A177-3AD203B41FA5}">
                      <a16:colId xmlns:a16="http://schemas.microsoft.com/office/drawing/2014/main" val="589057381"/>
                    </a:ext>
                  </a:extLst>
                </a:gridCol>
              </a:tblGrid>
              <a:tr h="1231392">
                <a:tc gridSpan="2">
                  <a:txBody>
                    <a:bodyPr/>
                    <a:lstStyle/>
                    <a:p>
                      <a:pPr lvl="0"/>
                      <a:endParaRPr lang="en-US" sz="2000" kern="1200" baseline="0" dirty="0">
                        <a:solidFill>
                          <a:schemeClr val="tx1"/>
                        </a:solidFill>
                        <a:effectLst/>
                        <a:latin typeface="+mn-lt"/>
                        <a:ea typeface="+mn-ea"/>
                        <a:cs typeface="+mn-cs"/>
                      </a:endParaRPr>
                    </a:p>
                    <a:p>
                      <a:pPr lvl="0"/>
                      <a:r>
                        <a:rPr lang="en-US" sz="2000" kern="1200" baseline="0" dirty="0">
                          <a:solidFill>
                            <a:schemeClr val="tx1"/>
                          </a:solidFill>
                          <a:effectLst/>
                          <a:latin typeface="+mn-lt"/>
                          <a:ea typeface="+mn-ea"/>
                          <a:cs typeface="+mn-cs"/>
                        </a:rPr>
                        <a:t>When the FOMC sets the </a:t>
                      </a:r>
                      <a:r>
                        <a:rPr lang="en-US" sz="2000" b="1" kern="1200" baseline="0" dirty="0">
                          <a:solidFill>
                            <a:schemeClr val="tx1"/>
                          </a:solidFill>
                          <a:effectLst/>
                          <a:latin typeface="+mn-lt"/>
                          <a:ea typeface="+mn-ea"/>
                          <a:cs typeface="+mn-cs"/>
                        </a:rPr>
                        <a:t>target range </a:t>
                      </a:r>
                      <a:r>
                        <a:rPr lang="en-US" sz="2000" kern="1200" baseline="0" dirty="0">
                          <a:solidFill>
                            <a:schemeClr val="tx1"/>
                          </a:solidFill>
                          <a:effectLst/>
                          <a:latin typeface="+mn-lt"/>
                          <a:ea typeface="+mn-ea"/>
                          <a:cs typeface="+mn-cs"/>
                        </a:rPr>
                        <a:t>for the </a:t>
                      </a:r>
                      <a:r>
                        <a:rPr lang="en-US" sz="2000" b="0" kern="1200" baseline="0" dirty="0">
                          <a:solidFill>
                            <a:schemeClr val="tx1"/>
                          </a:solidFill>
                          <a:effectLst/>
                          <a:latin typeface="+mn-lt"/>
                          <a:ea typeface="+mn-ea"/>
                          <a:cs typeface="+mn-cs"/>
                        </a:rPr>
                        <a:t>federal funds rate, </a:t>
                      </a:r>
                      <a:r>
                        <a:rPr lang="en-US" sz="2000" kern="1200" baseline="0" dirty="0">
                          <a:solidFill>
                            <a:schemeClr val="tx1"/>
                          </a:solidFill>
                          <a:effectLst/>
                          <a:latin typeface="+mn-lt"/>
                          <a:ea typeface="+mn-ea"/>
                          <a:cs typeface="+mn-cs"/>
                        </a:rPr>
                        <a:t>the Fed then chooses a level of the </a:t>
                      </a:r>
                      <a:r>
                        <a:rPr lang="en-US" sz="2000" b="1" kern="1200" baseline="0" dirty="0">
                          <a:solidFill>
                            <a:schemeClr val="tx1"/>
                          </a:solidFill>
                          <a:effectLst/>
                          <a:latin typeface="+mn-lt"/>
                          <a:ea typeface="+mn-ea"/>
                          <a:cs typeface="+mn-cs"/>
                        </a:rPr>
                        <a:t>interest on reserve balances rate </a:t>
                      </a:r>
                      <a:r>
                        <a:rPr lang="en-US" sz="2000" kern="1200" baseline="0" dirty="0">
                          <a:solidFill>
                            <a:schemeClr val="tx1"/>
                          </a:solidFill>
                          <a:effectLst/>
                          <a:latin typeface="+mn-lt"/>
                          <a:ea typeface="+mn-ea"/>
                          <a:cs typeface="+mn-cs"/>
                        </a:rPr>
                        <a:t>that will encourage the market determined </a:t>
                      </a:r>
                      <a:r>
                        <a:rPr lang="en-US" sz="2000" b="1" kern="1200" baseline="0" dirty="0">
                          <a:solidFill>
                            <a:schemeClr val="tx1"/>
                          </a:solidFill>
                          <a:effectLst/>
                          <a:latin typeface="+mn-lt"/>
                          <a:ea typeface="+mn-ea"/>
                          <a:cs typeface="+mn-cs"/>
                        </a:rPr>
                        <a:t>federal funds rate</a:t>
                      </a:r>
                      <a:r>
                        <a:rPr lang="en-US" sz="2000" kern="1200" baseline="0" dirty="0">
                          <a:solidFill>
                            <a:schemeClr val="tx1"/>
                          </a:solidFill>
                          <a:effectLst/>
                          <a:latin typeface="+mn-lt"/>
                          <a:ea typeface="+mn-ea"/>
                          <a:cs typeface="+mn-cs"/>
                        </a:rPr>
                        <a:t> to be within the target range.</a:t>
                      </a:r>
                    </a:p>
                    <a:p>
                      <a:pPr lvl="0"/>
                      <a:endParaRPr lang="en-US" sz="2000" kern="1200" dirty="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411573899"/>
                  </a:ext>
                </a:extLst>
              </a:tr>
              <a:tr h="2255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When</a:t>
                      </a:r>
                      <a:r>
                        <a:rPr lang="en-US" sz="2000" kern="1200" baseline="0" dirty="0">
                          <a:solidFill>
                            <a:schemeClr val="tx1"/>
                          </a:solidFill>
                          <a:effectLst/>
                          <a:latin typeface="+mn-lt"/>
                          <a:ea typeface="+mn-ea"/>
                          <a:cs typeface="+mn-cs"/>
                        </a:rPr>
                        <a:t> the </a:t>
                      </a:r>
                      <a:r>
                        <a:rPr lang="en-US" sz="2000" kern="1200" dirty="0">
                          <a:solidFill>
                            <a:schemeClr val="tx1"/>
                          </a:solidFill>
                          <a:effectLst/>
                          <a:latin typeface="+mn-lt"/>
                          <a:ea typeface="+mn-ea"/>
                          <a:cs typeface="+mn-cs"/>
                        </a:rPr>
                        <a:t>FOMC </a:t>
                      </a:r>
                      <a:r>
                        <a:rPr lang="en-US" sz="2000" i="1" kern="1200" dirty="0">
                          <a:solidFill>
                            <a:schemeClr val="tx1"/>
                          </a:solidFill>
                          <a:effectLst/>
                          <a:latin typeface="+mn-lt"/>
                          <a:ea typeface="+mn-ea"/>
                          <a:cs typeface="+mn-cs"/>
                        </a:rPr>
                        <a:t>raises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target range</a:t>
                      </a:r>
                      <a:r>
                        <a:rPr lang="en-US" sz="2000" kern="1200" dirty="0">
                          <a:solidFill>
                            <a:schemeClr val="tx1"/>
                          </a:solidFill>
                          <a:effectLst/>
                          <a:latin typeface="+mn-lt"/>
                          <a:ea typeface="+mn-ea"/>
                          <a:cs typeface="+mn-cs"/>
                        </a:rPr>
                        <a:t> for the </a:t>
                      </a:r>
                      <a:r>
                        <a:rPr lang="en-US" sz="2000" b="0"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the Fed </a:t>
                      </a:r>
                      <a:r>
                        <a:rPr lang="en-US" sz="2000" i="1" kern="1200" dirty="0">
                          <a:solidFill>
                            <a:schemeClr val="tx1"/>
                          </a:solidFill>
                          <a:effectLst/>
                          <a:latin typeface="+mn-lt"/>
                          <a:ea typeface="+mn-ea"/>
                          <a:cs typeface="+mn-cs"/>
                        </a:rPr>
                        <a:t>raises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interest on reserve balances rate</a:t>
                      </a:r>
                      <a:r>
                        <a:rPr lang="en-US" sz="2000" b="0" kern="1200" dirty="0">
                          <a:solidFill>
                            <a:schemeClr val="tx1"/>
                          </a:solidFill>
                          <a:effectLst/>
                          <a:latin typeface="+mn-lt"/>
                          <a:ea typeface="+mn-ea"/>
                          <a:cs typeface="+mn-cs"/>
                        </a:rPr>
                        <a:t>,</a:t>
                      </a:r>
                      <a:r>
                        <a:rPr lang="en-US" sz="2000" kern="1200" dirty="0">
                          <a:solidFill>
                            <a:schemeClr val="tx1"/>
                          </a:solidFill>
                          <a:effectLst/>
                          <a:latin typeface="+mn-lt"/>
                          <a:ea typeface="+mn-ea"/>
                          <a:cs typeface="+mn-cs"/>
                        </a:rPr>
                        <a:t> which moves the  </a:t>
                      </a:r>
                      <a:r>
                        <a:rPr lang="en-US" sz="2000" b="1"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up into the new target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When</a:t>
                      </a:r>
                      <a:r>
                        <a:rPr lang="en-US" sz="2000" kern="1200" baseline="0" dirty="0">
                          <a:solidFill>
                            <a:schemeClr val="tx1"/>
                          </a:solidFill>
                          <a:effectLst/>
                          <a:latin typeface="+mn-lt"/>
                          <a:ea typeface="+mn-ea"/>
                          <a:cs typeface="+mn-cs"/>
                        </a:rPr>
                        <a:t> the </a:t>
                      </a:r>
                      <a:r>
                        <a:rPr lang="en-US" sz="2000" kern="1200" dirty="0">
                          <a:solidFill>
                            <a:schemeClr val="tx1"/>
                          </a:solidFill>
                          <a:effectLst/>
                          <a:latin typeface="+mn-lt"/>
                          <a:ea typeface="+mn-ea"/>
                          <a:cs typeface="+mn-cs"/>
                        </a:rPr>
                        <a:t>FOMC </a:t>
                      </a:r>
                      <a:r>
                        <a:rPr lang="en-US" sz="2000" i="1" kern="1200" dirty="0">
                          <a:solidFill>
                            <a:schemeClr val="tx1"/>
                          </a:solidFill>
                          <a:effectLst/>
                          <a:latin typeface="+mn-lt"/>
                          <a:ea typeface="+mn-ea"/>
                          <a:cs typeface="+mn-cs"/>
                        </a:rPr>
                        <a:t>lowers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target range </a:t>
                      </a:r>
                      <a:r>
                        <a:rPr lang="en-US" sz="2000" kern="1200" dirty="0">
                          <a:solidFill>
                            <a:schemeClr val="tx1"/>
                          </a:solidFill>
                          <a:effectLst/>
                          <a:latin typeface="+mn-lt"/>
                          <a:ea typeface="+mn-ea"/>
                          <a:cs typeface="+mn-cs"/>
                        </a:rPr>
                        <a:t>for the </a:t>
                      </a:r>
                      <a:r>
                        <a:rPr lang="en-US" sz="2000" b="0"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the Fed </a:t>
                      </a:r>
                      <a:r>
                        <a:rPr lang="en-US" sz="2000" i="1" kern="1200" dirty="0">
                          <a:solidFill>
                            <a:schemeClr val="tx1"/>
                          </a:solidFill>
                          <a:effectLst/>
                          <a:latin typeface="+mn-lt"/>
                          <a:ea typeface="+mn-ea"/>
                          <a:cs typeface="+mn-cs"/>
                        </a:rPr>
                        <a:t>lowers</a:t>
                      </a:r>
                      <a:r>
                        <a:rPr lang="en-US" sz="2000" kern="1200" dirty="0">
                          <a:solidFill>
                            <a:schemeClr val="tx1"/>
                          </a:solidFill>
                          <a:effectLst/>
                          <a:latin typeface="+mn-lt"/>
                          <a:ea typeface="+mn-ea"/>
                          <a:cs typeface="+mn-cs"/>
                        </a:rPr>
                        <a:t> the </a:t>
                      </a:r>
                      <a:r>
                        <a:rPr lang="en-US" sz="2000" b="1" kern="1200" dirty="0">
                          <a:solidFill>
                            <a:schemeClr val="tx1"/>
                          </a:solidFill>
                          <a:effectLst/>
                          <a:latin typeface="+mn-lt"/>
                          <a:ea typeface="+mn-ea"/>
                          <a:cs typeface="+mn-cs"/>
                        </a:rPr>
                        <a:t>interest on reserve balances rate</a:t>
                      </a:r>
                      <a:r>
                        <a:rPr lang="en-US" sz="2000" b="0" kern="1200" dirty="0">
                          <a:solidFill>
                            <a:schemeClr val="tx1"/>
                          </a:solidFill>
                          <a:effectLst/>
                          <a:latin typeface="+mn-lt"/>
                          <a:ea typeface="+mn-ea"/>
                          <a:cs typeface="+mn-cs"/>
                        </a:rPr>
                        <a:t>,</a:t>
                      </a:r>
                      <a:r>
                        <a:rPr lang="en-US" sz="2000" b="1" kern="120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which moves the </a:t>
                      </a:r>
                      <a:r>
                        <a:rPr lang="en-US" sz="2000" b="1" kern="1200" baseline="0" dirty="0">
                          <a:solidFill>
                            <a:schemeClr val="tx1"/>
                          </a:solidFill>
                          <a:effectLst/>
                          <a:latin typeface="+mn-lt"/>
                          <a:ea typeface="+mn-ea"/>
                          <a:cs typeface="+mn-cs"/>
                        </a:rPr>
                        <a:t>federal funds rate</a:t>
                      </a:r>
                      <a:r>
                        <a:rPr lang="en-US" sz="2000" kern="1200" dirty="0">
                          <a:solidFill>
                            <a:schemeClr val="tx1"/>
                          </a:solidFill>
                          <a:effectLst/>
                          <a:latin typeface="+mn-lt"/>
                          <a:ea typeface="+mn-ea"/>
                          <a:cs typeface="+mn-cs"/>
                        </a:rPr>
                        <a:t> down into the new target range. </a:t>
                      </a:r>
                    </a:p>
                    <a:p>
                      <a:pPr lvl="0"/>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2621324941"/>
                  </a:ext>
                </a:extLst>
              </a:tr>
            </a:tbl>
          </a:graphicData>
        </a:graphic>
      </p:graphicFrame>
      <p:sp>
        <p:nvSpPr>
          <p:cNvPr id="4" name="TextBox 3">
            <a:extLst>
              <a:ext uri="{FF2B5EF4-FFF2-40B4-BE49-F238E27FC236}">
                <a16:creationId xmlns:a16="http://schemas.microsoft.com/office/drawing/2014/main" id="{E41C29F3-A36E-5E48-E58E-DBCEEFCF4929}"/>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2"/>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3681037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924E8-6838-028A-F20C-390994C8E030}"/>
              </a:ext>
            </a:extLst>
          </p:cNvPr>
          <p:cNvSpPr>
            <a:spLocks noGrp="1"/>
          </p:cNvSpPr>
          <p:nvPr>
            <p:ph type="body" sz="quarter" idx="1"/>
          </p:nvPr>
        </p:nvSpPr>
        <p:spPr>
          <a:xfrm>
            <a:off x="766762" y="522724"/>
            <a:ext cx="9144001" cy="616224"/>
          </a:xfrm>
        </p:spPr>
        <p:txBody>
          <a:bodyPr>
            <a:normAutofit/>
          </a:bodyPr>
          <a:lstStyle/>
          <a:p>
            <a:pPr algn="ctr"/>
            <a:r>
              <a:rPr lang="en-US" sz="2800" b="1" dirty="0">
                <a:solidFill>
                  <a:srgbClr val="002060"/>
                </a:solidFill>
              </a:rPr>
              <a:t>Limited Reserve vs. Ample Reserves</a:t>
            </a:r>
          </a:p>
        </p:txBody>
      </p:sp>
      <p:pic>
        <p:nvPicPr>
          <p:cNvPr id="11266" name="Picture 2">
            <a:extLst>
              <a:ext uri="{FF2B5EF4-FFF2-40B4-BE49-F238E27FC236}">
                <a16:creationId xmlns:a16="http://schemas.microsoft.com/office/drawing/2014/main" id="{17F41E0D-43E0-5523-F101-873DED41E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1838325"/>
            <a:ext cx="76295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948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89F41-1F10-27E4-AC50-D5AB3BF8A05E}"/>
              </a:ext>
            </a:extLst>
          </p:cNvPr>
          <p:cNvSpPr>
            <a:spLocks noGrp="1"/>
          </p:cNvSpPr>
          <p:nvPr>
            <p:ph type="body" sz="quarter" idx="1"/>
          </p:nvPr>
        </p:nvSpPr>
        <p:spPr>
          <a:xfrm>
            <a:off x="967856" y="408904"/>
            <a:ext cx="9144001" cy="616224"/>
          </a:xfrm>
        </p:spPr>
        <p:txBody>
          <a:bodyPr>
            <a:noAutofit/>
          </a:bodyPr>
          <a:lstStyle/>
          <a:p>
            <a:pPr algn="ctr"/>
            <a:r>
              <a:rPr lang="en-US" sz="3200" b="1" dirty="0">
                <a:solidFill>
                  <a:srgbClr val="002060"/>
                </a:solidFill>
              </a:rPr>
              <a:t>Expansionary Monetary Policy</a:t>
            </a:r>
          </a:p>
        </p:txBody>
      </p:sp>
      <p:pic>
        <p:nvPicPr>
          <p:cNvPr id="3" name="Picture 2" descr="Diagram">
            <a:extLst>
              <a:ext uri="{FF2B5EF4-FFF2-40B4-BE49-F238E27FC236}">
                <a16:creationId xmlns:a16="http://schemas.microsoft.com/office/drawing/2014/main" id="{6F2B002E-C81E-9A67-88F3-C8403B1A4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45" y="1681489"/>
            <a:ext cx="4059811" cy="3806073"/>
          </a:xfrm>
          <a:prstGeom prst="rect">
            <a:avLst/>
          </a:prstGeom>
        </p:spPr>
      </p:pic>
      <p:sp>
        <p:nvSpPr>
          <p:cNvPr id="4" name="TextBox 3">
            <a:extLst>
              <a:ext uri="{FF2B5EF4-FFF2-40B4-BE49-F238E27FC236}">
                <a16:creationId xmlns:a16="http://schemas.microsoft.com/office/drawing/2014/main" id="{13C1FB79-3928-6355-6AB3-517892B633CA}"/>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F48BC20E-42F7-9404-607F-AB0E21A0416F}"/>
              </a:ext>
            </a:extLst>
          </p:cNvPr>
          <p:cNvSpPr txBox="1"/>
          <p:nvPr/>
        </p:nvSpPr>
        <p:spPr>
          <a:xfrm>
            <a:off x="6096000" y="2030254"/>
            <a:ext cx="5630944"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Fed lowers the FFR by decreasing administered rates:</a:t>
            </a:r>
          </a:p>
          <a:p>
            <a:pPr marL="0" marR="0" indent="0" algn="l" defTabSz="914400" rtl="0" fontAlgn="auto" latinLnBrk="0" hangingPunct="0">
              <a:lnSpc>
                <a:spcPct val="100000"/>
              </a:lnSpc>
              <a:spcBef>
                <a:spcPts val="0"/>
              </a:spcBef>
              <a:spcAft>
                <a:spcPts val="0"/>
              </a:spcAft>
              <a:buClrTx/>
              <a:buSzTx/>
              <a:buFontTx/>
              <a:buNone/>
              <a:tabLst/>
            </a:pPr>
            <a:r>
              <a:rPr lang="en-US" sz="2800" dirty="0"/>
              <a:t>  - Interest on Reserve Balances </a:t>
            </a:r>
          </a:p>
          <a:p>
            <a:pPr marL="0" marR="0" indent="0" algn="l" defTabSz="914400" rtl="0" fontAlgn="auto" latinLnBrk="0" hangingPunct="0">
              <a:lnSpc>
                <a:spcPct val="100000"/>
              </a:lnSpc>
              <a:spcBef>
                <a:spcPts val="0"/>
              </a:spcBef>
              <a:spcAft>
                <a:spcPts val="0"/>
              </a:spcAft>
              <a:buClrTx/>
              <a:buSzTx/>
              <a:buFontTx/>
              <a:buNone/>
              <a:tabLst/>
            </a:pPr>
            <a:r>
              <a:rPr lang="en-US" sz="2800" dirty="0"/>
              <a:t>  - Overnight Reverse Repurchase Rate </a:t>
            </a:r>
          </a:p>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  - Discount Rate</a:t>
            </a:r>
          </a:p>
        </p:txBody>
      </p:sp>
    </p:spTree>
    <p:extLst>
      <p:ext uri="{BB962C8B-B14F-4D97-AF65-F5344CB8AC3E}">
        <p14:creationId xmlns:p14="http://schemas.microsoft.com/office/powerpoint/2010/main" val="165993364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A1C69-6B57-4047-0C0A-9D429E78BF8D}"/>
              </a:ext>
            </a:extLst>
          </p:cNvPr>
          <p:cNvSpPr>
            <a:spLocks noGrp="1"/>
          </p:cNvSpPr>
          <p:nvPr>
            <p:ph type="body" sz="quarter" idx="1"/>
          </p:nvPr>
        </p:nvSpPr>
        <p:spPr>
          <a:xfrm>
            <a:off x="2249902" y="427728"/>
            <a:ext cx="9144001" cy="616224"/>
          </a:xfrm>
        </p:spPr>
        <p:txBody>
          <a:bodyPr>
            <a:normAutofit/>
          </a:bodyPr>
          <a:lstStyle/>
          <a:p>
            <a:r>
              <a:rPr lang="en-US" sz="3200" b="1" dirty="0">
                <a:solidFill>
                  <a:srgbClr val="002060"/>
                </a:solidFill>
              </a:rPr>
              <a:t>Contractionary Monetary Policy</a:t>
            </a:r>
          </a:p>
        </p:txBody>
      </p:sp>
      <p:sp>
        <p:nvSpPr>
          <p:cNvPr id="3" name="TextBox 2">
            <a:extLst>
              <a:ext uri="{FF2B5EF4-FFF2-40B4-BE49-F238E27FC236}">
                <a16:creationId xmlns:a16="http://schemas.microsoft.com/office/drawing/2014/main" id="{32D8174C-9C53-915E-6130-A57D55F4B228}"/>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2"/>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79647EF-D7DC-18E1-E4EC-30CE85F1F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70" y="2017233"/>
            <a:ext cx="4049935" cy="3796815"/>
          </a:xfrm>
          <a:prstGeom prst="rect">
            <a:avLst/>
          </a:prstGeom>
        </p:spPr>
      </p:pic>
      <p:sp>
        <p:nvSpPr>
          <p:cNvPr id="6" name="TextBox 5">
            <a:extLst>
              <a:ext uri="{FF2B5EF4-FFF2-40B4-BE49-F238E27FC236}">
                <a16:creationId xmlns:a16="http://schemas.microsoft.com/office/drawing/2014/main" id="{C2186726-0764-3CC5-E3B8-4FC7F6BADC86}"/>
              </a:ext>
            </a:extLst>
          </p:cNvPr>
          <p:cNvSpPr txBox="1"/>
          <p:nvPr/>
        </p:nvSpPr>
        <p:spPr>
          <a:xfrm>
            <a:off x="6195768" y="2228671"/>
            <a:ext cx="6094428"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Fed increases the FFR by increasing administered rates:</a:t>
            </a:r>
          </a:p>
          <a:p>
            <a:pPr marL="0" marR="0" indent="0" algn="l" defTabSz="914400" rtl="0" fontAlgn="auto" latinLnBrk="0" hangingPunct="0">
              <a:lnSpc>
                <a:spcPct val="100000"/>
              </a:lnSpc>
              <a:spcBef>
                <a:spcPts val="0"/>
              </a:spcBef>
              <a:spcAft>
                <a:spcPts val="0"/>
              </a:spcAft>
              <a:buClrTx/>
              <a:buSzTx/>
              <a:buFontTx/>
              <a:buNone/>
              <a:tabLst/>
            </a:pPr>
            <a:r>
              <a:rPr lang="en-US" sz="2800" dirty="0"/>
              <a:t>  - Interest on Reserve Balances </a:t>
            </a:r>
          </a:p>
          <a:p>
            <a:pPr marL="0" marR="0" indent="0" algn="l" defTabSz="914400" rtl="0" fontAlgn="auto" latinLnBrk="0" hangingPunct="0">
              <a:lnSpc>
                <a:spcPct val="100000"/>
              </a:lnSpc>
              <a:spcBef>
                <a:spcPts val="0"/>
              </a:spcBef>
              <a:spcAft>
                <a:spcPts val="0"/>
              </a:spcAft>
              <a:buClrTx/>
              <a:buSzTx/>
              <a:buFontTx/>
              <a:buNone/>
              <a:tabLst/>
            </a:pPr>
            <a:r>
              <a:rPr lang="en-US" sz="2800" dirty="0"/>
              <a:t>  - Overnight Reverse Repurchase Rate </a:t>
            </a:r>
          </a:p>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  - Discount Rate</a:t>
            </a:r>
          </a:p>
        </p:txBody>
      </p:sp>
    </p:spTree>
    <p:extLst>
      <p:ext uri="{BB962C8B-B14F-4D97-AF65-F5344CB8AC3E}">
        <p14:creationId xmlns:p14="http://schemas.microsoft.com/office/powerpoint/2010/main" val="171492039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does raising interest rates control inflation?">
            <a:hlinkClick r:id="" action="ppaction://media"/>
            <a:extLst>
              <a:ext uri="{FF2B5EF4-FFF2-40B4-BE49-F238E27FC236}">
                <a16:creationId xmlns:a16="http://schemas.microsoft.com/office/drawing/2014/main" id="{B8E33A58-075B-960D-2010-9825EA53A1F1}"/>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536905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78C9D-0E02-238A-7123-828DD6A4CE53}"/>
              </a:ext>
            </a:extLst>
          </p:cNvPr>
          <p:cNvSpPr>
            <a:spLocks noGrp="1"/>
          </p:cNvSpPr>
          <p:nvPr>
            <p:ph type="body" sz="quarter" idx="1"/>
          </p:nvPr>
        </p:nvSpPr>
        <p:spPr>
          <a:xfrm>
            <a:off x="2579839" y="522026"/>
            <a:ext cx="9144001" cy="616224"/>
          </a:xfrm>
        </p:spPr>
        <p:txBody>
          <a:bodyPr>
            <a:normAutofit/>
          </a:bodyPr>
          <a:lstStyle/>
          <a:p>
            <a:r>
              <a:rPr lang="en-US" sz="3200" b="1" dirty="0">
                <a:solidFill>
                  <a:srgbClr val="002060"/>
                </a:solidFill>
              </a:rPr>
              <a:t>Transmission of Monetary Policy</a:t>
            </a:r>
          </a:p>
        </p:txBody>
      </p:sp>
      <p:pic>
        <p:nvPicPr>
          <p:cNvPr id="14338" name="Picture 2">
            <a:extLst>
              <a:ext uri="{FF2B5EF4-FFF2-40B4-BE49-F238E27FC236}">
                <a16:creationId xmlns:a16="http://schemas.microsoft.com/office/drawing/2014/main" id="{E9E1FDA4-98D9-DE1E-9795-4D9650DE0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496" y="2055042"/>
            <a:ext cx="9558779" cy="3289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05AB12-15FD-011A-036B-DD14CF7275AF}"/>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264289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FA236D-F301-F2C0-B4CC-897F779E22E3}"/>
              </a:ext>
            </a:extLst>
          </p:cNvPr>
          <p:cNvSpPr>
            <a:spLocks noGrp="1"/>
          </p:cNvSpPr>
          <p:nvPr>
            <p:ph type="body" sz="quarter" idx="4294967295"/>
          </p:nvPr>
        </p:nvSpPr>
        <p:spPr>
          <a:xfrm>
            <a:off x="0" y="2514600"/>
            <a:ext cx="10515600" cy="914400"/>
          </a:xfrm>
        </p:spPr>
        <p:txBody>
          <a:bodyPr>
            <a:noAutofit/>
          </a:bodyPr>
          <a:lstStyle/>
          <a:p>
            <a:r>
              <a:rPr lang="en-US" b="1" dirty="0"/>
              <a:t>IV. Economic Indicators</a:t>
            </a:r>
          </a:p>
        </p:txBody>
      </p:sp>
      <p:pic>
        <p:nvPicPr>
          <p:cNvPr id="8" name="Picture 7" descr="A graph of growth and stock market">
            <a:extLst>
              <a:ext uri="{FF2B5EF4-FFF2-40B4-BE49-F238E27FC236}">
                <a16:creationId xmlns:a16="http://schemas.microsoft.com/office/drawing/2014/main" id="{1AB5BA0D-4FE4-DEC0-5820-B819A3C6EF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41" y="0"/>
            <a:ext cx="12276841" cy="7753694"/>
          </a:xfrm>
          <a:prstGeom prst="rect">
            <a:avLst/>
          </a:prstGeom>
        </p:spPr>
      </p:pic>
      <p:sp>
        <p:nvSpPr>
          <p:cNvPr id="9" name="TextBox 8">
            <a:extLst>
              <a:ext uri="{FF2B5EF4-FFF2-40B4-BE49-F238E27FC236}">
                <a16:creationId xmlns:a16="http://schemas.microsoft.com/office/drawing/2014/main" id="{702BD20B-92FE-4DB0-108D-D486925492DE}"/>
              </a:ext>
            </a:extLst>
          </p:cNvPr>
          <p:cNvSpPr txBox="1"/>
          <p:nvPr/>
        </p:nvSpPr>
        <p:spPr>
          <a:xfrm>
            <a:off x="381000" y="6415087"/>
            <a:ext cx="11430000"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3" tooltip="https://blog.roboforex.com/blog/2019/11/07/economic-indicators-the-basis-for-forex-trading-strategy/"/>
              </a:rPr>
              <a:t>This Photo</a:t>
            </a:r>
            <a:r>
              <a:rPr lang="en-US" sz="900"/>
              <a:t> by Unknown Author is licensed under </a:t>
            </a:r>
            <a:r>
              <a:rPr lang="en-US" sz="900">
                <a:hlinkClick r:id="rId4" tooltip="https://creativecommons.org/licenses/by-nc/3.0/"/>
              </a:rPr>
              <a:t>CC BY-NC</a:t>
            </a:r>
            <a:endParaRPr lang="en-US" sz="900"/>
          </a:p>
        </p:txBody>
      </p:sp>
      <p:sp>
        <p:nvSpPr>
          <p:cNvPr id="10" name="TextBox 9">
            <a:extLst>
              <a:ext uri="{FF2B5EF4-FFF2-40B4-BE49-F238E27FC236}">
                <a16:creationId xmlns:a16="http://schemas.microsoft.com/office/drawing/2014/main" id="{10A72DAB-3A26-78E5-AF59-8B8B7C9B414B}"/>
              </a:ext>
            </a:extLst>
          </p:cNvPr>
          <p:cNvSpPr txBox="1"/>
          <p:nvPr/>
        </p:nvSpPr>
        <p:spPr>
          <a:xfrm>
            <a:off x="593889" y="989814"/>
            <a:ext cx="627825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n-lt"/>
                <a:ea typeface="+mn-ea"/>
                <a:cs typeface="+mn-cs"/>
                <a:sym typeface="Calibri"/>
              </a:rPr>
              <a:t>IV. Policy Impacts</a:t>
            </a:r>
          </a:p>
        </p:txBody>
      </p:sp>
    </p:spTree>
    <p:extLst>
      <p:ext uri="{BB962C8B-B14F-4D97-AF65-F5344CB8AC3E}">
        <p14:creationId xmlns:p14="http://schemas.microsoft.com/office/powerpoint/2010/main" val="24353334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92B19C-737A-BB3A-CA26-69935BC5A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 y="1429966"/>
            <a:ext cx="10525125" cy="4908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67864-F52C-7015-F59B-B2BA58F36A0D}"/>
              </a:ext>
            </a:extLst>
          </p:cNvPr>
          <p:cNvSpPr txBox="1"/>
          <p:nvPr/>
        </p:nvSpPr>
        <p:spPr>
          <a:xfrm>
            <a:off x="2099733" y="321733"/>
            <a:ext cx="81788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accent5">
                    <a:lumMod val="50000"/>
                  </a:schemeClr>
                </a:solidFill>
                <a:effectLst/>
                <a:uFillTx/>
                <a:latin typeface="Times New Roman" panose="02020603050405020304" pitchFamily="18" charset="0"/>
                <a:cs typeface="Times New Roman" panose="02020603050405020304" pitchFamily="18" charset="0"/>
                <a:sym typeface="Calibri"/>
              </a:rPr>
              <a:t>The Business Cycle: 1980- 2020</a:t>
            </a:r>
          </a:p>
        </p:txBody>
      </p:sp>
    </p:spTree>
    <p:extLst>
      <p:ext uri="{BB962C8B-B14F-4D97-AF65-F5344CB8AC3E}">
        <p14:creationId xmlns:p14="http://schemas.microsoft.com/office/powerpoint/2010/main" val="999193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A6BF7-08AB-9EB7-128B-2A7E0D03671D}"/>
              </a:ext>
            </a:extLst>
          </p:cNvPr>
          <p:cNvSpPr>
            <a:spLocks noGrp="1"/>
          </p:cNvSpPr>
          <p:nvPr>
            <p:ph type="body" sz="quarter" idx="1"/>
          </p:nvPr>
        </p:nvSpPr>
        <p:spPr>
          <a:xfrm>
            <a:off x="1545283" y="2042965"/>
            <a:ext cx="10515601" cy="914401"/>
          </a:xfrm>
        </p:spPr>
        <p:txBody>
          <a:bodyPr/>
          <a:lstStyle/>
          <a:p>
            <a:r>
              <a:rPr lang="en-US" dirty="0"/>
              <a:t>I. The Business Cycle</a:t>
            </a:r>
          </a:p>
        </p:txBody>
      </p:sp>
      <p:pic>
        <p:nvPicPr>
          <p:cNvPr id="15" name="Picture 14" descr="A green arrows in a circle">
            <a:extLst>
              <a:ext uri="{FF2B5EF4-FFF2-40B4-BE49-F238E27FC236}">
                <a16:creationId xmlns:a16="http://schemas.microsoft.com/office/drawing/2014/main" id="{2A622972-104A-74B4-1D64-8380171C22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73897" y="2957366"/>
            <a:ext cx="4468305" cy="3568045"/>
          </a:xfrm>
          <a:prstGeom prst="rect">
            <a:avLst/>
          </a:prstGeom>
        </p:spPr>
      </p:pic>
    </p:spTree>
    <p:extLst>
      <p:ext uri="{BB962C8B-B14F-4D97-AF65-F5344CB8AC3E}">
        <p14:creationId xmlns:p14="http://schemas.microsoft.com/office/powerpoint/2010/main" val="205088438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E0985F0-558B-35F4-DEE8-1487BC68F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73200"/>
            <a:ext cx="10515600" cy="5147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E21B01-8812-DFBD-9285-E822D36D358E}"/>
              </a:ext>
            </a:extLst>
          </p:cNvPr>
          <p:cNvSpPr txBox="1"/>
          <p:nvPr/>
        </p:nvSpPr>
        <p:spPr>
          <a:xfrm>
            <a:off x="1879599" y="355600"/>
            <a:ext cx="7620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Real and Potential GDP Growth Rates</a:t>
            </a:r>
          </a:p>
        </p:txBody>
      </p:sp>
    </p:spTree>
    <p:extLst>
      <p:ext uri="{BB962C8B-B14F-4D97-AF65-F5344CB8AC3E}">
        <p14:creationId xmlns:p14="http://schemas.microsoft.com/office/powerpoint/2010/main" val="62255267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6A8D827-0D69-F956-46E5-288B9915B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466" y="1791230"/>
            <a:ext cx="7620000" cy="3038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C1645B-EBEC-6B75-CE0D-D0643E7AA38A}"/>
              </a:ext>
            </a:extLst>
          </p:cNvPr>
          <p:cNvSpPr txBox="1"/>
          <p:nvPr/>
        </p:nvSpPr>
        <p:spPr>
          <a:xfrm>
            <a:off x="1142999" y="5268373"/>
            <a:ext cx="773006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i="0" dirty="0">
                <a:solidFill>
                  <a:srgbClr val="000000"/>
                </a:solidFill>
                <a:effectLst/>
                <a:latin typeface="Roboto" panose="02000000000000000000" pitchFamily="2" charset="0"/>
              </a:rPr>
              <a:t>SOURCES: Bureau of Economic Analysis, Congressional Budget Office, "The Multiplier for Federal Spending in the States During the Great Depression" by Fishback and </a:t>
            </a:r>
            <a:r>
              <a:rPr lang="en-US" sz="1200" b="0" i="0" dirty="0" err="1">
                <a:solidFill>
                  <a:srgbClr val="000000"/>
                </a:solidFill>
                <a:effectLst/>
                <a:latin typeface="Roboto" panose="02000000000000000000" pitchFamily="2" charset="0"/>
              </a:rPr>
              <a:t>Kachanovskaya</a:t>
            </a:r>
            <a:r>
              <a:rPr lang="en-US" sz="1200" b="0" i="0" dirty="0">
                <a:solidFill>
                  <a:srgbClr val="000000"/>
                </a:solidFill>
                <a:effectLst/>
                <a:latin typeface="Roboto" panose="02000000000000000000" pitchFamily="2" charset="0"/>
              </a:rPr>
              <a:t>, the White House and author’s calculations.</a:t>
            </a:r>
            <a:br>
              <a:rPr lang="en-US" sz="1200" dirty="0"/>
            </a:br>
            <a:r>
              <a:rPr lang="en-US" sz="1200" b="0" i="0" dirty="0">
                <a:solidFill>
                  <a:srgbClr val="000000"/>
                </a:solidFill>
                <a:effectLst/>
                <a:latin typeface="Roboto" panose="02000000000000000000" pitchFamily="2" charset="0"/>
              </a:rPr>
              <a:t>NOTES: The respective periods used in these calculations are 1929 for the New Deal, 2006 for the Recovery and Reinvestment Act and 2019 for the remaining calculations. Fiscal costs for proposals not yet passed (i.e., the American Jobs Plan and the American Families Plan), are as initially proposed by the Biden administration.</a:t>
            </a:r>
            <a:endParaRPr lang="en-US" sz="1200" dirty="0"/>
          </a:p>
        </p:txBody>
      </p:sp>
      <p:sp>
        <p:nvSpPr>
          <p:cNvPr id="4" name="TextBox 3">
            <a:extLst>
              <a:ext uri="{FF2B5EF4-FFF2-40B4-BE49-F238E27FC236}">
                <a16:creationId xmlns:a16="http://schemas.microsoft.com/office/drawing/2014/main" id="{5109221C-1453-DE12-07B1-63C277F035C5}"/>
              </a:ext>
            </a:extLst>
          </p:cNvPr>
          <p:cNvSpPr txBox="1"/>
          <p:nvPr/>
        </p:nvSpPr>
        <p:spPr>
          <a:xfrm>
            <a:off x="2904066" y="389298"/>
            <a:ext cx="77978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Fiscal Policy Comparisons</a:t>
            </a:r>
          </a:p>
        </p:txBody>
      </p:sp>
    </p:spTree>
    <p:extLst>
      <p:ext uri="{BB962C8B-B14F-4D97-AF65-F5344CB8AC3E}">
        <p14:creationId xmlns:p14="http://schemas.microsoft.com/office/powerpoint/2010/main" val="267538771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A0D27-E658-24F8-2A76-5E4B5D91B2B2}"/>
              </a:ext>
            </a:extLst>
          </p:cNvPr>
          <p:cNvSpPr txBox="1"/>
          <p:nvPr/>
        </p:nvSpPr>
        <p:spPr>
          <a:xfrm>
            <a:off x="2819402" y="457198"/>
            <a:ext cx="917786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2060"/>
                </a:solidFill>
                <a:effectLst/>
                <a:uFillTx/>
                <a:latin typeface="+mn-lt"/>
                <a:ea typeface="+mn-ea"/>
                <a:cs typeface="+mn-cs"/>
                <a:sym typeface="Calibri"/>
              </a:rPr>
              <a:t>Fed’s Response to Covid-19 Crisis</a:t>
            </a:r>
          </a:p>
        </p:txBody>
      </p:sp>
      <p:pic>
        <p:nvPicPr>
          <p:cNvPr id="15362" name="Picture 2" descr="Pandemic-era Federal Reserve Facilities">
            <a:extLst>
              <a:ext uri="{FF2B5EF4-FFF2-40B4-BE49-F238E27FC236}">
                <a16:creationId xmlns:a16="http://schemas.microsoft.com/office/drawing/2014/main" id="{CFF87070-25A2-022C-DA00-C7581A993C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990" y="1718734"/>
            <a:ext cx="7615237" cy="473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5587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E38FAE-0EA7-484E-4DBC-971E7C71EFC8}"/>
              </a:ext>
            </a:extLst>
          </p:cNvPr>
          <p:cNvSpPr txBox="1"/>
          <p:nvPr/>
        </p:nvSpPr>
        <p:spPr>
          <a:xfrm>
            <a:off x="2722033" y="379992"/>
            <a:ext cx="846666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5">
                    <a:lumMod val="50000"/>
                  </a:schemeClr>
                </a:solidFill>
                <a:effectLst/>
                <a:uFillTx/>
                <a:latin typeface="+mn-lt"/>
                <a:ea typeface="+mn-ea"/>
                <a:cs typeface="+mn-cs"/>
                <a:sym typeface="Calibri"/>
              </a:rPr>
              <a:t>Top Ten Economic Indicators</a:t>
            </a:r>
          </a:p>
        </p:txBody>
      </p:sp>
      <p:sp>
        <p:nvSpPr>
          <p:cNvPr id="3" name="TextBox 2">
            <a:extLst>
              <a:ext uri="{FF2B5EF4-FFF2-40B4-BE49-F238E27FC236}">
                <a16:creationId xmlns:a16="http://schemas.microsoft.com/office/drawing/2014/main" id="{30B29883-65F8-379E-A19F-AD31C595DA4A}"/>
              </a:ext>
            </a:extLst>
          </p:cNvPr>
          <p:cNvSpPr txBox="1"/>
          <p:nvPr/>
        </p:nvSpPr>
        <p:spPr>
          <a:xfrm>
            <a:off x="1003300" y="1861363"/>
            <a:ext cx="10185400"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Real GDP growth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Real GDI growth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Change in nonfarm payrolls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Unemployment rate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Inflation rate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Business confidence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Consumer confidence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n-ea"/>
                <a:cs typeface="+mn-cs"/>
                <a:sym typeface="Calibri"/>
              </a:rPr>
              <a:t>Employment Cost Index</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Stock market</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p:txBody>
      </p:sp>
      <p:pic>
        <p:nvPicPr>
          <p:cNvPr id="2050" name="Picture 2">
            <a:extLst>
              <a:ext uri="{FF2B5EF4-FFF2-40B4-BE49-F238E27FC236}">
                <a16:creationId xmlns:a16="http://schemas.microsoft.com/office/drawing/2014/main" id="{384C6B55-BB89-D52D-BAFC-2AE027B4A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733" y="2387600"/>
            <a:ext cx="3801534" cy="273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5506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A8F44-CFAD-71B5-E8E3-E902A1904C43}"/>
              </a:ext>
            </a:extLst>
          </p:cNvPr>
          <p:cNvSpPr>
            <a:spLocks noGrp="1"/>
          </p:cNvSpPr>
          <p:nvPr>
            <p:ph type="body" sz="quarter" idx="1"/>
          </p:nvPr>
        </p:nvSpPr>
        <p:spPr>
          <a:xfrm>
            <a:off x="3412067" y="450018"/>
            <a:ext cx="9144001" cy="616224"/>
          </a:xfrm>
        </p:spPr>
        <p:txBody>
          <a:bodyPr>
            <a:noAutofit/>
          </a:bodyPr>
          <a:lstStyle/>
          <a:p>
            <a:r>
              <a:rPr lang="en-US" sz="4000" b="1" dirty="0">
                <a:solidFill>
                  <a:srgbClr val="002060"/>
                </a:solidFill>
              </a:rPr>
              <a:t>Real GDP Growth</a:t>
            </a:r>
          </a:p>
        </p:txBody>
      </p:sp>
      <p:sp>
        <p:nvSpPr>
          <p:cNvPr id="3" name="TextBox 2">
            <a:extLst>
              <a:ext uri="{FF2B5EF4-FFF2-40B4-BE49-F238E27FC236}">
                <a16:creationId xmlns:a16="http://schemas.microsoft.com/office/drawing/2014/main" id="{F66D0C1D-6C92-F68A-30E4-71604CF8AB69}"/>
              </a:ext>
            </a:extLst>
          </p:cNvPr>
          <p:cNvSpPr txBox="1"/>
          <p:nvPr/>
        </p:nvSpPr>
        <p:spPr>
          <a:xfrm>
            <a:off x="1684867" y="2167467"/>
            <a:ext cx="78147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A85F96C9-87F3-5A5A-7429-A744C88BA715}"/>
              </a:ext>
            </a:extLst>
          </p:cNvPr>
          <p:cNvPicPr>
            <a:picLocks noChangeAspect="1"/>
          </p:cNvPicPr>
          <p:nvPr/>
        </p:nvPicPr>
        <p:blipFill>
          <a:blip r:embed="rId2"/>
          <a:stretch>
            <a:fillRect/>
          </a:stretch>
        </p:blipFill>
        <p:spPr>
          <a:xfrm>
            <a:off x="795867" y="1836281"/>
            <a:ext cx="10473266" cy="3531585"/>
          </a:xfrm>
          <a:prstGeom prst="rect">
            <a:avLst/>
          </a:prstGeom>
        </p:spPr>
      </p:pic>
      <p:sp>
        <p:nvSpPr>
          <p:cNvPr id="6" name="TextBox 5">
            <a:extLst>
              <a:ext uri="{FF2B5EF4-FFF2-40B4-BE49-F238E27FC236}">
                <a16:creationId xmlns:a16="http://schemas.microsoft.com/office/drawing/2014/main" id="{9E222A22-FB9A-1C38-C3EE-5ADF536C8CA7}"/>
              </a:ext>
            </a:extLst>
          </p:cNvPr>
          <p:cNvSpPr txBox="1"/>
          <p:nvPr/>
        </p:nvSpPr>
        <p:spPr>
          <a:xfrm>
            <a:off x="732186" y="6002867"/>
            <a:ext cx="49743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US Facts</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5553499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2F601-4778-C1E7-B88D-270612502F1C}"/>
              </a:ext>
            </a:extLst>
          </p:cNvPr>
          <p:cNvSpPr>
            <a:spLocks noGrp="1"/>
          </p:cNvSpPr>
          <p:nvPr>
            <p:ph type="body" sz="quarter" idx="1"/>
          </p:nvPr>
        </p:nvSpPr>
        <p:spPr>
          <a:xfrm>
            <a:off x="3179053" y="480391"/>
            <a:ext cx="9144001" cy="616224"/>
          </a:xfrm>
        </p:spPr>
        <p:txBody>
          <a:bodyPr>
            <a:noAutofit/>
          </a:bodyPr>
          <a:lstStyle/>
          <a:p>
            <a:r>
              <a:rPr lang="en-US" sz="4000" b="1" dirty="0">
                <a:solidFill>
                  <a:srgbClr val="002060"/>
                </a:solidFill>
              </a:rPr>
              <a:t>Unemployment Rate</a:t>
            </a:r>
          </a:p>
        </p:txBody>
      </p:sp>
      <p:pic>
        <p:nvPicPr>
          <p:cNvPr id="5" name="Picture 4">
            <a:extLst>
              <a:ext uri="{FF2B5EF4-FFF2-40B4-BE49-F238E27FC236}">
                <a16:creationId xmlns:a16="http://schemas.microsoft.com/office/drawing/2014/main" id="{0B8DB850-EE8E-82F1-4E14-C21B560855E3}"/>
              </a:ext>
            </a:extLst>
          </p:cNvPr>
          <p:cNvPicPr>
            <a:picLocks noChangeAspect="1"/>
          </p:cNvPicPr>
          <p:nvPr/>
        </p:nvPicPr>
        <p:blipFill>
          <a:blip r:embed="rId2"/>
          <a:stretch>
            <a:fillRect/>
          </a:stretch>
        </p:blipFill>
        <p:spPr>
          <a:xfrm>
            <a:off x="817032" y="1931526"/>
            <a:ext cx="5659967" cy="3554873"/>
          </a:xfrm>
          <a:prstGeom prst="rect">
            <a:avLst/>
          </a:prstGeom>
        </p:spPr>
      </p:pic>
      <p:sp>
        <p:nvSpPr>
          <p:cNvPr id="6" name="TextBox 5">
            <a:extLst>
              <a:ext uri="{FF2B5EF4-FFF2-40B4-BE49-F238E27FC236}">
                <a16:creationId xmlns:a16="http://schemas.microsoft.com/office/drawing/2014/main" id="{D6D0DBD5-3730-521F-B6C5-581DC7D688D2}"/>
              </a:ext>
            </a:extLst>
          </p:cNvPr>
          <p:cNvSpPr txBox="1"/>
          <p:nvPr/>
        </p:nvSpPr>
        <p:spPr>
          <a:xfrm>
            <a:off x="6976533" y="2472267"/>
            <a:ext cx="444500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Unemployment rate spiked to 14.7% in April 2020.</a:t>
            </a:r>
          </a:p>
          <a:p>
            <a:pPr marL="0" marR="0" indent="0" algn="l" defTabSz="914400" rtl="0" fontAlgn="auto" latinLnBrk="0" hangingPunct="0">
              <a:lnSpc>
                <a:spcPct val="100000"/>
              </a:lnSpc>
              <a:spcBef>
                <a:spcPts val="0"/>
              </a:spcBef>
              <a:spcAft>
                <a:spcPts val="0"/>
              </a:spcAft>
              <a:buClrTx/>
              <a:buSzTx/>
              <a:buFontTx/>
              <a:buNone/>
              <a:tabLst/>
            </a:pPr>
            <a:endParaRPr lang="en-US" sz="2400" b="1" dirty="0"/>
          </a:p>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Unemployment rate has been under 4% since January 2022.</a:t>
            </a:r>
          </a:p>
        </p:txBody>
      </p:sp>
      <p:sp>
        <p:nvSpPr>
          <p:cNvPr id="8" name="TextBox 7">
            <a:extLst>
              <a:ext uri="{FF2B5EF4-FFF2-40B4-BE49-F238E27FC236}">
                <a16:creationId xmlns:a16="http://schemas.microsoft.com/office/drawing/2014/main" id="{8B37CE7F-C1F0-D06F-9EF4-D44A1C95951C}"/>
              </a:ext>
            </a:extLst>
          </p:cNvPr>
          <p:cNvSpPr txBox="1"/>
          <p:nvPr/>
        </p:nvSpPr>
        <p:spPr>
          <a:xfrm>
            <a:off x="817033" y="5881519"/>
            <a:ext cx="61595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US Facts</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5283406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BD8D3-C6BE-1153-14D7-299999021BCA}"/>
              </a:ext>
            </a:extLst>
          </p:cNvPr>
          <p:cNvSpPr>
            <a:spLocks noGrp="1"/>
          </p:cNvSpPr>
          <p:nvPr>
            <p:ph type="body" sz="quarter" idx="1"/>
          </p:nvPr>
        </p:nvSpPr>
        <p:spPr>
          <a:xfrm>
            <a:off x="3478303" y="421125"/>
            <a:ext cx="9144001" cy="616224"/>
          </a:xfrm>
        </p:spPr>
        <p:txBody>
          <a:bodyPr>
            <a:noAutofit/>
          </a:bodyPr>
          <a:lstStyle/>
          <a:p>
            <a:r>
              <a:rPr lang="en-US" sz="4400" b="1" dirty="0">
                <a:solidFill>
                  <a:srgbClr val="002060"/>
                </a:solidFill>
              </a:rPr>
              <a:t> Inflation- CPI</a:t>
            </a:r>
          </a:p>
        </p:txBody>
      </p:sp>
      <p:pic>
        <p:nvPicPr>
          <p:cNvPr id="4" name="Picture 3">
            <a:extLst>
              <a:ext uri="{FF2B5EF4-FFF2-40B4-BE49-F238E27FC236}">
                <a16:creationId xmlns:a16="http://schemas.microsoft.com/office/drawing/2014/main" id="{0715B9F4-78FD-2E7E-1099-B08423F35EDD}"/>
              </a:ext>
            </a:extLst>
          </p:cNvPr>
          <p:cNvPicPr>
            <a:picLocks noChangeAspect="1"/>
          </p:cNvPicPr>
          <p:nvPr/>
        </p:nvPicPr>
        <p:blipFill>
          <a:blip r:embed="rId2"/>
          <a:stretch>
            <a:fillRect/>
          </a:stretch>
        </p:blipFill>
        <p:spPr>
          <a:xfrm>
            <a:off x="601134" y="1685057"/>
            <a:ext cx="7154333" cy="3254022"/>
          </a:xfrm>
          <a:prstGeom prst="rect">
            <a:avLst/>
          </a:prstGeom>
        </p:spPr>
      </p:pic>
      <p:sp>
        <p:nvSpPr>
          <p:cNvPr id="6" name="TextBox 5">
            <a:extLst>
              <a:ext uri="{FF2B5EF4-FFF2-40B4-BE49-F238E27FC236}">
                <a16:creationId xmlns:a16="http://schemas.microsoft.com/office/drawing/2014/main" id="{A1653D15-AC7E-BA13-74A3-B98B47CA7A12}"/>
              </a:ext>
            </a:extLst>
          </p:cNvPr>
          <p:cNvSpPr txBox="1"/>
          <p:nvPr/>
        </p:nvSpPr>
        <p:spPr>
          <a:xfrm>
            <a:off x="954616" y="5953668"/>
            <a:ext cx="63119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US Facts</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1296A275-0C91-4D98-6D06-1D5B320BF02D}"/>
              </a:ext>
            </a:extLst>
          </p:cNvPr>
          <p:cNvSpPr txBox="1"/>
          <p:nvPr/>
        </p:nvSpPr>
        <p:spPr>
          <a:xfrm>
            <a:off x="7967133" y="1685057"/>
            <a:ext cx="3623733" cy="4616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Supply chain disruptions and pandemic stimulus contributed to the increase in inflation from 2021 through mid 2022.</a:t>
            </a:r>
          </a:p>
          <a:p>
            <a:pPr marL="0" marR="0" indent="0" algn="l" defTabSz="914400" rtl="0" fontAlgn="auto" latinLnBrk="0" hangingPunct="0">
              <a:lnSpc>
                <a:spcPct val="100000"/>
              </a:lnSpc>
              <a:spcBef>
                <a:spcPts val="0"/>
              </a:spcBef>
              <a:spcAft>
                <a:spcPts val="0"/>
              </a:spcAft>
              <a:buClrTx/>
              <a:buSzTx/>
              <a:buFontTx/>
              <a:buNone/>
              <a:tabLst/>
            </a:pPr>
            <a:endParaRPr lang="en-US" sz="2400" b="1" dirty="0"/>
          </a:p>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Inflation has moderated but is still above Fed’s 2% target. </a:t>
            </a:r>
          </a:p>
          <a:p>
            <a:pPr marL="0" marR="0" indent="0" algn="l" defTabSz="914400" rtl="0" fontAlgn="auto" latinLnBrk="0" hangingPunct="0">
              <a:lnSpc>
                <a:spcPct val="100000"/>
              </a:lnSpc>
              <a:spcBef>
                <a:spcPts val="0"/>
              </a:spcBef>
              <a:spcAft>
                <a:spcPts val="0"/>
              </a:spcAft>
              <a:buClrTx/>
              <a:buSzTx/>
              <a:buFontTx/>
              <a:buNone/>
              <a:tabLst/>
            </a:pPr>
            <a:endParaRPr lang="en-US" sz="2400" b="1"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039743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e chart of Consumers, one year ahead, median, % showing Inflation expectations surged in 2022">
            <a:extLst>
              <a:ext uri="{FF2B5EF4-FFF2-40B4-BE49-F238E27FC236}">
                <a16:creationId xmlns:a16="http://schemas.microsoft.com/office/drawing/2014/main" id="{6F2CC2F3-49C7-F717-030B-E660F5E6E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796" y="1478573"/>
            <a:ext cx="6667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1DE228-B344-6D01-E554-CA3F51C81B38}"/>
              </a:ext>
            </a:extLst>
          </p:cNvPr>
          <p:cNvSpPr txBox="1"/>
          <p:nvPr/>
        </p:nvSpPr>
        <p:spPr>
          <a:xfrm>
            <a:off x="3515296" y="374183"/>
            <a:ext cx="66675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Inflation Expectations</a:t>
            </a:r>
          </a:p>
        </p:txBody>
      </p:sp>
      <p:sp>
        <p:nvSpPr>
          <p:cNvPr id="2" name="TextBox 1">
            <a:extLst>
              <a:ext uri="{FF2B5EF4-FFF2-40B4-BE49-F238E27FC236}">
                <a16:creationId xmlns:a16="http://schemas.microsoft.com/office/drawing/2014/main" id="{E12D860E-3EB0-2A71-1454-679175A2E171}"/>
              </a:ext>
            </a:extLst>
          </p:cNvPr>
          <p:cNvSpPr txBox="1"/>
          <p:nvPr/>
        </p:nvSpPr>
        <p:spPr>
          <a:xfrm>
            <a:off x="736600" y="6510867"/>
            <a:ext cx="407246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Source: </a:t>
            </a: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Financial Times</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80225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66A8D-F153-3341-2A3D-3EA10606E3FF}"/>
              </a:ext>
            </a:extLst>
          </p:cNvPr>
          <p:cNvSpPr txBox="1"/>
          <p:nvPr/>
        </p:nvSpPr>
        <p:spPr>
          <a:xfrm>
            <a:off x="650483" y="6479632"/>
            <a:ext cx="996526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https://www.atlantafed.org/research/inflationproject/underlying-inflation-dashboard</a:t>
            </a:r>
          </a:p>
        </p:txBody>
      </p:sp>
      <p:pic>
        <p:nvPicPr>
          <p:cNvPr id="4" name="Picture 3" descr="A graph with lines and numbers&#10;&#10;Description automatically generated">
            <a:extLst>
              <a:ext uri="{FF2B5EF4-FFF2-40B4-BE49-F238E27FC236}">
                <a16:creationId xmlns:a16="http://schemas.microsoft.com/office/drawing/2014/main" id="{971D8CA8-4271-05BE-9D6C-5E4E0F2D1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664" y="1410876"/>
            <a:ext cx="9353550" cy="4762500"/>
          </a:xfrm>
          <a:prstGeom prst="rect">
            <a:avLst/>
          </a:prstGeom>
        </p:spPr>
      </p:pic>
      <p:sp>
        <p:nvSpPr>
          <p:cNvPr id="5" name="TextBox 4">
            <a:extLst>
              <a:ext uri="{FF2B5EF4-FFF2-40B4-BE49-F238E27FC236}">
                <a16:creationId xmlns:a16="http://schemas.microsoft.com/office/drawing/2014/main" id="{88C50DBB-0832-AC24-09D6-02CBCFC451AC}"/>
              </a:ext>
            </a:extLst>
          </p:cNvPr>
          <p:cNvSpPr txBox="1"/>
          <p:nvPr/>
        </p:nvSpPr>
        <p:spPr>
          <a:xfrm>
            <a:off x="3714161" y="501201"/>
            <a:ext cx="79750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Core CPI Dashboard</a:t>
            </a:r>
          </a:p>
        </p:txBody>
      </p:sp>
    </p:spTree>
    <p:extLst>
      <p:ext uri="{BB962C8B-B14F-4D97-AF65-F5344CB8AC3E}">
        <p14:creationId xmlns:p14="http://schemas.microsoft.com/office/powerpoint/2010/main" val="383161408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A39CC-1E8E-DEF7-80CF-CB5082B60370}"/>
              </a:ext>
            </a:extLst>
          </p:cNvPr>
          <p:cNvPicPr>
            <a:picLocks noChangeAspect="1"/>
          </p:cNvPicPr>
          <p:nvPr/>
        </p:nvPicPr>
        <p:blipFill>
          <a:blip r:embed="rId2"/>
          <a:stretch>
            <a:fillRect/>
          </a:stretch>
        </p:blipFill>
        <p:spPr>
          <a:xfrm>
            <a:off x="1477818" y="1320801"/>
            <a:ext cx="8922327" cy="5537200"/>
          </a:xfrm>
          <a:prstGeom prst="rect">
            <a:avLst/>
          </a:prstGeom>
        </p:spPr>
      </p:pic>
      <p:sp>
        <p:nvSpPr>
          <p:cNvPr id="2" name="TextBox 1">
            <a:extLst>
              <a:ext uri="{FF2B5EF4-FFF2-40B4-BE49-F238E27FC236}">
                <a16:creationId xmlns:a16="http://schemas.microsoft.com/office/drawing/2014/main" id="{5D75DD6F-A8DD-EFFE-882D-4C598929EBA6}"/>
              </a:ext>
            </a:extLst>
          </p:cNvPr>
          <p:cNvSpPr txBox="1"/>
          <p:nvPr/>
        </p:nvSpPr>
        <p:spPr>
          <a:xfrm>
            <a:off x="4091709" y="387927"/>
            <a:ext cx="766618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b="1" dirty="0">
                <a:solidFill>
                  <a:srgbClr val="002060"/>
                </a:solidFill>
              </a:rPr>
              <a:t>US Inflation</a:t>
            </a:r>
            <a:endParaRPr kumimoji="0" lang="en-US" sz="4000" b="1" i="0" u="none" strike="noStrike" cap="none" spc="0" normalizeH="0" baseline="0" dirty="0">
              <a:ln>
                <a:noFill/>
              </a:ln>
              <a:solidFill>
                <a:srgbClr val="002060"/>
              </a:solidFill>
              <a:effectLst/>
              <a:uFillTx/>
              <a:latin typeface="+mn-lt"/>
              <a:ea typeface="+mn-ea"/>
              <a:cs typeface="+mn-cs"/>
              <a:sym typeface="Calibri"/>
            </a:endParaRPr>
          </a:p>
        </p:txBody>
      </p:sp>
    </p:spTree>
    <p:extLst>
      <p:ext uri="{BB962C8B-B14F-4D97-AF65-F5344CB8AC3E}">
        <p14:creationId xmlns:p14="http://schemas.microsoft.com/office/powerpoint/2010/main" val="39669371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cxnSp>
        <p:nvCxnSpPr>
          <p:cNvPr id="676" name="Shape 676"/>
          <p:cNvCxnSpPr/>
          <p:nvPr/>
        </p:nvCxnSpPr>
        <p:spPr>
          <a:xfrm>
            <a:off x="4648200" y="3090863"/>
            <a:ext cx="0" cy="2090737"/>
          </a:xfrm>
          <a:prstGeom prst="straightConnector1">
            <a:avLst/>
          </a:prstGeom>
          <a:noFill/>
          <a:ln w="38100" cap="flat" cmpd="sng">
            <a:solidFill>
              <a:schemeClr val="dk1"/>
            </a:solidFill>
            <a:prstDash val="solid"/>
            <a:miter lim="800000"/>
            <a:headEnd type="none" w="sm" len="sm"/>
            <a:tailEnd type="none" w="sm" len="sm"/>
          </a:ln>
        </p:spPr>
      </p:cxnSp>
      <p:cxnSp>
        <p:nvCxnSpPr>
          <p:cNvPr id="677" name="Shape 677"/>
          <p:cNvCxnSpPr/>
          <p:nvPr/>
        </p:nvCxnSpPr>
        <p:spPr>
          <a:xfrm flipH="1">
            <a:off x="6340476" y="3581400"/>
            <a:ext cx="3175" cy="1600200"/>
          </a:xfrm>
          <a:prstGeom prst="straightConnector1">
            <a:avLst/>
          </a:prstGeom>
          <a:noFill/>
          <a:ln w="38100" cap="flat" cmpd="sng">
            <a:solidFill>
              <a:schemeClr val="dk1"/>
            </a:solidFill>
            <a:prstDash val="solid"/>
            <a:miter lim="800000"/>
            <a:headEnd type="none" w="sm" len="sm"/>
            <a:tailEnd type="none" w="sm" len="sm"/>
          </a:ln>
        </p:spPr>
      </p:cxnSp>
      <p:cxnSp>
        <p:nvCxnSpPr>
          <p:cNvPr id="678" name="Shape 678"/>
          <p:cNvCxnSpPr/>
          <p:nvPr/>
        </p:nvCxnSpPr>
        <p:spPr>
          <a:xfrm>
            <a:off x="8461375" y="2382837"/>
            <a:ext cx="0" cy="2792412"/>
          </a:xfrm>
          <a:prstGeom prst="straightConnector1">
            <a:avLst/>
          </a:prstGeom>
          <a:noFill/>
          <a:ln w="38100" cap="flat" cmpd="sng">
            <a:solidFill>
              <a:schemeClr val="dk1"/>
            </a:solidFill>
            <a:prstDash val="solid"/>
            <a:miter lim="800000"/>
            <a:headEnd type="none" w="sm" len="sm"/>
            <a:tailEnd type="none" w="sm" len="sm"/>
          </a:ln>
        </p:spPr>
      </p:cxnSp>
      <p:sp>
        <p:nvSpPr>
          <p:cNvPr id="681" name="Shape 681"/>
          <p:cNvSpPr txBox="1"/>
          <p:nvPr/>
        </p:nvSpPr>
        <p:spPr>
          <a:xfrm>
            <a:off x="2536825" y="1676400"/>
            <a:ext cx="2874900" cy="457200"/>
          </a:xfrm>
          <a:prstGeom prst="rect">
            <a:avLst/>
          </a:prstGeom>
          <a:noFill/>
          <a:ln>
            <a:noFill/>
          </a:ln>
        </p:spPr>
        <p:txBody>
          <a:bodyPr spcFirstLastPara="1" wrap="square" lIns="92075" tIns="46025" rIns="92075" bIns="46025" anchor="t" anchorCtr="0">
            <a:noAutofit/>
          </a:bodyPr>
          <a:lstStyle/>
          <a:p>
            <a:pPr algn="ctr">
              <a:buClr>
                <a:schemeClr val="dk1"/>
              </a:buClr>
              <a:buSzPts val="2400"/>
            </a:pPr>
            <a:r>
              <a:rPr lang="en-US" sz="2400" b="1">
                <a:solidFill>
                  <a:schemeClr val="dk1"/>
                </a:solidFill>
                <a:latin typeface="Times New Roman"/>
                <a:ea typeface="Times New Roman"/>
                <a:cs typeface="Times New Roman"/>
                <a:sym typeface="Times New Roman"/>
              </a:rPr>
              <a:t>Inflationary Gap</a:t>
            </a:r>
            <a:endParaRPr/>
          </a:p>
        </p:txBody>
      </p:sp>
      <p:sp>
        <p:nvSpPr>
          <p:cNvPr id="682" name="Shape 682"/>
          <p:cNvSpPr txBox="1"/>
          <p:nvPr/>
        </p:nvSpPr>
        <p:spPr>
          <a:xfrm>
            <a:off x="6126162" y="1700224"/>
            <a:ext cx="2252700" cy="457200"/>
          </a:xfrm>
          <a:prstGeom prst="rect">
            <a:avLst/>
          </a:prstGeom>
          <a:noFill/>
          <a:ln>
            <a:noFill/>
          </a:ln>
        </p:spPr>
        <p:txBody>
          <a:bodyPr spcFirstLastPara="1" wrap="square" lIns="92075" tIns="46025" rIns="92075" bIns="46025" anchor="t" anchorCtr="0">
            <a:noAutofit/>
          </a:bodyPr>
          <a:lstStyle/>
          <a:p>
            <a:pPr algn="ctr">
              <a:buClr>
                <a:schemeClr val="dk1"/>
              </a:buClr>
              <a:buSzPts val="2400"/>
            </a:pPr>
            <a:r>
              <a:rPr lang="en-US" sz="2400" b="1" dirty="0">
                <a:solidFill>
                  <a:schemeClr val="dk1"/>
                </a:solidFill>
                <a:latin typeface="Times New Roman"/>
                <a:ea typeface="Times New Roman"/>
                <a:cs typeface="Times New Roman"/>
                <a:sym typeface="Times New Roman"/>
              </a:rPr>
              <a:t>Recessionary Gap</a:t>
            </a:r>
            <a:endParaRPr dirty="0"/>
          </a:p>
        </p:txBody>
      </p:sp>
      <p:sp>
        <p:nvSpPr>
          <p:cNvPr id="683" name="Shape 683"/>
          <p:cNvSpPr/>
          <p:nvPr/>
        </p:nvSpPr>
        <p:spPr>
          <a:xfrm>
            <a:off x="6440487" y="3151188"/>
            <a:ext cx="157162" cy="300037"/>
          </a:xfrm>
          <a:prstGeom prst="rightBrace">
            <a:avLst>
              <a:gd name="adj1" fmla="val 8333"/>
              <a:gd name="adj2" fmla="val 50000"/>
            </a:avLst>
          </a:prstGeom>
          <a:noFill/>
          <a:ln w="285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endParaRPr sz="2400">
              <a:solidFill>
                <a:schemeClr val="dk1"/>
              </a:solidFill>
              <a:latin typeface="Times New Roman"/>
              <a:ea typeface="Times New Roman"/>
              <a:cs typeface="Times New Roman"/>
              <a:sym typeface="Times New Roman"/>
            </a:endParaRPr>
          </a:p>
        </p:txBody>
      </p:sp>
      <p:cxnSp>
        <p:nvCxnSpPr>
          <p:cNvPr id="684" name="Shape 684"/>
          <p:cNvCxnSpPr/>
          <p:nvPr/>
        </p:nvCxnSpPr>
        <p:spPr>
          <a:xfrm flipH="1">
            <a:off x="6630988" y="2459037"/>
            <a:ext cx="409575" cy="817562"/>
          </a:xfrm>
          <a:prstGeom prst="straightConnector1">
            <a:avLst/>
          </a:prstGeom>
          <a:noFill/>
          <a:ln w="57150" cap="flat" cmpd="sng">
            <a:solidFill>
              <a:schemeClr val="dk1"/>
            </a:solidFill>
            <a:prstDash val="solid"/>
            <a:miter lim="800000"/>
            <a:headEnd type="none" w="sm" len="sm"/>
            <a:tailEnd type="triangle" w="med" len="med"/>
          </a:ln>
        </p:spPr>
      </p:cxnSp>
      <p:sp>
        <p:nvSpPr>
          <p:cNvPr id="685" name="Shape 685"/>
          <p:cNvSpPr/>
          <p:nvPr/>
        </p:nvSpPr>
        <p:spPr>
          <a:xfrm>
            <a:off x="4192588" y="3121026"/>
            <a:ext cx="244475" cy="312737"/>
          </a:xfrm>
          <a:prstGeom prst="leftBrace">
            <a:avLst>
              <a:gd name="adj1" fmla="val 4606"/>
              <a:gd name="adj2" fmla="val 11175"/>
            </a:avLst>
          </a:prstGeom>
          <a:noFill/>
          <a:ln w="285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endParaRPr sz="2400">
              <a:solidFill>
                <a:schemeClr val="dk1"/>
              </a:solidFill>
              <a:latin typeface="Times New Roman"/>
              <a:ea typeface="Times New Roman"/>
              <a:cs typeface="Times New Roman"/>
              <a:sym typeface="Times New Roman"/>
            </a:endParaRPr>
          </a:p>
        </p:txBody>
      </p:sp>
      <p:sp>
        <p:nvSpPr>
          <p:cNvPr id="686" name="Shape 686"/>
          <p:cNvSpPr txBox="1"/>
          <p:nvPr/>
        </p:nvSpPr>
        <p:spPr>
          <a:xfrm>
            <a:off x="8189912" y="3919537"/>
            <a:ext cx="2252662" cy="830262"/>
          </a:xfrm>
          <a:prstGeom prst="rect">
            <a:avLst/>
          </a:prstGeom>
          <a:noFill/>
          <a:ln>
            <a:noFill/>
          </a:ln>
        </p:spPr>
        <p:txBody>
          <a:bodyPr spcFirstLastPara="1" wrap="square" lIns="92075" tIns="46025" rIns="92075" bIns="46025" anchor="t" anchorCtr="0">
            <a:noAutofit/>
          </a:bodyPr>
          <a:lstStyle/>
          <a:p>
            <a:pPr algn="ctr">
              <a:buClr>
                <a:schemeClr val="dk1"/>
              </a:buClr>
              <a:buSzPts val="2400"/>
            </a:pPr>
            <a:r>
              <a:rPr lang="en-US" sz="2400" b="1">
                <a:solidFill>
                  <a:schemeClr val="dk1"/>
                </a:solidFill>
                <a:latin typeface="Times New Roman"/>
                <a:ea typeface="Times New Roman"/>
                <a:cs typeface="Times New Roman"/>
                <a:sym typeface="Times New Roman"/>
              </a:rPr>
              <a:t>Full Employment</a:t>
            </a:r>
            <a:endParaRPr/>
          </a:p>
        </p:txBody>
      </p:sp>
      <p:cxnSp>
        <p:nvCxnSpPr>
          <p:cNvPr id="687" name="Shape 687"/>
          <p:cNvCxnSpPr/>
          <p:nvPr/>
        </p:nvCxnSpPr>
        <p:spPr>
          <a:xfrm rot="10800000">
            <a:off x="8915400" y="2803526"/>
            <a:ext cx="209550" cy="1171575"/>
          </a:xfrm>
          <a:prstGeom prst="straightConnector1">
            <a:avLst/>
          </a:prstGeom>
          <a:noFill/>
          <a:ln w="57150" cap="flat" cmpd="sng">
            <a:solidFill>
              <a:schemeClr val="dk1"/>
            </a:solidFill>
            <a:prstDash val="solid"/>
            <a:miter lim="800000"/>
            <a:headEnd type="none" w="sm" len="sm"/>
            <a:tailEnd type="triangle" w="med" len="med"/>
          </a:ln>
        </p:spPr>
      </p:cxnSp>
      <p:sp>
        <p:nvSpPr>
          <p:cNvPr id="688" name="Shape 688"/>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5</a:t>
            </a:fld>
            <a:endParaRPr/>
          </a:p>
        </p:txBody>
      </p:sp>
      <p:cxnSp>
        <p:nvCxnSpPr>
          <p:cNvPr id="689" name="Shape 689"/>
          <p:cNvCxnSpPr/>
          <p:nvPr/>
        </p:nvCxnSpPr>
        <p:spPr>
          <a:xfrm rot="10800000" flipH="1">
            <a:off x="2744787" y="2468562"/>
            <a:ext cx="7391400" cy="1244600"/>
          </a:xfrm>
          <a:prstGeom prst="straightConnector1">
            <a:avLst/>
          </a:prstGeom>
          <a:noFill/>
          <a:ln w="76200" cap="flat" cmpd="sng">
            <a:solidFill>
              <a:schemeClr val="dk1"/>
            </a:solidFill>
            <a:prstDash val="solid"/>
            <a:miter lim="800000"/>
            <a:headEnd type="none" w="sm" len="sm"/>
            <a:tailEnd type="none" w="sm" len="sm"/>
          </a:ln>
        </p:spPr>
      </p:cxnSp>
      <p:sp>
        <p:nvSpPr>
          <p:cNvPr id="690" name="Shape 690"/>
          <p:cNvSpPr/>
          <p:nvPr/>
        </p:nvSpPr>
        <p:spPr>
          <a:xfrm>
            <a:off x="3140075" y="2336801"/>
            <a:ext cx="6646862" cy="1582737"/>
          </a:xfrm>
          <a:custGeom>
            <a:avLst/>
            <a:gdLst/>
            <a:ahLst/>
            <a:cxnLst/>
            <a:rect l="0" t="0" r="0" b="0"/>
            <a:pathLst>
              <a:path w="120000" h="120000" extrusionOk="0">
                <a:moveTo>
                  <a:pt x="0" y="120000"/>
                </a:moveTo>
                <a:cubicBezTo>
                  <a:pt x="3056" y="105779"/>
                  <a:pt x="6113" y="91559"/>
                  <a:pt x="9432" y="81467"/>
                </a:cubicBezTo>
                <a:cubicBezTo>
                  <a:pt x="12751" y="71376"/>
                  <a:pt x="16462" y="63669"/>
                  <a:pt x="19912" y="59449"/>
                </a:cubicBezTo>
                <a:cubicBezTo>
                  <a:pt x="23362" y="55229"/>
                  <a:pt x="26681" y="53944"/>
                  <a:pt x="30131" y="56146"/>
                </a:cubicBezTo>
                <a:cubicBezTo>
                  <a:pt x="33580" y="58348"/>
                  <a:pt x="40611" y="72660"/>
                  <a:pt x="40611" y="72660"/>
                </a:cubicBezTo>
                <a:cubicBezTo>
                  <a:pt x="44672" y="78899"/>
                  <a:pt x="49999" y="92293"/>
                  <a:pt x="54497" y="93577"/>
                </a:cubicBezTo>
                <a:cubicBezTo>
                  <a:pt x="58995" y="94862"/>
                  <a:pt x="64017" y="86605"/>
                  <a:pt x="67598" y="80366"/>
                </a:cubicBezTo>
                <a:cubicBezTo>
                  <a:pt x="71179" y="74128"/>
                  <a:pt x="73318" y="65137"/>
                  <a:pt x="75982" y="56146"/>
                </a:cubicBezTo>
                <a:cubicBezTo>
                  <a:pt x="78646" y="47156"/>
                  <a:pt x="81004" y="34678"/>
                  <a:pt x="83580" y="26422"/>
                </a:cubicBezTo>
                <a:cubicBezTo>
                  <a:pt x="86157" y="18165"/>
                  <a:pt x="88777" y="11009"/>
                  <a:pt x="91441" y="6605"/>
                </a:cubicBezTo>
                <a:cubicBezTo>
                  <a:pt x="94104" y="2201"/>
                  <a:pt x="96724" y="0"/>
                  <a:pt x="99563" y="0"/>
                </a:cubicBezTo>
                <a:cubicBezTo>
                  <a:pt x="102401" y="0"/>
                  <a:pt x="105938" y="3669"/>
                  <a:pt x="108471" y="6605"/>
                </a:cubicBezTo>
                <a:cubicBezTo>
                  <a:pt x="111004" y="9541"/>
                  <a:pt x="112838" y="13394"/>
                  <a:pt x="114759" y="17614"/>
                </a:cubicBezTo>
                <a:cubicBezTo>
                  <a:pt x="116681" y="21834"/>
                  <a:pt x="118777" y="25963"/>
                  <a:pt x="119999" y="31926"/>
                </a:cubicBezTo>
              </a:path>
            </a:pathLst>
          </a:custGeom>
          <a:noFill/>
          <a:ln w="76200" cap="flat" cmpd="sng">
            <a:solidFill>
              <a:srgbClr val="80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cxnSp>
        <p:nvCxnSpPr>
          <p:cNvPr id="691" name="Shape 691"/>
          <p:cNvCxnSpPr/>
          <p:nvPr/>
        </p:nvCxnSpPr>
        <p:spPr>
          <a:xfrm>
            <a:off x="2384425" y="1514476"/>
            <a:ext cx="0" cy="3667125"/>
          </a:xfrm>
          <a:prstGeom prst="straightConnector1">
            <a:avLst/>
          </a:prstGeom>
          <a:noFill/>
          <a:ln w="57150" cap="flat" cmpd="sng">
            <a:solidFill>
              <a:schemeClr val="dk1"/>
            </a:solidFill>
            <a:prstDash val="solid"/>
            <a:miter lim="800000"/>
            <a:headEnd type="none" w="sm" len="sm"/>
            <a:tailEnd type="none" w="sm" len="sm"/>
          </a:ln>
        </p:spPr>
      </p:cxnSp>
      <p:cxnSp>
        <p:nvCxnSpPr>
          <p:cNvPr id="692" name="Shape 692"/>
          <p:cNvCxnSpPr/>
          <p:nvPr/>
        </p:nvCxnSpPr>
        <p:spPr>
          <a:xfrm>
            <a:off x="2384425" y="5181600"/>
            <a:ext cx="7924800" cy="0"/>
          </a:xfrm>
          <a:prstGeom prst="straightConnector1">
            <a:avLst/>
          </a:prstGeom>
          <a:noFill/>
          <a:ln w="57150" cap="flat" cmpd="sng">
            <a:solidFill>
              <a:schemeClr val="dk1"/>
            </a:solidFill>
            <a:prstDash val="solid"/>
            <a:miter lim="800000"/>
            <a:headEnd type="none" w="sm" len="sm"/>
            <a:tailEnd type="none" w="sm" len="sm"/>
          </a:ln>
        </p:spPr>
      </p:cxnSp>
      <p:sp>
        <p:nvSpPr>
          <p:cNvPr id="693" name="Shape 693"/>
          <p:cNvSpPr txBox="1"/>
          <p:nvPr/>
        </p:nvSpPr>
        <p:spPr>
          <a:xfrm>
            <a:off x="9124950" y="5181600"/>
            <a:ext cx="1528762" cy="461962"/>
          </a:xfrm>
          <a:prstGeom prst="rect">
            <a:avLst/>
          </a:prstGeom>
          <a:noFill/>
          <a:ln>
            <a:noFill/>
          </a:ln>
        </p:spPr>
        <p:txBody>
          <a:bodyPr spcFirstLastPara="1" wrap="square" lIns="92075" tIns="46025" rIns="92075" bIns="46025" anchor="t" anchorCtr="0">
            <a:noAutofit/>
          </a:bodyPr>
          <a:lstStyle/>
          <a:p>
            <a:pPr algn="ctr">
              <a:buClr>
                <a:schemeClr val="dk1"/>
              </a:buClr>
              <a:buSzPts val="2400"/>
            </a:pPr>
            <a:r>
              <a:rPr lang="en-US" sz="2400" b="1">
                <a:solidFill>
                  <a:schemeClr val="dk1"/>
                </a:solidFill>
                <a:latin typeface="Times New Roman"/>
                <a:ea typeface="Times New Roman"/>
                <a:cs typeface="Times New Roman"/>
                <a:sym typeface="Times New Roman"/>
              </a:rPr>
              <a:t>Time</a:t>
            </a:r>
            <a:endParaRPr/>
          </a:p>
        </p:txBody>
      </p:sp>
      <p:sp>
        <p:nvSpPr>
          <p:cNvPr id="694" name="Shape 694"/>
          <p:cNvSpPr txBox="1"/>
          <p:nvPr/>
        </p:nvSpPr>
        <p:spPr>
          <a:xfrm>
            <a:off x="1316037" y="1354140"/>
            <a:ext cx="1263650" cy="830262"/>
          </a:xfrm>
          <a:prstGeom prst="rect">
            <a:avLst/>
          </a:prstGeom>
          <a:noFill/>
          <a:ln>
            <a:noFill/>
          </a:ln>
        </p:spPr>
        <p:txBody>
          <a:bodyPr spcFirstLastPara="1" wrap="square" lIns="92075" tIns="46025" rIns="92075" bIns="46025" anchor="t" anchorCtr="0">
            <a:noAutofit/>
          </a:bodyPr>
          <a:lstStyle/>
          <a:p>
            <a:pPr algn="ctr">
              <a:buClr>
                <a:schemeClr val="dk1"/>
              </a:buClr>
              <a:buSzPts val="2400"/>
            </a:pPr>
            <a:r>
              <a:rPr lang="en-US" sz="2400" b="1" dirty="0">
                <a:solidFill>
                  <a:schemeClr val="dk1"/>
                </a:solidFill>
                <a:latin typeface="Times New Roman"/>
                <a:ea typeface="Times New Roman"/>
                <a:cs typeface="Times New Roman"/>
                <a:sym typeface="Times New Roman"/>
              </a:rPr>
              <a:t>Real GDP</a:t>
            </a:r>
            <a:endParaRPr dirty="0"/>
          </a:p>
        </p:txBody>
      </p:sp>
      <p:cxnSp>
        <p:nvCxnSpPr>
          <p:cNvPr id="695" name="Shape 695"/>
          <p:cNvCxnSpPr/>
          <p:nvPr/>
        </p:nvCxnSpPr>
        <p:spPr>
          <a:xfrm>
            <a:off x="3451226" y="2133601"/>
            <a:ext cx="725487" cy="1146175"/>
          </a:xfrm>
          <a:prstGeom prst="straightConnector1">
            <a:avLst/>
          </a:prstGeom>
          <a:noFill/>
          <a:ln w="57150" cap="flat" cmpd="sng">
            <a:solidFill>
              <a:schemeClr val="dk1"/>
            </a:solidFill>
            <a:prstDash val="solid"/>
            <a:miter lim="800000"/>
            <a:headEnd type="none" w="sm" len="sm"/>
            <a:tailEnd type="triangle" w="med" len="med"/>
          </a:ln>
        </p:spPr>
      </p:cxnSp>
      <p:sp>
        <p:nvSpPr>
          <p:cNvPr id="696" name="Shape 696"/>
          <p:cNvSpPr txBox="1"/>
          <p:nvPr/>
        </p:nvSpPr>
        <p:spPr>
          <a:xfrm>
            <a:off x="4314825" y="5194301"/>
            <a:ext cx="2252662" cy="757237"/>
          </a:xfrm>
          <a:prstGeom prst="rect">
            <a:avLst/>
          </a:prstGeom>
          <a:noFill/>
          <a:ln>
            <a:noFill/>
          </a:ln>
        </p:spPr>
        <p:txBody>
          <a:bodyPr spcFirstLastPara="1" wrap="square" lIns="92075" tIns="46025" rIns="92075" bIns="46025" anchor="t" anchorCtr="0">
            <a:noAutofit/>
          </a:bodyPr>
          <a:lstStyle/>
          <a:p>
            <a:pPr algn="ctr">
              <a:lnSpc>
                <a:spcPct val="90000"/>
              </a:lnSpc>
              <a:buClr>
                <a:srgbClr val="800000"/>
              </a:buClr>
              <a:buSzPts val="2400"/>
            </a:pPr>
            <a:r>
              <a:rPr lang="en-US" sz="2400" b="1">
                <a:solidFill>
                  <a:srgbClr val="800000"/>
                </a:solidFill>
                <a:latin typeface="Times New Roman"/>
                <a:ea typeface="Times New Roman"/>
                <a:cs typeface="Times New Roman"/>
                <a:sym typeface="Times New Roman"/>
              </a:rPr>
              <a:t>Recession</a:t>
            </a:r>
            <a:endParaRPr/>
          </a:p>
          <a:p>
            <a:pPr algn="ctr">
              <a:lnSpc>
                <a:spcPct val="90000"/>
              </a:lnSpc>
              <a:buClr>
                <a:srgbClr val="800000"/>
              </a:buClr>
              <a:buSzPts val="2400"/>
            </a:pPr>
            <a:r>
              <a:rPr lang="en-US" sz="2400" b="1">
                <a:solidFill>
                  <a:srgbClr val="800000"/>
                </a:solidFill>
                <a:latin typeface="Times New Roman"/>
                <a:ea typeface="Times New Roman"/>
                <a:cs typeface="Times New Roman"/>
                <a:sym typeface="Times New Roman"/>
              </a:rPr>
              <a:t>(Contraction)</a:t>
            </a:r>
            <a:endParaRPr/>
          </a:p>
        </p:txBody>
      </p:sp>
      <p:sp>
        <p:nvSpPr>
          <p:cNvPr id="697" name="Shape 697"/>
          <p:cNvSpPr txBox="1"/>
          <p:nvPr/>
        </p:nvSpPr>
        <p:spPr>
          <a:xfrm>
            <a:off x="2153708" y="382591"/>
            <a:ext cx="7884584" cy="766762"/>
          </a:xfrm>
          <a:prstGeom prst="rect">
            <a:avLst/>
          </a:prstGeom>
          <a:noFill/>
          <a:ln>
            <a:noFill/>
          </a:ln>
        </p:spPr>
        <p:txBody>
          <a:bodyPr spcFirstLastPara="1" wrap="square" lIns="90475" tIns="44450" rIns="90475" bIns="44450" anchor="t" anchorCtr="0">
            <a:noAutofit/>
          </a:bodyPr>
          <a:lstStyle/>
          <a:p>
            <a:pPr algn="ctr">
              <a:buClr>
                <a:srgbClr val="000099"/>
              </a:buClr>
              <a:buSzPts val="4400"/>
            </a:pPr>
            <a:r>
              <a:rPr lang="en-US" sz="4400" b="1" dirty="0">
                <a:solidFill>
                  <a:srgbClr val="000099"/>
                </a:solidFill>
                <a:latin typeface="Times New Roman"/>
                <a:ea typeface="Times New Roman"/>
                <a:cs typeface="Times New Roman"/>
                <a:sym typeface="Times New Roman"/>
              </a:rPr>
              <a:t>The Business Cycle</a:t>
            </a:r>
            <a:endParaRPr dirty="0"/>
          </a:p>
        </p:txBody>
      </p:sp>
      <p:sp>
        <p:nvSpPr>
          <p:cNvPr id="698" name="Shape 698"/>
          <p:cNvSpPr txBox="1"/>
          <p:nvPr/>
        </p:nvSpPr>
        <p:spPr>
          <a:xfrm>
            <a:off x="6340475" y="5194301"/>
            <a:ext cx="2252662" cy="757237"/>
          </a:xfrm>
          <a:prstGeom prst="rect">
            <a:avLst/>
          </a:prstGeom>
          <a:noFill/>
          <a:ln>
            <a:noFill/>
          </a:ln>
        </p:spPr>
        <p:txBody>
          <a:bodyPr spcFirstLastPara="1" wrap="square" lIns="92075" tIns="46025" rIns="92075" bIns="46025" anchor="t" anchorCtr="0">
            <a:noAutofit/>
          </a:bodyPr>
          <a:lstStyle/>
          <a:p>
            <a:pPr algn="ctr">
              <a:lnSpc>
                <a:spcPct val="90000"/>
              </a:lnSpc>
              <a:buClr>
                <a:srgbClr val="800000"/>
              </a:buClr>
              <a:buSzPts val="2400"/>
            </a:pPr>
            <a:r>
              <a:rPr lang="en-US" sz="2400" b="1">
                <a:solidFill>
                  <a:srgbClr val="800000"/>
                </a:solidFill>
                <a:latin typeface="Times New Roman"/>
                <a:ea typeface="Times New Roman"/>
                <a:cs typeface="Times New Roman"/>
                <a:sym typeface="Times New Roman"/>
              </a:rPr>
              <a:t>Recovery</a:t>
            </a:r>
            <a:endParaRPr/>
          </a:p>
          <a:p>
            <a:pPr algn="ctr">
              <a:lnSpc>
                <a:spcPct val="90000"/>
              </a:lnSpc>
              <a:buClr>
                <a:srgbClr val="800000"/>
              </a:buClr>
              <a:buSzPts val="2400"/>
            </a:pPr>
            <a:r>
              <a:rPr lang="en-US" sz="2400" b="1">
                <a:solidFill>
                  <a:srgbClr val="800000"/>
                </a:solidFill>
                <a:latin typeface="Times New Roman"/>
                <a:ea typeface="Times New Roman"/>
                <a:cs typeface="Times New Roman"/>
                <a:sym typeface="Times New Roman"/>
              </a:rPr>
              <a:t>(Expansion)</a:t>
            </a:r>
            <a:endParaRPr/>
          </a:p>
        </p:txBody>
      </p:sp>
      <p:sp>
        <p:nvSpPr>
          <p:cNvPr id="699" name="Shape 699"/>
          <p:cNvSpPr txBox="1"/>
          <p:nvPr/>
        </p:nvSpPr>
        <p:spPr>
          <a:xfrm>
            <a:off x="3883025" y="2628900"/>
            <a:ext cx="1528762" cy="461962"/>
          </a:xfrm>
          <a:prstGeom prst="rect">
            <a:avLst/>
          </a:prstGeom>
          <a:noFill/>
          <a:ln>
            <a:noFill/>
          </a:ln>
        </p:spPr>
        <p:txBody>
          <a:bodyPr spcFirstLastPara="1" wrap="square" lIns="92075" tIns="46025" rIns="92075" bIns="46025" anchor="t" anchorCtr="0">
            <a:noAutofit/>
          </a:bodyPr>
          <a:lstStyle/>
          <a:p>
            <a:pPr algn="ctr">
              <a:buClr>
                <a:srgbClr val="800000"/>
              </a:buClr>
              <a:buSzPts val="2400"/>
            </a:pPr>
            <a:r>
              <a:rPr lang="en-US" sz="2400" b="1">
                <a:solidFill>
                  <a:srgbClr val="800000"/>
                </a:solidFill>
                <a:latin typeface="Times New Roman"/>
                <a:ea typeface="Times New Roman"/>
                <a:cs typeface="Times New Roman"/>
                <a:sym typeface="Times New Roman"/>
              </a:rPr>
              <a:t>Peak</a:t>
            </a:r>
            <a:endParaRPr/>
          </a:p>
        </p:txBody>
      </p:sp>
      <p:sp>
        <p:nvSpPr>
          <p:cNvPr id="700" name="Shape 700"/>
          <p:cNvSpPr txBox="1"/>
          <p:nvPr/>
        </p:nvSpPr>
        <p:spPr>
          <a:xfrm>
            <a:off x="6126162" y="3513137"/>
            <a:ext cx="1528762" cy="461962"/>
          </a:xfrm>
          <a:prstGeom prst="rect">
            <a:avLst/>
          </a:prstGeom>
          <a:noFill/>
          <a:ln>
            <a:noFill/>
          </a:ln>
        </p:spPr>
        <p:txBody>
          <a:bodyPr spcFirstLastPara="1" wrap="square" lIns="92075" tIns="46025" rIns="92075" bIns="46025" anchor="t" anchorCtr="0">
            <a:noAutofit/>
          </a:bodyPr>
          <a:lstStyle/>
          <a:p>
            <a:pPr algn="ctr">
              <a:buClr>
                <a:srgbClr val="800000"/>
              </a:buClr>
              <a:buSzPts val="2400"/>
            </a:pPr>
            <a:r>
              <a:rPr lang="en-US" sz="2400" b="1">
                <a:solidFill>
                  <a:srgbClr val="800000"/>
                </a:solidFill>
                <a:latin typeface="Times New Roman"/>
                <a:ea typeface="Times New Roman"/>
                <a:cs typeface="Times New Roman"/>
                <a:sym typeface="Times New Roman"/>
              </a:rPr>
              <a:t>Trough</a:t>
            </a:r>
            <a:endParaRPr/>
          </a:p>
        </p:txBody>
      </p:sp>
      <p:sp>
        <p:nvSpPr>
          <p:cNvPr id="701" name="Shape 701"/>
          <p:cNvSpPr txBox="1"/>
          <p:nvPr/>
        </p:nvSpPr>
        <p:spPr>
          <a:xfrm>
            <a:off x="8763000" y="2706687"/>
            <a:ext cx="2252662" cy="463550"/>
          </a:xfrm>
          <a:prstGeom prst="rect">
            <a:avLst/>
          </a:prstGeom>
          <a:noFill/>
          <a:ln>
            <a:noFill/>
          </a:ln>
        </p:spPr>
        <p:txBody>
          <a:bodyPr spcFirstLastPara="1" wrap="square" lIns="92075" tIns="46025" rIns="92075" bIns="46025" anchor="t" anchorCtr="0">
            <a:noAutofit/>
          </a:bodyPr>
          <a:lstStyle/>
          <a:p>
            <a:pPr algn="ctr">
              <a:buClr>
                <a:srgbClr val="800000"/>
              </a:buClr>
              <a:buSzPts val="2400"/>
            </a:pPr>
            <a:r>
              <a:rPr lang="en-US" sz="2400" b="1">
                <a:solidFill>
                  <a:srgbClr val="800000"/>
                </a:solidFill>
                <a:latin typeface="Times New Roman"/>
                <a:ea typeface="Times New Roman"/>
                <a:cs typeface="Times New Roman"/>
                <a:sym typeface="Times New Roman"/>
              </a:rPr>
              <a:t>Real GDP</a:t>
            </a:r>
            <a:endParaRPr/>
          </a:p>
        </p:txBody>
      </p:sp>
      <p:sp>
        <p:nvSpPr>
          <p:cNvPr id="702" name="Shape 702"/>
          <p:cNvSpPr txBox="1"/>
          <p:nvPr/>
        </p:nvSpPr>
        <p:spPr>
          <a:xfrm>
            <a:off x="1524000" y="6475412"/>
            <a:ext cx="1524000" cy="457200"/>
          </a:xfrm>
          <a:prstGeom prst="rect">
            <a:avLst/>
          </a:prstGeom>
          <a:noFill/>
          <a:ln>
            <a:noFill/>
          </a:ln>
        </p:spPr>
        <p:txBody>
          <a:bodyPr spcFirstLastPara="1" wrap="square" lIns="91425" tIns="45700" rIns="91425" bIns="45700" anchor="t" anchorCtr="0">
            <a:noAutofit/>
          </a:bodyPr>
          <a:lstStyle/>
          <a:p>
            <a:pPr>
              <a:buClr>
                <a:schemeClr val="dk1"/>
              </a:buClr>
              <a:buSzPts val="1000"/>
            </a:pPr>
            <a:r>
              <a:rPr lang="en-US" sz="1000">
                <a:solidFill>
                  <a:schemeClr val="dk1"/>
                </a:solidFill>
                <a:latin typeface="Times New Roman"/>
                <a:ea typeface="Times New Roman"/>
                <a:cs typeface="Times New Roman"/>
                <a:sym typeface="Times New Roman"/>
              </a:rPr>
              <a:t>Copyright </a:t>
            </a:r>
            <a:endParaRPr/>
          </a:p>
          <a:p>
            <a:pPr>
              <a:buClr>
                <a:schemeClr val="dk1"/>
              </a:buClr>
              <a:buSzPts val="1000"/>
            </a:pPr>
            <a:r>
              <a:rPr lang="en-US" sz="1000">
                <a:solidFill>
                  <a:schemeClr val="dk1"/>
                </a:solidFill>
                <a:latin typeface="Times New Roman"/>
                <a:ea typeface="Times New Roman"/>
                <a:cs typeface="Times New Roman"/>
                <a:sym typeface="Times New Roman"/>
              </a:rPr>
              <a:t>ACDC Leadership 2018</a:t>
            </a:r>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Effect transition="in" filter="fade">
                                      <p:cBhvr>
                                        <p:cTn id="7" dur="500"/>
                                        <p:tgtEl>
                                          <p:spTgt spid="690"/>
                                        </p:tgtEl>
                                      </p:cBhvr>
                                    </p:animEffect>
                                  </p:childTnLst>
                                </p:cTn>
                              </p:par>
                              <p:par>
                                <p:cTn id="8" presetID="10" presetClass="entr" presetSubtype="0" fill="hold" nodeType="withEffect">
                                  <p:stCondLst>
                                    <p:cond delay="0"/>
                                  </p:stCondLst>
                                  <p:childTnLst>
                                    <p:set>
                                      <p:cBhvr>
                                        <p:cTn id="9" dur="1" fill="hold">
                                          <p:stCondLst>
                                            <p:cond delay="0"/>
                                          </p:stCondLst>
                                        </p:cTn>
                                        <p:tgtEl>
                                          <p:spTgt spid="701"/>
                                        </p:tgtEl>
                                        <p:attrNameLst>
                                          <p:attrName>style.visibility</p:attrName>
                                        </p:attrNameLst>
                                      </p:cBhvr>
                                      <p:to>
                                        <p:strVal val="visible"/>
                                      </p:to>
                                    </p:set>
                                    <p:animEffect transition="in" filter="fade">
                                      <p:cBhvr>
                                        <p:cTn id="10" dur="500"/>
                                        <p:tgtEl>
                                          <p:spTgt spid="7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0"/>
                                        </p:tgtEl>
                                        <p:attrNameLst>
                                          <p:attrName>style.visibility</p:attrName>
                                        </p:attrNameLst>
                                      </p:cBhvr>
                                      <p:to>
                                        <p:strVal val="visible"/>
                                      </p:to>
                                    </p:set>
                                    <p:animEffect transition="in" filter="fade">
                                      <p:cBhvr>
                                        <p:cTn id="15" dur="500"/>
                                        <p:tgtEl>
                                          <p:spTgt spid="700"/>
                                        </p:tgtEl>
                                      </p:cBhvr>
                                    </p:animEffect>
                                  </p:childTnLst>
                                </p:cTn>
                              </p:par>
                              <p:par>
                                <p:cTn id="16" presetID="10" presetClass="entr" presetSubtype="0" fill="hold" nodeType="withEffect">
                                  <p:stCondLst>
                                    <p:cond delay="0"/>
                                  </p:stCondLst>
                                  <p:childTnLst>
                                    <p:set>
                                      <p:cBhvr>
                                        <p:cTn id="17" dur="1" fill="hold">
                                          <p:stCondLst>
                                            <p:cond delay="0"/>
                                          </p:stCondLst>
                                        </p:cTn>
                                        <p:tgtEl>
                                          <p:spTgt spid="699"/>
                                        </p:tgtEl>
                                        <p:attrNameLst>
                                          <p:attrName>style.visibility</p:attrName>
                                        </p:attrNameLst>
                                      </p:cBhvr>
                                      <p:to>
                                        <p:strVal val="visible"/>
                                      </p:to>
                                    </p:set>
                                    <p:animEffect transition="in" filter="fade">
                                      <p:cBhvr>
                                        <p:cTn id="18" dur="500"/>
                                        <p:tgtEl>
                                          <p:spTgt spid="6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6"/>
                                        </p:tgtEl>
                                        <p:attrNameLst>
                                          <p:attrName>style.visibility</p:attrName>
                                        </p:attrNameLst>
                                      </p:cBhvr>
                                      <p:to>
                                        <p:strVal val="visible"/>
                                      </p:to>
                                    </p:set>
                                    <p:animEffect transition="in" filter="fade">
                                      <p:cBhvr>
                                        <p:cTn id="23" dur="500"/>
                                        <p:tgtEl>
                                          <p:spTgt spid="676"/>
                                        </p:tgtEl>
                                      </p:cBhvr>
                                    </p:animEffect>
                                  </p:childTnLst>
                                </p:cTn>
                              </p:par>
                              <p:par>
                                <p:cTn id="24" presetID="10" presetClass="entr" presetSubtype="0" fill="hold" nodeType="withEffect">
                                  <p:stCondLst>
                                    <p:cond delay="0"/>
                                  </p:stCondLst>
                                  <p:childTnLst>
                                    <p:set>
                                      <p:cBhvr>
                                        <p:cTn id="25" dur="1" fill="hold">
                                          <p:stCondLst>
                                            <p:cond delay="0"/>
                                          </p:stCondLst>
                                        </p:cTn>
                                        <p:tgtEl>
                                          <p:spTgt spid="677"/>
                                        </p:tgtEl>
                                        <p:attrNameLst>
                                          <p:attrName>style.visibility</p:attrName>
                                        </p:attrNameLst>
                                      </p:cBhvr>
                                      <p:to>
                                        <p:strVal val="visible"/>
                                      </p:to>
                                    </p:set>
                                    <p:animEffect transition="in" filter="fade">
                                      <p:cBhvr>
                                        <p:cTn id="26" dur="500"/>
                                        <p:tgtEl>
                                          <p:spTgt spid="677"/>
                                        </p:tgtEl>
                                      </p:cBhvr>
                                    </p:animEffect>
                                  </p:childTnLst>
                                </p:cTn>
                              </p:par>
                              <p:par>
                                <p:cTn id="27" presetID="10" presetClass="entr" presetSubtype="0" fill="hold" nodeType="withEffect">
                                  <p:stCondLst>
                                    <p:cond delay="0"/>
                                  </p:stCondLst>
                                  <p:childTnLst>
                                    <p:set>
                                      <p:cBhvr>
                                        <p:cTn id="28" dur="1" fill="hold">
                                          <p:stCondLst>
                                            <p:cond delay="0"/>
                                          </p:stCondLst>
                                        </p:cTn>
                                        <p:tgtEl>
                                          <p:spTgt spid="696"/>
                                        </p:tgtEl>
                                        <p:attrNameLst>
                                          <p:attrName>style.visibility</p:attrName>
                                        </p:attrNameLst>
                                      </p:cBhvr>
                                      <p:to>
                                        <p:strVal val="visible"/>
                                      </p:to>
                                    </p:set>
                                    <p:animEffect transition="in" filter="fade">
                                      <p:cBhvr>
                                        <p:cTn id="29" dur="500"/>
                                        <p:tgtEl>
                                          <p:spTgt spid="69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8"/>
                                        </p:tgtEl>
                                        <p:attrNameLst>
                                          <p:attrName>style.visibility</p:attrName>
                                        </p:attrNameLst>
                                      </p:cBhvr>
                                      <p:to>
                                        <p:strVal val="visible"/>
                                      </p:to>
                                    </p:set>
                                    <p:animEffect transition="in" filter="fade">
                                      <p:cBhvr>
                                        <p:cTn id="34" dur="500"/>
                                        <p:tgtEl>
                                          <p:spTgt spid="698"/>
                                        </p:tgtEl>
                                      </p:cBhvr>
                                    </p:animEffect>
                                  </p:childTnLst>
                                </p:cTn>
                              </p:par>
                              <p:par>
                                <p:cTn id="35" presetID="10" presetClass="entr" presetSubtype="0" fill="hold" nodeType="withEffect">
                                  <p:stCondLst>
                                    <p:cond delay="0"/>
                                  </p:stCondLst>
                                  <p:childTnLst>
                                    <p:set>
                                      <p:cBhvr>
                                        <p:cTn id="36" dur="1" fill="hold">
                                          <p:stCondLst>
                                            <p:cond delay="0"/>
                                          </p:stCondLst>
                                        </p:cTn>
                                        <p:tgtEl>
                                          <p:spTgt spid="678"/>
                                        </p:tgtEl>
                                        <p:attrNameLst>
                                          <p:attrName>style.visibility</p:attrName>
                                        </p:attrNameLst>
                                      </p:cBhvr>
                                      <p:to>
                                        <p:strVal val="visible"/>
                                      </p:to>
                                    </p:set>
                                    <p:animEffect transition="in" filter="fade">
                                      <p:cBhvr>
                                        <p:cTn id="37" dur="500"/>
                                        <p:tgtEl>
                                          <p:spTgt spid="6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9"/>
                                        </p:tgtEl>
                                        <p:attrNameLst>
                                          <p:attrName>style.visibility</p:attrName>
                                        </p:attrNameLst>
                                      </p:cBhvr>
                                      <p:to>
                                        <p:strVal val="visible"/>
                                      </p:to>
                                    </p:set>
                                    <p:animEffect transition="in" filter="fade">
                                      <p:cBhvr>
                                        <p:cTn id="42" dur="500"/>
                                        <p:tgtEl>
                                          <p:spTgt spid="689"/>
                                        </p:tgtEl>
                                      </p:cBhvr>
                                    </p:animEffect>
                                  </p:childTnLst>
                                </p:cTn>
                              </p:par>
                              <p:par>
                                <p:cTn id="43" presetID="10" presetClass="entr" presetSubtype="0" fill="hold" nodeType="withEffect">
                                  <p:stCondLst>
                                    <p:cond delay="0"/>
                                  </p:stCondLst>
                                  <p:childTnLst>
                                    <p:set>
                                      <p:cBhvr>
                                        <p:cTn id="44" dur="1" fill="hold">
                                          <p:stCondLst>
                                            <p:cond delay="0"/>
                                          </p:stCondLst>
                                        </p:cTn>
                                        <p:tgtEl>
                                          <p:spTgt spid="687"/>
                                        </p:tgtEl>
                                        <p:attrNameLst>
                                          <p:attrName>style.visibility</p:attrName>
                                        </p:attrNameLst>
                                      </p:cBhvr>
                                      <p:to>
                                        <p:strVal val="visible"/>
                                      </p:to>
                                    </p:set>
                                    <p:animEffect transition="in" filter="fade">
                                      <p:cBhvr>
                                        <p:cTn id="45" dur="500"/>
                                        <p:tgtEl>
                                          <p:spTgt spid="687"/>
                                        </p:tgtEl>
                                      </p:cBhvr>
                                    </p:animEffect>
                                  </p:childTnLst>
                                </p:cTn>
                              </p:par>
                              <p:par>
                                <p:cTn id="46" presetID="10" presetClass="entr" presetSubtype="0" fill="hold" nodeType="withEffect">
                                  <p:stCondLst>
                                    <p:cond delay="0"/>
                                  </p:stCondLst>
                                  <p:childTnLst>
                                    <p:set>
                                      <p:cBhvr>
                                        <p:cTn id="47" dur="1" fill="hold">
                                          <p:stCondLst>
                                            <p:cond delay="0"/>
                                          </p:stCondLst>
                                        </p:cTn>
                                        <p:tgtEl>
                                          <p:spTgt spid="686"/>
                                        </p:tgtEl>
                                        <p:attrNameLst>
                                          <p:attrName>style.visibility</p:attrName>
                                        </p:attrNameLst>
                                      </p:cBhvr>
                                      <p:to>
                                        <p:strVal val="visible"/>
                                      </p:to>
                                    </p:set>
                                    <p:animEffect transition="in" filter="fade">
                                      <p:cBhvr>
                                        <p:cTn id="48" dur="500"/>
                                        <p:tgtEl>
                                          <p:spTgt spid="68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85"/>
                                        </p:tgtEl>
                                        <p:attrNameLst>
                                          <p:attrName>style.visibility</p:attrName>
                                        </p:attrNameLst>
                                      </p:cBhvr>
                                      <p:to>
                                        <p:strVal val="visible"/>
                                      </p:to>
                                    </p:set>
                                    <p:animEffect transition="in" filter="fade">
                                      <p:cBhvr>
                                        <p:cTn id="53" dur="500"/>
                                        <p:tgtEl>
                                          <p:spTgt spid="685"/>
                                        </p:tgtEl>
                                      </p:cBhvr>
                                    </p:animEffect>
                                  </p:childTnLst>
                                </p:cTn>
                              </p:par>
                              <p:par>
                                <p:cTn id="54" presetID="10" presetClass="entr" presetSubtype="0" fill="hold" nodeType="withEffect">
                                  <p:stCondLst>
                                    <p:cond delay="0"/>
                                  </p:stCondLst>
                                  <p:childTnLst>
                                    <p:set>
                                      <p:cBhvr>
                                        <p:cTn id="55" dur="1" fill="hold">
                                          <p:stCondLst>
                                            <p:cond delay="0"/>
                                          </p:stCondLst>
                                        </p:cTn>
                                        <p:tgtEl>
                                          <p:spTgt spid="695"/>
                                        </p:tgtEl>
                                        <p:attrNameLst>
                                          <p:attrName>style.visibility</p:attrName>
                                        </p:attrNameLst>
                                      </p:cBhvr>
                                      <p:to>
                                        <p:strVal val="visible"/>
                                      </p:to>
                                    </p:set>
                                    <p:animEffect transition="in" filter="fade">
                                      <p:cBhvr>
                                        <p:cTn id="56" dur="500"/>
                                        <p:tgtEl>
                                          <p:spTgt spid="695"/>
                                        </p:tgtEl>
                                      </p:cBhvr>
                                    </p:animEffect>
                                  </p:childTnLst>
                                </p:cTn>
                              </p:par>
                              <p:par>
                                <p:cTn id="57" presetID="10" presetClass="entr" presetSubtype="0" fill="hold" nodeType="withEffect">
                                  <p:stCondLst>
                                    <p:cond delay="0"/>
                                  </p:stCondLst>
                                  <p:childTnLst>
                                    <p:set>
                                      <p:cBhvr>
                                        <p:cTn id="58" dur="1" fill="hold">
                                          <p:stCondLst>
                                            <p:cond delay="0"/>
                                          </p:stCondLst>
                                        </p:cTn>
                                        <p:tgtEl>
                                          <p:spTgt spid="681"/>
                                        </p:tgtEl>
                                        <p:attrNameLst>
                                          <p:attrName>style.visibility</p:attrName>
                                        </p:attrNameLst>
                                      </p:cBhvr>
                                      <p:to>
                                        <p:strVal val="visible"/>
                                      </p:to>
                                    </p:set>
                                    <p:animEffect transition="in" filter="fade">
                                      <p:cBhvr>
                                        <p:cTn id="59" dur="500"/>
                                        <p:tgtEl>
                                          <p:spTgt spid="6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83"/>
                                        </p:tgtEl>
                                        <p:attrNameLst>
                                          <p:attrName>style.visibility</p:attrName>
                                        </p:attrNameLst>
                                      </p:cBhvr>
                                      <p:to>
                                        <p:strVal val="visible"/>
                                      </p:to>
                                    </p:set>
                                    <p:animEffect transition="in" filter="fade">
                                      <p:cBhvr>
                                        <p:cTn id="64" dur="500"/>
                                        <p:tgtEl>
                                          <p:spTgt spid="683"/>
                                        </p:tgtEl>
                                      </p:cBhvr>
                                    </p:animEffect>
                                  </p:childTnLst>
                                </p:cTn>
                              </p:par>
                              <p:par>
                                <p:cTn id="65" presetID="10" presetClass="entr" presetSubtype="0" fill="hold" nodeType="withEffect">
                                  <p:stCondLst>
                                    <p:cond delay="0"/>
                                  </p:stCondLst>
                                  <p:childTnLst>
                                    <p:set>
                                      <p:cBhvr>
                                        <p:cTn id="66" dur="1" fill="hold">
                                          <p:stCondLst>
                                            <p:cond delay="0"/>
                                          </p:stCondLst>
                                        </p:cTn>
                                        <p:tgtEl>
                                          <p:spTgt spid="684"/>
                                        </p:tgtEl>
                                        <p:attrNameLst>
                                          <p:attrName>style.visibility</p:attrName>
                                        </p:attrNameLst>
                                      </p:cBhvr>
                                      <p:to>
                                        <p:strVal val="visible"/>
                                      </p:to>
                                    </p:set>
                                    <p:animEffect transition="in" filter="fade">
                                      <p:cBhvr>
                                        <p:cTn id="67" dur="500"/>
                                        <p:tgtEl>
                                          <p:spTgt spid="684"/>
                                        </p:tgtEl>
                                      </p:cBhvr>
                                    </p:animEffect>
                                  </p:childTnLst>
                                </p:cTn>
                              </p:par>
                              <p:par>
                                <p:cTn id="68" presetID="10" presetClass="entr" presetSubtype="0" fill="hold" nodeType="withEffect">
                                  <p:stCondLst>
                                    <p:cond delay="0"/>
                                  </p:stCondLst>
                                  <p:childTnLst>
                                    <p:set>
                                      <p:cBhvr>
                                        <p:cTn id="69" dur="1" fill="hold">
                                          <p:stCondLst>
                                            <p:cond delay="0"/>
                                          </p:stCondLst>
                                        </p:cTn>
                                        <p:tgtEl>
                                          <p:spTgt spid="682"/>
                                        </p:tgtEl>
                                        <p:attrNameLst>
                                          <p:attrName>style.visibility</p:attrName>
                                        </p:attrNameLst>
                                      </p:cBhvr>
                                      <p:to>
                                        <p:strVal val="visible"/>
                                      </p:to>
                                    </p:set>
                                    <p:animEffect transition="in" filter="fade">
                                      <p:cBhvr>
                                        <p:cTn id="70"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F9D9C-AEA6-91A1-BB1E-91DEA6968F9B}"/>
              </a:ext>
            </a:extLst>
          </p:cNvPr>
          <p:cNvPicPr>
            <a:picLocks noChangeAspect="1"/>
          </p:cNvPicPr>
          <p:nvPr/>
        </p:nvPicPr>
        <p:blipFill>
          <a:blip r:embed="rId2"/>
          <a:stretch>
            <a:fillRect/>
          </a:stretch>
        </p:blipFill>
        <p:spPr>
          <a:xfrm>
            <a:off x="2244436" y="1357745"/>
            <a:ext cx="7610764" cy="4709777"/>
          </a:xfrm>
          <a:prstGeom prst="rect">
            <a:avLst/>
          </a:prstGeom>
        </p:spPr>
      </p:pic>
      <p:sp>
        <p:nvSpPr>
          <p:cNvPr id="2" name="TextBox 1">
            <a:extLst>
              <a:ext uri="{FF2B5EF4-FFF2-40B4-BE49-F238E27FC236}">
                <a16:creationId xmlns:a16="http://schemas.microsoft.com/office/drawing/2014/main" id="{38E7540E-E00E-519D-95C3-1443D399D075}"/>
              </a:ext>
            </a:extLst>
          </p:cNvPr>
          <p:cNvSpPr txBox="1"/>
          <p:nvPr/>
        </p:nvSpPr>
        <p:spPr>
          <a:xfrm>
            <a:off x="1376219" y="424873"/>
            <a:ext cx="847898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solidFill>
                  <a:srgbClr val="002060"/>
                </a:solidFill>
              </a:rPr>
              <a:t>Comparison of United States and European Economies</a:t>
            </a:r>
            <a:endParaRPr kumimoji="0" lang="en-US" sz="2800" b="1" i="0" u="none" strike="noStrike" cap="none" spc="0" normalizeH="0" baseline="0" dirty="0">
              <a:ln>
                <a:noFill/>
              </a:ln>
              <a:solidFill>
                <a:srgbClr val="002060"/>
              </a:solidFill>
              <a:effectLst/>
              <a:uFillTx/>
              <a:latin typeface="+mn-lt"/>
              <a:ea typeface="+mn-ea"/>
              <a:cs typeface="+mn-cs"/>
              <a:sym typeface="Calibri"/>
            </a:endParaRPr>
          </a:p>
        </p:txBody>
      </p:sp>
    </p:spTree>
    <p:extLst>
      <p:ext uri="{BB962C8B-B14F-4D97-AF65-F5344CB8AC3E}">
        <p14:creationId xmlns:p14="http://schemas.microsoft.com/office/powerpoint/2010/main" val="292227170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5E003C-2B9F-6AC8-4207-2F86947A0DF7}"/>
              </a:ext>
            </a:extLst>
          </p:cNvPr>
          <p:cNvPicPr>
            <a:picLocks noChangeAspect="1"/>
          </p:cNvPicPr>
          <p:nvPr/>
        </p:nvPicPr>
        <p:blipFill>
          <a:blip r:embed="rId2"/>
          <a:stretch>
            <a:fillRect/>
          </a:stretch>
        </p:blipFill>
        <p:spPr>
          <a:xfrm>
            <a:off x="3084560" y="1366982"/>
            <a:ext cx="6226080" cy="4687525"/>
          </a:xfrm>
          <a:prstGeom prst="rect">
            <a:avLst/>
          </a:prstGeom>
        </p:spPr>
      </p:pic>
      <p:sp>
        <p:nvSpPr>
          <p:cNvPr id="2" name="TextBox 1">
            <a:extLst>
              <a:ext uri="{FF2B5EF4-FFF2-40B4-BE49-F238E27FC236}">
                <a16:creationId xmlns:a16="http://schemas.microsoft.com/office/drawing/2014/main" id="{FBB478CC-8A3D-A019-B766-142EFD57259A}"/>
              </a:ext>
            </a:extLst>
          </p:cNvPr>
          <p:cNvSpPr txBox="1"/>
          <p:nvPr/>
        </p:nvSpPr>
        <p:spPr>
          <a:xfrm>
            <a:off x="2207490" y="406400"/>
            <a:ext cx="832196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2060"/>
                </a:solidFill>
                <a:effectLst/>
                <a:uFillTx/>
                <a:latin typeface="+mn-lt"/>
                <a:ea typeface="+mn-ea"/>
                <a:cs typeface="+mn-cs"/>
                <a:sym typeface="Calibri"/>
              </a:rPr>
              <a:t>Economic Growth in Selected European Countries</a:t>
            </a:r>
          </a:p>
        </p:txBody>
      </p:sp>
    </p:spTree>
    <p:extLst>
      <p:ext uri="{BB962C8B-B14F-4D97-AF65-F5344CB8AC3E}">
        <p14:creationId xmlns:p14="http://schemas.microsoft.com/office/powerpoint/2010/main" val="169752928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gital Globalization">
            <a:extLst>
              <a:ext uri="{FF2B5EF4-FFF2-40B4-BE49-F238E27FC236}">
                <a16:creationId xmlns:a16="http://schemas.microsoft.com/office/drawing/2014/main" id="{9030F658-6DBD-F4F7-CAFA-D0D0DD82A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268"/>
            <a:ext cx="12191999" cy="69172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A7FF05-0464-4720-699A-B5194608C442}"/>
              </a:ext>
            </a:extLst>
          </p:cNvPr>
          <p:cNvSpPr txBox="1"/>
          <p:nvPr/>
        </p:nvSpPr>
        <p:spPr>
          <a:xfrm>
            <a:off x="6968065" y="383827"/>
            <a:ext cx="513926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b="1" dirty="0">
                <a:solidFill>
                  <a:schemeClr val="bg1"/>
                </a:solidFill>
              </a:rPr>
              <a:t>V. </a:t>
            </a:r>
            <a:r>
              <a:rPr kumimoji="0" lang="en-US" sz="4000" b="1" i="0" u="none" strike="noStrike" cap="none" spc="0" normalizeH="0" baseline="0" dirty="0">
                <a:ln>
                  <a:noFill/>
                </a:ln>
                <a:solidFill>
                  <a:schemeClr val="bg1"/>
                </a:solidFill>
                <a:effectLst/>
                <a:uFillTx/>
                <a:latin typeface="+mn-lt"/>
                <a:ea typeface="+mn-ea"/>
                <a:cs typeface="+mn-cs"/>
                <a:sym typeface="Calibri"/>
              </a:rPr>
              <a:t>GLOBALIZATION</a:t>
            </a:r>
          </a:p>
        </p:txBody>
      </p:sp>
    </p:spTree>
    <p:extLst>
      <p:ext uri="{BB962C8B-B14F-4D97-AF65-F5344CB8AC3E}">
        <p14:creationId xmlns:p14="http://schemas.microsoft.com/office/powerpoint/2010/main" val="32815160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A32DD-FC36-38DE-5836-D4E3656174E1}"/>
              </a:ext>
            </a:extLst>
          </p:cNvPr>
          <p:cNvSpPr txBox="1"/>
          <p:nvPr/>
        </p:nvSpPr>
        <p:spPr>
          <a:xfrm>
            <a:off x="4151809" y="306197"/>
            <a:ext cx="461433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400" b="1" dirty="0">
                <a:solidFill>
                  <a:srgbClr val="002060"/>
                </a:solidFill>
              </a:rPr>
              <a:t>Gl</a:t>
            </a:r>
            <a:r>
              <a:rPr kumimoji="0" lang="en-US" sz="4400" b="1" i="0" u="none" strike="noStrike" cap="none" spc="0" normalizeH="0" baseline="0" dirty="0">
                <a:ln>
                  <a:noFill/>
                </a:ln>
                <a:solidFill>
                  <a:srgbClr val="002060"/>
                </a:solidFill>
                <a:effectLst/>
                <a:uFillTx/>
                <a:latin typeface="+mn-lt"/>
                <a:ea typeface="+mn-ea"/>
                <a:cs typeface="+mn-cs"/>
                <a:sym typeface="Calibri"/>
              </a:rPr>
              <a:t>obalization</a:t>
            </a:r>
          </a:p>
        </p:txBody>
      </p:sp>
      <p:sp>
        <p:nvSpPr>
          <p:cNvPr id="3" name="TextBox 2">
            <a:extLst>
              <a:ext uri="{FF2B5EF4-FFF2-40B4-BE49-F238E27FC236}">
                <a16:creationId xmlns:a16="http://schemas.microsoft.com/office/drawing/2014/main" id="{EB6B6AAE-CC95-0137-EF51-3D2DBD9EDC14}"/>
              </a:ext>
            </a:extLst>
          </p:cNvPr>
          <p:cNvSpPr txBox="1"/>
          <p:nvPr/>
        </p:nvSpPr>
        <p:spPr>
          <a:xfrm>
            <a:off x="1385741" y="1631439"/>
            <a:ext cx="1023750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Increasing integration of economies, cultures, politica</a:t>
            </a:r>
            <a:r>
              <a:rPr lang="en-US" sz="2000" b="1" dirty="0"/>
              <a:t>l institutions, and ideas across the world.</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pic>
        <p:nvPicPr>
          <p:cNvPr id="17410" name="Picture 2" descr="Container Ship Wallpapers - Wallpaper Cave">
            <a:extLst>
              <a:ext uri="{FF2B5EF4-FFF2-40B4-BE49-F238E27FC236}">
                <a16:creationId xmlns:a16="http://schemas.microsoft.com/office/drawing/2014/main" id="{A7331637-DAE4-3A7E-05D6-C928E7129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037" y="4770648"/>
            <a:ext cx="2140363" cy="119608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nternet Wallpapers - Wallpaper Cave">
            <a:extLst>
              <a:ext uri="{FF2B5EF4-FFF2-40B4-BE49-F238E27FC236}">
                <a16:creationId xmlns:a16="http://schemas.microsoft.com/office/drawing/2014/main" id="{5576C406-24F3-51DA-BA4F-DAFACFE02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995" y="4728422"/>
            <a:ext cx="2140363" cy="140813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boeing, 747, Airliner, Aircraft, Plane, Airplane, Boeing 747, Transport ...">
            <a:extLst>
              <a:ext uri="{FF2B5EF4-FFF2-40B4-BE49-F238E27FC236}">
                <a16:creationId xmlns:a16="http://schemas.microsoft.com/office/drawing/2014/main" id="{391A6C80-623B-2B6A-F9C3-FC8A0A749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348" y="2446056"/>
            <a:ext cx="2215599" cy="1305812"/>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CC093217-9DAA-3668-F9B6-70989F17D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795" y="2918732"/>
            <a:ext cx="37338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a:extLst>
              <a:ext uri="{FF2B5EF4-FFF2-40B4-BE49-F238E27FC236}">
                <a16:creationId xmlns:a16="http://schemas.microsoft.com/office/drawing/2014/main" id="{1A902E07-4459-DD2B-E623-028C804F35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8037" y="2350763"/>
            <a:ext cx="1924050" cy="161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1806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 showing the growth of the stock market">
            <a:extLst>
              <a:ext uri="{FF2B5EF4-FFF2-40B4-BE49-F238E27FC236}">
                <a16:creationId xmlns:a16="http://schemas.microsoft.com/office/drawing/2014/main" id="{0DACADB8-62FC-8E2D-4827-263B524F9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7664"/>
            <a:ext cx="12192000" cy="4162671"/>
          </a:xfrm>
          <a:prstGeom prst="rect">
            <a:avLst/>
          </a:prstGeom>
        </p:spPr>
      </p:pic>
      <p:sp>
        <p:nvSpPr>
          <p:cNvPr id="2" name="TextBox 1">
            <a:extLst>
              <a:ext uri="{FF2B5EF4-FFF2-40B4-BE49-F238E27FC236}">
                <a16:creationId xmlns:a16="http://schemas.microsoft.com/office/drawing/2014/main" id="{54D5170E-9B06-0940-326F-3AD9ADED0B78}"/>
              </a:ext>
            </a:extLst>
          </p:cNvPr>
          <p:cNvSpPr txBox="1"/>
          <p:nvPr/>
        </p:nvSpPr>
        <p:spPr>
          <a:xfrm>
            <a:off x="2586087" y="348792"/>
            <a:ext cx="89177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Exports and Imports as % of GDP</a:t>
            </a:r>
          </a:p>
        </p:txBody>
      </p:sp>
    </p:spTree>
    <p:extLst>
      <p:ext uri="{BB962C8B-B14F-4D97-AF65-F5344CB8AC3E}">
        <p14:creationId xmlns:p14="http://schemas.microsoft.com/office/powerpoint/2010/main" val="37617863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172E7-537E-E6FB-D075-A49BC5C623AC}"/>
              </a:ext>
            </a:extLst>
          </p:cNvPr>
          <p:cNvPicPr>
            <a:picLocks noChangeAspect="1"/>
          </p:cNvPicPr>
          <p:nvPr/>
        </p:nvPicPr>
        <p:blipFill>
          <a:blip r:embed="rId2"/>
          <a:stretch>
            <a:fillRect/>
          </a:stretch>
        </p:blipFill>
        <p:spPr>
          <a:xfrm>
            <a:off x="3145411" y="0"/>
            <a:ext cx="9052874" cy="6026931"/>
          </a:xfrm>
          <a:prstGeom prst="rect">
            <a:avLst/>
          </a:prstGeom>
        </p:spPr>
      </p:pic>
      <p:sp>
        <p:nvSpPr>
          <p:cNvPr id="4" name="TextBox 3">
            <a:extLst>
              <a:ext uri="{FF2B5EF4-FFF2-40B4-BE49-F238E27FC236}">
                <a16:creationId xmlns:a16="http://schemas.microsoft.com/office/drawing/2014/main" id="{AA198F72-63D8-E572-AAF8-3E05C5E02853}"/>
              </a:ext>
            </a:extLst>
          </p:cNvPr>
          <p:cNvSpPr txBox="1"/>
          <p:nvPr/>
        </p:nvSpPr>
        <p:spPr>
          <a:xfrm>
            <a:off x="148036" y="6211671"/>
            <a:ext cx="599474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Source: All  of the World’s Exports by Country in </a:t>
            </a:r>
            <a:r>
              <a:rPr lang="en-US" sz="1200" i="1" dirty="0"/>
              <a:t>One Chart </a:t>
            </a:r>
            <a:r>
              <a:rPr kumimoji="0" lang="en-US" sz="1200" b="0" i="1" u="none" strike="noStrike" cap="none" spc="0" normalizeH="0" baseline="0" dirty="0">
                <a:ln>
                  <a:noFill/>
                </a:ln>
                <a:solidFill>
                  <a:srgbClr val="000000"/>
                </a:solidFill>
                <a:effectLst/>
                <a:uFillTx/>
                <a:latin typeface="+mn-lt"/>
                <a:ea typeface="+mn-ea"/>
                <a:cs typeface="+mn-cs"/>
                <a:sym typeface="Calibri"/>
              </a:rPr>
              <a:t>Visual Capitalist WTO data 7/8/23</a:t>
            </a:r>
          </a:p>
        </p:txBody>
      </p:sp>
      <p:sp>
        <p:nvSpPr>
          <p:cNvPr id="2" name="TextBox 1">
            <a:extLst>
              <a:ext uri="{FF2B5EF4-FFF2-40B4-BE49-F238E27FC236}">
                <a16:creationId xmlns:a16="http://schemas.microsoft.com/office/drawing/2014/main" id="{B4D8DF79-FD2A-FF6E-75AE-25889223A4D7}"/>
              </a:ext>
            </a:extLst>
          </p:cNvPr>
          <p:cNvSpPr txBox="1"/>
          <p:nvPr/>
        </p:nvSpPr>
        <p:spPr>
          <a:xfrm>
            <a:off x="148036" y="2224726"/>
            <a:ext cx="2821407"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a:ln>
                  <a:noFill/>
                </a:ln>
                <a:solidFill>
                  <a:srgbClr val="000000"/>
                </a:solidFill>
                <a:effectLst/>
                <a:uFillTx/>
                <a:latin typeface="+mn-lt"/>
                <a:ea typeface="+mn-ea"/>
                <a:cs typeface="+mn-cs"/>
                <a:sym typeface="Calibri"/>
              </a:rPr>
              <a:t>Top 11 countries export more than the rest of the world combined.</a:t>
            </a:r>
          </a:p>
          <a:p>
            <a:pPr marL="0" marR="0" indent="0" algn="l" defTabSz="914400" rtl="0" fontAlgn="auto" latinLnBrk="0" hangingPunct="0">
              <a:lnSpc>
                <a:spcPct val="100000"/>
              </a:lnSpc>
              <a:spcBef>
                <a:spcPts val="0"/>
              </a:spcBef>
              <a:spcAft>
                <a:spcPts val="0"/>
              </a:spcAft>
              <a:buClrTx/>
              <a:buSzTx/>
              <a:buFontTx/>
              <a:buNone/>
              <a:tabLst/>
            </a:pPr>
            <a:endParaRPr kumimoji="0" lang="en-US" sz="2000" b="1" i="1"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2000" b="1" i="1" dirty="0"/>
              <a:t>           Top 11: $12.8 T</a:t>
            </a:r>
          </a:p>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a:ln>
                  <a:noFill/>
                </a:ln>
                <a:solidFill>
                  <a:srgbClr val="000000"/>
                </a:solidFill>
                <a:effectLst/>
                <a:uFillTx/>
                <a:latin typeface="+mn-lt"/>
                <a:ea typeface="+mn-ea"/>
                <a:cs typeface="+mn-cs"/>
                <a:sym typeface="Calibri"/>
              </a:rPr>
              <a:t>Rest of world: $12.1T</a:t>
            </a:r>
          </a:p>
        </p:txBody>
      </p:sp>
      <p:sp>
        <p:nvSpPr>
          <p:cNvPr id="10" name="TextBox 9">
            <a:extLst>
              <a:ext uri="{FF2B5EF4-FFF2-40B4-BE49-F238E27FC236}">
                <a16:creationId xmlns:a16="http://schemas.microsoft.com/office/drawing/2014/main" id="{2905683C-EA4F-DD3C-6A5D-9296BC1668DA}"/>
              </a:ext>
            </a:extLst>
          </p:cNvPr>
          <p:cNvSpPr txBox="1"/>
          <p:nvPr/>
        </p:nvSpPr>
        <p:spPr>
          <a:xfrm>
            <a:off x="248588" y="241300"/>
            <a:ext cx="2896822"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International </a:t>
            </a:r>
          </a:p>
          <a:p>
            <a:pPr marL="0" marR="0" indent="0" algn="l" defTabSz="914400" rtl="0" fontAlgn="auto" latinLnBrk="0" hangingPunct="0">
              <a:lnSpc>
                <a:spcPct val="100000"/>
              </a:lnSpc>
              <a:spcBef>
                <a:spcPts val="0"/>
              </a:spcBef>
              <a:spcAft>
                <a:spcPts val="0"/>
              </a:spcAft>
              <a:buClrTx/>
              <a:buSzTx/>
              <a:buFontTx/>
              <a:buNone/>
              <a:tabLst/>
            </a:pPr>
            <a:r>
              <a:rPr lang="en-US" sz="2800" b="1" dirty="0"/>
              <a:t>       Trade</a:t>
            </a:r>
            <a:endParaRPr kumimoji="0" lang="en-US" sz="28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7528840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2B396-100C-B9DB-B500-DBFECC127754}"/>
              </a:ext>
            </a:extLst>
          </p:cNvPr>
          <p:cNvPicPr>
            <a:picLocks noChangeAspect="1"/>
          </p:cNvPicPr>
          <p:nvPr/>
        </p:nvPicPr>
        <p:blipFill>
          <a:blip r:embed="rId2"/>
          <a:stretch>
            <a:fillRect/>
          </a:stretch>
        </p:blipFill>
        <p:spPr>
          <a:xfrm>
            <a:off x="2281287" y="1319753"/>
            <a:ext cx="7107810" cy="4044099"/>
          </a:xfrm>
          <a:prstGeom prst="rect">
            <a:avLst/>
          </a:prstGeom>
        </p:spPr>
      </p:pic>
      <p:sp>
        <p:nvSpPr>
          <p:cNvPr id="4" name="TextBox 3">
            <a:extLst>
              <a:ext uri="{FF2B5EF4-FFF2-40B4-BE49-F238E27FC236}">
                <a16:creationId xmlns:a16="http://schemas.microsoft.com/office/drawing/2014/main" id="{6233838A-F043-593B-38C6-BABCB358EC31}"/>
              </a:ext>
            </a:extLst>
          </p:cNvPr>
          <p:cNvSpPr txBox="1"/>
          <p:nvPr/>
        </p:nvSpPr>
        <p:spPr>
          <a:xfrm>
            <a:off x="678730" y="5712643"/>
            <a:ext cx="710781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Source: Visual capitalist 2021 data</a:t>
            </a:r>
          </a:p>
        </p:txBody>
      </p:sp>
      <p:sp>
        <p:nvSpPr>
          <p:cNvPr id="2" name="TextBox 1">
            <a:extLst>
              <a:ext uri="{FF2B5EF4-FFF2-40B4-BE49-F238E27FC236}">
                <a16:creationId xmlns:a16="http://schemas.microsoft.com/office/drawing/2014/main" id="{3D5BA46C-4E86-C776-B155-651CE2AFB05B}"/>
              </a:ext>
            </a:extLst>
          </p:cNvPr>
          <p:cNvSpPr txBox="1"/>
          <p:nvPr/>
        </p:nvSpPr>
        <p:spPr>
          <a:xfrm>
            <a:off x="3648173" y="469494"/>
            <a:ext cx="787138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2060"/>
                </a:solidFill>
                <a:effectLst/>
                <a:uFillTx/>
                <a:latin typeface="+mn-lt"/>
                <a:ea typeface="+mn-ea"/>
                <a:cs typeface="+mn-cs"/>
                <a:sym typeface="Calibri"/>
              </a:rPr>
              <a:t>U.S. Trading Partners</a:t>
            </a:r>
          </a:p>
        </p:txBody>
      </p:sp>
    </p:spTree>
    <p:extLst>
      <p:ext uri="{BB962C8B-B14F-4D97-AF65-F5344CB8AC3E}">
        <p14:creationId xmlns:p14="http://schemas.microsoft.com/office/powerpoint/2010/main" val="31431767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n a computer screen">
            <a:extLst>
              <a:ext uri="{FF2B5EF4-FFF2-40B4-BE49-F238E27FC236}">
                <a16:creationId xmlns:a16="http://schemas.microsoft.com/office/drawing/2014/main" id="{7D4A28A8-33B7-CCEF-1894-1680F84AD0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56D95CC-B092-3A8B-FB6F-22688105A04B}"/>
              </a:ext>
            </a:extLst>
          </p:cNvPr>
          <p:cNvSpPr txBox="1"/>
          <p:nvPr/>
        </p:nvSpPr>
        <p:spPr>
          <a:xfrm>
            <a:off x="785091" y="5118743"/>
            <a:ext cx="6382327"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400" dirty="0">
                <a:solidFill>
                  <a:schemeClr val="bg1"/>
                </a:solidFill>
              </a:rPr>
              <a:t>VI. EXCHANGE RATES</a:t>
            </a:r>
            <a:endParaRPr kumimoji="0" lang="en-US" sz="4400" b="0" i="0" u="none" strike="noStrike" cap="none" spc="0" normalizeH="0" baseline="0" dirty="0">
              <a:ln>
                <a:noFill/>
              </a:ln>
              <a:solidFill>
                <a:schemeClr val="bg1"/>
              </a:solidFill>
              <a:effectLst/>
              <a:uFillTx/>
              <a:latin typeface="+mn-lt"/>
              <a:ea typeface="+mn-ea"/>
              <a:cs typeface="+mn-cs"/>
              <a:sym typeface="Calibri"/>
            </a:endParaRPr>
          </a:p>
        </p:txBody>
      </p:sp>
    </p:spTree>
    <p:extLst>
      <p:ext uri="{BB962C8B-B14F-4D97-AF65-F5344CB8AC3E}">
        <p14:creationId xmlns:p14="http://schemas.microsoft.com/office/powerpoint/2010/main" val="184067654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FB3611-B134-BD55-9A06-6D5F3DCC842E}"/>
              </a:ext>
            </a:extLst>
          </p:cNvPr>
          <p:cNvSpPr txBox="1"/>
          <p:nvPr/>
        </p:nvSpPr>
        <p:spPr>
          <a:xfrm>
            <a:off x="2336669" y="1725686"/>
            <a:ext cx="7103882"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The price of one currency in terms of another country’s currency.</a:t>
            </a:r>
          </a:p>
          <a:p>
            <a:pPr marL="457200" indent="-457200">
              <a:buFont typeface="Arial" panose="020B0604020202020204" pitchFamily="34" charset="0"/>
              <a:buChar char="•"/>
            </a:pPr>
            <a:endParaRPr lang="en-US" sz="28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International trade and travel requires the purchase of money with money.</a:t>
            </a:r>
          </a:p>
        </p:txBody>
      </p:sp>
      <p:pic>
        <p:nvPicPr>
          <p:cNvPr id="4" name="Picture 3">
            <a:extLst>
              <a:ext uri="{FF2B5EF4-FFF2-40B4-BE49-F238E27FC236}">
                <a16:creationId xmlns:a16="http://schemas.microsoft.com/office/drawing/2014/main" id="{2666D84A-4DA0-417F-E56B-A0E93E0EACD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19600"/>
            <a:ext cx="4873658" cy="2438400"/>
          </a:xfrm>
          <a:prstGeom prst="rect">
            <a:avLst/>
          </a:prstGeom>
        </p:spPr>
      </p:pic>
      <p:pic>
        <p:nvPicPr>
          <p:cNvPr id="5" name="Picture 4" descr="A picture containing newspaper, text">
            <a:extLst>
              <a:ext uri="{FF2B5EF4-FFF2-40B4-BE49-F238E27FC236}">
                <a16:creationId xmlns:a16="http://schemas.microsoft.com/office/drawing/2014/main" id="{5DD654E6-6E2E-ED22-F12E-B4474A0A22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88957" y="4419600"/>
            <a:ext cx="5103043" cy="2438400"/>
          </a:xfrm>
          <a:prstGeom prst="rect">
            <a:avLst/>
          </a:prstGeom>
        </p:spPr>
      </p:pic>
      <p:sp>
        <p:nvSpPr>
          <p:cNvPr id="6" name="TextBox 5">
            <a:extLst>
              <a:ext uri="{FF2B5EF4-FFF2-40B4-BE49-F238E27FC236}">
                <a16:creationId xmlns:a16="http://schemas.microsoft.com/office/drawing/2014/main" id="{10CB516F-F905-A0C4-C0F2-82B780F5AE62}"/>
              </a:ext>
            </a:extLst>
          </p:cNvPr>
          <p:cNvSpPr txBox="1"/>
          <p:nvPr/>
        </p:nvSpPr>
        <p:spPr>
          <a:xfrm>
            <a:off x="3864990" y="356702"/>
            <a:ext cx="6853287"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Exchange Rates</a:t>
            </a:r>
          </a:p>
        </p:txBody>
      </p:sp>
    </p:spTree>
    <p:extLst>
      <p:ext uri="{BB962C8B-B14F-4D97-AF65-F5344CB8AC3E}">
        <p14:creationId xmlns:p14="http://schemas.microsoft.com/office/powerpoint/2010/main" val="313219228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FE6CF0-0D34-16A8-5E63-EDB2FF972B8F}"/>
              </a:ext>
            </a:extLst>
          </p:cNvPr>
          <p:cNvSpPr txBox="1"/>
          <p:nvPr/>
        </p:nvSpPr>
        <p:spPr>
          <a:xfrm>
            <a:off x="1781667" y="1626113"/>
            <a:ext cx="8314440"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Facilitate international trade and travel.</a:t>
            </a:r>
          </a:p>
          <a:p>
            <a:pPr marL="457200" indent="-457200">
              <a:buFont typeface="Arial" panose="020B0604020202020204" pitchFamily="34" charset="0"/>
              <a:buChar char="•"/>
            </a:pPr>
            <a:endParaRPr lang="en-US" sz="28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Are determined in foreign exchange markets where individuals, businesses, and governments buy and sell currencies.</a:t>
            </a:r>
          </a:p>
          <a:p>
            <a:pPr marL="457200" indent="-457200">
              <a:buFont typeface="Arial" panose="020B0604020202020204" pitchFamily="34" charset="0"/>
              <a:buChar char="•"/>
            </a:pPr>
            <a:endParaRPr lang="en-US" sz="28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Fluctuate due to the changes in the demand for and the supply of currencies.</a:t>
            </a:r>
          </a:p>
          <a:p>
            <a:pPr marL="457200" indent="-457200">
              <a:buFont typeface="Arial" panose="020B0604020202020204" pitchFamily="34" charset="0"/>
              <a:buChar char="•"/>
            </a:pPr>
            <a:endParaRPr lang="en-US" sz="28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2800" b="1" dirty="0">
                <a:latin typeface="Calibri Light" panose="020F0302020204030204" pitchFamily="34" charset="0"/>
                <a:ea typeface="Calibri Light" panose="020F0302020204030204" pitchFamily="34" charset="0"/>
                <a:cs typeface="Calibri Light" panose="020F0302020204030204" pitchFamily="34" charset="0"/>
              </a:rPr>
              <a:t>Influence the actions of importers and exporters.</a:t>
            </a:r>
          </a:p>
        </p:txBody>
      </p:sp>
      <p:sp>
        <p:nvSpPr>
          <p:cNvPr id="5" name="TextBox 4">
            <a:extLst>
              <a:ext uri="{FF2B5EF4-FFF2-40B4-BE49-F238E27FC236}">
                <a16:creationId xmlns:a16="http://schemas.microsoft.com/office/drawing/2014/main" id="{D3A9C669-220B-5D3E-4385-461191480618}"/>
              </a:ext>
            </a:extLst>
          </p:cNvPr>
          <p:cNvSpPr txBox="1"/>
          <p:nvPr/>
        </p:nvSpPr>
        <p:spPr>
          <a:xfrm>
            <a:off x="3974576" y="399795"/>
            <a:ext cx="4239705"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Exchange Rates</a:t>
            </a:r>
          </a:p>
        </p:txBody>
      </p:sp>
    </p:spTree>
    <p:extLst>
      <p:ext uri="{BB962C8B-B14F-4D97-AF65-F5344CB8AC3E}">
        <p14:creationId xmlns:p14="http://schemas.microsoft.com/office/powerpoint/2010/main" val="11129907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A8883-1AC7-6F42-958C-16DB781F6ABE}"/>
              </a:ext>
            </a:extLst>
          </p:cNvPr>
          <p:cNvSpPr txBox="1"/>
          <p:nvPr/>
        </p:nvSpPr>
        <p:spPr>
          <a:xfrm>
            <a:off x="5078308" y="1758030"/>
            <a:ext cx="7223759" cy="5016758"/>
          </a:xfrm>
          <a:prstGeom prst="rect">
            <a:avLst/>
          </a:prstGeom>
          <a:noFill/>
        </p:spPr>
        <p:txBody>
          <a:bodyPr wrap="square" rtlCol="0">
            <a:spAutoFit/>
          </a:bodyPr>
          <a:lstStyle/>
          <a:p>
            <a:r>
              <a:rPr lang="en-US" sz="2000" b="1" dirty="0">
                <a:latin typeface="+mj-lt"/>
                <a:cs typeface="Times New Roman" panose="02020603050405020304" pitchFamily="18" charset="0"/>
              </a:rPr>
              <a:t>- Driving 20 mph is too slow (recessionary gap)</a:t>
            </a:r>
          </a:p>
          <a:p>
            <a:r>
              <a:rPr lang="en-US" sz="2000" b="1" dirty="0">
                <a:latin typeface="+mj-lt"/>
                <a:cs typeface="Times New Roman" panose="02020603050405020304" pitchFamily="18" charset="0"/>
              </a:rPr>
              <a:t>       - RGDP growth- low or declining</a:t>
            </a:r>
          </a:p>
          <a:p>
            <a:r>
              <a:rPr lang="en-US" sz="2000" b="1" dirty="0">
                <a:latin typeface="+mj-lt"/>
                <a:cs typeface="Times New Roman" panose="02020603050405020304" pitchFamily="18" charset="0"/>
              </a:rPr>
              <a:t>       - Unemployment rate- high</a:t>
            </a:r>
          </a:p>
          <a:p>
            <a:r>
              <a:rPr lang="en-US" sz="2000" b="1" dirty="0">
                <a:latin typeface="+mj-lt"/>
                <a:cs typeface="Times New Roman" panose="02020603050405020304" pitchFamily="18" charset="0"/>
              </a:rPr>
              <a:t>       - Inflation- low, declining (disinflation),</a:t>
            </a:r>
          </a:p>
          <a:p>
            <a:r>
              <a:rPr lang="en-US" sz="2000" b="1" dirty="0">
                <a:latin typeface="+mj-lt"/>
                <a:cs typeface="Times New Roman" panose="02020603050405020304" pitchFamily="18" charset="0"/>
              </a:rPr>
              <a:t>                          or negative (deflation)</a:t>
            </a:r>
          </a:p>
          <a:p>
            <a:endParaRPr lang="en-US" sz="2000" b="1" dirty="0">
              <a:latin typeface="+mj-lt"/>
              <a:cs typeface="Times New Roman" panose="02020603050405020304" pitchFamily="18" charset="0"/>
            </a:endParaRPr>
          </a:p>
          <a:p>
            <a:r>
              <a:rPr lang="en-US" sz="2000" b="1" dirty="0">
                <a:latin typeface="+mj-lt"/>
                <a:cs typeface="Times New Roman" panose="02020603050405020304" pitchFamily="18" charset="0"/>
              </a:rPr>
              <a:t>- Driving 120 mph is too fast (inflationary gap) </a:t>
            </a:r>
          </a:p>
          <a:p>
            <a:r>
              <a:rPr lang="en-US" sz="2000" b="1" dirty="0">
                <a:latin typeface="+mj-lt"/>
                <a:cs typeface="Times New Roman" panose="02020603050405020304" pitchFamily="18" charset="0"/>
              </a:rPr>
              <a:t>             - RGDP growth- high </a:t>
            </a:r>
          </a:p>
          <a:p>
            <a:r>
              <a:rPr lang="en-US" sz="2000" b="1" dirty="0">
                <a:latin typeface="+mj-lt"/>
                <a:cs typeface="Times New Roman" panose="02020603050405020304" pitchFamily="18" charset="0"/>
              </a:rPr>
              <a:t>             - Unemployment rate- very low</a:t>
            </a:r>
          </a:p>
          <a:p>
            <a:r>
              <a:rPr lang="en-US" sz="2000" b="1" dirty="0">
                <a:latin typeface="+mj-lt"/>
                <a:cs typeface="Times New Roman" panose="02020603050405020304" pitchFamily="18" charset="0"/>
              </a:rPr>
              <a:t>             - Inflation- rising</a:t>
            </a:r>
          </a:p>
          <a:p>
            <a:endParaRPr lang="en-US" sz="2000" b="1" dirty="0">
              <a:latin typeface="+mj-lt"/>
              <a:cs typeface="Times New Roman" panose="02020603050405020304" pitchFamily="18" charset="0"/>
            </a:endParaRPr>
          </a:p>
          <a:p>
            <a:r>
              <a:rPr lang="en-US" sz="2000" b="1" dirty="0">
                <a:latin typeface="+mj-lt"/>
                <a:cs typeface="Times New Roman" panose="02020603050405020304" pitchFamily="18" charset="0"/>
              </a:rPr>
              <a:t>- Driving 65 mph speed limit (at potential)</a:t>
            </a:r>
          </a:p>
          <a:p>
            <a:r>
              <a:rPr lang="en-US" sz="2000" b="1" dirty="0">
                <a:latin typeface="+mj-lt"/>
                <a:cs typeface="Times New Roman" panose="02020603050405020304" pitchFamily="18" charset="0"/>
              </a:rPr>
              <a:t>              -RGDP- growing at sustainable rate</a:t>
            </a:r>
          </a:p>
          <a:p>
            <a:r>
              <a:rPr lang="en-US" sz="2000" b="1" dirty="0">
                <a:latin typeface="+mj-lt"/>
                <a:cs typeface="Times New Roman" panose="02020603050405020304" pitchFamily="18" charset="0"/>
              </a:rPr>
              <a:t>              -Unemployment rate- close to/at NRU</a:t>
            </a:r>
          </a:p>
          <a:p>
            <a:r>
              <a:rPr lang="en-US" sz="2000" b="1" dirty="0">
                <a:latin typeface="+mj-lt"/>
                <a:cs typeface="Times New Roman" panose="02020603050405020304" pitchFamily="18" charset="0"/>
              </a:rPr>
              <a:t>              -Inflation- close to/at 2% </a:t>
            </a:r>
          </a:p>
          <a:p>
            <a:endParaRPr lang="en-US" sz="2000" dirty="0">
              <a:latin typeface="Britannic Bold" panose="020B0903060703020204" pitchFamily="34" charset="77"/>
            </a:endParaRPr>
          </a:p>
        </p:txBody>
      </p:sp>
      <p:pic>
        <p:nvPicPr>
          <p:cNvPr id="2" name="Picture 4" descr="A vector illustration of happy kids in a car racing Stock Vector - 27887643">
            <a:extLst>
              <a:ext uri="{FF2B5EF4-FFF2-40B4-BE49-F238E27FC236}">
                <a16:creationId xmlns:a16="http://schemas.microsoft.com/office/drawing/2014/main" id="{387B3167-2A45-AC44-B8E0-B6B633C3F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4819"/>
            <a:ext cx="4968239" cy="5183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F430DF-0417-D946-9707-AAC0000A0824}"/>
              </a:ext>
            </a:extLst>
          </p:cNvPr>
          <p:cNvSpPr txBox="1"/>
          <p:nvPr/>
        </p:nvSpPr>
        <p:spPr>
          <a:xfrm>
            <a:off x="0" y="254000"/>
            <a:ext cx="121920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400" dirty="0">
                <a:latin typeface="Britannic Bold" panose="020B0903060703020204" pitchFamily="34" charset="77"/>
              </a:rPr>
              <a:t>The Economy is Like a Car</a:t>
            </a:r>
          </a:p>
        </p:txBody>
      </p:sp>
    </p:spTree>
    <p:extLst>
      <p:ext uri="{BB962C8B-B14F-4D97-AF65-F5344CB8AC3E}">
        <p14:creationId xmlns:p14="http://schemas.microsoft.com/office/powerpoint/2010/main" val="1866536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A3EB3E-5EAE-5A07-81F6-62D863BEAA03}"/>
              </a:ext>
            </a:extLst>
          </p:cNvPr>
          <p:cNvSpPr txBox="1"/>
          <p:nvPr/>
        </p:nvSpPr>
        <p:spPr>
          <a:xfrm>
            <a:off x="2648932" y="376199"/>
            <a:ext cx="593888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tx1"/>
                </a:solidFill>
                <a:effectLst/>
                <a:uFillTx/>
                <a:latin typeface="+mn-lt"/>
                <a:ea typeface="+mn-ea"/>
                <a:cs typeface="+mn-cs"/>
                <a:sym typeface="Calibri"/>
              </a:rPr>
              <a:t>Exchange Rate Regimes</a:t>
            </a:r>
          </a:p>
        </p:txBody>
      </p:sp>
      <p:sp>
        <p:nvSpPr>
          <p:cNvPr id="3" name="TextBox 2">
            <a:extLst>
              <a:ext uri="{FF2B5EF4-FFF2-40B4-BE49-F238E27FC236}">
                <a16:creationId xmlns:a16="http://schemas.microsoft.com/office/drawing/2014/main" id="{DB2953D2-E40C-E7A4-7768-48059A4247B5}"/>
              </a:ext>
            </a:extLst>
          </p:cNvPr>
          <p:cNvSpPr txBox="1"/>
          <p:nvPr/>
        </p:nvSpPr>
        <p:spPr>
          <a:xfrm>
            <a:off x="904973" y="1696825"/>
            <a:ext cx="10378912"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ea typeface="Calibri Light" panose="020F0302020204030204" pitchFamily="34" charset="0"/>
                <a:cs typeface="Calibri Light" panose="020F0302020204030204" pitchFamily="34" charset="0"/>
                <a:sym typeface="Calibri"/>
              </a:rPr>
              <a:t>Floating exchange rates</a:t>
            </a:r>
            <a:r>
              <a:rPr kumimoji="0" lang="en-US" sz="24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 currency’s value determined by demand and supply.  The government or central bank does not intervene to manipulate the value.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ea typeface="Calibri Light" panose="020F0302020204030204" pitchFamily="34" charset="0"/>
                <a:cs typeface="Calibri Light" panose="020F0302020204030204" pitchFamily="34" charset="0"/>
                <a:sym typeface="Calibri"/>
              </a:rPr>
              <a:t>Fixed exchange rates</a:t>
            </a:r>
            <a:r>
              <a:rPr kumimoji="0" lang="en-US" sz="24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 currency’s value is set by the government or central bank to achieve macroeconomic objectives.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1" i="0" u="none" strike="noStrike" cap="none" spc="0" normalizeH="0" baseline="0" dirty="0">
                <a:ln>
                  <a:noFill/>
                </a:ln>
                <a:solidFill>
                  <a:srgbClr val="000000"/>
                </a:solidFill>
                <a:effectLst/>
                <a:uFillTx/>
                <a:ea typeface="Calibri Light" panose="020F0302020204030204" pitchFamily="34" charset="0"/>
                <a:cs typeface="Calibri Light" panose="020F0302020204030204" pitchFamily="34" charset="0"/>
                <a:sym typeface="Calibri"/>
              </a:rPr>
              <a:t>Managed exchange rates</a:t>
            </a:r>
            <a:r>
              <a:rPr kumimoji="0" lang="en-US" sz="24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 the currency’s value is allowed to fluctuate between a specific range to achieve macroeconomic objectives.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endParaRPr>
          </a:p>
          <a:p>
            <a:pPr marR="0" algn="l" defTabSz="914400" rtl="0" fontAlgn="auto" latinLnBrk="0" hangingPunct="0">
              <a:lnSpc>
                <a:spcPct val="100000"/>
              </a:lnSpc>
              <a:spcBef>
                <a:spcPts val="0"/>
              </a:spcBef>
              <a:spcAft>
                <a:spcPts val="0"/>
              </a:spcAft>
              <a:buClrTx/>
              <a:buSzTx/>
              <a:tabLst/>
            </a:pPr>
            <a:r>
              <a:rPr kumimoji="0" lang="en-US" sz="24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a:t>
            </a:r>
            <a:r>
              <a:rPr kumimoji="0" lang="en-US" sz="2400" b="0" i="1"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In fixed and managed exchange rate systems, the government enters the FOREX marke</a:t>
            </a:r>
            <a:r>
              <a:rPr lang="en-US" sz="2400" i="1" dirty="0">
                <a:latin typeface="Calibri Light" panose="020F0302020204030204" pitchFamily="34" charset="0"/>
                <a:ea typeface="Calibri Light" panose="020F0302020204030204" pitchFamily="34" charset="0"/>
                <a:cs typeface="Calibri Light" panose="020F0302020204030204" pitchFamily="34" charset="0"/>
              </a:rPr>
              <a:t>t to buy or sell the currency to achieve the desired exchange rate. </a:t>
            </a:r>
            <a:endParaRPr kumimoji="0" lang="en-US" sz="2400" b="0" i="1"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endParaRPr>
          </a:p>
        </p:txBody>
      </p:sp>
    </p:spTree>
    <p:extLst>
      <p:ext uri="{BB962C8B-B14F-4D97-AF65-F5344CB8AC3E}">
        <p14:creationId xmlns:p14="http://schemas.microsoft.com/office/powerpoint/2010/main" val="28385859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907545-2896-2541-1680-951AD36412C3}"/>
              </a:ext>
            </a:extLst>
          </p:cNvPr>
          <p:cNvSpPr txBox="1"/>
          <p:nvPr/>
        </p:nvSpPr>
        <p:spPr>
          <a:xfrm>
            <a:off x="1925424" y="1988585"/>
            <a:ext cx="8104695"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n-US" sz="2800" b="1" dirty="0">
                <a:ea typeface="Calibri Light" panose="020F0302020204030204" pitchFamily="34" charset="0"/>
                <a:cs typeface="Calibri Light" panose="020F0302020204030204" pitchFamily="34" charset="0"/>
              </a:rPr>
              <a:t>Appreciation</a:t>
            </a:r>
            <a:r>
              <a:rPr lang="en-US" sz="2800" dirty="0">
                <a:latin typeface="Calibri Light" panose="020F0302020204030204" pitchFamily="34" charset="0"/>
                <a:ea typeface="Calibri Light" panose="020F0302020204030204" pitchFamily="34" charset="0"/>
                <a:cs typeface="Calibri Light" panose="020F0302020204030204" pitchFamily="34" charset="0"/>
              </a:rPr>
              <a:t>- when a country’s currency </a:t>
            </a:r>
            <a:r>
              <a:rPr lang="en-US" sz="2800" b="1" dirty="0">
                <a:latin typeface="Calibri Light" panose="020F0302020204030204" pitchFamily="34" charset="0"/>
                <a:ea typeface="Calibri Light" panose="020F0302020204030204" pitchFamily="34" charset="0"/>
                <a:cs typeface="Calibri Light" panose="020F0302020204030204" pitchFamily="34" charset="0"/>
              </a:rPr>
              <a:t>increases</a:t>
            </a:r>
            <a:r>
              <a:rPr lang="en-US" sz="2800" dirty="0">
                <a:latin typeface="Calibri Light" panose="020F0302020204030204" pitchFamily="34" charset="0"/>
                <a:ea typeface="Calibri Light" panose="020F0302020204030204" pitchFamily="34" charset="0"/>
                <a:cs typeface="Calibri Light" panose="020F0302020204030204" pitchFamily="34" charset="0"/>
              </a:rPr>
              <a:t> in value relative to another country’s currency.  Appreciation means the currency is </a:t>
            </a:r>
            <a:r>
              <a:rPr lang="en-US" sz="2800" b="1" dirty="0">
                <a:latin typeface="Calibri Light" panose="020F0302020204030204" pitchFamily="34" charset="0"/>
                <a:ea typeface="Calibri Light" panose="020F0302020204030204" pitchFamily="34" charset="0"/>
                <a:cs typeface="Calibri Light" panose="020F0302020204030204" pitchFamily="34" charset="0"/>
              </a:rPr>
              <a:t>stronger</a:t>
            </a:r>
            <a:r>
              <a:rPr lang="en-US" sz="2800" dirty="0">
                <a:latin typeface="Calibri Light" panose="020F0302020204030204" pitchFamily="34" charset="0"/>
                <a:ea typeface="Calibri Light" panose="020F0302020204030204" pitchFamily="34" charset="0"/>
                <a:cs typeface="Calibri Light" panose="020F0302020204030204" pitchFamily="34" charset="0"/>
              </a:rPr>
              <a:t>.</a:t>
            </a:r>
          </a:p>
          <a:p>
            <a:pPr marL="457200" indent="-457200">
              <a:buFont typeface="Arial" panose="020B0604020202020204" pitchFamily="34" charset="0"/>
              <a:buChar char="•"/>
            </a:pPr>
            <a:endParaRPr lang="en-US" sz="28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2800" b="1" dirty="0">
                <a:ea typeface="Calibri Light" panose="020F0302020204030204" pitchFamily="34" charset="0"/>
                <a:cs typeface="Calibri Light" panose="020F0302020204030204" pitchFamily="34" charset="0"/>
              </a:rPr>
              <a:t>Depreciation</a:t>
            </a:r>
            <a:r>
              <a:rPr lang="en-US" sz="2800" dirty="0">
                <a:latin typeface="Calibri Light" panose="020F0302020204030204" pitchFamily="34" charset="0"/>
                <a:ea typeface="Calibri Light" panose="020F0302020204030204" pitchFamily="34" charset="0"/>
                <a:cs typeface="Calibri Light" panose="020F0302020204030204" pitchFamily="34" charset="0"/>
              </a:rPr>
              <a:t>- when a country’s currency </a:t>
            </a:r>
            <a:r>
              <a:rPr lang="en-US" sz="2800" b="1" dirty="0">
                <a:latin typeface="Calibri Light" panose="020F0302020204030204" pitchFamily="34" charset="0"/>
                <a:ea typeface="Calibri Light" panose="020F0302020204030204" pitchFamily="34" charset="0"/>
                <a:cs typeface="Calibri Light" panose="020F0302020204030204" pitchFamily="34" charset="0"/>
              </a:rPr>
              <a:t>decreases</a:t>
            </a:r>
            <a:r>
              <a:rPr lang="en-US" sz="2800" dirty="0">
                <a:latin typeface="Calibri Light" panose="020F0302020204030204" pitchFamily="34" charset="0"/>
                <a:ea typeface="Calibri Light" panose="020F0302020204030204" pitchFamily="34" charset="0"/>
                <a:cs typeface="Calibri Light" panose="020F0302020204030204" pitchFamily="34" charset="0"/>
              </a:rPr>
              <a:t> in value relative to another country’s currency. Depreciation means that the currency is </a:t>
            </a:r>
            <a:r>
              <a:rPr lang="en-US" sz="2800" b="1" dirty="0">
                <a:latin typeface="Calibri Light" panose="020F0302020204030204" pitchFamily="34" charset="0"/>
                <a:ea typeface="Calibri Light" panose="020F0302020204030204" pitchFamily="34" charset="0"/>
                <a:cs typeface="Calibri Light" panose="020F0302020204030204" pitchFamily="34" charset="0"/>
              </a:rPr>
              <a:t>weaker</a:t>
            </a:r>
            <a:r>
              <a:rPr lang="en-US" sz="2800" dirty="0">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5" name="TextBox 4">
            <a:extLst>
              <a:ext uri="{FF2B5EF4-FFF2-40B4-BE49-F238E27FC236}">
                <a16:creationId xmlns:a16="http://schemas.microsoft.com/office/drawing/2014/main" id="{EF45759A-BBCB-DEBF-481A-C43034E7BAF4}"/>
              </a:ext>
            </a:extLst>
          </p:cNvPr>
          <p:cNvSpPr txBox="1"/>
          <p:nvPr/>
        </p:nvSpPr>
        <p:spPr>
          <a:xfrm>
            <a:off x="2205872" y="311084"/>
            <a:ext cx="810469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Fluctuations in Exchange Rates</a:t>
            </a:r>
          </a:p>
        </p:txBody>
      </p:sp>
    </p:spTree>
    <p:extLst>
      <p:ext uri="{BB962C8B-B14F-4D97-AF65-F5344CB8AC3E}">
        <p14:creationId xmlns:p14="http://schemas.microsoft.com/office/powerpoint/2010/main" val="369747919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BFC419-5950-C7FC-ACAA-3D1C8A91F6FA}"/>
              </a:ext>
            </a:extLst>
          </p:cNvPr>
          <p:cNvSpPr txBox="1"/>
          <p:nvPr/>
        </p:nvSpPr>
        <p:spPr>
          <a:xfrm>
            <a:off x="2033047" y="383266"/>
            <a:ext cx="812590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The Foreign Exchange Market</a:t>
            </a:r>
          </a:p>
        </p:txBody>
      </p:sp>
      <p:sp>
        <p:nvSpPr>
          <p:cNvPr id="8" name="TextBox 7">
            <a:extLst>
              <a:ext uri="{FF2B5EF4-FFF2-40B4-BE49-F238E27FC236}">
                <a16:creationId xmlns:a16="http://schemas.microsoft.com/office/drawing/2014/main" id="{CCE91CFC-531E-E567-FA02-72D02A1819D7}"/>
              </a:ext>
            </a:extLst>
          </p:cNvPr>
          <p:cNvSpPr txBox="1"/>
          <p:nvPr/>
        </p:nvSpPr>
        <p:spPr>
          <a:xfrm>
            <a:off x="1564849" y="1533397"/>
            <a:ext cx="9285621"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t>Exchange rates, or the “prices of currencies” are determined in a market, just like the price of anything else in a market economy. The market for a currency is known as </a:t>
            </a:r>
            <a:r>
              <a:rPr lang="en-US" sz="1800" i="1" dirty="0"/>
              <a:t>the foreign exchange market</a:t>
            </a:r>
            <a:r>
              <a:rPr lang="en-US" sz="1800" dirty="0"/>
              <a:t>, or, more simply, as the </a:t>
            </a:r>
            <a:r>
              <a:rPr lang="en-US" sz="1800" i="1" dirty="0"/>
              <a:t>forex market</a:t>
            </a:r>
            <a:r>
              <a:rPr lang="en-US" sz="1800" dirty="0"/>
              <a:t>. </a:t>
            </a:r>
            <a:r>
              <a:rPr lang="en-US" sz="1800" b="1" dirty="0"/>
              <a:t>Consider the two Forex markets below:</a:t>
            </a:r>
            <a:endParaRPr lang="en-US" sz="1800" dirty="0"/>
          </a:p>
        </p:txBody>
      </p:sp>
      <p:grpSp>
        <p:nvGrpSpPr>
          <p:cNvPr id="9" name="Group 8">
            <a:extLst>
              <a:ext uri="{FF2B5EF4-FFF2-40B4-BE49-F238E27FC236}">
                <a16:creationId xmlns:a16="http://schemas.microsoft.com/office/drawing/2014/main" id="{103DC23D-6AB9-5BF4-6BF9-C35AF89FDD5B}"/>
              </a:ext>
            </a:extLst>
          </p:cNvPr>
          <p:cNvGrpSpPr/>
          <p:nvPr/>
        </p:nvGrpSpPr>
        <p:grpSpPr>
          <a:xfrm>
            <a:off x="503745" y="2811396"/>
            <a:ext cx="3657600" cy="2756723"/>
            <a:chOff x="5219057" y="1549480"/>
            <a:chExt cx="4800275" cy="4341545"/>
          </a:xfrm>
        </p:grpSpPr>
        <p:cxnSp>
          <p:nvCxnSpPr>
            <p:cNvPr id="10" name="Straight Connector 9">
              <a:extLst>
                <a:ext uri="{FF2B5EF4-FFF2-40B4-BE49-F238E27FC236}">
                  <a16:creationId xmlns:a16="http://schemas.microsoft.com/office/drawing/2014/main" id="{978C083B-00FF-DD98-EBEE-80E6982DF1D5}"/>
                </a:ext>
              </a:extLst>
            </p:cNvPr>
            <p:cNvCxnSpPr/>
            <p:nvPr/>
          </p:nvCxnSpPr>
          <p:spPr>
            <a:xfrm>
              <a:off x="5901690" y="1832610"/>
              <a:ext cx="0" cy="35261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C2BF87-6A35-8208-ABF1-3FE386F6E5B0}"/>
                </a:ext>
              </a:extLst>
            </p:cNvPr>
            <p:cNvCxnSpPr/>
            <p:nvPr/>
          </p:nvCxnSpPr>
          <p:spPr>
            <a:xfrm>
              <a:off x="5887973" y="5358765"/>
              <a:ext cx="38945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2C0774-0F6E-25C9-F551-5B746D169ADF}"/>
                </a:ext>
              </a:extLst>
            </p:cNvPr>
            <p:cNvSpPr txBox="1"/>
            <p:nvPr/>
          </p:nvSpPr>
          <p:spPr>
            <a:xfrm>
              <a:off x="6506634" y="1574800"/>
              <a:ext cx="2215244" cy="484716"/>
            </a:xfrm>
            <a:prstGeom prst="rect">
              <a:avLst/>
            </a:prstGeom>
            <a:noFill/>
          </p:spPr>
          <p:txBody>
            <a:bodyPr vert="horz" wrap="square" rtlCol="0">
              <a:spAutoFit/>
            </a:bodyPr>
            <a:lstStyle/>
            <a:p>
              <a:pPr algn="ctr"/>
              <a:r>
                <a:rPr lang="en-US" sz="1400" b="1" dirty="0">
                  <a:solidFill>
                    <a:srgbClr val="FF6820"/>
                  </a:solidFill>
                </a:rPr>
                <a:t>US$ in Britain</a:t>
              </a:r>
            </a:p>
          </p:txBody>
        </p:sp>
        <p:sp>
          <p:nvSpPr>
            <p:cNvPr id="13" name="TextBox 12">
              <a:extLst>
                <a:ext uri="{FF2B5EF4-FFF2-40B4-BE49-F238E27FC236}">
                  <a16:creationId xmlns:a16="http://schemas.microsoft.com/office/drawing/2014/main" id="{2D1D81B5-171B-0BC2-795A-588369F3FA3F}"/>
                </a:ext>
              </a:extLst>
            </p:cNvPr>
            <p:cNvSpPr txBox="1"/>
            <p:nvPr/>
          </p:nvSpPr>
          <p:spPr>
            <a:xfrm>
              <a:off x="5319063" y="1549480"/>
              <a:ext cx="760935" cy="581659"/>
            </a:xfrm>
            <a:prstGeom prst="rect">
              <a:avLst/>
            </a:prstGeom>
            <a:noFill/>
          </p:spPr>
          <p:txBody>
            <a:bodyPr vert="horz" wrap="square" rtlCol="0">
              <a:spAutoFit/>
            </a:bodyPr>
            <a:lstStyle/>
            <a:p>
              <a:r>
                <a:rPr lang="en-US" sz="1800" dirty="0">
                  <a:solidFill>
                    <a:srgbClr val="000000"/>
                  </a:solidFill>
                </a:rPr>
                <a:t>₤/$</a:t>
              </a:r>
            </a:p>
          </p:txBody>
        </p:sp>
        <p:cxnSp>
          <p:nvCxnSpPr>
            <p:cNvPr id="14" name="Straight Connector 13">
              <a:extLst>
                <a:ext uri="{FF2B5EF4-FFF2-40B4-BE49-F238E27FC236}">
                  <a16:creationId xmlns:a16="http://schemas.microsoft.com/office/drawing/2014/main" id="{A8184F6A-03DE-E560-D14E-C2706C2405A0}"/>
                </a:ext>
              </a:extLst>
            </p:cNvPr>
            <p:cNvCxnSpPr/>
            <p:nvPr/>
          </p:nvCxnSpPr>
          <p:spPr>
            <a:xfrm>
              <a:off x="6121146" y="2134489"/>
              <a:ext cx="3071748" cy="284010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207F9B-266D-7F9D-074F-F0C6F976FA3F}"/>
                </a:ext>
              </a:extLst>
            </p:cNvPr>
            <p:cNvCxnSpPr/>
            <p:nvPr/>
          </p:nvCxnSpPr>
          <p:spPr>
            <a:xfrm flipV="1">
              <a:off x="6079997" y="2120773"/>
              <a:ext cx="2989454" cy="3059684"/>
            </a:xfrm>
            <a:prstGeom prst="line">
              <a:avLst/>
            </a:prstGeom>
            <a:ln w="38100" cap="flat" cmpd="sng" algn="ctr">
              <a:solidFill>
                <a:srgbClr val="41DF5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B2FC5C6-4674-2614-823F-62787B15C2A7}"/>
                </a:ext>
              </a:extLst>
            </p:cNvPr>
            <p:cNvSpPr txBox="1"/>
            <p:nvPr/>
          </p:nvSpPr>
          <p:spPr>
            <a:xfrm>
              <a:off x="9182100" y="4800600"/>
              <a:ext cx="736600" cy="484716"/>
            </a:xfrm>
            <a:prstGeom prst="rect">
              <a:avLst/>
            </a:prstGeom>
            <a:noFill/>
          </p:spPr>
          <p:txBody>
            <a:bodyPr vert="horz" rtlCol="0">
              <a:spAutoFit/>
            </a:bodyPr>
            <a:lstStyle/>
            <a:p>
              <a:r>
                <a:rPr lang="en-US" sz="1400">
                  <a:solidFill>
                    <a:srgbClr val="000000"/>
                  </a:solidFill>
                </a:rPr>
                <a:t>D</a:t>
              </a:r>
              <a:r>
                <a:rPr lang="en-US" sz="1400" baseline="-25000">
                  <a:solidFill>
                    <a:srgbClr val="000000"/>
                  </a:solidFill>
                </a:rPr>
                <a:t>$</a:t>
              </a:r>
            </a:p>
          </p:txBody>
        </p:sp>
        <p:sp>
          <p:nvSpPr>
            <p:cNvPr id="17" name="TextBox 16">
              <a:extLst>
                <a:ext uri="{FF2B5EF4-FFF2-40B4-BE49-F238E27FC236}">
                  <a16:creationId xmlns:a16="http://schemas.microsoft.com/office/drawing/2014/main" id="{93531BFC-AB5D-35B7-51AC-419C54551858}"/>
                </a:ext>
              </a:extLst>
            </p:cNvPr>
            <p:cNvSpPr txBox="1"/>
            <p:nvPr/>
          </p:nvSpPr>
          <p:spPr>
            <a:xfrm>
              <a:off x="9080500" y="1905000"/>
              <a:ext cx="736600" cy="484716"/>
            </a:xfrm>
            <a:prstGeom prst="rect">
              <a:avLst/>
            </a:prstGeom>
            <a:noFill/>
          </p:spPr>
          <p:txBody>
            <a:bodyPr vert="horz" rtlCol="0">
              <a:spAutoFit/>
            </a:bodyPr>
            <a:lstStyle/>
            <a:p>
              <a:r>
                <a:rPr lang="en-US" sz="1400">
                  <a:solidFill>
                    <a:srgbClr val="000000"/>
                  </a:solidFill>
                </a:rPr>
                <a:t>S</a:t>
              </a:r>
              <a:r>
                <a:rPr lang="en-US" sz="1400" baseline="-25000">
                  <a:solidFill>
                    <a:srgbClr val="000000"/>
                  </a:solidFill>
                </a:rPr>
                <a:t>$</a:t>
              </a:r>
            </a:p>
          </p:txBody>
        </p:sp>
        <p:cxnSp>
          <p:nvCxnSpPr>
            <p:cNvPr id="18" name="Straight Connector 17">
              <a:extLst>
                <a:ext uri="{FF2B5EF4-FFF2-40B4-BE49-F238E27FC236}">
                  <a16:creationId xmlns:a16="http://schemas.microsoft.com/office/drawing/2014/main" id="{D5CCFFAC-80D5-E4DF-F222-0BF9BB8F9D1C}"/>
                </a:ext>
              </a:extLst>
            </p:cNvPr>
            <p:cNvCxnSpPr/>
            <p:nvPr/>
          </p:nvCxnSpPr>
          <p:spPr>
            <a:xfrm flipH="1">
              <a:off x="5901690" y="3561460"/>
              <a:ext cx="1741678"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2498EB-D9C9-90FA-112D-B6CB5E088D16}"/>
                </a:ext>
              </a:extLst>
            </p:cNvPr>
            <p:cNvCxnSpPr/>
            <p:nvPr/>
          </p:nvCxnSpPr>
          <p:spPr>
            <a:xfrm>
              <a:off x="7629652" y="3561460"/>
              <a:ext cx="0" cy="178358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798DB6-C372-9E6F-6B5E-F01C9B6EF9CB}"/>
                </a:ext>
              </a:extLst>
            </p:cNvPr>
            <p:cNvSpPr txBox="1"/>
            <p:nvPr/>
          </p:nvSpPr>
          <p:spPr>
            <a:xfrm>
              <a:off x="7404100" y="5357063"/>
              <a:ext cx="584200" cy="484716"/>
            </a:xfrm>
            <a:prstGeom prst="rect">
              <a:avLst/>
            </a:prstGeom>
            <a:noFill/>
          </p:spPr>
          <p:txBody>
            <a:bodyPr vert="horz" rtlCol="0">
              <a:spAutoFit/>
            </a:bodyPr>
            <a:lstStyle/>
            <a:p>
              <a:r>
                <a:rPr lang="en-US" sz="1400" dirty="0" err="1">
                  <a:solidFill>
                    <a:srgbClr val="000000"/>
                  </a:solidFill>
                </a:rPr>
                <a:t>Q</a:t>
              </a:r>
              <a:r>
                <a:rPr lang="en-US" sz="1400" baseline="-25000" dirty="0" err="1">
                  <a:solidFill>
                    <a:srgbClr val="000000"/>
                  </a:solidFill>
                </a:rPr>
                <a:t>e</a:t>
              </a:r>
              <a:endParaRPr lang="en-US" sz="1400" baseline="-25000" dirty="0">
                <a:solidFill>
                  <a:srgbClr val="000000"/>
                </a:solidFill>
              </a:endParaRPr>
            </a:p>
          </p:txBody>
        </p:sp>
        <p:sp>
          <p:nvSpPr>
            <p:cNvPr id="21" name="TextBox 20">
              <a:extLst>
                <a:ext uri="{FF2B5EF4-FFF2-40B4-BE49-F238E27FC236}">
                  <a16:creationId xmlns:a16="http://schemas.microsoft.com/office/drawing/2014/main" id="{B86B7276-4A35-4218-E676-409CC6699C5F}"/>
                </a:ext>
              </a:extLst>
            </p:cNvPr>
            <p:cNvSpPr txBox="1"/>
            <p:nvPr/>
          </p:nvSpPr>
          <p:spPr>
            <a:xfrm>
              <a:off x="5219057" y="3378279"/>
              <a:ext cx="959720" cy="484716"/>
            </a:xfrm>
            <a:prstGeom prst="rect">
              <a:avLst/>
            </a:prstGeom>
            <a:noFill/>
          </p:spPr>
          <p:txBody>
            <a:bodyPr vert="horz" wrap="square" rtlCol="0">
              <a:spAutoFit/>
            </a:bodyPr>
            <a:lstStyle/>
            <a:p>
              <a:r>
                <a:rPr lang="en-US" sz="1400" dirty="0">
                  <a:solidFill>
                    <a:srgbClr val="000000"/>
                  </a:solidFill>
                </a:rPr>
                <a:t>0.65</a:t>
              </a:r>
            </a:p>
          </p:txBody>
        </p:sp>
        <p:sp>
          <p:nvSpPr>
            <p:cNvPr id="22" name="TextBox 21">
              <a:extLst>
                <a:ext uri="{FF2B5EF4-FFF2-40B4-BE49-F238E27FC236}">
                  <a16:creationId xmlns:a16="http://schemas.microsoft.com/office/drawing/2014/main" id="{CCF47DF3-4A65-7D13-CA80-61853E8CE348}"/>
                </a:ext>
              </a:extLst>
            </p:cNvPr>
            <p:cNvSpPr txBox="1"/>
            <p:nvPr/>
          </p:nvSpPr>
          <p:spPr>
            <a:xfrm>
              <a:off x="9435132" y="5406309"/>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a:t>
              </a:r>
            </a:p>
          </p:txBody>
        </p:sp>
      </p:grpSp>
      <p:grpSp>
        <p:nvGrpSpPr>
          <p:cNvPr id="23" name="Group 22">
            <a:extLst>
              <a:ext uri="{FF2B5EF4-FFF2-40B4-BE49-F238E27FC236}">
                <a16:creationId xmlns:a16="http://schemas.microsoft.com/office/drawing/2014/main" id="{461B3556-D381-57C7-2A4D-0189C1A45501}"/>
              </a:ext>
            </a:extLst>
          </p:cNvPr>
          <p:cNvGrpSpPr/>
          <p:nvPr/>
        </p:nvGrpSpPr>
        <p:grpSpPr>
          <a:xfrm>
            <a:off x="7364334" y="2793201"/>
            <a:ext cx="3646753" cy="2756723"/>
            <a:chOff x="5233293" y="1549480"/>
            <a:chExt cx="4786039" cy="4341545"/>
          </a:xfrm>
        </p:grpSpPr>
        <p:cxnSp>
          <p:nvCxnSpPr>
            <p:cNvPr id="24" name="Straight Connector 23">
              <a:extLst>
                <a:ext uri="{FF2B5EF4-FFF2-40B4-BE49-F238E27FC236}">
                  <a16:creationId xmlns:a16="http://schemas.microsoft.com/office/drawing/2014/main" id="{93DB1103-5618-2A7D-34D7-1C26BD98A999}"/>
                </a:ext>
              </a:extLst>
            </p:cNvPr>
            <p:cNvCxnSpPr/>
            <p:nvPr/>
          </p:nvCxnSpPr>
          <p:spPr>
            <a:xfrm>
              <a:off x="5901690" y="1832610"/>
              <a:ext cx="0" cy="35261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9C82B4-5787-5664-199E-F3F6CFBB9E7A}"/>
                </a:ext>
              </a:extLst>
            </p:cNvPr>
            <p:cNvCxnSpPr/>
            <p:nvPr/>
          </p:nvCxnSpPr>
          <p:spPr>
            <a:xfrm>
              <a:off x="5887973" y="5358765"/>
              <a:ext cx="38945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B8EA6A-D3F2-204B-0D84-DBD30A218940}"/>
                </a:ext>
              </a:extLst>
            </p:cNvPr>
            <p:cNvSpPr txBox="1"/>
            <p:nvPr/>
          </p:nvSpPr>
          <p:spPr>
            <a:xfrm>
              <a:off x="6319118" y="1743918"/>
              <a:ext cx="2675467" cy="484716"/>
            </a:xfrm>
            <a:prstGeom prst="rect">
              <a:avLst/>
            </a:prstGeom>
            <a:noFill/>
          </p:spPr>
          <p:txBody>
            <a:bodyPr vert="horz" wrap="square" rtlCol="0">
              <a:spAutoFit/>
            </a:bodyPr>
            <a:lstStyle/>
            <a:p>
              <a:pPr algn="ctr"/>
              <a:r>
                <a:rPr lang="en-US" sz="1400" b="1" dirty="0">
                  <a:solidFill>
                    <a:srgbClr val="FF6820"/>
                  </a:solidFill>
                </a:rPr>
                <a:t>British ₤ in the US</a:t>
              </a:r>
            </a:p>
          </p:txBody>
        </p:sp>
        <p:sp>
          <p:nvSpPr>
            <p:cNvPr id="27" name="TextBox 26">
              <a:extLst>
                <a:ext uri="{FF2B5EF4-FFF2-40B4-BE49-F238E27FC236}">
                  <a16:creationId xmlns:a16="http://schemas.microsoft.com/office/drawing/2014/main" id="{305DA5C3-E90B-3F96-EBC4-C3783C7752FC}"/>
                </a:ext>
              </a:extLst>
            </p:cNvPr>
            <p:cNvSpPr txBox="1"/>
            <p:nvPr/>
          </p:nvSpPr>
          <p:spPr>
            <a:xfrm>
              <a:off x="5319063" y="1549480"/>
              <a:ext cx="1100060" cy="581659"/>
            </a:xfrm>
            <a:prstGeom prst="rect">
              <a:avLst/>
            </a:prstGeom>
            <a:noFill/>
          </p:spPr>
          <p:txBody>
            <a:bodyPr vert="horz" wrap="square" rtlCol="0">
              <a:spAutoFit/>
            </a:bodyPr>
            <a:lstStyle/>
            <a:p>
              <a:r>
                <a:rPr lang="en-US" sz="1800" dirty="0">
                  <a:solidFill>
                    <a:srgbClr val="000000"/>
                  </a:solidFill>
                </a:rPr>
                <a:t>$/₤</a:t>
              </a:r>
            </a:p>
          </p:txBody>
        </p:sp>
        <p:cxnSp>
          <p:nvCxnSpPr>
            <p:cNvPr id="28" name="Straight Connector 27">
              <a:extLst>
                <a:ext uri="{FF2B5EF4-FFF2-40B4-BE49-F238E27FC236}">
                  <a16:creationId xmlns:a16="http://schemas.microsoft.com/office/drawing/2014/main" id="{0051F57C-83C7-7828-C3F6-A3FFFEEB7263}"/>
                </a:ext>
              </a:extLst>
            </p:cNvPr>
            <p:cNvCxnSpPr/>
            <p:nvPr/>
          </p:nvCxnSpPr>
          <p:spPr>
            <a:xfrm>
              <a:off x="6121146" y="2134489"/>
              <a:ext cx="3071748" cy="2840101"/>
            </a:xfrm>
            <a:prstGeom prst="line">
              <a:avLst/>
            </a:prstGeom>
            <a:ln w="38100" cap="flat" cmpd="sng" algn="ctr">
              <a:solidFill>
                <a:srgbClr val="41DF5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39E6C6-25A4-E3D0-5912-CA75A3A49E10}"/>
                </a:ext>
              </a:extLst>
            </p:cNvPr>
            <p:cNvCxnSpPr/>
            <p:nvPr/>
          </p:nvCxnSpPr>
          <p:spPr>
            <a:xfrm flipV="1">
              <a:off x="6079997" y="2120773"/>
              <a:ext cx="2989454" cy="3059684"/>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106FAD2-D318-882B-BA21-2600FB5FF606}"/>
                </a:ext>
              </a:extLst>
            </p:cNvPr>
            <p:cNvSpPr txBox="1"/>
            <p:nvPr/>
          </p:nvSpPr>
          <p:spPr>
            <a:xfrm>
              <a:off x="9182100" y="4800600"/>
              <a:ext cx="736600" cy="484716"/>
            </a:xfrm>
            <a:prstGeom prst="rect">
              <a:avLst/>
            </a:prstGeom>
            <a:noFill/>
          </p:spPr>
          <p:txBody>
            <a:bodyPr vert="horz" rtlCol="0">
              <a:spAutoFit/>
            </a:bodyPr>
            <a:lstStyle/>
            <a:p>
              <a:r>
                <a:rPr lang="en-US" sz="1400" dirty="0">
                  <a:solidFill>
                    <a:srgbClr val="000000"/>
                  </a:solidFill>
                </a:rPr>
                <a:t>D</a:t>
              </a:r>
              <a:r>
                <a:rPr lang="en-US" sz="1400" baseline="-25000" dirty="0">
                  <a:solidFill>
                    <a:srgbClr val="000000"/>
                  </a:solidFill>
                </a:rPr>
                <a:t>₤</a:t>
              </a:r>
            </a:p>
          </p:txBody>
        </p:sp>
        <p:sp>
          <p:nvSpPr>
            <p:cNvPr id="31" name="TextBox 30">
              <a:extLst>
                <a:ext uri="{FF2B5EF4-FFF2-40B4-BE49-F238E27FC236}">
                  <a16:creationId xmlns:a16="http://schemas.microsoft.com/office/drawing/2014/main" id="{432EBBE7-ED2E-2039-2B31-C3CCCF6C30A6}"/>
                </a:ext>
              </a:extLst>
            </p:cNvPr>
            <p:cNvSpPr txBox="1"/>
            <p:nvPr/>
          </p:nvSpPr>
          <p:spPr>
            <a:xfrm>
              <a:off x="9080500" y="1905000"/>
              <a:ext cx="736600" cy="484716"/>
            </a:xfrm>
            <a:prstGeom prst="rect">
              <a:avLst/>
            </a:prstGeom>
            <a:noFill/>
          </p:spPr>
          <p:txBody>
            <a:bodyPr vert="horz" rtlCol="0">
              <a:spAutoFit/>
            </a:bodyPr>
            <a:lstStyle/>
            <a:p>
              <a:r>
                <a:rPr lang="en-US" sz="1400" dirty="0">
                  <a:solidFill>
                    <a:srgbClr val="000000"/>
                  </a:solidFill>
                </a:rPr>
                <a:t>S</a:t>
              </a:r>
              <a:r>
                <a:rPr lang="en-US" sz="1400" baseline="-25000" dirty="0">
                  <a:solidFill>
                    <a:srgbClr val="000000"/>
                  </a:solidFill>
                </a:rPr>
                <a:t>₤</a:t>
              </a:r>
            </a:p>
          </p:txBody>
        </p:sp>
        <p:cxnSp>
          <p:nvCxnSpPr>
            <p:cNvPr id="32" name="Straight Connector 31">
              <a:extLst>
                <a:ext uri="{FF2B5EF4-FFF2-40B4-BE49-F238E27FC236}">
                  <a16:creationId xmlns:a16="http://schemas.microsoft.com/office/drawing/2014/main" id="{87CF6DC6-9B8B-86F4-02CC-9CDBAC75F3ED}"/>
                </a:ext>
              </a:extLst>
            </p:cNvPr>
            <p:cNvCxnSpPr/>
            <p:nvPr/>
          </p:nvCxnSpPr>
          <p:spPr>
            <a:xfrm flipH="1">
              <a:off x="5901690" y="3561460"/>
              <a:ext cx="1741678"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8FB53B-A22C-0B0D-F873-04BB45285830}"/>
                </a:ext>
              </a:extLst>
            </p:cNvPr>
            <p:cNvCxnSpPr/>
            <p:nvPr/>
          </p:nvCxnSpPr>
          <p:spPr>
            <a:xfrm>
              <a:off x="7629652" y="3561460"/>
              <a:ext cx="0" cy="178358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1D8517-48ED-8407-1E37-4CDB3506535F}"/>
                </a:ext>
              </a:extLst>
            </p:cNvPr>
            <p:cNvSpPr txBox="1"/>
            <p:nvPr/>
          </p:nvSpPr>
          <p:spPr>
            <a:xfrm>
              <a:off x="7404100" y="5389700"/>
              <a:ext cx="584200" cy="484716"/>
            </a:xfrm>
            <a:prstGeom prst="rect">
              <a:avLst/>
            </a:prstGeom>
            <a:noFill/>
          </p:spPr>
          <p:txBody>
            <a:bodyPr vert="horz" rtlCol="0">
              <a:spAutoFit/>
            </a:bodyPr>
            <a:lstStyle/>
            <a:p>
              <a:r>
                <a:rPr lang="en-US" sz="1400" dirty="0" err="1">
                  <a:solidFill>
                    <a:srgbClr val="000000"/>
                  </a:solidFill>
                </a:rPr>
                <a:t>Q</a:t>
              </a:r>
              <a:r>
                <a:rPr lang="en-US" sz="1400" baseline="-25000" dirty="0" err="1">
                  <a:solidFill>
                    <a:srgbClr val="000000"/>
                  </a:solidFill>
                </a:rPr>
                <a:t>e</a:t>
              </a:r>
              <a:endParaRPr lang="en-US" sz="1400" baseline="-25000" dirty="0">
                <a:solidFill>
                  <a:srgbClr val="000000"/>
                </a:solidFill>
              </a:endParaRPr>
            </a:p>
          </p:txBody>
        </p:sp>
        <p:sp>
          <p:nvSpPr>
            <p:cNvPr id="35" name="TextBox 34">
              <a:extLst>
                <a:ext uri="{FF2B5EF4-FFF2-40B4-BE49-F238E27FC236}">
                  <a16:creationId xmlns:a16="http://schemas.microsoft.com/office/drawing/2014/main" id="{470819B3-BA8E-8C4A-CBAD-E0B1792E479B}"/>
                </a:ext>
              </a:extLst>
            </p:cNvPr>
            <p:cNvSpPr txBox="1"/>
            <p:nvPr/>
          </p:nvSpPr>
          <p:spPr>
            <a:xfrm>
              <a:off x="5233293" y="3378279"/>
              <a:ext cx="885813" cy="484716"/>
            </a:xfrm>
            <a:prstGeom prst="rect">
              <a:avLst/>
            </a:prstGeom>
            <a:noFill/>
          </p:spPr>
          <p:txBody>
            <a:bodyPr vert="horz" wrap="square" rtlCol="0">
              <a:spAutoFit/>
            </a:bodyPr>
            <a:lstStyle/>
            <a:p>
              <a:r>
                <a:rPr lang="en-US" sz="1400" dirty="0">
                  <a:solidFill>
                    <a:srgbClr val="000000"/>
                  </a:solidFill>
                </a:rPr>
                <a:t>1.56</a:t>
              </a:r>
            </a:p>
          </p:txBody>
        </p:sp>
        <p:sp>
          <p:nvSpPr>
            <p:cNvPr id="36" name="TextBox 35">
              <a:extLst>
                <a:ext uri="{FF2B5EF4-FFF2-40B4-BE49-F238E27FC236}">
                  <a16:creationId xmlns:a16="http://schemas.microsoft.com/office/drawing/2014/main" id="{62F4EEA9-F251-E665-1D09-09FB638AFE3A}"/>
                </a:ext>
              </a:extLst>
            </p:cNvPr>
            <p:cNvSpPr txBox="1"/>
            <p:nvPr/>
          </p:nvSpPr>
          <p:spPr>
            <a:xfrm>
              <a:off x="9435132" y="5406309"/>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a:t>
              </a: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2BA6CEC-DD34-B511-FD12-BCF74F7ED29C}"/>
                  </a:ext>
                </a:extLst>
              </p:cNvPr>
              <p:cNvSpPr txBox="1"/>
              <p:nvPr/>
            </p:nvSpPr>
            <p:spPr>
              <a:xfrm>
                <a:off x="4194077" y="3664839"/>
                <a:ext cx="2808887" cy="1049839"/>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400" b="1" dirty="0">
                    <a:solidFill>
                      <a:srgbClr val="0000CC"/>
                    </a:solidFill>
                  </a:rPr>
                  <a:t>Notice: </a:t>
                </a:r>
                <a:r>
                  <a:rPr lang="en-US" sz="1400" dirty="0">
                    <a:solidFill>
                      <a:srgbClr val="0000CC"/>
                    </a:solidFill>
                  </a:rPr>
                  <a:t>the value of one currency is the reciprocal of the value of the other currency:</a:t>
                </a:r>
                <a:endParaRPr lang="en-US" sz="1400" b="1" dirty="0">
                  <a:solidFill>
                    <a:srgbClr val="0000CC"/>
                  </a:solidFill>
                </a:endParaRPr>
              </a:p>
              <a:p>
                <a14:m>
                  <m:oMath xmlns:m="http://schemas.openxmlformats.org/officeDocument/2006/math">
                    <m:r>
                      <a:rPr lang="en-US" sz="1400" b="1" i="1" smtClean="0">
                        <a:solidFill>
                          <a:srgbClr val="0000CC"/>
                        </a:solidFill>
                        <a:latin typeface="Cambria Math"/>
                      </a:rPr>
                      <m:t>𝟎</m:t>
                    </m:r>
                    <m:r>
                      <a:rPr lang="en-US" sz="1400" b="1" i="1" smtClean="0">
                        <a:solidFill>
                          <a:srgbClr val="0000CC"/>
                        </a:solidFill>
                        <a:latin typeface="Cambria Math"/>
                      </a:rPr>
                      <m:t>.</m:t>
                    </m:r>
                    <m:r>
                      <a:rPr lang="en-US" sz="1400" b="1" i="1" smtClean="0">
                        <a:solidFill>
                          <a:srgbClr val="0000CC"/>
                        </a:solidFill>
                        <a:latin typeface="Cambria Math"/>
                      </a:rPr>
                      <m:t>𝟔𝟓</m:t>
                    </m:r>
                    <m:r>
                      <a:rPr lang="en-US" sz="1400" b="1" i="1" smtClean="0">
                        <a:solidFill>
                          <a:srgbClr val="0000CC"/>
                        </a:solidFill>
                        <a:latin typeface="Cambria Math"/>
                      </a:rPr>
                      <m:t>=</m:t>
                    </m:r>
                    <m:f>
                      <m:fPr>
                        <m:ctrlPr>
                          <a:rPr lang="en-US" sz="1400" b="1" i="1" smtClean="0">
                            <a:solidFill>
                              <a:srgbClr val="0000CC"/>
                            </a:solidFill>
                            <a:latin typeface="Cambria Math" panose="02040503050406030204" pitchFamily="18" charset="0"/>
                          </a:rPr>
                        </m:ctrlPr>
                      </m:fPr>
                      <m:num>
                        <m:r>
                          <a:rPr lang="en-US" sz="1400" b="1" i="1" smtClean="0">
                            <a:solidFill>
                              <a:srgbClr val="0000CC"/>
                            </a:solidFill>
                            <a:latin typeface="Cambria Math"/>
                          </a:rPr>
                          <m:t>𝟏</m:t>
                        </m:r>
                      </m:num>
                      <m:den>
                        <m:r>
                          <a:rPr lang="en-US" sz="1400" b="1" i="1" smtClean="0">
                            <a:solidFill>
                              <a:srgbClr val="0000CC"/>
                            </a:solidFill>
                            <a:latin typeface="Cambria Math"/>
                          </a:rPr>
                          <m:t>𝟏</m:t>
                        </m:r>
                        <m:r>
                          <a:rPr lang="en-US" sz="1400" b="1" i="1" smtClean="0">
                            <a:solidFill>
                              <a:srgbClr val="0000CC"/>
                            </a:solidFill>
                            <a:latin typeface="Cambria Math"/>
                          </a:rPr>
                          <m:t>.</m:t>
                        </m:r>
                        <m:r>
                          <a:rPr lang="en-US" sz="1400" b="1" i="1" smtClean="0">
                            <a:solidFill>
                              <a:srgbClr val="0000CC"/>
                            </a:solidFill>
                            <a:latin typeface="Cambria Math"/>
                          </a:rPr>
                          <m:t>𝟓𝟔</m:t>
                        </m:r>
                      </m:den>
                    </m:f>
                    <m:r>
                      <a:rPr lang="en-US" sz="1400" b="1" i="0" smtClean="0">
                        <a:solidFill>
                          <a:srgbClr val="0000CC"/>
                        </a:solidFill>
                        <a:latin typeface="Cambria Math"/>
                      </a:rPr>
                      <m:t> </m:t>
                    </m:r>
                  </m:oMath>
                </a14:m>
                <a:r>
                  <a:rPr lang="en-US" sz="1400" b="1" dirty="0">
                    <a:solidFill>
                      <a:srgbClr val="0000CC"/>
                    </a:solidFill>
                  </a:rPr>
                  <a:t>and… </a:t>
                </a:r>
                <a14:m>
                  <m:oMath xmlns:m="http://schemas.openxmlformats.org/officeDocument/2006/math">
                    <m:r>
                      <a:rPr lang="en-US" sz="1400" b="1" i="1" smtClean="0">
                        <a:solidFill>
                          <a:srgbClr val="0000CC"/>
                        </a:solidFill>
                        <a:latin typeface="Cambria Math"/>
                      </a:rPr>
                      <m:t>𝟏</m:t>
                    </m:r>
                    <m:r>
                      <a:rPr lang="en-US" sz="1400" b="1" i="1" smtClean="0">
                        <a:solidFill>
                          <a:srgbClr val="0000CC"/>
                        </a:solidFill>
                        <a:latin typeface="Cambria Math"/>
                      </a:rPr>
                      <m:t>.</m:t>
                    </m:r>
                    <m:r>
                      <a:rPr lang="en-US" sz="1400" b="1" i="1" smtClean="0">
                        <a:solidFill>
                          <a:srgbClr val="0000CC"/>
                        </a:solidFill>
                        <a:latin typeface="Cambria Math"/>
                      </a:rPr>
                      <m:t>𝟓𝟔</m:t>
                    </m:r>
                    <m:r>
                      <a:rPr lang="en-US" sz="1400" b="1" i="1" smtClean="0">
                        <a:solidFill>
                          <a:srgbClr val="0000CC"/>
                        </a:solidFill>
                        <a:latin typeface="Cambria Math"/>
                      </a:rPr>
                      <m:t>=</m:t>
                    </m:r>
                    <m:f>
                      <m:fPr>
                        <m:ctrlPr>
                          <a:rPr lang="en-US" sz="1400" b="1" i="1" smtClean="0">
                            <a:solidFill>
                              <a:srgbClr val="0000CC"/>
                            </a:solidFill>
                            <a:latin typeface="Cambria Math" panose="02040503050406030204" pitchFamily="18" charset="0"/>
                          </a:rPr>
                        </m:ctrlPr>
                      </m:fPr>
                      <m:num>
                        <m:r>
                          <a:rPr lang="en-US" sz="1400" b="1" i="1" smtClean="0">
                            <a:solidFill>
                              <a:srgbClr val="0000CC"/>
                            </a:solidFill>
                            <a:latin typeface="Cambria Math"/>
                          </a:rPr>
                          <m:t>𝟏</m:t>
                        </m:r>
                      </m:num>
                      <m:den>
                        <m:r>
                          <a:rPr lang="en-US" sz="1400" b="1" i="1" smtClean="0">
                            <a:solidFill>
                              <a:srgbClr val="0000CC"/>
                            </a:solidFill>
                            <a:latin typeface="Cambria Math"/>
                          </a:rPr>
                          <m:t>𝟎</m:t>
                        </m:r>
                        <m:r>
                          <a:rPr lang="en-US" sz="1400" b="1" i="1" smtClean="0">
                            <a:solidFill>
                              <a:srgbClr val="0000CC"/>
                            </a:solidFill>
                            <a:latin typeface="Cambria Math"/>
                          </a:rPr>
                          <m:t>.</m:t>
                        </m:r>
                        <m:r>
                          <a:rPr lang="en-US" sz="1400" b="1" i="1" smtClean="0">
                            <a:solidFill>
                              <a:srgbClr val="0000CC"/>
                            </a:solidFill>
                            <a:latin typeface="Cambria Math"/>
                          </a:rPr>
                          <m:t>𝟔𝟓</m:t>
                        </m:r>
                      </m:den>
                    </m:f>
                  </m:oMath>
                </a14:m>
                <a:endParaRPr lang="en-US" sz="1400" b="1" dirty="0">
                  <a:solidFill>
                    <a:srgbClr val="0000CC"/>
                  </a:solidFill>
                </a:endParaRPr>
              </a:p>
            </p:txBody>
          </p:sp>
        </mc:Choice>
        <mc:Fallback xmlns="">
          <p:sp>
            <p:nvSpPr>
              <p:cNvPr id="51" name="TextBox 50">
                <a:extLst>
                  <a:ext uri="{FF2B5EF4-FFF2-40B4-BE49-F238E27FC236}">
                    <a16:creationId xmlns:a16="http://schemas.microsoft.com/office/drawing/2014/main" id="{E2BA6CEC-DD34-B511-FD12-BCF74F7ED29C}"/>
                  </a:ext>
                </a:extLst>
              </p:cNvPr>
              <p:cNvSpPr txBox="1">
                <a:spLocks noRot="1" noChangeAspect="1" noMove="1" noResize="1" noEditPoints="1" noAdjustHandles="1" noChangeArrowheads="1" noChangeShapeType="1" noTextEdit="1"/>
              </p:cNvSpPr>
              <p:nvPr/>
            </p:nvSpPr>
            <p:spPr>
              <a:xfrm>
                <a:off x="4194077" y="3664839"/>
                <a:ext cx="2808887" cy="104983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2" name="TextBox 51">
            <a:extLst>
              <a:ext uri="{FF2B5EF4-FFF2-40B4-BE49-F238E27FC236}">
                <a16:creationId xmlns:a16="http://schemas.microsoft.com/office/drawing/2014/main" id="{420B0952-F27E-01EB-05D5-77085283D104}"/>
              </a:ext>
            </a:extLst>
          </p:cNvPr>
          <p:cNvSpPr txBox="1"/>
          <p:nvPr/>
        </p:nvSpPr>
        <p:spPr>
          <a:xfrm>
            <a:off x="462700" y="6290069"/>
            <a:ext cx="628767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Source: Introduction to Exchange rates by Welker’s </a:t>
            </a:r>
            <a:r>
              <a:rPr kumimoji="0" lang="en-US" sz="1200" b="0" i="1" u="none" strike="noStrike" cap="none" spc="0" normalizeH="0" baseline="0" dirty="0" err="1">
                <a:ln>
                  <a:noFill/>
                </a:ln>
                <a:solidFill>
                  <a:srgbClr val="000000"/>
                </a:solidFill>
                <a:effectLst/>
                <a:uFillTx/>
                <a:latin typeface="+mn-lt"/>
                <a:ea typeface="+mn-ea"/>
                <a:cs typeface="+mn-cs"/>
                <a:sym typeface="Calibri"/>
              </a:rPr>
              <a:t>Wikinomics</a:t>
            </a:r>
            <a:endParaRPr kumimoji="0" lang="en-US" sz="1200" b="0" i="1" u="none" strike="noStrike" cap="none" spc="0" normalizeH="0" baseline="0" dirty="0">
              <a:ln>
                <a:noFill/>
              </a:ln>
              <a:solidFill>
                <a:srgbClr val="000000"/>
              </a:solidFill>
              <a:effectLst/>
              <a:uFillTx/>
              <a:latin typeface="+mn-lt"/>
              <a:ea typeface="+mn-ea"/>
              <a:cs typeface="+mn-cs"/>
              <a:sym typeface="Calibri"/>
            </a:endParaRPr>
          </a:p>
        </p:txBody>
      </p:sp>
      <p:sp>
        <p:nvSpPr>
          <p:cNvPr id="53" name="TextBox 52">
            <a:extLst>
              <a:ext uri="{FF2B5EF4-FFF2-40B4-BE49-F238E27FC236}">
                <a16:creationId xmlns:a16="http://schemas.microsoft.com/office/drawing/2014/main" id="{4C907188-C38B-2D0A-E4C4-0060FC4722E2}"/>
              </a:ext>
            </a:extLst>
          </p:cNvPr>
          <p:cNvSpPr txBox="1"/>
          <p:nvPr/>
        </p:nvSpPr>
        <p:spPr>
          <a:xfrm>
            <a:off x="1050747" y="5553075"/>
            <a:ext cx="311059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       </a:t>
            </a:r>
            <a:r>
              <a:rPr kumimoji="0" lang="en-US" sz="1800" b="1" i="0" u="none" strike="noStrike" cap="none" spc="0" normalizeH="0" baseline="0" dirty="0">
                <a:ln>
                  <a:noFill/>
                </a:ln>
                <a:solidFill>
                  <a:srgbClr val="000000"/>
                </a:solidFill>
                <a:effectLst/>
                <a:uFillTx/>
                <a:latin typeface="+mn-lt"/>
                <a:ea typeface="+mn-ea"/>
                <a:cs typeface="+mn-cs"/>
                <a:sym typeface="Calibri"/>
              </a:rPr>
              <a:t>DOLLAR MARKET</a:t>
            </a:r>
          </a:p>
          <a:p>
            <a:pPr marL="0" marR="0" indent="0" algn="l" defTabSz="914400" rtl="0" fontAlgn="auto" latinLnBrk="0" hangingPunct="0">
              <a:lnSpc>
                <a:spcPct val="100000"/>
              </a:lnSpc>
              <a:spcBef>
                <a:spcPts val="0"/>
              </a:spcBef>
              <a:spcAft>
                <a:spcPts val="0"/>
              </a:spcAft>
              <a:buClrTx/>
              <a:buSzTx/>
              <a:buFontTx/>
              <a:buNone/>
              <a:tabLst/>
            </a:pPr>
            <a:r>
              <a:rPr lang="en-US" dirty="0"/>
              <a:t>(price is number of £’s per $) </a:t>
            </a:r>
            <a:endParaRPr kumimoji="0" lang="en-US" sz="1800" i="0" u="none" strike="noStrike" cap="none" spc="0" normalizeH="0" baseline="0" dirty="0">
              <a:ln>
                <a:noFill/>
              </a:ln>
              <a:solidFill>
                <a:srgbClr val="000000"/>
              </a:solidFill>
              <a:effectLst/>
              <a:uFillTx/>
              <a:latin typeface="+mn-lt"/>
              <a:ea typeface="+mn-ea"/>
              <a:cs typeface="+mn-cs"/>
              <a:sym typeface="Calibri"/>
            </a:endParaRPr>
          </a:p>
        </p:txBody>
      </p:sp>
      <p:sp>
        <p:nvSpPr>
          <p:cNvPr id="54" name="TextBox 53">
            <a:extLst>
              <a:ext uri="{FF2B5EF4-FFF2-40B4-BE49-F238E27FC236}">
                <a16:creationId xmlns:a16="http://schemas.microsoft.com/office/drawing/2014/main" id="{75E6F1EB-C83A-A8FE-534D-471C848F5C3A}"/>
              </a:ext>
            </a:extLst>
          </p:cNvPr>
          <p:cNvSpPr txBox="1"/>
          <p:nvPr/>
        </p:nvSpPr>
        <p:spPr>
          <a:xfrm>
            <a:off x="8090822" y="5568119"/>
            <a:ext cx="337537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      POUND MARKET</a:t>
            </a:r>
          </a:p>
          <a:p>
            <a:pPr marL="0" marR="0" indent="0" algn="l" defTabSz="914400" rtl="0" fontAlgn="auto" latinLnBrk="0" hangingPunct="0">
              <a:lnSpc>
                <a:spcPct val="100000"/>
              </a:lnSpc>
              <a:spcBef>
                <a:spcPts val="0"/>
              </a:spcBef>
              <a:spcAft>
                <a:spcPts val="0"/>
              </a:spcAft>
              <a:buClrTx/>
              <a:buSzTx/>
              <a:buFontTx/>
              <a:buNone/>
              <a:tabLst/>
            </a:pPr>
            <a:r>
              <a:rPr lang="en-US" dirty="0"/>
              <a:t>(price is number of $s per £ ) </a:t>
            </a:r>
            <a:endParaRPr kumimoji="0" lang="en-US" sz="180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8512908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16C19-B1AC-2D86-C91A-4433831721F1}"/>
              </a:ext>
            </a:extLst>
          </p:cNvPr>
          <p:cNvSpPr txBox="1"/>
          <p:nvPr/>
        </p:nvSpPr>
        <p:spPr>
          <a:xfrm>
            <a:off x="386499" y="5816338"/>
            <a:ext cx="69287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2"/>
              </a:rPr>
              <a:t>Exchange Rate Table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8D28151F-1FA6-E0B9-E3B5-71A6261FECEE}"/>
              </a:ext>
            </a:extLst>
          </p:cNvPr>
          <p:cNvPicPr>
            <a:picLocks noChangeAspect="1"/>
          </p:cNvPicPr>
          <p:nvPr/>
        </p:nvPicPr>
        <p:blipFill>
          <a:blip r:embed="rId3"/>
          <a:stretch>
            <a:fillRect/>
          </a:stretch>
        </p:blipFill>
        <p:spPr>
          <a:xfrm>
            <a:off x="2422689" y="1737141"/>
            <a:ext cx="6231117" cy="3127089"/>
          </a:xfrm>
          <a:prstGeom prst="rect">
            <a:avLst/>
          </a:prstGeom>
        </p:spPr>
      </p:pic>
      <p:sp>
        <p:nvSpPr>
          <p:cNvPr id="5" name="TextBox 4">
            <a:extLst>
              <a:ext uri="{FF2B5EF4-FFF2-40B4-BE49-F238E27FC236}">
                <a16:creationId xmlns:a16="http://schemas.microsoft.com/office/drawing/2014/main" id="{6B338A69-99B9-B8F4-0093-6B90009CEA04}"/>
              </a:ext>
            </a:extLst>
          </p:cNvPr>
          <p:cNvSpPr txBox="1"/>
          <p:nvPr/>
        </p:nvSpPr>
        <p:spPr>
          <a:xfrm>
            <a:off x="2243578" y="347312"/>
            <a:ext cx="707953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2060"/>
                </a:solidFill>
                <a:effectLst/>
                <a:uFillTx/>
                <a:latin typeface="+mn-lt"/>
                <a:ea typeface="+mn-ea"/>
                <a:cs typeface="+mn-cs"/>
                <a:sym typeface="Calibri"/>
              </a:rPr>
              <a:t>Calculating Exchange Rates</a:t>
            </a:r>
          </a:p>
        </p:txBody>
      </p:sp>
      <p:sp>
        <p:nvSpPr>
          <p:cNvPr id="6" name="TextBox 5">
            <a:extLst>
              <a:ext uri="{FF2B5EF4-FFF2-40B4-BE49-F238E27FC236}">
                <a16:creationId xmlns:a16="http://schemas.microsoft.com/office/drawing/2014/main" id="{5B274CD3-9754-3C9C-54FD-B2C3BAF49442}"/>
              </a:ext>
            </a:extLst>
          </p:cNvPr>
          <p:cNvSpPr txBox="1"/>
          <p:nvPr/>
        </p:nvSpPr>
        <p:spPr>
          <a:xfrm>
            <a:off x="1244338" y="5335571"/>
            <a:ext cx="856896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a:ln>
                  <a:noFill/>
                </a:ln>
                <a:solidFill>
                  <a:srgbClr val="000000"/>
                </a:solidFill>
                <a:effectLst/>
                <a:uFillTx/>
                <a:latin typeface="+mn-lt"/>
                <a:ea typeface="+mn-ea"/>
                <a:cs typeface="+mn-cs"/>
                <a:sym typeface="Calibri"/>
              </a:rPr>
              <a:t>The value of one currency is always the reciprocal of the other currency’s value</a:t>
            </a:r>
          </a:p>
        </p:txBody>
      </p:sp>
      <p:sp>
        <p:nvSpPr>
          <p:cNvPr id="7" name="TextBox 6">
            <a:extLst>
              <a:ext uri="{FF2B5EF4-FFF2-40B4-BE49-F238E27FC236}">
                <a16:creationId xmlns:a16="http://schemas.microsoft.com/office/drawing/2014/main" id="{FA2CB4CA-09E0-635B-0089-5E3C1969D627}"/>
              </a:ext>
            </a:extLst>
          </p:cNvPr>
          <p:cNvSpPr txBox="1"/>
          <p:nvPr/>
        </p:nvSpPr>
        <p:spPr>
          <a:xfrm>
            <a:off x="8955464" y="1904214"/>
            <a:ext cx="302600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t>               $1.00 = 0.917968€</a:t>
            </a:r>
          </a:p>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b="1" dirty="0"/>
              <a:t>1.00/0.917968 = 1 €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b="1" dirty="0"/>
              <a:t>        $1.089362 = 1 €</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23793076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CBDFB-E4C8-8763-73A8-FFFAF46AE2A8}"/>
              </a:ext>
            </a:extLst>
          </p:cNvPr>
          <p:cNvSpPr txBox="1"/>
          <p:nvPr/>
        </p:nvSpPr>
        <p:spPr>
          <a:xfrm>
            <a:off x="1762812" y="471340"/>
            <a:ext cx="842756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tx1"/>
                </a:solidFill>
                <a:effectLst/>
                <a:uFillTx/>
                <a:latin typeface="+mn-lt"/>
                <a:ea typeface="+mn-ea"/>
                <a:cs typeface="+mn-cs"/>
                <a:sym typeface="Calibri"/>
              </a:rPr>
              <a:t>Calculating Prices Using Exchange Rates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CD657AA5-739B-F69A-745F-EE350F780CBA}"/>
                  </a:ext>
                </a:extLst>
              </p:cNvPr>
              <p:cNvGraphicFramePr>
                <a:graphicFrameLocks noGrp="1"/>
              </p:cNvGraphicFramePr>
              <p:nvPr>
                <p:extLst>
                  <p:ext uri="{D42A27DB-BD31-4B8C-83A1-F6EECF244321}">
                    <p14:modId xmlns:p14="http://schemas.microsoft.com/office/powerpoint/2010/main" val="3998211168"/>
                  </p:ext>
                </p:extLst>
              </p:nvPr>
            </p:nvGraphicFramePr>
            <p:xfrm>
              <a:off x="1692635" y="2064887"/>
              <a:ext cx="7856718" cy="1737360"/>
            </p:xfrm>
            <a:graphic>
              <a:graphicData uri="http://schemas.openxmlformats.org/drawingml/2006/table">
                <a:tbl>
                  <a:tblPr firstRow="1" bandRow="1">
                    <a:tableStyleId>{08FB837D-C827-4EFA-A057-4D05807E0F7C}</a:tableStyleId>
                  </a:tblPr>
                  <a:tblGrid>
                    <a:gridCol w="2618906">
                      <a:extLst>
                        <a:ext uri="{9D8B030D-6E8A-4147-A177-3AD203B41FA5}">
                          <a16:colId xmlns:a16="http://schemas.microsoft.com/office/drawing/2014/main" val="403324603"/>
                        </a:ext>
                      </a:extLst>
                    </a:gridCol>
                    <a:gridCol w="2618906">
                      <a:extLst>
                        <a:ext uri="{9D8B030D-6E8A-4147-A177-3AD203B41FA5}">
                          <a16:colId xmlns:a16="http://schemas.microsoft.com/office/drawing/2014/main" val="3139492385"/>
                        </a:ext>
                      </a:extLst>
                    </a:gridCol>
                    <a:gridCol w="2618906">
                      <a:extLst>
                        <a:ext uri="{9D8B030D-6E8A-4147-A177-3AD203B41FA5}">
                          <a16:colId xmlns:a16="http://schemas.microsoft.com/office/drawing/2014/main" val="881273515"/>
                        </a:ext>
                      </a:extLst>
                    </a:gridCol>
                  </a:tblGrid>
                  <a:tr h="370840">
                    <a:tc>
                      <a:txBody>
                        <a:bodyPr/>
                        <a:lstStyle/>
                        <a:p>
                          <a:pPr algn="ctr"/>
                          <a:r>
                            <a:rPr lang="en-US" sz="2400" dirty="0"/>
                            <a:t>1 US Dollar</a:t>
                          </a:r>
                        </a:p>
                      </a:txBody>
                      <a:tcPr>
                        <a:lnR>
                          <a:noFill/>
                        </a:lnR>
                      </a:tcPr>
                    </a:tc>
                    <a:tc>
                      <a:txBody>
                        <a:bodyPr/>
                        <a:lstStyle/>
                        <a:p>
                          <a:pPr algn="ctr"/>
                          <a:r>
                            <a:rPr lang="en-US" sz="2400" dirty="0"/>
                            <a:t>1 Euro</a:t>
                          </a:r>
                        </a:p>
                      </a:txBody>
                      <a:tcP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2400" dirty="0"/>
                            <a:t>1 Indian Rupee</a:t>
                          </a:r>
                        </a:p>
                      </a:txBody>
                      <a:tcPr>
                        <a:lnL>
                          <a:noFill/>
                        </a:lnL>
                      </a:tcPr>
                    </a:tc>
                    <a:extLst>
                      <a:ext uri="{0D108BD9-81ED-4DB2-BD59-A6C34878D82A}">
                        <a16:rowId xmlns:a16="http://schemas.microsoft.com/office/drawing/2014/main" val="373030395"/>
                      </a:ext>
                    </a:extLst>
                  </a:tr>
                  <a:tr h="370840">
                    <a:tc>
                      <a:txBody>
                        <a:bodyPr/>
                        <a:lstStyle/>
                        <a:p>
                          <a:pPr algn="ctr"/>
                          <a:r>
                            <a:rPr lang="en-US" sz="2400" dirty="0"/>
                            <a:t>1 Us $</a:t>
                          </a:r>
                        </a:p>
                      </a:txBody>
                      <a:tcPr/>
                    </a:tc>
                    <a:tc>
                      <a:txBody>
                        <a:bodyPr/>
                        <a:lstStyle/>
                        <a:p>
                          <a:pPr algn="ctr"/>
                          <a:r>
                            <a:rPr lang="en-US" sz="2400" dirty="0"/>
                            <a:t>0.918</a:t>
                          </a:r>
                        </a:p>
                      </a:txBody>
                      <a:tcPr>
                        <a:lnT w="25400" cap="flat" cmpd="sng" algn="ctr">
                          <a:noFill/>
                          <a:prstDash val="solid"/>
                        </a:lnT>
                      </a:tcPr>
                    </a:tc>
                    <a:tc>
                      <a:txBody>
                        <a:bodyPr/>
                        <a:lstStyle/>
                        <a:p>
                          <a:pPr algn="ctr"/>
                          <a:r>
                            <a:rPr lang="en-US" sz="2400" dirty="0"/>
                            <a:t>83.10</a:t>
                          </a:r>
                        </a:p>
                      </a:txBody>
                      <a:tcPr/>
                    </a:tc>
                    <a:extLst>
                      <a:ext uri="{0D108BD9-81ED-4DB2-BD59-A6C34878D82A}">
                        <a16:rowId xmlns:a16="http://schemas.microsoft.com/office/drawing/2014/main" val="4146434902"/>
                      </a:ext>
                    </a:extLst>
                  </a:tr>
                  <a:tr h="370840">
                    <a:tc>
                      <a:txBody>
                        <a:bodyPr/>
                        <a:lstStyle/>
                        <a:p>
                          <a:pPr algn="ctr"/>
                          <a:r>
                            <a:rPr lang="en-US" sz="2400" dirty="0"/>
                            <a:t>Price of $100 American Product</a:t>
                          </a:r>
                        </a:p>
                      </a:txBody>
                      <a:tcPr/>
                    </a:tc>
                    <a:tc>
                      <a:txBody>
                        <a:bodyPr/>
                        <a:lstStyle/>
                        <a:p>
                          <a:pPr algn="ctr"/>
                          <a:r>
                            <a:rPr lang="en-US" sz="2400" dirty="0"/>
                            <a:t>= 100 x 0.918</a:t>
                          </a:r>
                        </a:p>
                        <a:p>
                          <a:pPr algn="ctr"/>
                          <a:r>
                            <a:rPr lang="en-US" sz="2400" dirty="0"/>
                            <a:t>= 91.8</a:t>
                          </a:r>
                          <a:r>
                            <a:rPr lang="en-US" sz="2400" b="1" dirty="0"/>
                            <a:t>€</a:t>
                          </a:r>
                          <a:endParaRPr lang="en-US" sz="2400" dirty="0"/>
                        </a:p>
                      </a:txBody>
                      <a:tcPr/>
                    </a:tc>
                    <a:tc>
                      <a:txBody>
                        <a:bodyPr/>
                        <a:lstStyle/>
                        <a:p>
                          <a:pPr algn="ctr"/>
                          <a:r>
                            <a:rPr lang="en-US" sz="2400" dirty="0"/>
                            <a:t>= 100 x 83.10</a:t>
                          </a:r>
                        </a:p>
                        <a:p>
                          <a:pPr algn="ctr"/>
                          <a:r>
                            <a:rPr lang="en-US" sz="2400" dirty="0"/>
                            <a:t>= 8,310</a:t>
                          </a:r>
                          <a14:m>
                            <m:oMath xmlns:m="http://schemas.openxmlformats.org/officeDocument/2006/math">
                              <m:r>
                                <a:rPr lang="en-US" sz="2400" b="1" i="1" smtClean="0">
                                  <a:solidFill>
                                    <a:schemeClr val="tx1"/>
                                  </a:solidFill>
                                  <a:latin typeface="Cambria Math"/>
                                  <a:ea typeface="Cambria Math"/>
                                </a:rPr>
                                <m:t>𝒓</m:t>
                              </m:r>
                            </m:oMath>
                          </a14:m>
                          <a:endParaRPr lang="en-US" sz="2400" dirty="0"/>
                        </a:p>
                      </a:txBody>
                      <a:tcPr/>
                    </a:tc>
                    <a:extLst>
                      <a:ext uri="{0D108BD9-81ED-4DB2-BD59-A6C34878D82A}">
                        <a16:rowId xmlns:a16="http://schemas.microsoft.com/office/drawing/2014/main" val="3317311180"/>
                      </a:ext>
                    </a:extLst>
                  </a:tr>
                </a:tbl>
              </a:graphicData>
            </a:graphic>
          </p:graphicFrame>
        </mc:Choice>
        <mc:Fallback xmlns="">
          <p:graphicFrame>
            <p:nvGraphicFramePr>
              <p:cNvPr id="3" name="Table 2">
                <a:extLst>
                  <a:ext uri="{FF2B5EF4-FFF2-40B4-BE49-F238E27FC236}">
                    <a16:creationId xmlns:a16="http://schemas.microsoft.com/office/drawing/2014/main" id="{CD657AA5-739B-F69A-745F-EE350F780CBA}"/>
                  </a:ext>
                </a:extLst>
              </p:cNvPr>
              <p:cNvGraphicFramePr>
                <a:graphicFrameLocks noGrp="1"/>
              </p:cNvGraphicFramePr>
              <p:nvPr>
                <p:extLst>
                  <p:ext uri="{D42A27DB-BD31-4B8C-83A1-F6EECF244321}">
                    <p14:modId xmlns:p14="http://schemas.microsoft.com/office/powerpoint/2010/main" val="3998211168"/>
                  </p:ext>
                </p:extLst>
              </p:nvPr>
            </p:nvGraphicFramePr>
            <p:xfrm>
              <a:off x="1692635" y="2064887"/>
              <a:ext cx="7856718" cy="1737360"/>
            </p:xfrm>
            <a:graphic>
              <a:graphicData uri="http://schemas.openxmlformats.org/drawingml/2006/table">
                <a:tbl>
                  <a:tblPr firstRow="1" bandRow="1">
                    <a:tableStyleId>{08FB837D-C827-4EFA-A057-4D05807E0F7C}</a:tableStyleId>
                  </a:tblPr>
                  <a:tblGrid>
                    <a:gridCol w="2618906">
                      <a:extLst>
                        <a:ext uri="{9D8B030D-6E8A-4147-A177-3AD203B41FA5}">
                          <a16:colId xmlns:a16="http://schemas.microsoft.com/office/drawing/2014/main" val="403324603"/>
                        </a:ext>
                      </a:extLst>
                    </a:gridCol>
                    <a:gridCol w="2618906">
                      <a:extLst>
                        <a:ext uri="{9D8B030D-6E8A-4147-A177-3AD203B41FA5}">
                          <a16:colId xmlns:a16="http://schemas.microsoft.com/office/drawing/2014/main" val="3139492385"/>
                        </a:ext>
                      </a:extLst>
                    </a:gridCol>
                    <a:gridCol w="2618906">
                      <a:extLst>
                        <a:ext uri="{9D8B030D-6E8A-4147-A177-3AD203B41FA5}">
                          <a16:colId xmlns:a16="http://schemas.microsoft.com/office/drawing/2014/main" val="881273515"/>
                        </a:ext>
                      </a:extLst>
                    </a:gridCol>
                  </a:tblGrid>
                  <a:tr h="457200">
                    <a:tc>
                      <a:txBody>
                        <a:bodyPr/>
                        <a:lstStyle/>
                        <a:p>
                          <a:pPr algn="ctr"/>
                          <a:r>
                            <a:rPr lang="en-US" sz="2400" dirty="0"/>
                            <a:t>1 US Dollar</a:t>
                          </a:r>
                        </a:p>
                      </a:txBody>
                      <a:tcPr>
                        <a:lnR>
                          <a:noFill/>
                        </a:lnR>
                      </a:tcPr>
                    </a:tc>
                    <a:tc>
                      <a:txBody>
                        <a:bodyPr/>
                        <a:lstStyle/>
                        <a:p>
                          <a:pPr algn="ctr"/>
                          <a:r>
                            <a:rPr lang="en-US" sz="2400" dirty="0"/>
                            <a:t>1 Euro</a:t>
                          </a:r>
                        </a:p>
                      </a:txBody>
                      <a:tcP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2400" dirty="0"/>
                            <a:t>1 Indian Rupee</a:t>
                          </a:r>
                        </a:p>
                      </a:txBody>
                      <a:tcPr>
                        <a:lnL>
                          <a:noFill/>
                        </a:lnL>
                      </a:tcPr>
                    </a:tc>
                    <a:extLst>
                      <a:ext uri="{0D108BD9-81ED-4DB2-BD59-A6C34878D82A}">
                        <a16:rowId xmlns:a16="http://schemas.microsoft.com/office/drawing/2014/main" val="373030395"/>
                      </a:ext>
                    </a:extLst>
                  </a:tr>
                  <a:tr h="457200">
                    <a:tc>
                      <a:txBody>
                        <a:bodyPr/>
                        <a:lstStyle/>
                        <a:p>
                          <a:pPr algn="ctr"/>
                          <a:r>
                            <a:rPr lang="en-US" sz="2400" dirty="0"/>
                            <a:t>1 Us $</a:t>
                          </a:r>
                        </a:p>
                      </a:txBody>
                      <a:tcPr/>
                    </a:tc>
                    <a:tc>
                      <a:txBody>
                        <a:bodyPr/>
                        <a:lstStyle/>
                        <a:p>
                          <a:pPr algn="ctr"/>
                          <a:r>
                            <a:rPr lang="en-US" sz="2400" dirty="0"/>
                            <a:t>0.918</a:t>
                          </a:r>
                        </a:p>
                      </a:txBody>
                      <a:tcPr>
                        <a:lnT w="25400" cap="flat" cmpd="sng" algn="ctr">
                          <a:noFill/>
                          <a:prstDash val="solid"/>
                        </a:lnT>
                      </a:tcPr>
                    </a:tc>
                    <a:tc>
                      <a:txBody>
                        <a:bodyPr/>
                        <a:lstStyle/>
                        <a:p>
                          <a:pPr algn="ctr"/>
                          <a:r>
                            <a:rPr lang="en-US" sz="2400" dirty="0"/>
                            <a:t>83.10</a:t>
                          </a:r>
                        </a:p>
                      </a:txBody>
                      <a:tcPr/>
                    </a:tc>
                    <a:extLst>
                      <a:ext uri="{0D108BD9-81ED-4DB2-BD59-A6C34878D82A}">
                        <a16:rowId xmlns:a16="http://schemas.microsoft.com/office/drawing/2014/main" val="4146434902"/>
                      </a:ext>
                    </a:extLst>
                  </a:tr>
                  <a:tr h="822960">
                    <a:tc>
                      <a:txBody>
                        <a:bodyPr/>
                        <a:lstStyle/>
                        <a:p>
                          <a:pPr algn="ctr"/>
                          <a:r>
                            <a:rPr lang="en-US" sz="2400" dirty="0"/>
                            <a:t>Price of $100 American Product</a:t>
                          </a:r>
                        </a:p>
                      </a:txBody>
                      <a:tcPr/>
                    </a:tc>
                    <a:tc>
                      <a:txBody>
                        <a:bodyPr/>
                        <a:lstStyle/>
                        <a:p>
                          <a:pPr algn="ctr"/>
                          <a:r>
                            <a:rPr lang="en-US" sz="2400" dirty="0"/>
                            <a:t>= 100 x 0.918</a:t>
                          </a:r>
                        </a:p>
                        <a:p>
                          <a:pPr algn="ctr"/>
                          <a:r>
                            <a:rPr lang="en-US" sz="2400" dirty="0"/>
                            <a:t>= 91.8</a:t>
                          </a:r>
                          <a:r>
                            <a:rPr lang="en-US" sz="2400" b="1" dirty="0"/>
                            <a:t>€</a:t>
                          </a:r>
                          <a:endParaRPr lang="en-US" sz="2400" dirty="0"/>
                        </a:p>
                      </a:txBody>
                      <a:tcPr/>
                    </a:tc>
                    <a:tc>
                      <a:txBody>
                        <a:bodyPr/>
                        <a:lstStyle/>
                        <a:p>
                          <a:endParaRPr lang="en-US"/>
                        </a:p>
                      </a:txBody>
                      <a:tcPr>
                        <a:blipFill>
                          <a:blip r:embed="rId2"/>
                          <a:stretch>
                            <a:fillRect l="-200233" t="-117037" r="-698" b="-17037"/>
                          </a:stretch>
                        </a:blipFill>
                      </a:tcPr>
                    </a:tc>
                    <a:extLst>
                      <a:ext uri="{0D108BD9-81ED-4DB2-BD59-A6C34878D82A}">
                        <a16:rowId xmlns:a16="http://schemas.microsoft.com/office/drawing/2014/main" val="3317311180"/>
                      </a:ext>
                    </a:extLst>
                  </a:tr>
                </a:tbl>
              </a:graphicData>
            </a:graphic>
          </p:graphicFrame>
        </mc:Fallback>
      </mc:AlternateContent>
      <p:sp>
        <p:nvSpPr>
          <p:cNvPr id="4" name="TextBox 3">
            <a:extLst>
              <a:ext uri="{FF2B5EF4-FFF2-40B4-BE49-F238E27FC236}">
                <a16:creationId xmlns:a16="http://schemas.microsoft.com/office/drawing/2014/main" id="{3118BA36-FE4E-7A47-7192-2698F1C9C272}"/>
              </a:ext>
            </a:extLst>
          </p:cNvPr>
          <p:cNvSpPr txBox="1"/>
          <p:nvPr/>
        </p:nvSpPr>
        <p:spPr>
          <a:xfrm>
            <a:off x="1517715" y="4458878"/>
            <a:ext cx="8502978"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If the dollar appreciates, the price of the $100 product would go up for people who use the Euro.  </a:t>
            </a:r>
            <a:r>
              <a:rPr kumimoji="0" lang="en-US" sz="1800" b="1" i="1" u="none" strike="noStrike" cap="none" spc="0" normalizeH="0" baseline="0" dirty="0">
                <a:ln>
                  <a:noFill/>
                </a:ln>
                <a:solidFill>
                  <a:srgbClr val="000000"/>
                </a:solidFill>
                <a:effectLst/>
                <a:uFillTx/>
                <a:latin typeface="+mn-lt"/>
                <a:ea typeface="+mn-ea"/>
                <a:cs typeface="+mn-cs"/>
                <a:sym typeface="Calibri"/>
              </a:rPr>
              <a:t>Ceteris paribus</a:t>
            </a:r>
            <a:r>
              <a:rPr kumimoji="0" lang="en-US" sz="1800" b="1" i="0" u="none" strike="noStrike" cap="none" spc="0" normalizeH="0" baseline="0" dirty="0">
                <a:ln>
                  <a:noFill/>
                </a:ln>
                <a:solidFill>
                  <a:srgbClr val="000000"/>
                </a:solidFill>
                <a:effectLst/>
                <a:uFillTx/>
                <a:latin typeface="+mn-lt"/>
                <a:ea typeface="+mn-ea"/>
                <a:cs typeface="+mn-cs"/>
                <a:sym typeface="Calibri"/>
              </a:rPr>
              <a:t>, dollar appreciation leads</a:t>
            </a:r>
            <a:r>
              <a:rPr lang="en-US" b="1" dirty="0"/>
              <a:t> to a decrease in U.S. exports.</a:t>
            </a:r>
          </a:p>
          <a:p>
            <a:pPr marL="0" marR="0" indent="0" algn="l" defTabSz="914400" rtl="0" fontAlgn="auto" latinLnBrk="0" hangingPunct="0">
              <a:lnSpc>
                <a:spcPct val="100000"/>
              </a:lnSpc>
              <a:spcBef>
                <a:spcPts val="0"/>
              </a:spcBef>
              <a:spcAft>
                <a:spcPts val="0"/>
              </a:spcAft>
              <a:buClrTx/>
              <a:buSzTx/>
              <a:buFontTx/>
              <a:buNone/>
              <a:tabLst/>
            </a:pPr>
            <a:endParaRPr lang="en-US" dirty="0"/>
          </a:p>
          <a:p>
            <a:r>
              <a:rPr kumimoji="0" lang="en-US" sz="1800" b="0" i="0" u="none" strike="noStrike" cap="none" spc="0" normalizeH="0" baseline="0" dirty="0">
                <a:ln>
                  <a:noFill/>
                </a:ln>
                <a:solidFill>
                  <a:srgbClr val="000000"/>
                </a:solidFill>
                <a:effectLst/>
                <a:uFillTx/>
                <a:latin typeface="+mn-lt"/>
                <a:ea typeface="+mn-ea"/>
                <a:cs typeface="+mn-cs"/>
                <a:sym typeface="Calibri"/>
              </a:rPr>
              <a:t>If the dollar depreci</a:t>
            </a:r>
            <a:r>
              <a:rPr lang="en-US" dirty="0"/>
              <a:t>ates, the price of the $100 product would go down for people who use the Euro. </a:t>
            </a:r>
            <a:r>
              <a:rPr kumimoji="0" lang="en-US" sz="1800" b="1" i="1" u="none" strike="noStrike" cap="none" spc="0" normalizeH="0" baseline="0" dirty="0">
                <a:ln>
                  <a:noFill/>
                </a:ln>
                <a:solidFill>
                  <a:srgbClr val="000000"/>
                </a:solidFill>
                <a:effectLst/>
                <a:uFillTx/>
                <a:latin typeface="+mn-lt"/>
                <a:ea typeface="+mn-ea"/>
                <a:cs typeface="+mn-cs"/>
                <a:sym typeface="Calibri"/>
              </a:rPr>
              <a:t>Ceteris paribus</a:t>
            </a:r>
            <a:r>
              <a:rPr kumimoji="0" lang="en-US" sz="1800" b="1" i="0" u="none" strike="noStrike" cap="none" spc="0" normalizeH="0" baseline="0" dirty="0">
                <a:ln>
                  <a:noFill/>
                </a:ln>
                <a:solidFill>
                  <a:srgbClr val="000000"/>
                </a:solidFill>
                <a:effectLst/>
                <a:uFillTx/>
                <a:latin typeface="+mn-lt"/>
                <a:ea typeface="+mn-ea"/>
                <a:cs typeface="+mn-cs"/>
                <a:sym typeface="Calibri"/>
              </a:rPr>
              <a:t>, dollar depreciation leads</a:t>
            </a:r>
            <a:r>
              <a:rPr lang="en-US" b="1" dirty="0"/>
              <a:t> to an increase in U.S. exports.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8267239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2336E8-051D-4D98-1F7E-B816EE2E1F4D}"/>
              </a:ext>
            </a:extLst>
          </p:cNvPr>
          <p:cNvGrpSpPr/>
          <p:nvPr/>
        </p:nvGrpSpPr>
        <p:grpSpPr>
          <a:xfrm>
            <a:off x="76200" y="1943100"/>
            <a:ext cx="4947762" cy="3651328"/>
            <a:chOff x="5219057" y="1549480"/>
            <a:chExt cx="4800275" cy="4250983"/>
          </a:xfrm>
        </p:grpSpPr>
        <p:cxnSp>
          <p:nvCxnSpPr>
            <p:cNvPr id="3" name="Straight Connector 2">
              <a:extLst>
                <a:ext uri="{FF2B5EF4-FFF2-40B4-BE49-F238E27FC236}">
                  <a16:creationId xmlns:a16="http://schemas.microsoft.com/office/drawing/2014/main" id="{98EFAD89-7C78-29C9-D5AF-2C804C9D60BD}"/>
                </a:ext>
              </a:extLst>
            </p:cNvPr>
            <p:cNvCxnSpPr/>
            <p:nvPr/>
          </p:nvCxnSpPr>
          <p:spPr>
            <a:xfrm>
              <a:off x="5901690" y="1832610"/>
              <a:ext cx="0" cy="35261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CC4B6DF-4016-DE02-2345-D2C04C9FB75F}"/>
                </a:ext>
              </a:extLst>
            </p:cNvPr>
            <p:cNvCxnSpPr/>
            <p:nvPr/>
          </p:nvCxnSpPr>
          <p:spPr>
            <a:xfrm>
              <a:off x="5887973" y="5358765"/>
              <a:ext cx="38945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23A07D-1A7B-74E1-7041-7F2E0BFEB1C3}"/>
                </a:ext>
              </a:extLst>
            </p:cNvPr>
            <p:cNvSpPr txBox="1"/>
            <p:nvPr/>
          </p:nvSpPr>
          <p:spPr>
            <a:xfrm>
              <a:off x="6506634" y="1574800"/>
              <a:ext cx="2215244" cy="394154"/>
            </a:xfrm>
            <a:prstGeom prst="rect">
              <a:avLst/>
            </a:prstGeom>
            <a:noFill/>
          </p:spPr>
          <p:txBody>
            <a:bodyPr vert="horz" wrap="square" rtlCol="0">
              <a:spAutoFit/>
            </a:bodyPr>
            <a:lstStyle/>
            <a:p>
              <a:pPr algn="ctr"/>
              <a:r>
                <a:rPr lang="en-US" sz="1600" b="1" dirty="0">
                  <a:solidFill>
                    <a:srgbClr val="FF6820"/>
                  </a:solidFill>
                </a:rPr>
                <a:t>US$ in Britain</a:t>
              </a:r>
            </a:p>
          </p:txBody>
        </p:sp>
        <p:sp>
          <p:nvSpPr>
            <p:cNvPr id="6" name="TextBox 5">
              <a:extLst>
                <a:ext uri="{FF2B5EF4-FFF2-40B4-BE49-F238E27FC236}">
                  <a16:creationId xmlns:a16="http://schemas.microsoft.com/office/drawing/2014/main" id="{A3B08024-39BA-DA6E-D3AA-0172C7CD8060}"/>
                </a:ext>
              </a:extLst>
            </p:cNvPr>
            <p:cNvSpPr txBox="1"/>
            <p:nvPr/>
          </p:nvSpPr>
          <p:spPr>
            <a:xfrm>
              <a:off x="5319063" y="1549480"/>
              <a:ext cx="760935" cy="465820"/>
            </a:xfrm>
            <a:prstGeom prst="rect">
              <a:avLst/>
            </a:prstGeom>
            <a:noFill/>
          </p:spPr>
          <p:txBody>
            <a:bodyPr vert="horz" wrap="square" rtlCol="0">
              <a:spAutoFit/>
            </a:bodyPr>
            <a:lstStyle/>
            <a:p>
              <a:r>
                <a:rPr lang="en-US" sz="2000" dirty="0">
                  <a:solidFill>
                    <a:srgbClr val="000000"/>
                  </a:solidFill>
                </a:rPr>
                <a:t>₤/$</a:t>
              </a:r>
            </a:p>
          </p:txBody>
        </p:sp>
        <p:cxnSp>
          <p:nvCxnSpPr>
            <p:cNvPr id="7" name="Straight Connector 6">
              <a:extLst>
                <a:ext uri="{FF2B5EF4-FFF2-40B4-BE49-F238E27FC236}">
                  <a16:creationId xmlns:a16="http://schemas.microsoft.com/office/drawing/2014/main" id="{E8BFC267-2556-4BD9-D9F7-614AA8A0334D}"/>
                </a:ext>
              </a:extLst>
            </p:cNvPr>
            <p:cNvCxnSpPr/>
            <p:nvPr/>
          </p:nvCxnSpPr>
          <p:spPr>
            <a:xfrm>
              <a:off x="6121146" y="2134489"/>
              <a:ext cx="3071748" cy="284010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CAB9AE-CB04-DA06-BDFB-FCD11DDCE28F}"/>
                </a:ext>
              </a:extLst>
            </p:cNvPr>
            <p:cNvCxnSpPr/>
            <p:nvPr/>
          </p:nvCxnSpPr>
          <p:spPr>
            <a:xfrm flipV="1">
              <a:off x="6079997" y="2120773"/>
              <a:ext cx="2989454" cy="3059684"/>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E246A0-D986-3AB7-C8E6-434F0B6CB28C}"/>
                </a:ext>
              </a:extLst>
            </p:cNvPr>
            <p:cNvSpPr txBox="1"/>
            <p:nvPr/>
          </p:nvSpPr>
          <p:spPr>
            <a:xfrm>
              <a:off x="9182100" y="4800600"/>
              <a:ext cx="736600" cy="394154"/>
            </a:xfrm>
            <a:prstGeom prst="rect">
              <a:avLst/>
            </a:prstGeom>
            <a:noFill/>
          </p:spPr>
          <p:txBody>
            <a:bodyPr vert="horz" rtlCol="0">
              <a:spAutoFit/>
            </a:bodyPr>
            <a:lstStyle/>
            <a:p>
              <a:r>
                <a:rPr lang="en-US" sz="1600">
                  <a:solidFill>
                    <a:srgbClr val="000000"/>
                  </a:solidFill>
                </a:rPr>
                <a:t>D</a:t>
              </a:r>
              <a:r>
                <a:rPr lang="en-US" sz="1600" baseline="-25000">
                  <a:solidFill>
                    <a:srgbClr val="000000"/>
                  </a:solidFill>
                </a:rPr>
                <a:t>$</a:t>
              </a:r>
            </a:p>
          </p:txBody>
        </p:sp>
        <p:sp>
          <p:nvSpPr>
            <p:cNvPr id="10" name="TextBox 9">
              <a:extLst>
                <a:ext uri="{FF2B5EF4-FFF2-40B4-BE49-F238E27FC236}">
                  <a16:creationId xmlns:a16="http://schemas.microsoft.com/office/drawing/2014/main" id="{CE1F3DD5-B279-4357-FDB3-1434A4653E0D}"/>
                </a:ext>
              </a:extLst>
            </p:cNvPr>
            <p:cNvSpPr txBox="1"/>
            <p:nvPr/>
          </p:nvSpPr>
          <p:spPr>
            <a:xfrm>
              <a:off x="9080500" y="1905000"/>
              <a:ext cx="736600" cy="394154"/>
            </a:xfrm>
            <a:prstGeom prst="rect">
              <a:avLst/>
            </a:prstGeom>
            <a:noFill/>
          </p:spPr>
          <p:txBody>
            <a:bodyPr vert="horz" rtlCol="0">
              <a:spAutoFit/>
            </a:bodyPr>
            <a:lstStyle/>
            <a:p>
              <a:r>
                <a:rPr lang="en-US" sz="1600">
                  <a:solidFill>
                    <a:srgbClr val="000000"/>
                  </a:solidFill>
                </a:rPr>
                <a:t>S</a:t>
              </a:r>
              <a:r>
                <a:rPr lang="en-US" sz="1600" baseline="-25000">
                  <a:solidFill>
                    <a:srgbClr val="000000"/>
                  </a:solidFill>
                </a:rPr>
                <a:t>$</a:t>
              </a:r>
            </a:p>
          </p:txBody>
        </p:sp>
        <p:cxnSp>
          <p:nvCxnSpPr>
            <p:cNvPr id="11" name="Straight Connector 10">
              <a:extLst>
                <a:ext uri="{FF2B5EF4-FFF2-40B4-BE49-F238E27FC236}">
                  <a16:creationId xmlns:a16="http://schemas.microsoft.com/office/drawing/2014/main" id="{D5529602-50BB-743A-F30D-AB8B65C15554}"/>
                </a:ext>
              </a:extLst>
            </p:cNvPr>
            <p:cNvCxnSpPr/>
            <p:nvPr/>
          </p:nvCxnSpPr>
          <p:spPr>
            <a:xfrm flipH="1">
              <a:off x="5901690" y="3561460"/>
              <a:ext cx="1741678"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03B3D5-551F-FF8F-B6FE-201896912180}"/>
                </a:ext>
              </a:extLst>
            </p:cNvPr>
            <p:cNvCxnSpPr/>
            <p:nvPr/>
          </p:nvCxnSpPr>
          <p:spPr>
            <a:xfrm>
              <a:off x="7629652" y="3561460"/>
              <a:ext cx="0" cy="178358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ED896B-C41B-47AE-BA34-9466E37805C0}"/>
                </a:ext>
              </a:extLst>
            </p:cNvPr>
            <p:cNvSpPr txBox="1"/>
            <p:nvPr/>
          </p:nvSpPr>
          <p:spPr>
            <a:xfrm>
              <a:off x="7404100" y="5357063"/>
              <a:ext cx="584200" cy="394154"/>
            </a:xfrm>
            <a:prstGeom prst="rect">
              <a:avLst/>
            </a:prstGeom>
            <a:noFill/>
          </p:spPr>
          <p:txBody>
            <a:bodyPr vert="horz" rtlCol="0">
              <a:spAutoFit/>
            </a:bodyPr>
            <a:lstStyle/>
            <a:p>
              <a:r>
                <a:rPr lang="en-US" sz="1600" dirty="0" err="1">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14" name="TextBox 13">
              <a:extLst>
                <a:ext uri="{FF2B5EF4-FFF2-40B4-BE49-F238E27FC236}">
                  <a16:creationId xmlns:a16="http://schemas.microsoft.com/office/drawing/2014/main" id="{A4541AB3-1595-561F-9907-4025D30360E7}"/>
                </a:ext>
              </a:extLst>
            </p:cNvPr>
            <p:cNvSpPr txBox="1"/>
            <p:nvPr/>
          </p:nvSpPr>
          <p:spPr>
            <a:xfrm>
              <a:off x="5219057" y="3378279"/>
              <a:ext cx="959720" cy="394154"/>
            </a:xfrm>
            <a:prstGeom prst="rect">
              <a:avLst/>
            </a:prstGeom>
            <a:noFill/>
          </p:spPr>
          <p:txBody>
            <a:bodyPr vert="horz" wrap="square" rtlCol="0">
              <a:spAutoFit/>
            </a:bodyPr>
            <a:lstStyle/>
            <a:p>
              <a:r>
                <a:rPr lang="en-US" sz="1600" dirty="0">
                  <a:solidFill>
                    <a:srgbClr val="000000"/>
                  </a:solidFill>
                </a:rPr>
                <a:t>0.65</a:t>
              </a:r>
            </a:p>
          </p:txBody>
        </p:sp>
        <p:sp>
          <p:nvSpPr>
            <p:cNvPr id="15" name="TextBox 14">
              <a:extLst>
                <a:ext uri="{FF2B5EF4-FFF2-40B4-BE49-F238E27FC236}">
                  <a16:creationId xmlns:a16="http://schemas.microsoft.com/office/drawing/2014/main" id="{01841CDE-C062-E187-A423-3BD406057AF8}"/>
                </a:ext>
              </a:extLst>
            </p:cNvPr>
            <p:cNvSpPr txBox="1"/>
            <p:nvPr/>
          </p:nvSpPr>
          <p:spPr>
            <a:xfrm>
              <a:off x="9435132" y="5406309"/>
              <a:ext cx="584200" cy="394154"/>
            </a:xfrm>
            <a:prstGeom prst="rect">
              <a:avLst/>
            </a:prstGeom>
            <a:noFill/>
          </p:spPr>
          <p:txBody>
            <a:bodyPr vert="horz" rtlCol="0">
              <a:spAutoFit/>
            </a:bodyPr>
            <a:lstStyle/>
            <a:p>
              <a:r>
                <a:rPr lang="en-US" sz="1600" dirty="0">
                  <a:solidFill>
                    <a:srgbClr val="000000"/>
                  </a:solidFill>
                </a:rPr>
                <a:t>Q</a:t>
              </a:r>
              <a:r>
                <a:rPr lang="en-US" sz="1600" baseline="-25000" dirty="0">
                  <a:solidFill>
                    <a:srgbClr val="000000"/>
                  </a:solidFill>
                </a:rPr>
                <a:t>$</a:t>
              </a:r>
            </a:p>
          </p:txBody>
        </p:sp>
      </p:grpSp>
      <p:sp>
        <p:nvSpPr>
          <p:cNvPr id="16" name="TextBox 15">
            <a:extLst>
              <a:ext uri="{FF2B5EF4-FFF2-40B4-BE49-F238E27FC236}">
                <a16:creationId xmlns:a16="http://schemas.microsoft.com/office/drawing/2014/main" id="{47D0DEE0-A8F0-AFAF-9926-7E01ECED0A5A}"/>
              </a:ext>
            </a:extLst>
          </p:cNvPr>
          <p:cNvSpPr txBox="1"/>
          <p:nvPr/>
        </p:nvSpPr>
        <p:spPr>
          <a:xfrm>
            <a:off x="1677402" y="382515"/>
            <a:ext cx="777837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tx1"/>
                </a:solidFill>
                <a:effectLst/>
                <a:uFillTx/>
                <a:latin typeface="+mn-lt"/>
                <a:ea typeface="+mn-ea"/>
                <a:cs typeface="+mn-cs"/>
                <a:sym typeface="Calibri"/>
              </a:rPr>
              <a:t>Exchange Rates – Demand and Supply</a:t>
            </a:r>
          </a:p>
        </p:txBody>
      </p:sp>
      <p:sp>
        <p:nvSpPr>
          <p:cNvPr id="17" name="TextBox 16">
            <a:extLst>
              <a:ext uri="{FF2B5EF4-FFF2-40B4-BE49-F238E27FC236}">
                <a16:creationId xmlns:a16="http://schemas.microsoft.com/office/drawing/2014/main" id="{985EB967-86BE-52B2-32EA-31735F3CB74D}"/>
              </a:ext>
            </a:extLst>
          </p:cNvPr>
          <p:cNvSpPr txBox="1"/>
          <p:nvPr/>
        </p:nvSpPr>
        <p:spPr>
          <a:xfrm>
            <a:off x="1263431" y="5703822"/>
            <a:ext cx="379900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Calibri"/>
              </a:rPr>
              <a:t>Dollar Market</a:t>
            </a:r>
          </a:p>
        </p:txBody>
      </p:sp>
      <p:sp>
        <p:nvSpPr>
          <p:cNvPr id="18" name="TextBox 17">
            <a:extLst>
              <a:ext uri="{FF2B5EF4-FFF2-40B4-BE49-F238E27FC236}">
                <a16:creationId xmlns:a16="http://schemas.microsoft.com/office/drawing/2014/main" id="{DA97B77C-908D-A403-7CDE-AAB14165FF9C}"/>
              </a:ext>
            </a:extLst>
          </p:cNvPr>
          <p:cNvSpPr txBox="1"/>
          <p:nvPr/>
        </p:nvSpPr>
        <p:spPr>
          <a:xfrm>
            <a:off x="6292400" y="2248469"/>
            <a:ext cx="5211444"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sng" strike="noStrike" cap="none" spc="0" normalizeH="0" baseline="0" dirty="0">
                <a:ln>
                  <a:noFill/>
                </a:ln>
                <a:solidFill>
                  <a:srgbClr val="000000"/>
                </a:solidFill>
                <a:effectLst/>
                <a:uFillTx/>
                <a:latin typeface="+mn-lt"/>
                <a:ea typeface="+mn-ea"/>
                <a:cs typeface="+mn-cs"/>
                <a:sym typeface="Calibri"/>
              </a:rPr>
              <a:t>DEMAND FOR $’S</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British households, firms, banks, and the British government demand $ for international transactions.</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1800" b="1" i="0" u="sng" strike="noStrike" cap="none" spc="0" normalizeH="0" baseline="0" dirty="0">
                <a:ln>
                  <a:noFill/>
                </a:ln>
                <a:solidFill>
                  <a:srgbClr val="000000"/>
                </a:solidFill>
                <a:effectLst/>
                <a:uFillTx/>
                <a:latin typeface="+mn-lt"/>
                <a:ea typeface="+mn-ea"/>
                <a:cs typeface="+mn-cs"/>
                <a:sym typeface="Calibri"/>
              </a:rPr>
              <a:t>SUPPLY OF $’S</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American households, firms, banks</a:t>
            </a:r>
            <a:r>
              <a:rPr lang="en-US" dirty="0"/>
              <a:t>, and the US government supply $’s for international transactions.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r>
              <a:rPr kumimoji="0" lang="en-US" sz="1800" b="0" i="1" u="none" strike="noStrike" cap="none" spc="0" normalizeH="0" baseline="0" dirty="0">
                <a:ln>
                  <a:noFill/>
                </a:ln>
                <a:solidFill>
                  <a:srgbClr val="000000"/>
                </a:solidFill>
                <a:effectLst/>
                <a:uFillTx/>
                <a:latin typeface="+mn-lt"/>
                <a:ea typeface="+mn-ea"/>
                <a:cs typeface="+mn-cs"/>
                <a:sym typeface="Calibri"/>
              </a:rPr>
              <a:t>Note: At the same time, the</a:t>
            </a:r>
            <a:r>
              <a:rPr lang="en-US" i="1" dirty="0"/>
              <a:t>re is a market for the British pound.  Here, Americans demand pounds and British supply pounds. The values on the y axis would be the reciprocal of  the </a:t>
            </a:r>
            <a:r>
              <a:rPr lang="en-US" sz="1800" dirty="0">
                <a:solidFill>
                  <a:srgbClr val="000000"/>
                </a:solidFill>
              </a:rPr>
              <a:t>₤/$</a:t>
            </a:r>
            <a:r>
              <a:rPr lang="en-US" i="1" dirty="0"/>
              <a:t> value on the y axis in the dollar market,</a:t>
            </a:r>
            <a:r>
              <a:rPr lang="en-US" sz="1800" dirty="0">
                <a:solidFill>
                  <a:srgbClr val="000000"/>
                </a:solidFill>
              </a:rPr>
              <a:t> that is “$/₤.”</a:t>
            </a:r>
            <a:endParaRPr lang="en-US" sz="1800" i="1" dirty="0">
              <a:solidFill>
                <a:srgbClr val="000000"/>
              </a:solidFill>
            </a:endParaRPr>
          </a:p>
          <a:p>
            <a:pPr marL="0" marR="0" indent="0" algn="l" defTabSz="914400" rtl="0" fontAlgn="auto" latinLnBrk="0" hangingPunct="0">
              <a:lnSpc>
                <a:spcPct val="100000"/>
              </a:lnSpc>
              <a:spcBef>
                <a:spcPts val="0"/>
              </a:spcBef>
              <a:spcAft>
                <a:spcPts val="0"/>
              </a:spcAft>
              <a:buClrTx/>
              <a:buSzTx/>
              <a:buFontTx/>
              <a:buNone/>
              <a:tabLst/>
            </a:pPr>
            <a:r>
              <a:rPr lang="en-US" i="1" dirty="0"/>
              <a:t> </a:t>
            </a:r>
            <a:endParaRPr kumimoji="0" lang="en-US" sz="1800" b="0" i="1"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i="1"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648829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081D39-04DE-45A6-2051-E7161FDAE19B}"/>
              </a:ext>
            </a:extLst>
          </p:cNvPr>
          <p:cNvSpPr txBox="1"/>
          <p:nvPr/>
        </p:nvSpPr>
        <p:spPr>
          <a:xfrm>
            <a:off x="1131217" y="377073"/>
            <a:ext cx="879520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n-lt"/>
                <a:ea typeface="+mn-ea"/>
                <a:cs typeface="+mn-cs"/>
                <a:sym typeface="Calibri"/>
              </a:rPr>
              <a:t>Determinants of Floating Exchange Rates</a:t>
            </a:r>
          </a:p>
        </p:txBody>
      </p:sp>
      <p:sp>
        <p:nvSpPr>
          <p:cNvPr id="3" name="TextBox 2">
            <a:extLst>
              <a:ext uri="{FF2B5EF4-FFF2-40B4-BE49-F238E27FC236}">
                <a16:creationId xmlns:a16="http://schemas.microsoft.com/office/drawing/2014/main" id="{2E111656-79E7-54B7-C30E-8800B4B8CA34}"/>
              </a:ext>
            </a:extLst>
          </p:cNvPr>
          <p:cNvSpPr txBox="1"/>
          <p:nvPr/>
        </p:nvSpPr>
        <p:spPr>
          <a:xfrm>
            <a:off x="2630079" y="1859340"/>
            <a:ext cx="8682086"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000000"/>
                </a:solidFill>
                <a:effectLst/>
                <a:uFillTx/>
                <a:latin typeface="Calibri Light" panose="020F0302020204030204" pitchFamily="34" charset="0"/>
                <a:ea typeface="Calibri Light" panose="020F0302020204030204" pitchFamily="34" charset="0"/>
                <a:cs typeface="Calibri Light" panose="020F0302020204030204" pitchFamily="34" charset="0"/>
                <a:sym typeface="Calibri"/>
              </a:rPr>
              <a:t>Tastes and preferences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latin typeface="Calibri Light" panose="020F0302020204030204" pitchFamily="34" charset="0"/>
                <a:ea typeface="Calibri Light" panose="020F0302020204030204" pitchFamily="34" charset="0"/>
                <a:cs typeface="Calibri Light" panose="020F0302020204030204" pitchFamily="34" charset="0"/>
              </a:rPr>
              <a:t>Relative incomes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latin typeface="Calibri Light" panose="020F0302020204030204" pitchFamily="34" charset="0"/>
                <a:ea typeface="Calibri Light" panose="020F0302020204030204" pitchFamily="34" charset="0"/>
                <a:cs typeface="Calibri Light" panose="020F0302020204030204" pitchFamily="34" charset="0"/>
              </a:rPr>
              <a:t>Relative prices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latin typeface="Calibri Light" panose="020F0302020204030204" pitchFamily="34" charset="0"/>
                <a:ea typeface="Calibri Light" panose="020F0302020204030204" pitchFamily="34" charset="0"/>
                <a:cs typeface="Calibri Light" panose="020F0302020204030204" pitchFamily="34" charset="0"/>
              </a:rPr>
              <a:t>Relative interest rates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latin typeface="Calibri Light" panose="020F0302020204030204" pitchFamily="34" charset="0"/>
                <a:ea typeface="Calibri Light" panose="020F0302020204030204" pitchFamily="34" charset="0"/>
                <a:cs typeface="Calibri Light" panose="020F0302020204030204" pitchFamily="34" charset="0"/>
              </a:rPr>
              <a:t>Speculation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8436" name="Picture 4" descr="Currencies Of The World - WorldAtlas">
            <a:extLst>
              <a:ext uri="{FF2B5EF4-FFF2-40B4-BE49-F238E27FC236}">
                <a16:creationId xmlns:a16="http://schemas.microsoft.com/office/drawing/2014/main" id="{A65933C0-0793-22BA-54F8-0D238B30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771" y="1859340"/>
            <a:ext cx="3669284" cy="222246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The importance of using localized payments and selling in multiple  currencies | EBANX Blog">
            <a:extLst>
              <a:ext uri="{FF2B5EF4-FFF2-40B4-BE49-F238E27FC236}">
                <a16:creationId xmlns:a16="http://schemas.microsoft.com/office/drawing/2014/main" id="{F2933D12-ED44-088F-7E0D-5598DAA87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6446"/>
            <a:ext cx="12192000" cy="180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7196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DDD61-7D6E-8727-B773-F1363C98D1A9}"/>
              </a:ext>
            </a:extLst>
          </p:cNvPr>
          <p:cNvSpPr txBox="1"/>
          <p:nvPr/>
        </p:nvSpPr>
        <p:spPr>
          <a:xfrm>
            <a:off x="2019222" y="402962"/>
            <a:ext cx="808790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Evaluating Changes in Exchange Rates</a:t>
            </a:r>
          </a:p>
        </p:txBody>
      </p:sp>
      <p:grpSp>
        <p:nvGrpSpPr>
          <p:cNvPr id="5" name="Group 4">
            <a:extLst>
              <a:ext uri="{FF2B5EF4-FFF2-40B4-BE49-F238E27FC236}">
                <a16:creationId xmlns:a16="http://schemas.microsoft.com/office/drawing/2014/main" id="{B1910B24-C408-CB3A-B79A-7BB41E402D39}"/>
              </a:ext>
            </a:extLst>
          </p:cNvPr>
          <p:cNvGrpSpPr/>
          <p:nvPr/>
        </p:nvGrpSpPr>
        <p:grpSpPr>
          <a:xfrm>
            <a:off x="1414976" y="2290657"/>
            <a:ext cx="8305799" cy="2756723"/>
            <a:chOff x="304800" y="1790700"/>
            <a:chExt cx="8305799" cy="2756723"/>
          </a:xfrm>
        </p:grpSpPr>
        <p:grpSp>
          <p:nvGrpSpPr>
            <p:cNvPr id="6" name="Group 5">
              <a:extLst>
                <a:ext uri="{FF2B5EF4-FFF2-40B4-BE49-F238E27FC236}">
                  <a16:creationId xmlns:a16="http://schemas.microsoft.com/office/drawing/2014/main" id="{35BAA1E3-38C1-356A-9A81-A55A7B36B0BD}"/>
                </a:ext>
              </a:extLst>
            </p:cNvPr>
            <p:cNvGrpSpPr/>
            <p:nvPr/>
          </p:nvGrpSpPr>
          <p:grpSpPr>
            <a:xfrm>
              <a:off x="304800" y="1790700"/>
              <a:ext cx="4659046" cy="2756723"/>
              <a:chOff x="-304799" y="1943100"/>
              <a:chExt cx="4659046" cy="2756723"/>
            </a:xfrm>
          </p:grpSpPr>
          <p:grpSp>
            <p:nvGrpSpPr>
              <p:cNvPr id="29" name="Group 28">
                <a:extLst>
                  <a:ext uri="{FF2B5EF4-FFF2-40B4-BE49-F238E27FC236}">
                    <a16:creationId xmlns:a16="http://schemas.microsoft.com/office/drawing/2014/main" id="{0B7AA93F-0E27-49A4-75C1-8B7CFF1E3C5A}"/>
                  </a:ext>
                </a:extLst>
              </p:cNvPr>
              <p:cNvGrpSpPr/>
              <p:nvPr/>
            </p:nvGrpSpPr>
            <p:grpSpPr>
              <a:xfrm>
                <a:off x="-304799" y="1943100"/>
                <a:ext cx="4581231" cy="2756723"/>
                <a:chOff x="4719032" y="1549480"/>
                <a:chExt cx="6012461" cy="4341545"/>
              </a:xfrm>
            </p:grpSpPr>
            <p:cxnSp>
              <p:nvCxnSpPr>
                <p:cNvPr id="33" name="Straight Connector 32">
                  <a:extLst>
                    <a:ext uri="{FF2B5EF4-FFF2-40B4-BE49-F238E27FC236}">
                      <a16:creationId xmlns:a16="http://schemas.microsoft.com/office/drawing/2014/main" id="{05031ADD-CA70-C4D5-A1F9-0EEF2AEF1420}"/>
                    </a:ext>
                  </a:extLst>
                </p:cNvPr>
                <p:cNvCxnSpPr/>
                <p:nvPr/>
              </p:nvCxnSpPr>
              <p:spPr>
                <a:xfrm>
                  <a:off x="5901690" y="1832610"/>
                  <a:ext cx="0" cy="35261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0E68BD-5EAB-C1B1-3C7F-D14E1B686654}"/>
                    </a:ext>
                  </a:extLst>
                </p:cNvPr>
                <p:cNvCxnSpPr/>
                <p:nvPr/>
              </p:nvCxnSpPr>
              <p:spPr>
                <a:xfrm>
                  <a:off x="5887973" y="5358765"/>
                  <a:ext cx="38945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5E5F018-F203-81D2-96E4-EFEE6F1D78BA}"/>
                    </a:ext>
                  </a:extLst>
                </p:cNvPr>
                <p:cNvSpPr txBox="1"/>
                <p:nvPr/>
              </p:nvSpPr>
              <p:spPr>
                <a:xfrm>
                  <a:off x="6506634" y="1574800"/>
                  <a:ext cx="2215244" cy="484716"/>
                </a:xfrm>
                <a:prstGeom prst="rect">
                  <a:avLst/>
                </a:prstGeom>
                <a:noFill/>
              </p:spPr>
              <p:txBody>
                <a:bodyPr vert="horz" wrap="square" rtlCol="0">
                  <a:spAutoFit/>
                </a:bodyPr>
                <a:lstStyle/>
                <a:p>
                  <a:pPr algn="ctr"/>
                  <a:r>
                    <a:rPr lang="en-US" sz="1400" b="1" dirty="0">
                      <a:solidFill>
                        <a:srgbClr val="FF6820"/>
                      </a:solidFill>
                    </a:rPr>
                    <a:t>US$ in Britain</a:t>
                  </a:r>
                </a:p>
              </p:txBody>
            </p:sp>
            <p:sp>
              <p:nvSpPr>
                <p:cNvPr id="36" name="TextBox 35">
                  <a:extLst>
                    <a:ext uri="{FF2B5EF4-FFF2-40B4-BE49-F238E27FC236}">
                      <a16:creationId xmlns:a16="http://schemas.microsoft.com/office/drawing/2014/main" id="{056E06FA-90C7-9EB5-95E8-407FD38F12ED}"/>
                    </a:ext>
                  </a:extLst>
                </p:cNvPr>
                <p:cNvSpPr txBox="1"/>
                <p:nvPr/>
              </p:nvSpPr>
              <p:spPr>
                <a:xfrm>
                  <a:off x="5319063" y="1549480"/>
                  <a:ext cx="760935" cy="581659"/>
                </a:xfrm>
                <a:prstGeom prst="rect">
                  <a:avLst/>
                </a:prstGeom>
                <a:noFill/>
              </p:spPr>
              <p:txBody>
                <a:bodyPr vert="horz" wrap="square" rtlCol="0">
                  <a:spAutoFit/>
                </a:bodyPr>
                <a:lstStyle/>
                <a:p>
                  <a:r>
                    <a:rPr lang="en-US" sz="1800" dirty="0">
                      <a:solidFill>
                        <a:srgbClr val="000000"/>
                      </a:solidFill>
                    </a:rPr>
                    <a:t>₤/$</a:t>
                  </a:r>
                </a:p>
              </p:txBody>
            </p:sp>
            <p:cxnSp>
              <p:nvCxnSpPr>
                <p:cNvPr id="37" name="Straight Connector 36">
                  <a:extLst>
                    <a:ext uri="{FF2B5EF4-FFF2-40B4-BE49-F238E27FC236}">
                      <a16:creationId xmlns:a16="http://schemas.microsoft.com/office/drawing/2014/main" id="{F06CE03D-8E54-8B62-1431-A2C67305F110}"/>
                    </a:ext>
                  </a:extLst>
                </p:cNvPr>
                <p:cNvCxnSpPr/>
                <p:nvPr/>
              </p:nvCxnSpPr>
              <p:spPr>
                <a:xfrm>
                  <a:off x="6121146" y="2134489"/>
                  <a:ext cx="3071748" cy="2840101"/>
                </a:xfrm>
                <a:prstGeom prst="line">
                  <a:avLst/>
                </a:prstGeom>
                <a:ln w="38100" cap="flat" cmpd="sng" algn="ctr">
                  <a:solidFill>
                    <a:schemeClr val="accent1">
                      <a:lumMod val="40000"/>
                      <a:lumOff val="6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AB3D02-7D50-87DD-FE25-85CD50D56B1C}"/>
                    </a:ext>
                  </a:extLst>
                </p:cNvPr>
                <p:cNvCxnSpPr/>
                <p:nvPr/>
              </p:nvCxnSpPr>
              <p:spPr>
                <a:xfrm flipV="1">
                  <a:off x="6079997" y="2120773"/>
                  <a:ext cx="2989454" cy="3059684"/>
                </a:xfrm>
                <a:prstGeom prst="line">
                  <a:avLst/>
                </a:prstGeom>
                <a:ln w="38100" cap="flat" cmpd="sng" algn="ctr">
                  <a:solidFill>
                    <a:srgbClr val="41DF5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706995-3605-014B-F424-D43BF1D8CCAA}"/>
                    </a:ext>
                  </a:extLst>
                </p:cNvPr>
                <p:cNvSpPr txBox="1"/>
                <p:nvPr/>
              </p:nvSpPr>
              <p:spPr>
                <a:xfrm>
                  <a:off x="9182100" y="4800600"/>
                  <a:ext cx="736600" cy="484716"/>
                </a:xfrm>
                <a:prstGeom prst="rect">
                  <a:avLst/>
                </a:prstGeom>
                <a:noFill/>
              </p:spPr>
              <p:txBody>
                <a:bodyPr vert="horz" rtlCol="0">
                  <a:spAutoFit/>
                </a:bodyPr>
                <a:lstStyle/>
                <a:p>
                  <a:r>
                    <a:rPr lang="en-US" sz="1400" dirty="0">
                      <a:solidFill>
                        <a:srgbClr val="000000"/>
                      </a:solidFill>
                    </a:rPr>
                    <a:t>D</a:t>
                  </a:r>
                  <a:r>
                    <a:rPr lang="en-US" sz="1400" baseline="-25000" dirty="0">
                      <a:solidFill>
                        <a:srgbClr val="000000"/>
                      </a:solidFill>
                    </a:rPr>
                    <a:t>$</a:t>
                  </a:r>
                </a:p>
              </p:txBody>
            </p:sp>
            <p:sp>
              <p:nvSpPr>
                <p:cNvPr id="40" name="TextBox 39">
                  <a:extLst>
                    <a:ext uri="{FF2B5EF4-FFF2-40B4-BE49-F238E27FC236}">
                      <a16:creationId xmlns:a16="http://schemas.microsoft.com/office/drawing/2014/main" id="{5856DBD0-7935-4E86-5208-BD2D5FF4ABC3}"/>
                    </a:ext>
                  </a:extLst>
                </p:cNvPr>
                <p:cNvSpPr txBox="1"/>
                <p:nvPr/>
              </p:nvSpPr>
              <p:spPr>
                <a:xfrm>
                  <a:off x="9080500" y="1905000"/>
                  <a:ext cx="736600" cy="484716"/>
                </a:xfrm>
                <a:prstGeom prst="rect">
                  <a:avLst/>
                </a:prstGeom>
                <a:noFill/>
              </p:spPr>
              <p:txBody>
                <a:bodyPr vert="horz" rtlCol="0">
                  <a:spAutoFit/>
                </a:bodyPr>
                <a:lstStyle/>
                <a:p>
                  <a:r>
                    <a:rPr lang="en-US" sz="1400">
                      <a:solidFill>
                        <a:srgbClr val="000000"/>
                      </a:solidFill>
                    </a:rPr>
                    <a:t>S</a:t>
                  </a:r>
                  <a:r>
                    <a:rPr lang="en-US" sz="1400" baseline="-25000">
                      <a:solidFill>
                        <a:srgbClr val="000000"/>
                      </a:solidFill>
                    </a:rPr>
                    <a:t>$</a:t>
                  </a:r>
                </a:p>
              </p:txBody>
            </p:sp>
            <p:cxnSp>
              <p:nvCxnSpPr>
                <p:cNvPr id="41" name="Straight Connector 40">
                  <a:extLst>
                    <a:ext uri="{FF2B5EF4-FFF2-40B4-BE49-F238E27FC236}">
                      <a16:creationId xmlns:a16="http://schemas.microsoft.com/office/drawing/2014/main" id="{7D6A8F73-DD3E-4E62-B14C-816AAFBA2CD4}"/>
                    </a:ext>
                  </a:extLst>
                </p:cNvPr>
                <p:cNvCxnSpPr/>
                <p:nvPr/>
              </p:nvCxnSpPr>
              <p:spPr>
                <a:xfrm flipH="1">
                  <a:off x="5901690" y="3561460"/>
                  <a:ext cx="1741678" cy="0"/>
                </a:xfrm>
                <a:prstGeom prst="line">
                  <a:avLst/>
                </a:prstGeom>
                <a:ln w="38100" cap="flat" cmpd="sng" algn="ctr">
                  <a:solidFill>
                    <a:srgbClr val="FFF4BD"/>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EF4528-2D9A-C2C2-FF1E-F17019FB1E67}"/>
                    </a:ext>
                  </a:extLst>
                </p:cNvPr>
                <p:cNvCxnSpPr/>
                <p:nvPr/>
              </p:nvCxnSpPr>
              <p:spPr>
                <a:xfrm>
                  <a:off x="7629652" y="3561460"/>
                  <a:ext cx="0" cy="1783588"/>
                </a:xfrm>
                <a:prstGeom prst="line">
                  <a:avLst/>
                </a:prstGeom>
                <a:ln w="38100" cap="flat" cmpd="sng" algn="ctr">
                  <a:solidFill>
                    <a:srgbClr val="FFF4BD"/>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E0F5FA6-E1AC-040F-7311-9D133D7A6DE8}"/>
                    </a:ext>
                  </a:extLst>
                </p:cNvPr>
                <p:cNvSpPr txBox="1"/>
                <p:nvPr/>
              </p:nvSpPr>
              <p:spPr>
                <a:xfrm>
                  <a:off x="7404100" y="5357063"/>
                  <a:ext cx="584200" cy="484716"/>
                </a:xfrm>
                <a:prstGeom prst="rect">
                  <a:avLst/>
                </a:prstGeom>
                <a:noFill/>
              </p:spPr>
              <p:txBody>
                <a:bodyPr vert="horz" rtlCol="0">
                  <a:spAutoFit/>
                </a:bodyPr>
                <a:lstStyle/>
                <a:p>
                  <a:r>
                    <a:rPr lang="en-US" sz="1400" dirty="0" err="1">
                      <a:solidFill>
                        <a:srgbClr val="000000"/>
                      </a:solidFill>
                    </a:rPr>
                    <a:t>Q</a:t>
                  </a:r>
                  <a:r>
                    <a:rPr lang="en-US" sz="1400" baseline="-25000" dirty="0" err="1">
                      <a:solidFill>
                        <a:srgbClr val="000000"/>
                      </a:solidFill>
                    </a:rPr>
                    <a:t>e</a:t>
                  </a:r>
                  <a:endParaRPr lang="en-US" sz="1400" baseline="-25000" dirty="0">
                    <a:solidFill>
                      <a:srgbClr val="000000"/>
                    </a:solidFill>
                  </a:endParaRPr>
                </a:p>
              </p:txBody>
            </p:sp>
            <p:sp>
              <p:nvSpPr>
                <p:cNvPr id="44" name="TextBox 43">
                  <a:extLst>
                    <a:ext uri="{FF2B5EF4-FFF2-40B4-BE49-F238E27FC236}">
                      <a16:creationId xmlns:a16="http://schemas.microsoft.com/office/drawing/2014/main" id="{FC5777AF-4D6F-3001-CE7D-416121B719CC}"/>
                    </a:ext>
                  </a:extLst>
                </p:cNvPr>
                <p:cNvSpPr txBox="1"/>
                <p:nvPr/>
              </p:nvSpPr>
              <p:spPr>
                <a:xfrm>
                  <a:off x="5219057" y="3378279"/>
                  <a:ext cx="959720" cy="484716"/>
                </a:xfrm>
                <a:prstGeom prst="rect">
                  <a:avLst/>
                </a:prstGeom>
                <a:noFill/>
              </p:spPr>
              <p:txBody>
                <a:bodyPr vert="horz" wrap="square" rtlCol="0">
                  <a:spAutoFit/>
                </a:bodyPr>
                <a:lstStyle/>
                <a:p>
                  <a:r>
                    <a:rPr lang="en-US" sz="1400" dirty="0">
                      <a:solidFill>
                        <a:srgbClr val="000000"/>
                      </a:solidFill>
                    </a:rPr>
                    <a:t>0.65</a:t>
                  </a:r>
                </a:p>
              </p:txBody>
            </p:sp>
            <p:sp>
              <p:nvSpPr>
                <p:cNvPr id="45" name="TextBox 44">
                  <a:extLst>
                    <a:ext uri="{FF2B5EF4-FFF2-40B4-BE49-F238E27FC236}">
                      <a16:creationId xmlns:a16="http://schemas.microsoft.com/office/drawing/2014/main" id="{8A97C284-CEA6-6C25-5103-B35782DB6371}"/>
                    </a:ext>
                  </a:extLst>
                </p:cNvPr>
                <p:cNvSpPr txBox="1"/>
                <p:nvPr/>
              </p:nvSpPr>
              <p:spPr>
                <a:xfrm>
                  <a:off x="9435132" y="5406309"/>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a:t>
                  </a:r>
                </a:p>
              </p:txBody>
            </p:sp>
            <p:cxnSp>
              <p:nvCxnSpPr>
                <p:cNvPr id="46" name="Straight Connector 45">
                  <a:extLst>
                    <a:ext uri="{FF2B5EF4-FFF2-40B4-BE49-F238E27FC236}">
                      <a16:creationId xmlns:a16="http://schemas.microsoft.com/office/drawing/2014/main" id="{5213E17A-CB1E-C770-0BC2-7E928584C2B5}"/>
                    </a:ext>
                  </a:extLst>
                </p:cNvPr>
                <p:cNvCxnSpPr/>
                <p:nvPr/>
              </p:nvCxnSpPr>
              <p:spPr>
                <a:xfrm>
                  <a:off x="7119166" y="2149514"/>
                  <a:ext cx="2474377" cy="223988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1A889A7-FAF0-5A0E-4EAB-71565689083E}"/>
                    </a:ext>
                  </a:extLst>
                </p:cNvPr>
                <p:cNvSpPr txBox="1"/>
                <p:nvPr/>
              </p:nvSpPr>
              <p:spPr>
                <a:xfrm>
                  <a:off x="9582750" y="4189631"/>
                  <a:ext cx="736600" cy="484716"/>
                </a:xfrm>
                <a:prstGeom prst="rect">
                  <a:avLst/>
                </a:prstGeom>
                <a:noFill/>
              </p:spPr>
              <p:txBody>
                <a:bodyPr vert="horz" rtlCol="0">
                  <a:spAutoFit/>
                </a:bodyPr>
                <a:lstStyle/>
                <a:p>
                  <a:r>
                    <a:rPr lang="en-US" sz="1400" dirty="0">
                      <a:solidFill>
                        <a:srgbClr val="000000"/>
                      </a:solidFill>
                    </a:rPr>
                    <a:t>D</a:t>
                  </a:r>
                  <a:r>
                    <a:rPr lang="en-US" sz="1400" baseline="-25000" dirty="0">
                      <a:solidFill>
                        <a:srgbClr val="000000"/>
                      </a:solidFill>
                    </a:rPr>
                    <a:t>$1</a:t>
                  </a:r>
                </a:p>
              </p:txBody>
            </p:sp>
            <p:cxnSp>
              <p:nvCxnSpPr>
                <p:cNvPr id="48" name="Straight Connector 47">
                  <a:extLst>
                    <a:ext uri="{FF2B5EF4-FFF2-40B4-BE49-F238E27FC236}">
                      <a16:creationId xmlns:a16="http://schemas.microsoft.com/office/drawing/2014/main" id="{23FFDC9B-7CED-F180-1C95-221294B81C5D}"/>
                    </a:ext>
                  </a:extLst>
                </p:cNvPr>
                <p:cNvCxnSpPr/>
                <p:nvPr/>
              </p:nvCxnSpPr>
              <p:spPr>
                <a:xfrm flipH="1">
                  <a:off x="5901689" y="3109569"/>
                  <a:ext cx="2217534"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60AAAC1-3B48-F52B-9B2D-8ECEFA23974B}"/>
                    </a:ext>
                  </a:extLst>
                </p:cNvPr>
                <p:cNvCxnSpPr/>
                <p:nvPr/>
              </p:nvCxnSpPr>
              <p:spPr>
                <a:xfrm>
                  <a:off x="8119224" y="3109569"/>
                  <a:ext cx="0" cy="2247494"/>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DE81F35-AF3E-8C75-F894-33531D8A4131}"/>
                    </a:ext>
                  </a:extLst>
                </p:cNvPr>
                <p:cNvSpPr txBox="1"/>
                <p:nvPr/>
              </p:nvSpPr>
              <p:spPr>
                <a:xfrm>
                  <a:off x="5219057" y="2869556"/>
                  <a:ext cx="959720" cy="484716"/>
                </a:xfrm>
                <a:prstGeom prst="rect">
                  <a:avLst/>
                </a:prstGeom>
                <a:noFill/>
              </p:spPr>
              <p:txBody>
                <a:bodyPr vert="horz" wrap="square" rtlCol="0">
                  <a:spAutoFit/>
                </a:bodyPr>
                <a:lstStyle/>
                <a:p>
                  <a:r>
                    <a:rPr lang="en-US" sz="1400" dirty="0">
                      <a:solidFill>
                        <a:srgbClr val="000000"/>
                      </a:solidFill>
                    </a:rPr>
                    <a:t>0.80</a:t>
                  </a:r>
                </a:p>
              </p:txBody>
            </p:sp>
            <p:sp>
              <p:nvSpPr>
                <p:cNvPr id="51" name="TextBox 50">
                  <a:extLst>
                    <a:ext uri="{FF2B5EF4-FFF2-40B4-BE49-F238E27FC236}">
                      <a16:creationId xmlns:a16="http://schemas.microsoft.com/office/drawing/2014/main" id="{D25AFB8A-4EBF-1511-6EFC-8FE7619E8641}"/>
                    </a:ext>
                  </a:extLst>
                </p:cNvPr>
                <p:cNvSpPr txBox="1"/>
                <p:nvPr/>
              </p:nvSpPr>
              <p:spPr>
                <a:xfrm rot="16200000">
                  <a:off x="3972778" y="3309898"/>
                  <a:ext cx="1825749" cy="333242"/>
                </a:xfrm>
                <a:prstGeom prst="rect">
                  <a:avLst/>
                </a:prstGeom>
                <a:solidFill>
                  <a:schemeClr val="accent1">
                    <a:lumMod val="20000"/>
                    <a:lumOff val="80000"/>
                  </a:schemeClr>
                </a:solidFill>
                <a:ln>
                  <a:noFill/>
                </a:ln>
              </p:spPr>
              <p:txBody>
                <a:bodyPr vert="horz" wrap="square" rtlCol="0">
                  <a:spAutoFit/>
                </a:bodyPr>
                <a:lstStyle/>
                <a:p>
                  <a:r>
                    <a:rPr lang="en-US" sz="1050" b="1" dirty="0">
                      <a:solidFill>
                        <a:srgbClr val="000000"/>
                      </a:solidFill>
                    </a:rPr>
                    <a:t>$ appreciates</a:t>
                  </a:r>
                </a:p>
              </p:txBody>
            </p:sp>
            <p:sp>
              <p:nvSpPr>
                <p:cNvPr id="52" name="TextBox 51">
                  <a:extLst>
                    <a:ext uri="{FF2B5EF4-FFF2-40B4-BE49-F238E27FC236}">
                      <a16:creationId xmlns:a16="http://schemas.microsoft.com/office/drawing/2014/main" id="{8358BA8C-BD53-B7FF-B03E-0171C4D435B1}"/>
                    </a:ext>
                  </a:extLst>
                </p:cNvPr>
                <p:cNvSpPr txBox="1"/>
                <p:nvPr/>
              </p:nvSpPr>
              <p:spPr>
                <a:xfrm rot="16200000">
                  <a:off x="9692315" y="3695499"/>
                  <a:ext cx="1745114" cy="333242"/>
                </a:xfrm>
                <a:prstGeom prst="rect">
                  <a:avLst/>
                </a:prstGeom>
                <a:solidFill>
                  <a:schemeClr val="accent2">
                    <a:lumMod val="20000"/>
                    <a:lumOff val="80000"/>
                  </a:schemeClr>
                </a:solidFill>
              </p:spPr>
              <p:txBody>
                <a:bodyPr vert="horz" wrap="square" rtlCol="0">
                  <a:spAutoFit/>
                </a:bodyPr>
                <a:lstStyle/>
                <a:p>
                  <a:r>
                    <a:rPr lang="en-US" sz="1050" b="1" dirty="0">
                      <a:solidFill>
                        <a:srgbClr val="000000"/>
                      </a:solidFill>
                    </a:rPr>
                    <a:t>₤ depreciates</a:t>
                  </a:r>
                </a:p>
              </p:txBody>
            </p:sp>
            <p:sp>
              <p:nvSpPr>
                <p:cNvPr id="53" name="TextBox 52">
                  <a:extLst>
                    <a:ext uri="{FF2B5EF4-FFF2-40B4-BE49-F238E27FC236}">
                      <a16:creationId xmlns:a16="http://schemas.microsoft.com/office/drawing/2014/main" id="{F927B2AC-84F7-295A-EDBB-8AFC8AE94588}"/>
                    </a:ext>
                  </a:extLst>
                </p:cNvPr>
                <p:cNvSpPr txBox="1"/>
                <p:nvPr/>
              </p:nvSpPr>
              <p:spPr>
                <a:xfrm>
                  <a:off x="7935051" y="5385012"/>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1</a:t>
                  </a:r>
                </a:p>
              </p:txBody>
            </p:sp>
          </p:grpSp>
          <p:cxnSp>
            <p:nvCxnSpPr>
              <p:cNvPr id="30" name="Straight Arrow Connector 29">
                <a:extLst>
                  <a:ext uri="{FF2B5EF4-FFF2-40B4-BE49-F238E27FC236}">
                    <a16:creationId xmlns:a16="http://schemas.microsoft.com/office/drawing/2014/main" id="{FCB7456C-D997-8CE1-8791-CD2433741234}"/>
                  </a:ext>
                </a:extLst>
              </p:cNvPr>
              <p:cNvCxnSpPr/>
              <p:nvPr/>
            </p:nvCxnSpPr>
            <p:spPr>
              <a:xfrm>
                <a:off x="2186242" y="3335898"/>
                <a:ext cx="558954"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0CA46318-C0DD-7A08-5195-17314958B708}"/>
                  </a:ext>
                </a:extLst>
              </p:cNvPr>
              <p:cNvCxnSpPr/>
              <p:nvPr/>
            </p:nvCxnSpPr>
            <p:spPr>
              <a:xfrm flipV="1">
                <a:off x="26931" y="2846954"/>
                <a:ext cx="0" cy="43029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E46DAAB1-1A9C-E8B6-0D11-639654032160}"/>
                  </a:ext>
                </a:extLst>
              </p:cNvPr>
              <p:cNvCxnSpPr/>
              <p:nvPr/>
            </p:nvCxnSpPr>
            <p:spPr>
              <a:xfrm>
                <a:off x="4354247" y="3241545"/>
                <a:ext cx="0" cy="377955"/>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nvGrpSpPr>
            <p:cNvPr id="7" name="Group 6">
              <a:extLst>
                <a:ext uri="{FF2B5EF4-FFF2-40B4-BE49-F238E27FC236}">
                  <a16:creationId xmlns:a16="http://schemas.microsoft.com/office/drawing/2014/main" id="{1FA5F7BF-1DE2-566D-A432-311DE5B1164A}"/>
                </a:ext>
              </a:extLst>
            </p:cNvPr>
            <p:cNvGrpSpPr/>
            <p:nvPr/>
          </p:nvGrpSpPr>
          <p:grpSpPr>
            <a:xfrm>
              <a:off x="4952999" y="1790700"/>
              <a:ext cx="3657600" cy="2756723"/>
              <a:chOff x="5410200" y="1866900"/>
              <a:chExt cx="3657600" cy="2756723"/>
            </a:xfrm>
          </p:grpSpPr>
          <p:grpSp>
            <p:nvGrpSpPr>
              <p:cNvPr id="8" name="Group 7">
                <a:extLst>
                  <a:ext uri="{FF2B5EF4-FFF2-40B4-BE49-F238E27FC236}">
                    <a16:creationId xmlns:a16="http://schemas.microsoft.com/office/drawing/2014/main" id="{7560BC6B-79C6-5E3C-8BF5-FC59B204B1DA}"/>
                  </a:ext>
                </a:extLst>
              </p:cNvPr>
              <p:cNvGrpSpPr/>
              <p:nvPr/>
            </p:nvGrpSpPr>
            <p:grpSpPr>
              <a:xfrm>
                <a:off x="5410200" y="1866900"/>
                <a:ext cx="3657600" cy="2756723"/>
                <a:chOff x="5219057" y="1549480"/>
                <a:chExt cx="4800275" cy="4341545"/>
              </a:xfrm>
            </p:grpSpPr>
            <p:cxnSp>
              <p:nvCxnSpPr>
                <p:cNvPr id="10" name="Straight Connector 9">
                  <a:extLst>
                    <a:ext uri="{FF2B5EF4-FFF2-40B4-BE49-F238E27FC236}">
                      <a16:creationId xmlns:a16="http://schemas.microsoft.com/office/drawing/2014/main" id="{7F0A5265-9BB5-711C-563F-36DA074F85F6}"/>
                    </a:ext>
                  </a:extLst>
                </p:cNvPr>
                <p:cNvCxnSpPr/>
                <p:nvPr/>
              </p:nvCxnSpPr>
              <p:spPr>
                <a:xfrm>
                  <a:off x="5901690" y="1832610"/>
                  <a:ext cx="0" cy="35261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B90607-DD0A-27D1-088B-13214136C344}"/>
                    </a:ext>
                  </a:extLst>
                </p:cNvPr>
                <p:cNvCxnSpPr/>
                <p:nvPr/>
              </p:nvCxnSpPr>
              <p:spPr>
                <a:xfrm>
                  <a:off x="5887973" y="5358765"/>
                  <a:ext cx="38945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3CA3AF-BA20-2946-E2BE-1C485B3DC53A}"/>
                    </a:ext>
                  </a:extLst>
                </p:cNvPr>
                <p:cNvSpPr txBox="1"/>
                <p:nvPr/>
              </p:nvSpPr>
              <p:spPr>
                <a:xfrm>
                  <a:off x="6319118" y="1743918"/>
                  <a:ext cx="2675467" cy="484716"/>
                </a:xfrm>
                <a:prstGeom prst="rect">
                  <a:avLst/>
                </a:prstGeom>
                <a:noFill/>
              </p:spPr>
              <p:txBody>
                <a:bodyPr vert="horz" wrap="square" rtlCol="0">
                  <a:spAutoFit/>
                </a:bodyPr>
                <a:lstStyle/>
                <a:p>
                  <a:pPr algn="ctr"/>
                  <a:r>
                    <a:rPr lang="en-US" sz="1400" b="1" dirty="0">
                      <a:solidFill>
                        <a:srgbClr val="FF6820"/>
                      </a:solidFill>
                    </a:rPr>
                    <a:t>British ₤ in the US</a:t>
                  </a:r>
                </a:p>
              </p:txBody>
            </p:sp>
            <p:sp>
              <p:nvSpPr>
                <p:cNvPr id="13" name="TextBox 12">
                  <a:extLst>
                    <a:ext uri="{FF2B5EF4-FFF2-40B4-BE49-F238E27FC236}">
                      <a16:creationId xmlns:a16="http://schemas.microsoft.com/office/drawing/2014/main" id="{93EB2BC1-F3D0-FFA2-29BC-978036AC322F}"/>
                    </a:ext>
                  </a:extLst>
                </p:cNvPr>
                <p:cNvSpPr txBox="1"/>
                <p:nvPr/>
              </p:nvSpPr>
              <p:spPr>
                <a:xfrm>
                  <a:off x="5319063" y="1549480"/>
                  <a:ext cx="1100060" cy="581659"/>
                </a:xfrm>
                <a:prstGeom prst="rect">
                  <a:avLst/>
                </a:prstGeom>
                <a:noFill/>
              </p:spPr>
              <p:txBody>
                <a:bodyPr vert="horz" wrap="square" rtlCol="0">
                  <a:spAutoFit/>
                </a:bodyPr>
                <a:lstStyle/>
                <a:p>
                  <a:r>
                    <a:rPr lang="en-US" sz="1800" dirty="0">
                      <a:solidFill>
                        <a:srgbClr val="000000"/>
                      </a:solidFill>
                    </a:rPr>
                    <a:t>$/₤</a:t>
                  </a:r>
                </a:p>
              </p:txBody>
            </p:sp>
            <p:cxnSp>
              <p:nvCxnSpPr>
                <p:cNvPr id="14" name="Straight Connector 13">
                  <a:extLst>
                    <a:ext uri="{FF2B5EF4-FFF2-40B4-BE49-F238E27FC236}">
                      <a16:creationId xmlns:a16="http://schemas.microsoft.com/office/drawing/2014/main" id="{F42A8B19-8BF3-C45F-4DA4-EBC5D996EC96}"/>
                    </a:ext>
                  </a:extLst>
                </p:cNvPr>
                <p:cNvCxnSpPr/>
                <p:nvPr/>
              </p:nvCxnSpPr>
              <p:spPr>
                <a:xfrm>
                  <a:off x="6121146" y="2134489"/>
                  <a:ext cx="3071748" cy="2840101"/>
                </a:xfrm>
                <a:prstGeom prst="line">
                  <a:avLst/>
                </a:prstGeom>
                <a:ln w="38100" cap="flat" cmpd="sng" algn="ctr">
                  <a:solidFill>
                    <a:srgbClr val="41DF5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2F23B8-6526-491E-D515-B8799B504044}"/>
                    </a:ext>
                  </a:extLst>
                </p:cNvPr>
                <p:cNvCxnSpPr/>
                <p:nvPr/>
              </p:nvCxnSpPr>
              <p:spPr>
                <a:xfrm flipV="1">
                  <a:off x="6079997" y="2120773"/>
                  <a:ext cx="2989454" cy="3059684"/>
                </a:xfrm>
                <a:prstGeom prst="line">
                  <a:avLst/>
                </a:prstGeom>
                <a:ln w="38100" cap="flat" cmpd="sng" algn="ctr">
                  <a:solidFill>
                    <a:schemeClr val="accent1">
                      <a:lumMod val="40000"/>
                      <a:lumOff val="6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22B5C9-A379-8718-8A79-028801078A91}"/>
                    </a:ext>
                  </a:extLst>
                </p:cNvPr>
                <p:cNvSpPr txBox="1"/>
                <p:nvPr/>
              </p:nvSpPr>
              <p:spPr>
                <a:xfrm>
                  <a:off x="9182100" y="4800600"/>
                  <a:ext cx="736600" cy="484716"/>
                </a:xfrm>
                <a:prstGeom prst="rect">
                  <a:avLst/>
                </a:prstGeom>
                <a:noFill/>
              </p:spPr>
              <p:txBody>
                <a:bodyPr vert="horz" rtlCol="0">
                  <a:spAutoFit/>
                </a:bodyPr>
                <a:lstStyle/>
                <a:p>
                  <a:r>
                    <a:rPr lang="en-US" sz="1400" dirty="0">
                      <a:solidFill>
                        <a:srgbClr val="000000"/>
                      </a:solidFill>
                    </a:rPr>
                    <a:t>D</a:t>
                  </a:r>
                  <a:r>
                    <a:rPr lang="en-US" sz="1400" baseline="-25000" dirty="0">
                      <a:solidFill>
                        <a:srgbClr val="000000"/>
                      </a:solidFill>
                    </a:rPr>
                    <a:t>₤</a:t>
                  </a:r>
                </a:p>
              </p:txBody>
            </p:sp>
            <p:sp>
              <p:nvSpPr>
                <p:cNvPr id="17" name="TextBox 16">
                  <a:extLst>
                    <a:ext uri="{FF2B5EF4-FFF2-40B4-BE49-F238E27FC236}">
                      <a16:creationId xmlns:a16="http://schemas.microsoft.com/office/drawing/2014/main" id="{32A08C05-5ADE-C62A-7562-D98BF5A49F05}"/>
                    </a:ext>
                  </a:extLst>
                </p:cNvPr>
                <p:cNvSpPr txBox="1"/>
                <p:nvPr/>
              </p:nvSpPr>
              <p:spPr>
                <a:xfrm>
                  <a:off x="9080500" y="1905000"/>
                  <a:ext cx="736600" cy="484716"/>
                </a:xfrm>
                <a:prstGeom prst="rect">
                  <a:avLst/>
                </a:prstGeom>
                <a:noFill/>
              </p:spPr>
              <p:txBody>
                <a:bodyPr vert="horz" rtlCol="0">
                  <a:spAutoFit/>
                </a:bodyPr>
                <a:lstStyle/>
                <a:p>
                  <a:r>
                    <a:rPr lang="en-US" sz="1400" dirty="0">
                      <a:solidFill>
                        <a:srgbClr val="000000"/>
                      </a:solidFill>
                    </a:rPr>
                    <a:t>S</a:t>
                  </a:r>
                  <a:r>
                    <a:rPr lang="en-US" sz="1400" baseline="-25000" dirty="0">
                      <a:solidFill>
                        <a:srgbClr val="000000"/>
                      </a:solidFill>
                    </a:rPr>
                    <a:t>₤</a:t>
                  </a:r>
                </a:p>
              </p:txBody>
            </p:sp>
            <p:cxnSp>
              <p:nvCxnSpPr>
                <p:cNvPr id="18" name="Straight Connector 17">
                  <a:extLst>
                    <a:ext uri="{FF2B5EF4-FFF2-40B4-BE49-F238E27FC236}">
                      <a16:creationId xmlns:a16="http://schemas.microsoft.com/office/drawing/2014/main" id="{79EA4EB1-4AFA-2A6B-C81E-AEF2453E7776}"/>
                    </a:ext>
                  </a:extLst>
                </p:cNvPr>
                <p:cNvCxnSpPr/>
                <p:nvPr/>
              </p:nvCxnSpPr>
              <p:spPr>
                <a:xfrm flipH="1">
                  <a:off x="5901690" y="3561460"/>
                  <a:ext cx="1741678" cy="0"/>
                </a:xfrm>
                <a:prstGeom prst="line">
                  <a:avLst/>
                </a:prstGeom>
                <a:ln w="38100" cap="flat" cmpd="sng" algn="ctr">
                  <a:solidFill>
                    <a:srgbClr val="FFF4BD"/>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F7594F-E87C-10C4-A80B-74735666E21A}"/>
                    </a:ext>
                  </a:extLst>
                </p:cNvPr>
                <p:cNvCxnSpPr/>
                <p:nvPr/>
              </p:nvCxnSpPr>
              <p:spPr>
                <a:xfrm>
                  <a:off x="7629652" y="3561460"/>
                  <a:ext cx="0" cy="1783588"/>
                </a:xfrm>
                <a:prstGeom prst="line">
                  <a:avLst/>
                </a:prstGeom>
                <a:ln w="38100" cap="flat" cmpd="sng" algn="ctr">
                  <a:solidFill>
                    <a:srgbClr val="FFF4BD"/>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99C7F95-7516-4732-6733-6D2DA18F6326}"/>
                    </a:ext>
                  </a:extLst>
                </p:cNvPr>
                <p:cNvSpPr txBox="1"/>
                <p:nvPr/>
              </p:nvSpPr>
              <p:spPr>
                <a:xfrm>
                  <a:off x="7404100" y="5389700"/>
                  <a:ext cx="584200" cy="484716"/>
                </a:xfrm>
                <a:prstGeom prst="rect">
                  <a:avLst/>
                </a:prstGeom>
                <a:noFill/>
              </p:spPr>
              <p:txBody>
                <a:bodyPr vert="horz" rtlCol="0">
                  <a:spAutoFit/>
                </a:bodyPr>
                <a:lstStyle/>
                <a:p>
                  <a:r>
                    <a:rPr lang="en-US" sz="1400" dirty="0" err="1">
                      <a:solidFill>
                        <a:srgbClr val="000000"/>
                      </a:solidFill>
                    </a:rPr>
                    <a:t>Q</a:t>
                  </a:r>
                  <a:r>
                    <a:rPr lang="en-US" sz="1400" baseline="-25000" dirty="0" err="1">
                      <a:solidFill>
                        <a:srgbClr val="000000"/>
                      </a:solidFill>
                    </a:rPr>
                    <a:t>e</a:t>
                  </a:r>
                  <a:endParaRPr lang="en-US" sz="1400" baseline="-25000" dirty="0">
                    <a:solidFill>
                      <a:srgbClr val="000000"/>
                    </a:solidFill>
                  </a:endParaRPr>
                </a:p>
              </p:txBody>
            </p:sp>
            <p:sp>
              <p:nvSpPr>
                <p:cNvPr id="21" name="TextBox 20">
                  <a:extLst>
                    <a:ext uri="{FF2B5EF4-FFF2-40B4-BE49-F238E27FC236}">
                      <a16:creationId xmlns:a16="http://schemas.microsoft.com/office/drawing/2014/main" id="{C03CC529-19D4-7A78-80E4-7C3BAC1E96AF}"/>
                    </a:ext>
                  </a:extLst>
                </p:cNvPr>
                <p:cNvSpPr txBox="1"/>
                <p:nvPr/>
              </p:nvSpPr>
              <p:spPr>
                <a:xfrm>
                  <a:off x="5233293" y="3378279"/>
                  <a:ext cx="885813" cy="484716"/>
                </a:xfrm>
                <a:prstGeom prst="rect">
                  <a:avLst/>
                </a:prstGeom>
                <a:noFill/>
              </p:spPr>
              <p:txBody>
                <a:bodyPr vert="horz" wrap="square" rtlCol="0">
                  <a:spAutoFit/>
                </a:bodyPr>
                <a:lstStyle/>
                <a:p>
                  <a:r>
                    <a:rPr lang="en-US" sz="1400" dirty="0">
                      <a:solidFill>
                        <a:srgbClr val="000000"/>
                      </a:solidFill>
                    </a:rPr>
                    <a:t>1.56</a:t>
                  </a:r>
                </a:p>
              </p:txBody>
            </p:sp>
            <p:sp>
              <p:nvSpPr>
                <p:cNvPr id="22" name="TextBox 21">
                  <a:extLst>
                    <a:ext uri="{FF2B5EF4-FFF2-40B4-BE49-F238E27FC236}">
                      <a16:creationId xmlns:a16="http://schemas.microsoft.com/office/drawing/2014/main" id="{132C27DB-423A-68BC-6378-AA49C71D20F5}"/>
                    </a:ext>
                  </a:extLst>
                </p:cNvPr>
                <p:cNvSpPr txBox="1"/>
                <p:nvPr/>
              </p:nvSpPr>
              <p:spPr>
                <a:xfrm>
                  <a:off x="9435132" y="5406309"/>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a:t>
                  </a:r>
                </a:p>
              </p:txBody>
            </p:sp>
            <p:cxnSp>
              <p:nvCxnSpPr>
                <p:cNvPr id="23" name="Straight Connector 22">
                  <a:extLst>
                    <a:ext uri="{FF2B5EF4-FFF2-40B4-BE49-F238E27FC236}">
                      <a16:creationId xmlns:a16="http://schemas.microsoft.com/office/drawing/2014/main" id="{7A2E28A0-5C57-AB81-DA74-27ED0E7A0C67}"/>
                    </a:ext>
                  </a:extLst>
                </p:cNvPr>
                <p:cNvCxnSpPr/>
                <p:nvPr/>
              </p:nvCxnSpPr>
              <p:spPr>
                <a:xfrm flipH="1">
                  <a:off x="5901690" y="4012324"/>
                  <a:ext cx="2275078"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6FDAF7-AB52-5B31-651C-0A25642C0189}"/>
                    </a:ext>
                  </a:extLst>
                </p:cNvPr>
                <p:cNvCxnSpPr/>
                <p:nvPr/>
              </p:nvCxnSpPr>
              <p:spPr>
                <a:xfrm>
                  <a:off x="8119223" y="4069625"/>
                  <a:ext cx="0" cy="1275423"/>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06E94-33FC-E8D5-37D9-D495691B6505}"/>
                    </a:ext>
                  </a:extLst>
                </p:cNvPr>
                <p:cNvCxnSpPr/>
                <p:nvPr/>
              </p:nvCxnSpPr>
              <p:spPr>
                <a:xfrm flipV="1">
                  <a:off x="7119166" y="2930050"/>
                  <a:ext cx="2115204" cy="2164546"/>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E8A059F-9797-D978-4474-1E65579819F4}"/>
                    </a:ext>
                  </a:extLst>
                </p:cNvPr>
                <p:cNvSpPr txBox="1"/>
                <p:nvPr/>
              </p:nvSpPr>
              <p:spPr>
                <a:xfrm>
                  <a:off x="9119280" y="2509535"/>
                  <a:ext cx="736600" cy="484716"/>
                </a:xfrm>
                <a:prstGeom prst="rect">
                  <a:avLst/>
                </a:prstGeom>
                <a:noFill/>
              </p:spPr>
              <p:txBody>
                <a:bodyPr vert="horz" rtlCol="0">
                  <a:spAutoFit/>
                </a:bodyPr>
                <a:lstStyle/>
                <a:p>
                  <a:r>
                    <a:rPr lang="en-US" sz="1400" dirty="0">
                      <a:solidFill>
                        <a:srgbClr val="000000"/>
                      </a:solidFill>
                    </a:rPr>
                    <a:t>S</a:t>
                  </a:r>
                  <a:r>
                    <a:rPr lang="en-US" sz="1400" baseline="-25000" dirty="0">
                      <a:solidFill>
                        <a:srgbClr val="000000"/>
                      </a:solidFill>
                    </a:rPr>
                    <a:t>₤1</a:t>
                  </a:r>
                </a:p>
              </p:txBody>
            </p:sp>
            <p:sp>
              <p:nvSpPr>
                <p:cNvPr id="27" name="TextBox 26">
                  <a:extLst>
                    <a:ext uri="{FF2B5EF4-FFF2-40B4-BE49-F238E27FC236}">
                      <a16:creationId xmlns:a16="http://schemas.microsoft.com/office/drawing/2014/main" id="{0EDCB625-8BC3-2D64-093F-2CC3DF549EF4}"/>
                    </a:ext>
                  </a:extLst>
                </p:cNvPr>
                <p:cNvSpPr txBox="1"/>
                <p:nvPr/>
              </p:nvSpPr>
              <p:spPr>
                <a:xfrm>
                  <a:off x="5219057" y="3824922"/>
                  <a:ext cx="885813" cy="484716"/>
                </a:xfrm>
                <a:prstGeom prst="rect">
                  <a:avLst/>
                </a:prstGeom>
                <a:noFill/>
              </p:spPr>
              <p:txBody>
                <a:bodyPr vert="horz" wrap="square" rtlCol="0">
                  <a:spAutoFit/>
                </a:bodyPr>
                <a:lstStyle/>
                <a:p>
                  <a:r>
                    <a:rPr lang="en-US" sz="1400" dirty="0">
                      <a:solidFill>
                        <a:srgbClr val="000000"/>
                      </a:solidFill>
                    </a:rPr>
                    <a:t>1.25</a:t>
                  </a:r>
                </a:p>
              </p:txBody>
            </p:sp>
            <p:sp>
              <p:nvSpPr>
                <p:cNvPr id="28" name="TextBox 27">
                  <a:extLst>
                    <a:ext uri="{FF2B5EF4-FFF2-40B4-BE49-F238E27FC236}">
                      <a16:creationId xmlns:a16="http://schemas.microsoft.com/office/drawing/2014/main" id="{70910FAC-E6F3-BCE8-C3EC-10683BE4FB31}"/>
                    </a:ext>
                  </a:extLst>
                </p:cNvPr>
                <p:cNvSpPr txBox="1"/>
                <p:nvPr/>
              </p:nvSpPr>
              <p:spPr>
                <a:xfrm>
                  <a:off x="7935047" y="5389700"/>
                  <a:ext cx="584200" cy="484716"/>
                </a:xfrm>
                <a:prstGeom prst="rect">
                  <a:avLst/>
                </a:prstGeom>
                <a:noFill/>
              </p:spPr>
              <p:txBody>
                <a:bodyPr vert="horz" rtlCol="0">
                  <a:spAutoFit/>
                </a:bodyPr>
                <a:lstStyle/>
                <a:p>
                  <a:r>
                    <a:rPr lang="en-US" sz="1400" dirty="0">
                      <a:solidFill>
                        <a:srgbClr val="000000"/>
                      </a:solidFill>
                    </a:rPr>
                    <a:t>Q</a:t>
                  </a:r>
                  <a:r>
                    <a:rPr lang="en-US" sz="1400" baseline="-25000" dirty="0">
                      <a:solidFill>
                        <a:srgbClr val="000000"/>
                      </a:solidFill>
                    </a:rPr>
                    <a:t>1</a:t>
                  </a:r>
                </a:p>
              </p:txBody>
            </p:sp>
          </p:grpSp>
          <p:cxnSp>
            <p:nvCxnSpPr>
              <p:cNvPr id="9" name="Straight Arrow Connector 8">
                <a:extLst>
                  <a:ext uri="{FF2B5EF4-FFF2-40B4-BE49-F238E27FC236}">
                    <a16:creationId xmlns:a16="http://schemas.microsoft.com/office/drawing/2014/main" id="{349B5042-56F9-AE0D-BF3F-2C41B1362DB5}"/>
                  </a:ext>
                </a:extLst>
              </p:cNvPr>
              <p:cNvCxnSpPr/>
              <p:nvPr/>
            </p:nvCxnSpPr>
            <p:spPr>
              <a:xfrm>
                <a:off x="7403636" y="3073242"/>
                <a:ext cx="558954"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sp>
        <p:nvSpPr>
          <p:cNvPr id="54" name="TextBox 53">
            <a:extLst>
              <a:ext uri="{FF2B5EF4-FFF2-40B4-BE49-F238E27FC236}">
                <a16:creationId xmlns:a16="http://schemas.microsoft.com/office/drawing/2014/main" id="{7A5005CC-5CD6-B4D7-237B-93CC1AC47F99}"/>
              </a:ext>
            </a:extLst>
          </p:cNvPr>
          <p:cNvSpPr txBox="1"/>
          <p:nvPr/>
        </p:nvSpPr>
        <p:spPr>
          <a:xfrm>
            <a:off x="1532697" y="1584704"/>
            <a:ext cx="99075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a:ln>
                  <a:noFill/>
                </a:ln>
                <a:solidFill>
                  <a:srgbClr val="000000"/>
                </a:solidFill>
                <a:effectLst/>
                <a:uFillTx/>
                <a:latin typeface="+mn-lt"/>
                <a:ea typeface="+mn-ea"/>
                <a:cs typeface="+mn-cs"/>
                <a:sym typeface="Calibri"/>
              </a:rPr>
              <a:t>Example: Incomes in Great Britain rise, leading to an increase in demand for American goods</a:t>
            </a:r>
          </a:p>
        </p:txBody>
      </p:sp>
      <p:sp>
        <p:nvSpPr>
          <p:cNvPr id="55" name="TextBox 54">
            <a:extLst>
              <a:ext uri="{FF2B5EF4-FFF2-40B4-BE49-F238E27FC236}">
                <a16:creationId xmlns:a16="http://schemas.microsoft.com/office/drawing/2014/main" id="{A4F9B5E3-AA31-06E0-1CBC-C1135484E2AC}"/>
              </a:ext>
            </a:extLst>
          </p:cNvPr>
          <p:cNvSpPr txBox="1"/>
          <p:nvPr/>
        </p:nvSpPr>
        <p:spPr>
          <a:xfrm>
            <a:off x="2839257" y="5052115"/>
            <a:ext cx="24446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Dollar Market</a:t>
            </a:r>
          </a:p>
        </p:txBody>
      </p:sp>
      <p:sp>
        <p:nvSpPr>
          <p:cNvPr id="56" name="TextBox 55">
            <a:extLst>
              <a:ext uri="{FF2B5EF4-FFF2-40B4-BE49-F238E27FC236}">
                <a16:creationId xmlns:a16="http://schemas.microsoft.com/office/drawing/2014/main" id="{06C126F3-1ABD-843B-4903-9275624239BB}"/>
              </a:ext>
            </a:extLst>
          </p:cNvPr>
          <p:cNvSpPr txBox="1"/>
          <p:nvPr/>
        </p:nvSpPr>
        <p:spPr>
          <a:xfrm>
            <a:off x="6977573" y="5042492"/>
            <a:ext cx="237369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British Pound Market</a:t>
            </a:r>
          </a:p>
        </p:txBody>
      </p:sp>
      <p:sp>
        <p:nvSpPr>
          <p:cNvPr id="57" name="TextBox 56">
            <a:extLst>
              <a:ext uri="{FF2B5EF4-FFF2-40B4-BE49-F238E27FC236}">
                <a16:creationId xmlns:a16="http://schemas.microsoft.com/office/drawing/2014/main" id="{D2C7400C-5EE0-D572-6429-51C4B4C31800}"/>
              </a:ext>
            </a:extLst>
          </p:cNvPr>
          <p:cNvSpPr txBox="1"/>
          <p:nvPr/>
        </p:nvSpPr>
        <p:spPr>
          <a:xfrm>
            <a:off x="1668892" y="5561316"/>
            <a:ext cx="91722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Demand for $’s shifts right; </a:t>
            </a:r>
            <a:r>
              <a:rPr lang="en-US" dirty="0"/>
              <a:t>the $ appreciates.              Supply of £’s shifts right; the £ depreciates.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8" name="TextBox 57">
            <a:extLst>
              <a:ext uri="{FF2B5EF4-FFF2-40B4-BE49-F238E27FC236}">
                <a16:creationId xmlns:a16="http://schemas.microsoft.com/office/drawing/2014/main" id="{F5D094E9-E52C-C406-2687-4274EEB24FB2}"/>
              </a:ext>
            </a:extLst>
          </p:cNvPr>
          <p:cNvSpPr txBox="1"/>
          <p:nvPr/>
        </p:nvSpPr>
        <p:spPr>
          <a:xfrm>
            <a:off x="961534" y="6334812"/>
            <a:ext cx="304423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Source: Welker’s </a:t>
            </a:r>
            <a:r>
              <a:rPr kumimoji="0" lang="en-US" sz="1200" b="1" i="0" u="none" strike="noStrike" cap="none" spc="0" normalizeH="0" baseline="0" dirty="0" err="1">
                <a:ln>
                  <a:noFill/>
                </a:ln>
                <a:solidFill>
                  <a:srgbClr val="000000"/>
                </a:solidFill>
                <a:effectLst/>
                <a:uFillTx/>
                <a:latin typeface="+mn-lt"/>
                <a:ea typeface="+mn-ea"/>
                <a:cs typeface="+mn-cs"/>
                <a:sym typeface="Calibri"/>
              </a:rPr>
              <a:t>Wikinomics</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62191496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3AC795-2F5D-346D-1AF6-61CF5C1ED657}"/>
              </a:ext>
            </a:extLst>
          </p:cNvPr>
          <p:cNvSpPr txBox="1"/>
          <p:nvPr/>
        </p:nvSpPr>
        <p:spPr>
          <a:xfrm>
            <a:off x="1006763" y="1302327"/>
            <a:ext cx="10178473" cy="5663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Page One Economics</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https://research.stlouisfed.org/publications/page1-econ/2020/08/03/the-feds-new-monetary-policy-tools</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Teaching the New Tools of Monetary Policy</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https://www.stlouisfed.org/education/teaching-new-tools-of-monetary-policy</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Economist – you tube- how does raising interest rates control inflation</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https://www.youtube.com/watch?v=R8VBRCs2jTU</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Feds Response to Covid</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https://www.brookings.edu/articles/fed-response-to-covid19/</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Fiscal Interventions</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https://www.stlouisfed.org/publications/regional-economist/third-quarter-2021/how-recent-fiscal-interventions-compare-new-deal</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Monetary Policy Strategies of Major Central Banks</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https://www.federalreserve.gov/monetarypolicy/monetary-policy-strategies-of-major-central-banks.htm</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BEA GDP</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https://www.bea.gov/data/gdp/gdp-state</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USA FACTS </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https://usafacts.org/topics/economy/#what-is-the-current-state-of-the-us-economy</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Financial Times</a:t>
            </a: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FRED</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https://fredblog.stlouisfed.org/2021/05/savings-are-now-more-liquid-and-part-of-m1-money/</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https://fred.stlouisfed.org/graph/?g=f1cZ</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Brookings- Hutchinson Center</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https://www.brookings.edu/wp-content/uploads/2021/02/potential-GDP-fig-3-1.png</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Times New Roman" panose="02020603050405020304" pitchFamily="18" charset="0"/>
              </a:rPr>
              <a:t>Marginal Revolution University</a:t>
            </a:r>
          </a:p>
          <a:p>
            <a:pPr marL="0" marR="0">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3"/>
              </a:rPr>
              <a:t>https://mru.org/</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a:extLst>
              <a:ext uri="{FF2B5EF4-FFF2-40B4-BE49-F238E27FC236}">
                <a16:creationId xmlns:a16="http://schemas.microsoft.com/office/drawing/2014/main" id="{360FF1E1-C787-0415-2F35-37A705D8F425}"/>
              </a:ext>
            </a:extLst>
          </p:cNvPr>
          <p:cNvSpPr txBox="1"/>
          <p:nvPr/>
        </p:nvSpPr>
        <p:spPr>
          <a:xfrm>
            <a:off x="4442691" y="552740"/>
            <a:ext cx="540327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Calibri"/>
              </a:rPr>
              <a:t>SOURCES</a:t>
            </a:r>
          </a:p>
        </p:txBody>
      </p:sp>
      <p:sp>
        <p:nvSpPr>
          <p:cNvPr id="10" name="TextBox 9">
            <a:extLst>
              <a:ext uri="{FF2B5EF4-FFF2-40B4-BE49-F238E27FC236}">
                <a16:creationId xmlns:a16="http://schemas.microsoft.com/office/drawing/2014/main" id="{FF406897-752B-624B-C1AF-CC1F7F122472}"/>
              </a:ext>
            </a:extLst>
          </p:cNvPr>
          <p:cNvSpPr txBox="1"/>
          <p:nvPr/>
        </p:nvSpPr>
        <p:spPr>
          <a:xfrm>
            <a:off x="8121525" y="1461155"/>
            <a:ext cx="3063711" cy="9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n-ea"/>
                <a:cs typeface="+mn-cs"/>
                <a:sym typeface="Calibri"/>
              </a:rPr>
              <a:t>Planet Money</a:t>
            </a:r>
          </a:p>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n-ea"/>
                <a:cs typeface="+mn-cs"/>
                <a:sym typeface="Calibri"/>
                <a:hlinkClick r:id="rId14"/>
              </a:rPr>
              <a:t>https://www.npr.org/sections/money/</a:t>
            </a:r>
            <a:endParaRPr kumimoji="0" lang="en-US" sz="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sz="800" dirty="0"/>
          </a:p>
          <a:p>
            <a:pPr marL="0" marR="0" indent="0" algn="l" defTabSz="914400" rtl="0" fontAlgn="auto" latinLnBrk="0" hangingPunct="0">
              <a:lnSpc>
                <a:spcPct val="100000"/>
              </a:lnSpc>
              <a:spcBef>
                <a:spcPts val="0"/>
              </a:spcBef>
              <a:spcAft>
                <a:spcPts val="0"/>
              </a:spcAft>
              <a:buClrTx/>
              <a:buSzTx/>
              <a:buFontTx/>
              <a:buNone/>
              <a:tabLst/>
            </a:pPr>
            <a:r>
              <a:rPr lang="en-US" sz="800" dirty="0"/>
              <a:t>Visual Capitalist</a:t>
            </a:r>
          </a:p>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mn-lt"/>
                <a:ea typeface="+mn-ea"/>
                <a:cs typeface="+mn-cs"/>
                <a:sym typeface="Calibri"/>
                <a:hlinkClick r:id="rId15"/>
              </a:rPr>
              <a:t>https://www.visualcapitalist.com/</a:t>
            </a:r>
            <a:endParaRPr kumimoji="0" lang="en-US" sz="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6964722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0337F-DA52-4557-34E5-AD5A803484DD}"/>
              </a:ext>
            </a:extLst>
          </p:cNvPr>
          <p:cNvSpPr txBox="1"/>
          <p:nvPr/>
        </p:nvSpPr>
        <p:spPr>
          <a:xfrm>
            <a:off x="1866507" y="2187019"/>
            <a:ext cx="5090474"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n-lt"/>
                <a:ea typeface="+mn-ea"/>
                <a:cs typeface="+mn-cs"/>
                <a:sym typeface="Calibri"/>
              </a:rPr>
              <a:t>          </a:t>
            </a:r>
            <a:r>
              <a:rPr kumimoji="0" lang="en-US" sz="4000" b="1" i="0" u="none" strike="noStrike" cap="none" spc="0" normalizeH="0" baseline="0" dirty="0">
                <a:ln>
                  <a:noFill/>
                </a:ln>
                <a:solidFill>
                  <a:srgbClr val="000000"/>
                </a:solidFill>
                <a:effectLst/>
                <a:uFillTx/>
                <a:latin typeface="+mn-lt"/>
                <a:ea typeface="+mn-ea"/>
                <a:cs typeface="+mn-cs"/>
                <a:sym typeface="Calibri"/>
              </a:rPr>
              <a:t>Thank you!</a:t>
            </a:r>
          </a:p>
          <a:p>
            <a:pPr marL="0" marR="0" indent="0" algn="l" defTabSz="914400" rtl="0" fontAlgn="auto" latinLnBrk="0" hangingPunct="0">
              <a:lnSpc>
                <a:spcPct val="100000"/>
              </a:lnSpc>
              <a:spcBef>
                <a:spcPts val="0"/>
              </a:spcBef>
              <a:spcAft>
                <a:spcPts val="0"/>
              </a:spcAft>
              <a:buClrTx/>
              <a:buSzTx/>
              <a:buFontTx/>
              <a:buNone/>
              <a:tabLst/>
            </a:pPr>
            <a:endParaRPr lang="en-US" sz="4000" dirty="0"/>
          </a:p>
          <a:p>
            <a:pPr marL="0" marR="0" indent="0" algn="l" defTabSz="914400" rtl="0" fontAlgn="auto" latinLnBrk="0" hangingPunct="0">
              <a:lnSpc>
                <a:spcPct val="100000"/>
              </a:lnSpc>
              <a:spcBef>
                <a:spcPts val="0"/>
              </a:spcBef>
              <a:spcAft>
                <a:spcPts val="0"/>
              </a:spcAft>
              <a:buClrTx/>
              <a:buSzTx/>
              <a:buFontTx/>
              <a:buNone/>
              <a:tabLst/>
            </a:pPr>
            <a:endParaRPr lang="en-US" sz="4000" dirty="0"/>
          </a:p>
          <a:p>
            <a:pPr marL="0" marR="0" indent="0" algn="l" defTabSz="9144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4000" b="1" i="1" dirty="0"/>
              <a:t>        Any questions?</a:t>
            </a:r>
            <a:endParaRPr kumimoji="0" lang="en-US" sz="4000" b="1" i="1"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2031144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92B19C-737A-BB3A-CA26-69935BC5A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 y="1429966"/>
            <a:ext cx="10525125" cy="4908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67864-F52C-7015-F59B-B2BA58F36A0D}"/>
              </a:ext>
            </a:extLst>
          </p:cNvPr>
          <p:cNvSpPr txBox="1"/>
          <p:nvPr/>
        </p:nvSpPr>
        <p:spPr>
          <a:xfrm>
            <a:off x="2099733" y="321733"/>
            <a:ext cx="81788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accent5">
                    <a:lumMod val="50000"/>
                  </a:schemeClr>
                </a:solidFill>
                <a:effectLst/>
                <a:uFillTx/>
                <a:latin typeface="Times New Roman" panose="02020603050405020304" pitchFamily="18" charset="0"/>
                <a:cs typeface="Times New Roman" panose="02020603050405020304" pitchFamily="18" charset="0"/>
                <a:sym typeface="Calibri"/>
              </a:rPr>
              <a:t>The Business Cycle: 1980- 2020</a:t>
            </a:r>
          </a:p>
        </p:txBody>
      </p:sp>
    </p:spTree>
    <p:extLst>
      <p:ext uri="{BB962C8B-B14F-4D97-AF65-F5344CB8AC3E}">
        <p14:creationId xmlns:p14="http://schemas.microsoft.com/office/powerpoint/2010/main" val="12184538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E0985F0-558B-35F4-DEE8-1487BC68F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73200"/>
            <a:ext cx="10515600" cy="5147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E21B01-8812-DFBD-9285-E822D36D358E}"/>
              </a:ext>
            </a:extLst>
          </p:cNvPr>
          <p:cNvSpPr txBox="1"/>
          <p:nvPr/>
        </p:nvSpPr>
        <p:spPr>
          <a:xfrm>
            <a:off x="1879599" y="355600"/>
            <a:ext cx="7620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Real and Potential GDP Growth Rates</a:t>
            </a:r>
          </a:p>
        </p:txBody>
      </p:sp>
    </p:spTree>
    <p:extLst>
      <p:ext uri="{BB962C8B-B14F-4D97-AF65-F5344CB8AC3E}">
        <p14:creationId xmlns:p14="http://schemas.microsoft.com/office/powerpoint/2010/main" val="30693596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EE6A903-BC22-6995-58E0-B9C372E0C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190" y="1686982"/>
            <a:ext cx="5543753" cy="209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C20C4A-E7DF-C50E-BEBD-24F04007524F}"/>
              </a:ext>
            </a:extLst>
          </p:cNvPr>
          <p:cNvSpPr txBox="1"/>
          <p:nvPr/>
        </p:nvSpPr>
        <p:spPr>
          <a:xfrm>
            <a:off x="1083734" y="4893733"/>
            <a:ext cx="2616200" cy="707884"/>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bg1"/>
                </a:solidFill>
                <a:effectLst/>
                <a:uFillTx/>
                <a:latin typeface="+mn-lt"/>
                <a:ea typeface="+mn-ea"/>
                <a:cs typeface="+mn-cs"/>
                <a:sym typeface="Calibri"/>
              </a:rPr>
              <a:t>Fiscal Policy</a:t>
            </a:r>
          </a:p>
        </p:txBody>
      </p:sp>
      <p:sp>
        <p:nvSpPr>
          <p:cNvPr id="4" name="TextBox 3">
            <a:extLst>
              <a:ext uri="{FF2B5EF4-FFF2-40B4-BE49-F238E27FC236}">
                <a16:creationId xmlns:a16="http://schemas.microsoft.com/office/drawing/2014/main" id="{4ABA01F8-1A77-F054-5316-C5AD6BFAB181}"/>
              </a:ext>
            </a:extLst>
          </p:cNvPr>
          <p:cNvSpPr txBox="1"/>
          <p:nvPr/>
        </p:nvSpPr>
        <p:spPr>
          <a:xfrm>
            <a:off x="7357534" y="4927600"/>
            <a:ext cx="3793066" cy="707884"/>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bg1"/>
                </a:solidFill>
              </a:rPr>
              <a:t>Monetary Policy</a:t>
            </a:r>
            <a:endParaRPr kumimoji="0" lang="en-US" sz="4000" b="0" i="0" u="none" strike="noStrike" cap="none" spc="0" normalizeH="0" baseline="0" dirty="0">
              <a:ln>
                <a:noFill/>
              </a:ln>
              <a:solidFill>
                <a:schemeClr val="bg1"/>
              </a:solidFill>
              <a:effectLst/>
              <a:uFillTx/>
              <a:latin typeface="+mn-lt"/>
              <a:ea typeface="+mn-ea"/>
              <a:cs typeface="+mn-cs"/>
              <a:sym typeface="Calibri"/>
            </a:endParaRPr>
          </a:p>
        </p:txBody>
      </p:sp>
      <p:cxnSp>
        <p:nvCxnSpPr>
          <p:cNvPr id="6" name="Straight Connector 5">
            <a:extLst>
              <a:ext uri="{FF2B5EF4-FFF2-40B4-BE49-F238E27FC236}">
                <a16:creationId xmlns:a16="http://schemas.microsoft.com/office/drawing/2014/main" id="{CB48A22D-6EEE-14D2-EDA9-07E7D560606C}"/>
              </a:ext>
            </a:extLst>
          </p:cNvPr>
          <p:cNvCxnSpPr/>
          <p:nvPr/>
        </p:nvCxnSpPr>
        <p:spPr>
          <a:xfrm flipH="1">
            <a:off x="2624667" y="3818467"/>
            <a:ext cx="1735666" cy="1075266"/>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6C8D5DFC-840E-7151-00EA-577DBDB6F8F0}"/>
              </a:ext>
            </a:extLst>
          </p:cNvPr>
          <p:cNvCxnSpPr/>
          <p:nvPr/>
        </p:nvCxnSpPr>
        <p:spPr>
          <a:xfrm>
            <a:off x="7560733" y="3818467"/>
            <a:ext cx="1693334" cy="1109133"/>
          </a:xfrm>
          <a:prstGeom prst="lin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3604029"/>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5817</TotalTime>
  <Words>2912</Words>
  <Application>Microsoft Office PowerPoint</Application>
  <PresentationFormat>Widescreen</PresentationFormat>
  <Paragraphs>452</Paragraphs>
  <Slides>69</Slides>
  <Notes>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Aptos</vt:lpstr>
      <vt:lpstr>Arial</vt:lpstr>
      <vt:lpstr>Britannic Bold</vt:lpstr>
      <vt:lpstr>Calibri</vt:lpstr>
      <vt:lpstr>Calibri Light</vt:lpstr>
      <vt:lpstr>Cambria Math</vt:lpstr>
      <vt:lpstr>Inter</vt:lpstr>
      <vt:lpstr>Inter Light</vt:lpstr>
      <vt:lpstr>Roboto</vt:lpstr>
      <vt:lpstr>Times New Roman</vt:lpstr>
      <vt:lpstr>1_Office Theme</vt:lpstr>
      <vt:lpstr>Presented by: Kathleen Brennan  Email: kmbrennan108@gmail.com  Date: January 23, 2024 12:30- 2:00 PM 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Kathleen Brennan</dc:creator>
  <cp:lastModifiedBy>Kathleen Brennan</cp:lastModifiedBy>
  <cp:revision>4</cp:revision>
  <dcterms:modified xsi:type="dcterms:W3CDTF">2024-01-22T17:23:58Z</dcterms:modified>
</cp:coreProperties>
</file>