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1"/>
  </p:notesMasterIdLst>
  <p:handoutMasterIdLst>
    <p:handoutMasterId r:id="rId12"/>
  </p:handoutMasterIdLst>
  <p:sldIdLst>
    <p:sldId id="699" r:id="rId5"/>
    <p:sldId id="721" r:id="rId6"/>
    <p:sldId id="725" r:id="rId7"/>
    <p:sldId id="732" r:id="rId8"/>
    <p:sldId id="735" r:id="rId9"/>
    <p:sldId id="73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A58"/>
    <a:srgbClr val="DDF2F7"/>
    <a:srgbClr val="5DBF9A"/>
    <a:srgbClr val="79BFB8"/>
    <a:srgbClr val="D8FEE4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61884-1E7F-48E8-8162-E329EC553F93}" v="4" dt="2023-04-05T15:13:0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0"/>
    <p:restoredTop sz="85375"/>
  </p:normalViewPr>
  <p:slideViewPr>
    <p:cSldViewPr snapToGrid="0" snapToObjects="1">
      <p:cViewPr varScale="1">
        <p:scale>
          <a:sx n="73" d="100"/>
          <a:sy n="73" d="100"/>
        </p:scale>
        <p:origin x="141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Cookson" userId="ca3a0789-b855-405c-9d2a-912abc57193b" providerId="ADAL" clId="{01E61884-1E7F-48E8-8162-E329EC553F93}"/>
    <pc:docChg chg="undo custSel modSld">
      <pc:chgData name="Ruth Cookson" userId="ca3a0789-b855-405c-9d2a-912abc57193b" providerId="ADAL" clId="{01E61884-1E7F-48E8-8162-E329EC553F93}" dt="2023-04-05T15:13:25.544" v="10" actId="6549"/>
      <pc:docMkLst>
        <pc:docMk/>
      </pc:docMkLst>
      <pc:sldChg chg="modSp mod">
        <pc:chgData name="Ruth Cookson" userId="ca3a0789-b855-405c-9d2a-912abc57193b" providerId="ADAL" clId="{01E61884-1E7F-48E8-8162-E329EC553F93}" dt="2023-04-05T15:13:25.544" v="10" actId="6549"/>
        <pc:sldMkLst>
          <pc:docMk/>
          <pc:sldMk cId="884104494" sldId="721"/>
        </pc:sldMkLst>
        <pc:graphicFrameChg chg="mod modGraphic">
          <ac:chgData name="Ruth Cookson" userId="ca3a0789-b855-405c-9d2a-912abc57193b" providerId="ADAL" clId="{01E61884-1E7F-48E8-8162-E329EC553F93}" dt="2023-04-05T15:13:25.544" v="10" actId="6549"/>
          <ac:graphicFrameMkLst>
            <pc:docMk/>
            <pc:sldMk cId="884104494" sldId="721"/>
            <ac:graphicFrameMk id="6" creationId="{F8A6089F-8388-E3EF-0A42-9D04DD06F878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1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9973CB-34A1-D713-CA29-A82DF73E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4F8B3-F874-5741-937B-7A2A821D5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3EA1F-137D-994D-B8BE-DDC03EB6B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8EC30F-F7F4-5340-A189-031B51112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554A9-C7C3-EFEC-8714-5C1E2C23A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727552" y="259907"/>
            <a:ext cx="1641223" cy="8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71" t="10549" r="32863"/>
          <a:stretch/>
        </p:blipFill>
        <p:spPr>
          <a:xfrm>
            <a:off x="4535777" y="0"/>
            <a:ext cx="76126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290958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1240288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  <a:t>Can you </a:t>
            </a:r>
            <a:b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  <a:t>Allocate Ethically?</a:t>
            </a:r>
            <a:endParaRPr lang="en-US" dirty="0">
              <a:solidFill>
                <a:srgbClr val="414A58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6081" y="4963707"/>
            <a:ext cx="219080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Visual 4.1: Allocation Options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A6089F-8388-E3EF-0A42-9D04DD06F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374514"/>
              </p:ext>
            </p:extLst>
          </p:nvPr>
        </p:nvGraphicFramePr>
        <p:xfrm>
          <a:off x="838200" y="1534886"/>
          <a:ext cx="10582841" cy="486815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91455">
                  <a:extLst>
                    <a:ext uri="{9D8B030D-6E8A-4147-A177-3AD203B41FA5}">
                      <a16:colId xmlns:a16="http://schemas.microsoft.com/office/drawing/2014/main" val="2398267632"/>
                    </a:ext>
                  </a:extLst>
                </a:gridCol>
                <a:gridCol w="6691386">
                  <a:extLst>
                    <a:ext uri="{9D8B030D-6E8A-4147-A177-3AD203B41FA5}">
                      <a16:colId xmlns:a16="http://schemas.microsoft.com/office/drawing/2014/main" val="3287801079"/>
                    </a:ext>
                  </a:extLst>
                </a:gridCol>
              </a:tblGrid>
              <a:tr h="37052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Allocation Options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Examples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2718689344"/>
                  </a:ext>
                </a:extLst>
              </a:tr>
              <a:tr h="5849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Rationing</a:t>
                      </a:r>
                      <a:endParaRPr sz="15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Divide the item equally among all the students in the group.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3691714489"/>
                  </a:ext>
                </a:extLst>
              </a:tr>
              <a:tr h="5344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Lottery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Draw straws or roll dice to determine who gets the item.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3545803739"/>
                  </a:ext>
                </a:extLst>
              </a:tr>
              <a:tr h="781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Favoritism Based on Achievement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500" dirty="0"/>
                        <a:t>Have a race and the winner gets the item.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Give the item to the student with the highest grade.</a:t>
                      </a:r>
                      <a:endParaRPr sz="15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1166533044"/>
                  </a:ext>
                </a:extLst>
              </a:tr>
              <a:tr h="781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Favoritism Based on Need</a:t>
                      </a:r>
                      <a:endParaRPr sz="1500" b="1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Give the item to the person who needs it the most.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Give the item to the student who is the hungriest or has the lowest grades.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2538303048"/>
                  </a:ext>
                </a:extLst>
              </a:tr>
              <a:tr h="38839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Brute Force</a:t>
                      </a:r>
                      <a:endParaRPr sz="1500" b="1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Have a fistfight and the winner gets the item.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1511246704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Price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Allow one student to offer others in the group cash payment for the item.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1220867351"/>
                  </a:ext>
                </a:extLst>
              </a:tr>
              <a:tr h="38839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First-Come, First-Served </a:t>
                      </a:r>
                      <a:endParaRPr sz="1500" b="1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Give the item to the first person who asks for it.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3913597868"/>
                  </a:ext>
                </a:extLst>
              </a:tr>
              <a:tr h="4937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Characteristic  </a:t>
                      </a:r>
                      <a:endParaRPr sz="1500" b="1" dirty="0"/>
                    </a:p>
                  </a:txBody>
                  <a:tcPr marL="68273" marR="68273" marT="68273" marB="68273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Give someone an item based on their age, rage, sex, etc. </a:t>
                      </a:r>
                      <a:endParaRPr sz="1500" dirty="0"/>
                    </a:p>
                  </a:txBody>
                  <a:tcPr marL="68273" marR="68273" marT="68273" marB="68273"/>
                </a:tc>
                <a:extLst>
                  <a:ext uri="{0D108BD9-81ED-4DB2-BD59-A6C34878D82A}">
                    <a16:rowId xmlns:a16="http://schemas.microsoft.com/office/drawing/2014/main" val="302728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1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Activity 4.1 Questions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CE4D-1A30-A137-197C-6F2823FF9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59" r="42627"/>
          <a:stretch/>
        </p:blipFill>
        <p:spPr>
          <a:xfrm>
            <a:off x="7003351" y="1340197"/>
            <a:ext cx="5188649" cy="5527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58C9C-D181-B3E5-53D1-80F22F83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908" y="1294545"/>
            <a:ext cx="7496124" cy="56425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12231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created the scarcity problem in the article?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method of allocation was used?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were the outcomes of some of these methods?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Are there any issues or concerns with the allocation method that was used?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latin typeface="Calibri Light" panose="020F0502020204030204" pitchFamily="34" charset="0"/>
              <a:ea typeface="Inter Light" panose="02000503000000020004" pitchFamily="2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3456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Outcome-based ethics </a:t>
            </a:r>
          </a:p>
          <a:p>
            <a:r>
              <a:rPr lang="en-US" sz="2600" dirty="0">
                <a:latin typeface="Calibri Light" panose="020F0302020204030204" pitchFamily="34" charset="0"/>
                <a:ea typeface="Inter Light" panose="02000503000000020004" pitchFamily="2" charset="0"/>
              </a:rPr>
              <a:t>A decision to act or not act should be directed towards producing the greatest good for the greatest number of people. </a:t>
            </a:r>
          </a:p>
          <a:p>
            <a:r>
              <a:rPr lang="en-US" sz="2600" dirty="0">
                <a:latin typeface="Calibri Light" panose="020F0302020204030204" pitchFamily="34" charset="0"/>
                <a:ea typeface="Inter Light" panose="02000503000000020004" pitchFamily="2" charset="0"/>
              </a:rPr>
              <a:t>Occasional injury to individuals is therefore an acceptable risk.</a:t>
            </a:r>
          </a:p>
          <a:p>
            <a:pPr marL="0" indent="0">
              <a:buNone/>
            </a:pPr>
            <a:endParaRPr lang="en-US" sz="2600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Outcome-Based Ethical Decisions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555403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Activity 4.2: Allocation in History Questions</a:t>
            </a:r>
            <a:endParaRPr lang="en-US" sz="3800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CE4D-1A30-A137-197C-6F2823FF9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8" t="16276" r="31251" b="18083"/>
          <a:stretch/>
        </p:blipFill>
        <p:spPr>
          <a:xfrm>
            <a:off x="7003351" y="1340197"/>
            <a:ext cx="5188649" cy="5527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58C9C-D181-B3E5-53D1-80F22F83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908" y="1294545"/>
            <a:ext cx="7496124" cy="56425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12231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is the issue of scarcity?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method of allocation was used?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were the outcomes of this method? 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Considering outcome-based ethics, was this the best allocation method or one that benefited the most or intended people?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Is there a better allocation method that would help eliminate some of the problems listed?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2500" dirty="0">
              <a:latin typeface="Calibri Light" panose="020F0502020204030204" pitchFamily="34" charset="0"/>
              <a:ea typeface="Inter Light" panose="02000503000000020004" pitchFamily="2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555403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Allocation and Ethics: Review Questions</a:t>
            </a:r>
            <a:endParaRPr lang="en-US" sz="4000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12231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is allocation and what economic problem does it help solve?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What are some examples of allocation methods?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500" dirty="0">
                <a:latin typeface="Calibri Light" panose="020F0502020204030204" pitchFamily="34" charset="0"/>
                <a:ea typeface="Inter Light" panose="02000503000000020004" pitchFamily="2" charset="0"/>
                <a:cs typeface="Calibri Light" panose="020F0502020204030204" pitchFamily="34" charset="0"/>
              </a:rPr>
              <a:t>Using the outcome-based ethical model, how would you know which allocation model is best?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2500" dirty="0">
              <a:latin typeface="Calibri Light" panose="020F0502020204030204" pitchFamily="34" charset="0"/>
              <a:ea typeface="Inter Light" panose="02000503000000020004" pitchFamily="2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04982AC0B484FA7A442A8FF52A606" ma:contentTypeVersion="10" ma:contentTypeDescription="Create a new document." ma:contentTypeScope="" ma:versionID="ede84e8f0e023983d3517b34e6548536">
  <xsd:schema xmlns:xsd="http://www.w3.org/2001/XMLSchema" xmlns:xs="http://www.w3.org/2001/XMLSchema" xmlns:p="http://schemas.microsoft.com/office/2006/metadata/properties" xmlns:ns2="742ad430-3572-48e8-b446-46b1d42ed47a" xmlns:ns3="74616181-94ba-4823-8a07-43739609fc94" targetNamespace="http://schemas.microsoft.com/office/2006/metadata/properties" ma:root="true" ma:fieldsID="c80f5bdfd4e5581fb777729c322493c2" ns2:_="" ns3:_="">
    <xsd:import namespace="742ad430-3572-48e8-b446-46b1d42ed47a"/>
    <xsd:import namespace="74616181-94ba-4823-8a07-43739609fc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P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30-3572-48e8-b446-46b1d42ed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Preview" ma:index="17" nillable="true" ma:displayName="Preview" ma:format="Thumbnail" ma:internalName="Preview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16181-94ba-4823-8a07-43739609fc9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3fabd4a-b02c-4bc1-93a9-9c2382e9df6d}" ma:internalName="TaxCatchAll" ma:showField="CatchAllData" ma:web="74616181-94ba-4823-8a07-43739609fc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2ad430-3572-48e8-b446-46b1d42ed47a">
      <Terms xmlns="http://schemas.microsoft.com/office/infopath/2007/PartnerControls"/>
    </lcf76f155ced4ddcb4097134ff3c332f>
    <TaxCatchAll xmlns="74616181-94ba-4823-8a07-43739609fc94" xsi:nil="true"/>
    <Preview xmlns="742ad430-3572-48e8-b446-46b1d42ed4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848826-8C26-4312-A7A1-9ACA488E5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ad430-3572-48e8-b446-46b1d42ed47a"/>
    <ds:schemaRef ds:uri="74616181-94ba-4823-8a07-43739609fc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http://schemas.microsoft.com/office/2006/metadata/properties"/>
    <ds:schemaRef ds:uri="http://schemas.microsoft.com/office/infopath/2007/PartnerControls"/>
    <ds:schemaRef ds:uri="742ad430-3572-48e8-b446-46b1d42ed47a"/>
    <ds:schemaRef ds:uri="74616181-94ba-4823-8a07-43739609fc94"/>
  </ds:schemaRefs>
</ds:datastoreItem>
</file>

<file path=customXml/itemProps3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3423</TotalTime>
  <Words>351</Words>
  <Application>Microsoft Office PowerPoint</Application>
  <PresentationFormat>Widescreen</PresentationFormat>
  <Paragraphs>49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Inter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Ruth Cookson</cp:lastModifiedBy>
  <cp:revision>71</cp:revision>
  <dcterms:created xsi:type="dcterms:W3CDTF">2022-05-10T21:20:13Z</dcterms:created>
  <dcterms:modified xsi:type="dcterms:W3CDTF">2023-04-05T15:13:34Z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0x010100C0B04982AC0B484FA7A442A8FF52A606</vt:lpwstr>
  </property>
</Properties>
</file>