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7"/>
  </p:notesMasterIdLst>
  <p:handoutMasterIdLst>
    <p:handoutMasterId r:id="rId38"/>
  </p:handoutMasterIdLst>
  <p:sldIdLst>
    <p:sldId id="699" r:id="rId5"/>
    <p:sldId id="745" r:id="rId6"/>
    <p:sldId id="746" r:id="rId7"/>
    <p:sldId id="748" r:id="rId8"/>
    <p:sldId id="749" r:id="rId9"/>
    <p:sldId id="750" r:id="rId10"/>
    <p:sldId id="751" r:id="rId11"/>
    <p:sldId id="752" r:id="rId12"/>
    <p:sldId id="704" r:id="rId13"/>
    <p:sldId id="753" r:id="rId14"/>
    <p:sldId id="754" r:id="rId15"/>
    <p:sldId id="755" r:id="rId16"/>
    <p:sldId id="756" r:id="rId17"/>
    <p:sldId id="736" r:id="rId18"/>
    <p:sldId id="757" r:id="rId19"/>
    <p:sldId id="758" r:id="rId20"/>
    <p:sldId id="737" r:id="rId21"/>
    <p:sldId id="759" r:id="rId22"/>
    <p:sldId id="738" r:id="rId23"/>
    <p:sldId id="739" r:id="rId24"/>
    <p:sldId id="740" r:id="rId25"/>
    <p:sldId id="741" r:id="rId26"/>
    <p:sldId id="760" r:id="rId27"/>
    <p:sldId id="761" r:id="rId28"/>
    <p:sldId id="762" r:id="rId29"/>
    <p:sldId id="763" r:id="rId30"/>
    <p:sldId id="764" r:id="rId31"/>
    <p:sldId id="765" r:id="rId32"/>
    <p:sldId id="742" r:id="rId33"/>
    <p:sldId id="743" r:id="rId34"/>
    <p:sldId id="744" r:id="rId35"/>
    <p:sldId id="7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2F7"/>
    <a:srgbClr val="414A58"/>
    <a:srgbClr val="5DBF9A"/>
    <a:srgbClr val="79BFB8"/>
    <a:srgbClr val="D8FEE4"/>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60"/>
    <p:restoredTop sz="95646"/>
  </p:normalViewPr>
  <p:slideViewPr>
    <p:cSldViewPr snapToGrid="0" snapToObjects="1">
      <p:cViewPr varScale="1">
        <p:scale>
          <a:sx n="82" d="100"/>
          <a:sy n="82" d="100"/>
        </p:scale>
        <p:origin x="342"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4/14/2023</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dirty="0"/>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9973CB-34A1-D713-CA29-A82DF73E52C3}"/>
              </a:ext>
            </a:extLst>
          </p:cNvPr>
          <p:cNvPicPr>
            <a:picLocks noChangeAspect="1"/>
          </p:cNvPicPr>
          <p:nvPr userDrawn="1"/>
        </p:nvPicPr>
        <p:blipFill rotWithShape="1">
          <a:blip r:embed="rId2"/>
          <a:srcRect r="1456" b="522"/>
          <a:stretch/>
        </p:blipFill>
        <p:spPr>
          <a:xfrm>
            <a:off x="7812816" y="1759605"/>
            <a:ext cx="4379184" cy="5104880"/>
          </a:xfrm>
          <a:prstGeom prst="rect">
            <a:avLst/>
          </a:prstGeom>
        </p:spPr>
      </p:pic>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dirty="0"/>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64F8B3-F874-5741-937B-7A2A821D56A5}"/>
              </a:ext>
            </a:extLst>
          </p:cNvPr>
          <p:cNvPicPr>
            <a:picLocks noChangeAspect="1"/>
          </p:cNvPicPr>
          <p:nvPr userDrawn="1"/>
        </p:nvPicPr>
        <p:blipFill rotWithShape="1">
          <a:blip r:embed="rId2"/>
          <a:srcRect r="1456" b="522"/>
          <a:stretch/>
        </p:blipFill>
        <p:spPr>
          <a:xfrm>
            <a:off x="7812816" y="1759605"/>
            <a:ext cx="4379184" cy="5104880"/>
          </a:xfrm>
          <a:prstGeom prst="rect">
            <a:avLst/>
          </a:prstGeom>
        </p:spPr>
      </p:pic>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dirty="0"/>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dirty="0"/>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53EA1F-137D-994D-B8BE-DDC03EB6B79D}"/>
              </a:ext>
            </a:extLst>
          </p:cNvPr>
          <p:cNvPicPr>
            <a:picLocks noChangeAspect="1"/>
          </p:cNvPicPr>
          <p:nvPr userDrawn="1"/>
        </p:nvPicPr>
        <p:blipFill rotWithShape="1">
          <a:blip r:embed="rId2"/>
          <a:srcRect r="1456" b="522"/>
          <a:stretch/>
        </p:blipFill>
        <p:spPr>
          <a:xfrm>
            <a:off x="7812816" y="1759605"/>
            <a:ext cx="4379184" cy="5104880"/>
          </a:xfrm>
          <a:prstGeom prst="rect">
            <a:avLst/>
          </a:prstGeom>
        </p:spPr>
      </p:pic>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dirty="0"/>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dirty="0"/>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8EC30F-F7F4-5340-A189-031B51112FC3}"/>
              </a:ext>
            </a:extLst>
          </p:cNvPr>
          <p:cNvPicPr>
            <a:picLocks noChangeAspect="1"/>
          </p:cNvPicPr>
          <p:nvPr userDrawn="1"/>
        </p:nvPicPr>
        <p:blipFill rotWithShape="1">
          <a:blip r:embed="rId2"/>
          <a:srcRect r="1456" b="522"/>
          <a:stretch/>
        </p:blipFill>
        <p:spPr>
          <a:xfrm>
            <a:off x="7812816" y="1759605"/>
            <a:ext cx="4379184" cy="5104880"/>
          </a:xfrm>
          <a:prstGeom prst="rect">
            <a:avLst/>
          </a:prstGeom>
        </p:spPr>
      </p:pic>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dirty="0"/>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dirty="0"/>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dirty="0"/>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dirty="0"/>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dirty="0"/>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dirty="0"/>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554A9-C7C3-EFEC-8714-5C1E2C23AA0E}"/>
              </a:ext>
            </a:extLst>
          </p:cNvPr>
          <p:cNvPicPr>
            <a:picLocks noChangeAspect="1"/>
          </p:cNvPicPr>
          <p:nvPr userDrawn="1"/>
        </p:nvPicPr>
        <p:blipFill rotWithShape="1">
          <a:blip r:embed="rId2"/>
          <a:srcRect r="1456" b="522"/>
          <a:stretch/>
        </p:blipFill>
        <p:spPr>
          <a:xfrm>
            <a:off x="7812816" y="1759605"/>
            <a:ext cx="4379184" cy="5104880"/>
          </a:xfrm>
          <a:prstGeom prst="rect">
            <a:avLst/>
          </a:prstGeom>
        </p:spPr>
      </p:pic>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dirty="0"/>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dirty="0"/>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dirty="0"/>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4"/>
          <a:srcRect/>
          <a:stretch/>
        </p:blipFill>
        <p:spPr>
          <a:xfrm>
            <a:off x="9727552" y="259907"/>
            <a:ext cx="1641223" cy="837708"/>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ocs.google.com/spreadsheets/d/1HGqL9kqGK7pLKSD4Tb23GM30eUcMD6Ku6aRvhm_zLq8/edit#gid=0"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www.councilforeconed.org/wp-content/uploads/2012/03/voluntary-national-content-standards-2010.pdf"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4382" t="6994" r="12607" b="3523"/>
          <a:stretch/>
        </p:blipFill>
        <p:spPr>
          <a:xfrm>
            <a:off x="4579321" y="0"/>
            <a:ext cx="7612680"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290958" cy="6858000"/>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812800" y="1240288"/>
            <a:ext cx="10515600" cy="914400"/>
          </a:xfrm>
        </p:spPr>
        <p:txBody>
          <a:bodyPr/>
          <a:lstStyle/>
          <a:p>
            <a:r>
              <a:rPr lang="en-US" dirty="0">
                <a:solidFill>
                  <a:srgbClr val="414A58"/>
                </a:solidFill>
                <a:latin typeface="+mj-lt"/>
                <a:ea typeface="Inter" panose="02000503000000020004" pitchFamily="2" charset="0"/>
                <a:cs typeface="Calibri" panose="020F0502020204030204" pitchFamily="34" charset="0"/>
              </a:rPr>
              <a:t>How Do Information </a:t>
            </a:r>
            <a:br>
              <a:rPr lang="en-US" dirty="0">
                <a:solidFill>
                  <a:srgbClr val="414A58"/>
                </a:solidFill>
                <a:latin typeface="+mj-lt"/>
                <a:ea typeface="Inter" panose="02000503000000020004" pitchFamily="2" charset="0"/>
                <a:cs typeface="Calibri" panose="020F0502020204030204" pitchFamily="34" charset="0"/>
              </a:rPr>
            </a:br>
            <a:r>
              <a:rPr lang="en-US" dirty="0">
                <a:solidFill>
                  <a:srgbClr val="414A58"/>
                </a:solidFill>
                <a:latin typeface="+mj-lt"/>
                <a:ea typeface="Inter" panose="02000503000000020004" pitchFamily="2" charset="0"/>
                <a:cs typeface="Calibri" panose="020F0502020204030204" pitchFamily="34" charset="0"/>
              </a:rPr>
              <a:t>and Ethics Impact </a:t>
            </a:r>
            <a:br>
              <a:rPr lang="en-US" dirty="0">
                <a:solidFill>
                  <a:srgbClr val="414A58"/>
                </a:solidFill>
                <a:latin typeface="+mj-lt"/>
                <a:ea typeface="Inter" panose="02000503000000020004" pitchFamily="2" charset="0"/>
                <a:cs typeface="Calibri" panose="020F0502020204030204" pitchFamily="34" charset="0"/>
              </a:rPr>
            </a:br>
            <a:r>
              <a:rPr lang="en-US" dirty="0">
                <a:solidFill>
                  <a:srgbClr val="414A58"/>
                </a:solidFill>
                <a:latin typeface="+mj-lt"/>
                <a:ea typeface="Inter" panose="02000503000000020004" pitchFamily="2" charset="0"/>
                <a:cs typeface="Calibri" panose="020F0502020204030204" pitchFamily="34" charset="0"/>
              </a:rPr>
              <a:t>Decision Making?</a:t>
            </a:r>
            <a:endParaRPr lang="en-US" dirty="0">
              <a:solidFill>
                <a:srgbClr val="414A58"/>
              </a:solidFill>
              <a:latin typeface="+mj-lt"/>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806081" y="4963707"/>
            <a:ext cx="2190808" cy="1118225"/>
          </a:xfrm>
          <a:prstGeom prst="rect">
            <a:avLst/>
          </a:prstGeom>
        </p:spPr>
      </p:pic>
      <p:sp>
        <p:nvSpPr>
          <p:cNvPr id="2" name="TextBox 1">
            <a:extLst>
              <a:ext uri="{FF2B5EF4-FFF2-40B4-BE49-F238E27FC236}">
                <a16:creationId xmlns:a16="http://schemas.microsoft.com/office/drawing/2014/main" id="{6DA58BB9-C596-DC92-190D-539490AFFF49}"/>
              </a:ext>
            </a:extLst>
          </p:cNvPr>
          <p:cNvSpPr txBox="1"/>
          <p:nvPr/>
        </p:nvSpPr>
        <p:spPr>
          <a:xfrm>
            <a:off x="812800" y="3645876"/>
            <a:ext cx="4884615" cy="923330"/>
          </a:xfrm>
          <a:prstGeom prst="rect">
            <a:avLst/>
          </a:prstGeom>
          <a:noFill/>
        </p:spPr>
        <p:txBody>
          <a:bodyPr wrap="square" rtlCol="0">
            <a:spAutoFit/>
          </a:bodyPr>
          <a:lstStyle/>
          <a:p>
            <a:r>
              <a:rPr lang="en-US" b="1" dirty="0"/>
              <a:t>Chandler Jordan</a:t>
            </a:r>
          </a:p>
          <a:p>
            <a:r>
              <a:rPr lang="en-US" dirty="0"/>
              <a:t>South Carolina Council on Economic Education</a:t>
            </a:r>
          </a:p>
          <a:p>
            <a:r>
              <a:rPr lang="en-US" dirty="0"/>
              <a:t>Chandler.Jordan@moore.sc.edu</a:t>
            </a:r>
          </a:p>
        </p:txBody>
      </p:sp>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CCC92-2754-8D37-B9CB-C5D907875EB0}"/>
              </a:ext>
            </a:extLst>
          </p:cNvPr>
          <p:cNvSpPr>
            <a:spLocks noGrp="1"/>
          </p:cNvSpPr>
          <p:nvPr>
            <p:ph type="title"/>
          </p:nvPr>
        </p:nvSpPr>
        <p:spPr/>
        <p:txBody>
          <a:bodyPr/>
          <a:lstStyle/>
          <a:p>
            <a:r>
              <a:rPr lang="en-US" b="1" dirty="0"/>
              <a:t>Doctors and Patients: Round 1</a:t>
            </a:r>
          </a:p>
        </p:txBody>
      </p:sp>
      <p:sp>
        <p:nvSpPr>
          <p:cNvPr id="2" name="Slide Number Placeholder 1">
            <a:extLst>
              <a:ext uri="{FF2B5EF4-FFF2-40B4-BE49-F238E27FC236}">
                <a16:creationId xmlns:a16="http://schemas.microsoft.com/office/drawing/2014/main" id="{C2D751E1-F338-EB4C-15A3-F71B3DDEF936}"/>
              </a:ext>
            </a:extLst>
          </p:cNvPr>
          <p:cNvSpPr>
            <a:spLocks noGrp="1"/>
          </p:cNvSpPr>
          <p:nvPr>
            <p:ph type="sldNum" sz="quarter" idx="12"/>
          </p:nvPr>
        </p:nvSpPr>
        <p:spPr/>
        <p:txBody>
          <a:bodyPr/>
          <a:lstStyle/>
          <a:p>
            <a:fld id="{FAEE96CF-4053-2149-B5F9-FD566E7161CA}" type="slidenum">
              <a:rPr lang="en-US" smtClean="0"/>
              <a:pPr/>
              <a:t>10</a:t>
            </a:fld>
            <a:endParaRPr lang="en-US" dirty="0"/>
          </a:p>
        </p:txBody>
      </p:sp>
      <p:sp>
        <p:nvSpPr>
          <p:cNvPr id="4" name="Text Placeholder 3">
            <a:extLst>
              <a:ext uri="{FF2B5EF4-FFF2-40B4-BE49-F238E27FC236}">
                <a16:creationId xmlns:a16="http://schemas.microsoft.com/office/drawing/2014/main" id="{3BDCD789-4B8E-9C1A-E820-74D0C367A7C2}"/>
              </a:ext>
            </a:extLst>
          </p:cNvPr>
          <p:cNvSpPr>
            <a:spLocks noGrp="1"/>
          </p:cNvSpPr>
          <p:nvPr>
            <p:ph type="body" sz="half" idx="2"/>
          </p:nvPr>
        </p:nvSpPr>
        <p:spPr/>
        <p:txBody>
          <a:bodyPr numCol="1"/>
          <a:lstStyle/>
          <a:p>
            <a:r>
              <a:rPr lang="en-US" sz="3200" dirty="0"/>
              <a:t>Select 3 students to play the role of </a:t>
            </a:r>
            <a:r>
              <a:rPr lang="en-US" sz="3200" b="1" dirty="0"/>
              <a:t>Doctor A</a:t>
            </a:r>
            <a:r>
              <a:rPr lang="en-US" sz="3200" dirty="0"/>
              <a:t>, </a:t>
            </a:r>
            <a:r>
              <a:rPr lang="en-US" sz="3200" b="1" dirty="0"/>
              <a:t>Doctor B</a:t>
            </a:r>
            <a:r>
              <a:rPr lang="en-US" sz="3200" dirty="0"/>
              <a:t>, and </a:t>
            </a:r>
            <a:r>
              <a:rPr lang="en-US" sz="3200" b="1" dirty="0"/>
              <a:t>Doctor C </a:t>
            </a:r>
            <a:r>
              <a:rPr lang="en-US" sz="3200" dirty="0"/>
              <a:t>for Round 1. </a:t>
            </a:r>
          </a:p>
          <a:p>
            <a:endParaRPr lang="en-US" sz="3200" dirty="0"/>
          </a:p>
          <a:p>
            <a:r>
              <a:rPr lang="en-US" sz="3200" dirty="0"/>
              <a:t>All other student will play the part of a patient in Round 1. </a:t>
            </a:r>
          </a:p>
        </p:txBody>
      </p:sp>
      <p:pic>
        <p:nvPicPr>
          <p:cNvPr id="6" name="Picture 5" descr="Nurse with patients in hospital">
            <a:extLst>
              <a:ext uri="{FF2B5EF4-FFF2-40B4-BE49-F238E27FC236}">
                <a16:creationId xmlns:a16="http://schemas.microsoft.com/office/drawing/2014/main" id="{3397B442-2016-C1C4-093D-7A94F77E5DBB}"/>
              </a:ext>
            </a:extLst>
          </p:cNvPr>
          <p:cNvPicPr>
            <a:picLocks noChangeAspect="1"/>
          </p:cNvPicPr>
          <p:nvPr/>
        </p:nvPicPr>
        <p:blipFill>
          <a:blip r:embed="rId2"/>
          <a:stretch>
            <a:fillRect/>
          </a:stretch>
        </p:blipFill>
        <p:spPr>
          <a:xfrm>
            <a:off x="6172047" y="3929131"/>
            <a:ext cx="3727327" cy="2486056"/>
          </a:xfrm>
          <a:prstGeom prst="rect">
            <a:avLst/>
          </a:prstGeom>
        </p:spPr>
      </p:pic>
    </p:spTree>
    <p:extLst>
      <p:ext uri="{BB962C8B-B14F-4D97-AF65-F5344CB8AC3E}">
        <p14:creationId xmlns:p14="http://schemas.microsoft.com/office/powerpoint/2010/main" val="2759079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CFDD-49AC-B109-3E78-6249227B99C3}"/>
              </a:ext>
            </a:extLst>
          </p:cNvPr>
          <p:cNvSpPr>
            <a:spLocks noGrp="1"/>
          </p:cNvSpPr>
          <p:nvPr>
            <p:ph type="title"/>
          </p:nvPr>
        </p:nvSpPr>
        <p:spPr/>
        <p:txBody>
          <a:bodyPr/>
          <a:lstStyle/>
          <a:p>
            <a:r>
              <a:rPr lang="en-US" b="1" dirty="0"/>
              <a:t>Instructions for Doctor A</a:t>
            </a:r>
          </a:p>
        </p:txBody>
      </p:sp>
      <p:sp>
        <p:nvSpPr>
          <p:cNvPr id="3" name="Slide Number Placeholder 2">
            <a:extLst>
              <a:ext uri="{FF2B5EF4-FFF2-40B4-BE49-F238E27FC236}">
                <a16:creationId xmlns:a16="http://schemas.microsoft.com/office/drawing/2014/main" id="{04131D2C-DBA8-54FB-5C00-70714CA38709}"/>
              </a:ext>
            </a:extLst>
          </p:cNvPr>
          <p:cNvSpPr>
            <a:spLocks noGrp="1"/>
          </p:cNvSpPr>
          <p:nvPr>
            <p:ph type="sldNum" sz="quarter" idx="12"/>
          </p:nvPr>
        </p:nvSpPr>
        <p:spPr/>
        <p:txBody>
          <a:bodyPr/>
          <a:lstStyle/>
          <a:p>
            <a:fld id="{6C37F40D-BF86-6F43-B998-BE81C530D250}" type="slidenum">
              <a:rPr lang="en-US" smtClean="0"/>
              <a:t>11</a:t>
            </a:fld>
            <a:endParaRPr lang="en-US"/>
          </a:p>
        </p:txBody>
      </p:sp>
      <p:pic>
        <p:nvPicPr>
          <p:cNvPr id="6" name="Picture 5">
            <a:extLst>
              <a:ext uri="{FF2B5EF4-FFF2-40B4-BE49-F238E27FC236}">
                <a16:creationId xmlns:a16="http://schemas.microsoft.com/office/drawing/2014/main" id="{760A15F9-E17D-AA05-12A9-06D953ED0B35}"/>
              </a:ext>
            </a:extLst>
          </p:cNvPr>
          <p:cNvPicPr>
            <a:picLocks noChangeAspect="1"/>
          </p:cNvPicPr>
          <p:nvPr/>
        </p:nvPicPr>
        <p:blipFill>
          <a:blip r:embed="rId2"/>
          <a:stretch>
            <a:fillRect/>
          </a:stretch>
        </p:blipFill>
        <p:spPr>
          <a:xfrm>
            <a:off x="1991610" y="1491521"/>
            <a:ext cx="8208780" cy="4836598"/>
          </a:xfrm>
          <a:prstGeom prst="rect">
            <a:avLst/>
          </a:prstGeom>
        </p:spPr>
      </p:pic>
    </p:spTree>
    <p:extLst>
      <p:ext uri="{BB962C8B-B14F-4D97-AF65-F5344CB8AC3E}">
        <p14:creationId xmlns:p14="http://schemas.microsoft.com/office/powerpoint/2010/main" val="1502779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8307E-754A-9A5C-46D9-8202FB851244}"/>
              </a:ext>
            </a:extLst>
          </p:cNvPr>
          <p:cNvSpPr>
            <a:spLocks noGrp="1"/>
          </p:cNvSpPr>
          <p:nvPr>
            <p:ph type="title"/>
          </p:nvPr>
        </p:nvSpPr>
        <p:spPr/>
        <p:txBody>
          <a:bodyPr/>
          <a:lstStyle/>
          <a:p>
            <a:r>
              <a:rPr lang="en-US" b="1" dirty="0"/>
              <a:t>Instructions for Doctor B</a:t>
            </a:r>
          </a:p>
        </p:txBody>
      </p:sp>
      <p:sp>
        <p:nvSpPr>
          <p:cNvPr id="3" name="Slide Number Placeholder 2">
            <a:extLst>
              <a:ext uri="{FF2B5EF4-FFF2-40B4-BE49-F238E27FC236}">
                <a16:creationId xmlns:a16="http://schemas.microsoft.com/office/drawing/2014/main" id="{73992854-8252-ACBD-0A05-6D5331BBE7E2}"/>
              </a:ext>
            </a:extLst>
          </p:cNvPr>
          <p:cNvSpPr>
            <a:spLocks noGrp="1"/>
          </p:cNvSpPr>
          <p:nvPr>
            <p:ph type="sldNum" sz="quarter" idx="12"/>
          </p:nvPr>
        </p:nvSpPr>
        <p:spPr/>
        <p:txBody>
          <a:bodyPr/>
          <a:lstStyle/>
          <a:p>
            <a:fld id="{6C37F40D-BF86-6F43-B998-BE81C530D250}" type="slidenum">
              <a:rPr lang="en-US" smtClean="0"/>
              <a:t>12</a:t>
            </a:fld>
            <a:endParaRPr lang="en-US"/>
          </a:p>
        </p:txBody>
      </p:sp>
      <p:pic>
        <p:nvPicPr>
          <p:cNvPr id="6" name="Picture 5">
            <a:extLst>
              <a:ext uri="{FF2B5EF4-FFF2-40B4-BE49-F238E27FC236}">
                <a16:creationId xmlns:a16="http://schemas.microsoft.com/office/drawing/2014/main" id="{828B1A8B-78CE-DD4D-8026-AC3F0AB3A198}"/>
              </a:ext>
            </a:extLst>
          </p:cNvPr>
          <p:cNvPicPr>
            <a:picLocks noChangeAspect="1"/>
          </p:cNvPicPr>
          <p:nvPr/>
        </p:nvPicPr>
        <p:blipFill>
          <a:blip r:embed="rId2"/>
          <a:stretch>
            <a:fillRect/>
          </a:stretch>
        </p:blipFill>
        <p:spPr>
          <a:xfrm>
            <a:off x="2018346" y="1508868"/>
            <a:ext cx="8155308" cy="4819251"/>
          </a:xfrm>
          <a:prstGeom prst="rect">
            <a:avLst/>
          </a:prstGeom>
        </p:spPr>
      </p:pic>
    </p:spTree>
    <p:extLst>
      <p:ext uri="{BB962C8B-B14F-4D97-AF65-F5344CB8AC3E}">
        <p14:creationId xmlns:p14="http://schemas.microsoft.com/office/powerpoint/2010/main" val="2451464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5D68-F824-D46B-3E94-E9D73541A35B}"/>
              </a:ext>
            </a:extLst>
          </p:cNvPr>
          <p:cNvSpPr>
            <a:spLocks noGrp="1"/>
          </p:cNvSpPr>
          <p:nvPr>
            <p:ph type="title"/>
          </p:nvPr>
        </p:nvSpPr>
        <p:spPr/>
        <p:txBody>
          <a:bodyPr/>
          <a:lstStyle/>
          <a:p>
            <a:r>
              <a:rPr lang="en-US" b="1" dirty="0"/>
              <a:t>Instructions for Doctor C</a:t>
            </a:r>
          </a:p>
        </p:txBody>
      </p:sp>
      <p:sp>
        <p:nvSpPr>
          <p:cNvPr id="3" name="Slide Number Placeholder 2">
            <a:extLst>
              <a:ext uri="{FF2B5EF4-FFF2-40B4-BE49-F238E27FC236}">
                <a16:creationId xmlns:a16="http://schemas.microsoft.com/office/drawing/2014/main" id="{D773BAB9-21B1-BE8C-787C-2DC80AE364EA}"/>
              </a:ext>
            </a:extLst>
          </p:cNvPr>
          <p:cNvSpPr>
            <a:spLocks noGrp="1"/>
          </p:cNvSpPr>
          <p:nvPr>
            <p:ph type="sldNum" sz="quarter" idx="12"/>
          </p:nvPr>
        </p:nvSpPr>
        <p:spPr/>
        <p:txBody>
          <a:bodyPr/>
          <a:lstStyle/>
          <a:p>
            <a:fld id="{6C37F40D-BF86-6F43-B998-BE81C530D250}" type="slidenum">
              <a:rPr lang="en-US" smtClean="0"/>
              <a:t>13</a:t>
            </a:fld>
            <a:endParaRPr lang="en-US"/>
          </a:p>
        </p:txBody>
      </p:sp>
      <p:pic>
        <p:nvPicPr>
          <p:cNvPr id="6" name="Picture 5">
            <a:extLst>
              <a:ext uri="{FF2B5EF4-FFF2-40B4-BE49-F238E27FC236}">
                <a16:creationId xmlns:a16="http://schemas.microsoft.com/office/drawing/2014/main" id="{7072DC4D-1AF6-DC26-DB39-14CF4AED0E07}"/>
              </a:ext>
            </a:extLst>
          </p:cNvPr>
          <p:cNvPicPr>
            <a:picLocks noChangeAspect="1"/>
          </p:cNvPicPr>
          <p:nvPr/>
        </p:nvPicPr>
        <p:blipFill>
          <a:blip r:embed="rId2"/>
          <a:stretch>
            <a:fillRect/>
          </a:stretch>
        </p:blipFill>
        <p:spPr>
          <a:xfrm>
            <a:off x="2223841" y="1518971"/>
            <a:ext cx="7744318" cy="4933378"/>
          </a:xfrm>
          <a:prstGeom prst="rect">
            <a:avLst/>
          </a:prstGeom>
        </p:spPr>
      </p:pic>
    </p:spTree>
    <p:extLst>
      <p:ext uri="{BB962C8B-B14F-4D97-AF65-F5344CB8AC3E}">
        <p14:creationId xmlns:p14="http://schemas.microsoft.com/office/powerpoint/2010/main" val="322245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Patient Symptom Chart</a:t>
            </a:r>
            <a:endParaRPr lang="en-US" dirty="0">
              <a:solidFill>
                <a:srgbClr val="414A58"/>
              </a:solidFill>
              <a:latin typeface="Calibri Light" panose="020F0302020204030204" pitchFamily="34" charset="0"/>
              <a:ea typeface="Inter Light" panose="02000503000000020004" pitchFamily="2" charset="0"/>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14</a:t>
            </a:fld>
            <a:endParaRPr lang="en-US" dirty="0"/>
          </a:p>
        </p:txBody>
      </p:sp>
      <p:sp>
        <p:nvSpPr>
          <p:cNvPr id="4" name="Google Shape;66;p15">
            <a:extLst>
              <a:ext uri="{FF2B5EF4-FFF2-40B4-BE49-F238E27FC236}">
                <a16:creationId xmlns:a16="http://schemas.microsoft.com/office/drawing/2014/main" id="{DD85674A-F406-E9A3-70D5-19F8C744B0CB}"/>
              </a:ext>
            </a:extLst>
          </p:cNvPr>
          <p:cNvSpPr txBox="1"/>
          <p:nvPr/>
        </p:nvSpPr>
        <p:spPr>
          <a:xfrm>
            <a:off x="855964" y="1850026"/>
            <a:ext cx="8307414" cy="406262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dirty="0">
                <a:solidFill>
                  <a:schemeClr val="dk1"/>
                </a:solidFill>
              </a:rPr>
              <a:t>PATIENT CHART</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1. </a:t>
            </a:r>
            <a:r>
              <a:rPr lang="en" b="1" dirty="0">
                <a:solidFill>
                  <a:schemeClr val="dk1"/>
                </a:solidFill>
                <a:latin typeface="Calibri" panose="020F0502020204030204" pitchFamily="34" charset="0"/>
                <a:cs typeface="Calibri" panose="020F0502020204030204" pitchFamily="34" charset="0"/>
              </a:rPr>
              <a:t>Patients: </a:t>
            </a:r>
            <a:r>
              <a:rPr lang="en" dirty="0">
                <a:solidFill>
                  <a:schemeClr val="dk1"/>
                </a:solidFill>
              </a:rPr>
              <a:t>You are suffering from a BACKACHE with the pain level shown below.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Present this chart to a doctor for treatment.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Pain level:                              (Low)           1           2           3           (High)</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2. </a:t>
            </a:r>
            <a:r>
              <a:rPr lang="en" b="1" dirty="0">
                <a:solidFill>
                  <a:schemeClr val="dk1"/>
                </a:solidFill>
                <a:latin typeface="Calibri" panose="020F0502020204030204" pitchFamily="34" charset="0"/>
                <a:cs typeface="Calibri" panose="020F0502020204030204" pitchFamily="34" charset="0"/>
              </a:rPr>
              <a:t>Doctor:      </a:t>
            </a:r>
            <a:r>
              <a:rPr lang="en" b="1" dirty="0">
                <a:solidFill>
                  <a:schemeClr val="dk1"/>
                </a:solidFill>
              </a:rPr>
              <a:t>A</a:t>
            </a:r>
            <a:r>
              <a:rPr lang="en" dirty="0">
                <a:solidFill>
                  <a:schemeClr val="dk1"/>
                </a:solidFill>
              </a:rPr>
              <a:t>. Circle ONE Treatment:      Medicine           X-ray           Surgery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a:t>
            </a:r>
            <a:r>
              <a:rPr lang="en" b="1" dirty="0">
                <a:solidFill>
                  <a:schemeClr val="dk1"/>
                </a:solidFill>
              </a:rPr>
              <a:t>B</a:t>
            </a:r>
            <a:r>
              <a:rPr lang="en" dirty="0">
                <a:solidFill>
                  <a:schemeClr val="dk1"/>
                </a:solidFill>
              </a:rPr>
              <a:t>. Patient Financial Responsibility:   $__________</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a:t>
            </a:r>
            <a:r>
              <a:rPr lang="en" b="1" dirty="0">
                <a:solidFill>
                  <a:schemeClr val="dk1"/>
                </a:solidFill>
              </a:rPr>
              <a:t>C</a:t>
            </a:r>
            <a:r>
              <a:rPr lang="en" dirty="0">
                <a:solidFill>
                  <a:schemeClr val="dk1"/>
                </a:solidFill>
              </a:rPr>
              <a:t>. Circle your name:               Dr. A                     Dr. B                     Dr. C</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3. </a:t>
            </a:r>
            <a:r>
              <a:rPr lang="en" b="1" dirty="0">
                <a:solidFill>
                  <a:schemeClr val="dk1"/>
                </a:solidFill>
                <a:latin typeface="Calibri" panose="020F0502020204030204" pitchFamily="34" charset="0"/>
                <a:cs typeface="Calibri" panose="020F0502020204030204" pitchFamily="34" charset="0"/>
              </a:rPr>
              <a:t>Patients: </a:t>
            </a:r>
            <a:r>
              <a:rPr lang="en" dirty="0">
                <a:solidFill>
                  <a:schemeClr val="dk1"/>
                </a:solidFill>
              </a:rPr>
              <a:t>After visiting the doctor, please turn this sheet in to the record keeper.</a:t>
            </a:r>
            <a:endParaRPr dirty="0"/>
          </a:p>
        </p:txBody>
      </p:sp>
      <p:sp>
        <p:nvSpPr>
          <p:cNvPr id="6" name="Oval 5">
            <a:extLst>
              <a:ext uri="{FF2B5EF4-FFF2-40B4-BE49-F238E27FC236}">
                <a16:creationId xmlns:a16="http://schemas.microsoft.com/office/drawing/2014/main" id="{B4AF7C8F-D40B-F1CE-9B8E-7A84A199256D}"/>
              </a:ext>
            </a:extLst>
          </p:cNvPr>
          <p:cNvSpPr/>
          <p:nvPr/>
        </p:nvSpPr>
        <p:spPr>
          <a:xfrm>
            <a:off x="6095999" y="3191608"/>
            <a:ext cx="703385" cy="474784"/>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9345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3556B6-2A64-B9B8-871D-49D5FFD9AA6C}"/>
              </a:ext>
            </a:extLst>
          </p:cNvPr>
          <p:cNvSpPr>
            <a:spLocks noGrp="1"/>
          </p:cNvSpPr>
          <p:nvPr>
            <p:ph type="title"/>
          </p:nvPr>
        </p:nvSpPr>
        <p:spPr/>
        <p:txBody>
          <a:bodyPr/>
          <a:lstStyle/>
          <a:p>
            <a:r>
              <a:rPr lang="en-US" b="1" dirty="0"/>
              <a:t>Round 1: Patients visit a Doctor</a:t>
            </a:r>
          </a:p>
        </p:txBody>
      </p:sp>
      <p:sp>
        <p:nvSpPr>
          <p:cNvPr id="2" name="Slide Number Placeholder 1">
            <a:extLst>
              <a:ext uri="{FF2B5EF4-FFF2-40B4-BE49-F238E27FC236}">
                <a16:creationId xmlns:a16="http://schemas.microsoft.com/office/drawing/2014/main" id="{3B19A054-421E-1A0E-597D-617B6505D182}"/>
              </a:ext>
            </a:extLst>
          </p:cNvPr>
          <p:cNvSpPr>
            <a:spLocks noGrp="1"/>
          </p:cNvSpPr>
          <p:nvPr>
            <p:ph type="sldNum" sz="quarter" idx="12"/>
          </p:nvPr>
        </p:nvSpPr>
        <p:spPr/>
        <p:txBody>
          <a:bodyPr/>
          <a:lstStyle/>
          <a:p>
            <a:fld id="{FAEE96CF-4053-2149-B5F9-FD566E7161CA}" type="slidenum">
              <a:rPr lang="en-US" smtClean="0"/>
              <a:pPr/>
              <a:t>15</a:t>
            </a:fld>
            <a:endParaRPr lang="en-US" dirty="0"/>
          </a:p>
        </p:txBody>
      </p:sp>
      <p:sp>
        <p:nvSpPr>
          <p:cNvPr id="4" name="Text Placeholder 3">
            <a:extLst>
              <a:ext uri="{FF2B5EF4-FFF2-40B4-BE49-F238E27FC236}">
                <a16:creationId xmlns:a16="http://schemas.microsoft.com/office/drawing/2014/main" id="{012BC31E-821F-D71B-7191-36B62D1CF428}"/>
              </a:ext>
            </a:extLst>
          </p:cNvPr>
          <p:cNvSpPr>
            <a:spLocks noGrp="1"/>
          </p:cNvSpPr>
          <p:nvPr>
            <p:ph type="body" sz="half" idx="2"/>
          </p:nvPr>
        </p:nvSpPr>
        <p:spPr/>
        <p:txBody>
          <a:bodyPr numCol="1"/>
          <a:lstStyle/>
          <a:p>
            <a:pPr marL="285750" indent="-285750">
              <a:buFont typeface="Arial" panose="020B0604020202020204" pitchFamily="34" charset="0"/>
              <a:buChar char="•"/>
            </a:pPr>
            <a:r>
              <a:rPr lang="en-US" sz="2400" dirty="0">
                <a:effectLst/>
                <a:ea typeface="Arial" panose="020B0604020202020204" pitchFamily="34" charset="0"/>
                <a:cs typeface="Arial" panose="020B0604020202020204" pitchFamily="34" charset="0"/>
              </a:rPr>
              <a:t>Position the doctors around the room so that there is space for patients to line up and visit their doctor. </a:t>
            </a:r>
          </a:p>
          <a:p>
            <a:pPr marL="285750" indent="-285750">
              <a:buFont typeface="Arial" panose="020B0604020202020204" pitchFamily="34" charset="0"/>
              <a:buChar char="•"/>
            </a:pPr>
            <a:endParaRPr lang="en-US" sz="2400" dirty="0">
              <a:effectLst/>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effectLst/>
                <a:ea typeface="Arial" panose="020B0604020202020204" pitchFamily="34" charset="0"/>
                <a:cs typeface="Arial" panose="020B0604020202020204" pitchFamily="34" charset="0"/>
              </a:rPr>
              <a:t>Randomly assign patients to the doctors in roughly equal numbers. </a:t>
            </a:r>
          </a:p>
          <a:p>
            <a:pPr marL="285750" indent="-285750">
              <a:buFont typeface="Arial" panose="020B0604020202020204" pitchFamily="34" charset="0"/>
              <a:buChar char="•"/>
            </a:pPr>
            <a:endParaRPr lang="en-US" sz="2400" dirty="0">
              <a:effectLst/>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effectLst/>
                <a:ea typeface="Arial" panose="020B0604020202020204" pitchFamily="34" charset="0"/>
                <a:cs typeface="Arial" panose="020B0604020202020204" pitchFamily="34" charset="0"/>
              </a:rPr>
              <a:t>Doctors will examine each patient’s chart and fill in treatment and cost based on the instructions given.</a:t>
            </a:r>
            <a:endParaRPr lang="en-US" sz="3200" dirty="0">
              <a:cs typeface="Arial" panose="020B0604020202020204" pitchFamily="34" charset="0"/>
            </a:endParaRPr>
          </a:p>
        </p:txBody>
      </p:sp>
      <p:pic>
        <p:nvPicPr>
          <p:cNvPr id="6" name="Picture 5" descr="Healthcare professional with tablet">
            <a:extLst>
              <a:ext uri="{FF2B5EF4-FFF2-40B4-BE49-F238E27FC236}">
                <a16:creationId xmlns:a16="http://schemas.microsoft.com/office/drawing/2014/main" id="{CB9C1B9D-A9F8-8974-2E2D-4E238D7D39A8}"/>
              </a:ext>
            </a:extLst>
          </p:cNvPr>
          <p:cNvPicPr>
            <a:picLocks noChangeAspect="1"/>
          </p:cNvPicPr>
          <p:nvPr/>
        </p:nvPicPr>
        <p:blipFill>
          <a:blip r:embed="rId2"/>
          <a:stretch>
            <a:fillRect/>
          </a:stretch>
        </p:blipFill>
        <p:spPr>
          <a:xfrm>
            <a:off x="6096000" y="4097796"/>
            <a:ext cx="3389243" cy="2414981"/>
          </a:xfrm>
          <a:prstGeom prst="rect">
            <a:avLst/>
          </a:prstGeom>
        </p:spPr>
      </p:pic>
    </p:spTree>
    <p:extLst>
      <p:ext uri="{BB962C8B-B14F-4D97-AF65-F5344CB8AC3E}">
        <p14:creationId xmlns:p14="http://schemas.microsoft.com/office/powerpoint/2010/main" val="1782078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1DF234-EE8F-CB9E-73F5-F5F816C9F98A}"/>
              </a:ext>
            </a:extLst>
          </p:cNvPr>
          <p:cNvSpPr>
            <a:spLocks noGrp="1"/>
          </p:cNvSpPr>
          <p:nvPr>
            <p:ph type="title"/>
          </p:nvPr>
        </p:nvSpPr>
        <p:spPr/>
        <p:txBody>
          <a:bodyPr/>
          <a:lstStyle/>
          <a:p>
            <a:r>
              <a:rPr lang="en-US" dirty="0"/>
              <a:t>Pain and Cost Spreadsheet</a:t>
            </a:r>
          </a:p>
        </p:txBody>
      </p:sp>
      <p:sp>
        <p:nvSpPr>
          <p:cNvPr id="3" name="Slide Number Placeholder 2">
            <a:extLst>
              <a:ext uri="{FF2B5EF4-FFF2-40B4-BE49-F238E27FC236}">
                <a16:creationId xmlns:a16="http://schemas.microsoft.com/office/drawing/2014/main" id="{93E77C67-90A9-DCF6-D52B-90D37385FBEE}"/>
              </a:ext>
            </a:extLst>
          </p:cNvPr>
          <p:cNvSpPr>
            <a:spLocks noGrp="1"/>
          </p:cNvSpPr>
          <p:nvPr>
            <p:ph type="sldNum" sz="quarter" idx="12"/>
          </p:nvPr>
        </p:nvSpPr>
        <p:spPr/>
        <p:txBody>
          <a:bodyPr/>
          <a:lstStyle/>
          <a:p>
            <a:fld id="{6C37F40D-BF86-6F43-B998-BE81C530D250}" type="slidenum">
              <a:rPr lang="en-US" smtClean="0"/>
              <a:t>16</a:t>
            </a:fld>
            <a:endParaRPr lang="en-US"/>
          </a:p>
        </p:txBody>
      </p:sp>
      <p:sp>
        <p:nvSpPr>
          <p:cNvPr id="6" name="Text Placeholder 5">
            <a:extLst>
              <a:ext uri="{FF2B5EF4-FFF2-40B4-BE49-F238E27FC236}">
                <a16:creationId xmlns:a16="http://schemas.microsoft.com/office/drawing/2014/main" id="{0BFA17B1-5276-9447-0932-F7DC629C6A2E}"/>
              </a:ext>
            </a:extLst>
          </p:cNvPr>
          <p:cNvSpPr>
            <a:spLocks noGrp="1"/>
          </p:cNvSpPr>
          <p:nvPr>
            <p:ph type="body" sz="half" idx="2"/>
          </p:nvPr>
        </p:nvSpPr>
        <p:spPr>
          <a:xfrm>
            <a:off x="750888" y="1552713"/>
            <a:ext cx="5160487" cy="4752837"/>
          </a:xfrm>
        </p:spPr>
        <p:txBody>
          <a:bodyPr numCol="1"/>
          <a:lstStyle/>
          <a:p>
            <a:r>
              <a:rPr lang="en-US" sz="2400" dirty="0">
                <a:effectLst/>
                <a:ea typeface="Arial" panose="020B0604020202020204" pitchFamily="34" charset="0"/>
                <a:cs typeface="Arial" panose="020B0604020202020204" pitchFamily="34" charset="0"/>
              </a:rPr>
              <a:t>Once a patient has their chart filled in, they will bring their charts to you, the record keeper, where you will fill in the pain level and cost information on the </a:t>
            </a:r>
            <a:r>
              <a:rPr lang="en-US" sz="2400" dirty="0">
                <a:effectLst/>
                <a:ea typeface="Arial" panose="020B0604020202020204" pitchFamily="34" charset="0"/>
                <a:cs typeface="Arial" panose="020B0604020202020204" pitchFamily="34" charset="0"/>
                <a:hlinkClick r:id="rId2"/>
              </a:rPr>
              <a:t>provided spreadsheet</a:t>
            </a:r>
            <a:r>
              <a:rPr lang="en-US" sz="2400" dirty="0">
                <a:effectLst/>
                <a:ea typeface="Arial" panose="020B0604020202020204" pitchFamily="34" charset="0"/>
                <a:cs typeface="Arial" panose="020B0604020202020204" pitchFamily="34" charset="0"/>
              </a:rPr>
              <a:t> and ask students to return to their seats. </a:t>
            </a:r>
          </a:p>
          <a:p>
            <a:endParaRPr lang="en-US" sz="2400" dirty="0">
              <a:ea typeface="Arial" panose="020B0604020202020204" pitchFamily="34" charset="0"/>
              <a:cs typeface="Arial" panose="020B0604020202020204" pitchFamily="34" charset="0"/>
            </a:endParaRPr>
          </a:p>
          <a:p>
            <a:r>
              <a:rPr lang="en-US" sz="2400" dirty="0">
                <a:effectLst/>
                <a:ea typeface="Arial" panose="020B0604020202020204" pitchFamily="34" charset="0"/>
                <a:cs typeface="Arial" panose="020B0604020202020204" pitchFamily="34" charset="0"/>
              </a:rPr>
              <a:t>*</a:t>
            </a:r>
            <a:r>
              <a:rPr lang="en-US" sz="2400" b="1" dirty="0">
                <a:effectLst/>
                <a:ea typeface="Arial" panose="020B0604020202020204" pitchFamily="34" charset="0"/>
                <a:cs typeface="Arial" panose="020B0604020202020204" pitchFamily="34" charset="0"/>
              </a:rPr>
              <a:t>DO NOT</a:t>
            </a:r>
            <a:r>
              <a:rPr lang="en-US" sz="2400" dirty="0">
                <a:effectLst/>
                <a:ea typeface="Arial" panose="020B0604020202020204" pitchFamily="34" charset="0"/>
                <a:cs typeface="Arial" panose="020B0604020202020204" pitchFamily="34" charset="0"/>
              </a:rPr>
              <a:t>* display the spreadsheet until you have filled on </a:t>
            </a:r>
            <a:r>
              <a:rPr lang="en-US" sz="2400" i="1" dirty="0">
                <a:effectLst/>
                <a:ea typeface="Arial" panose="020B0604020202020204" pitchFamily="34" charset="0"/>
                <a:cs typeface="Arial" panose="020B0604020202020204" pitchFamily="34" charset="0"/>
              </a:rPr>
              <a:t>all</a:t>
            </a:r>
            <a:r>
              <a:rPr lang="en-US" sz="2400" dirty="0">
                <a:effectLst/>
                <a:ea typeface="Arial" panose="020B0604020202020204" pitchFamily="34" charset="0"/>
                <a:cs typeface="Arial" panose="020B0604020202020204" pitchFamily="34" charset="0"/>
              </a:rPr>
              <a:t> the data. </a:t>
            </a:r>
          </a:p>
        </p:txBody>
      </p:sp>
      <p:pic>
        <p:nvPicPr>
          <p:cNvPr id="8" name="Picture 7">
            <a:extLst>
              <a:ext uri="{FF2B5EF4-FFF2-40B4-BE49-F238E27FC236}">
                <a16:creationId xmlns:a16="http://schemas.microsoft.com/office/drawing/2014/main" id="{571E7082-10A0-06E9-179C-B3686B5C66A4}"/>
              </a:ext>
            </a:extLst>
          </p:cNvPr>
          <p:cNvPicPr>
            <a:picLocks noChangeAspect="1"/>
          </p:cNvPicPr>
          <p:nvPr/>
        </p:nvPicPr>
        <p:blipFill>
          <a:blip r:embed="rId3"/>
          <a:stretch>
            <a:fillRect/>
          </a:stretch>
        </p:blipFill>
        <p:spPr>
          <a:xfrm>
            <a:off x="5911375" y="1919075"/>
            <a:ext cx="5058481" cy="4020111"/>
          </a:xfrm>
          <a:prstGeom prst="rect">
            <a:avLst/>
          </a:prstGeom>
        </p:spPr>
      </p:pic>
    </p:spTree>
    <p:extLst>
      <p:ext uri="{BB962C8B-B14F-4D97-AF65-F5344CB8AC3E}">
        <p14:creationId xmlns:p14="http://schemas.microsoft.com/office/powerpoint/2010/main" val="3800050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Round 1: Discussion Questions</a:t>
            </a:r>
            <a:endParaRPr lang="en-US" dirty="0">
              <a:solidFill>
                <a:srgbClr val="414A58"/>
              </a:solidFill>
              <a:latin typeface="Calibri Light" panose="020F0302020204030204" pitchFamily="34" charset="0"/>
              <a:ea typeface="Inter Light" panose="02000503000000020004" pitchFamily="2" charset="0"/>
            </a:endParaRP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988531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latin typeface="Calibri Light" panose="020F0302020204030204" pitchFamily="34" charset="0"/>
                <a:ea typeface="Inter Light" panose="02000503000000020004" pitchFamily="2" charset="0"/>
                <a:cs typeface="Calibri Light" panose="020F0302020204030204" pitchFamily="34" charset="0"/>
              </a:rPr>
              <a:t>How was your interaction with your doctor? </a:t>
            </a:r>
          </a:p>
          <a:p>
            <a:pPr marL="1428750" lvl="2" indent="-514350">
              <a:buFont typeface="+mj-lt"/>
              <a:buAutoNum type="alphaLcParenR"/>
            </a:pPr>
            <a:r>
              <a:rPr lang="en-US" dirty="0">
                <a:latin typeface="Calibri Light" panose="020F0302020204030204" pitchFamily="34" charset="0"/>
                <a:ea typeface="Inter Light" panose="02000503000000020004" pitchFamily="2" charset="0"/>
                <a:cs typeface="Calibri Light" panose="020F0302020204030204" pitchFamily="34" charset="0"/>
              </a:rPr>
              <a:t>Raise your hand if you’re happy with your result. </a:t>
            </a:r>
          </a:p>
          <a:p>
            <a:pPr marL="1428750" lvl="2" indent="-514350">
              <a:buFont typeface="+mj-lt"/>
              <a:buAutoNum type="alphaLcParenR"/>
            </a:pPr>
            <a:r>
              <a:rPr lang="en-US" dirty="0">
                <a:latin typeface="Calibri Light" panose="020F0302020204030204" pitchFamily="34" charset="0"/>
                <a:ea typeface="Inter Light" panose="02000503000000020004" pitchFamily="2" charset="0"/>
                <a:cs typeface="Calibri Light" panose="020F0302020204030204" pitchFamily="34" charset="0"/>
              </a:rPr>
              <a:t>Raise your hand if you are not happy with your result.</a:t>
            </a:r>
          </a:p>
          <a:p>
            <a:pPr marL="914400" lvl="2" indent="0">
              <a:buNone/>
            </a:pPr>
            <a:endParaRPr lang="en-US" dirty="0">
              <a:latin typeface="Calibri Light" panose="020F0302020204030204" pitchFamily="34" charset="0"/>
              <a:ea typeface="Inter Light" panose="02000503000000020004" pitchFamily="2" charset="0"/>
              <a:cs typeface="Calibri Light" panose="020F0302020204030204" pitchFamily="34" charset="0"/>
            </a:endParaRPr>
          </a:p>
          <a:p>
            <a:pPr marL="514350" indent="-514350">
              <a:buFont typeface="+mj-lt"/>
              <a:buAutoNum type="arabicPeriod"/>
            </a:pPr>
            <a:r>
              <a:rPr lang="en-US" dirty="0">
                <a:latin typeface="Calibri Light" panose="020F0302020204030204" pitchFamily="34" charset="0"/>
                <a:ea typeface="Inter Light" panose="02000503000000020004" pitchFamily="2" charset="0"/>
                <a:cs typeface="Calibri Light" panose="020F0302020204030204" pitchFamily="34" charset="0"/>
              </a:rPr>
              <a:t>Do you think the doctor prescribed the appropriate treatment plan for you given your pain? </a:t>
            </a:r>
          </a:p>
          <a:p>
            <a:pPr marL="514350" indent="-514350">
              <a:buFont typeface="+mj-lt"/>
              <a:buAutoNum type="arabicPeriod"/>
            </a:pPr>
            <a:endParaRPr lang="en-US" dirty="0">
              <a:latin typeface="Calibri Light" panose="020F0302020204030204" pitchFamily="34" charset="0"/>
              <a:ea typeface="Inter Light" panose="02000503000000020004" pitchFamily="2" charset="0"/>
              <a:cs typeface="Calibri Light" panose="020F0302020204030204" pitchFamily="34" charset="0"/>
            </a:endParaRPr>
          </a:p>
          <a:p>
            <a:pPr marL="514350" indent="-514350">
              <a:buFont typeface="+mj-lt"/>
              <a:buAutoNum type="arabicPeriod"/>
            </a:pPr>
            <a:r>
              <a:rPr lang="en-US" dirty="0">
                <a:latin typeface="Calibri Light" panose="020F0302020204030204" pitchFamily="34" charset="0"/>
                <a:ea typeface="Inter Light" panose="02000503000000020004" pitchFamily="2" charset="0"/>
                <a:cs typeface="Calibri Light" panose="020F0302020204030204" pitchFamily="34" charset="0"/>
              </a:rPr>
              <a:t>Do you think you everyone was treated the same? Why or why not? </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17</a:t>
            </a:fld>
            <a:endParaRPr lang="en-US" dirty="0"/>
          </a:p>
        </p:txBody>
      </p:sp>
    </p:spTree>
    <p:extLst>
      <p:ext uri="{BB962C8B-B14F-4D97-AF65-F5344CB8AC3E}">
        <p14:creationId xmlns:p14="http://schemas.microsoft.com/office/powerpoint/2010/main" val="3152034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1DF234-EE8F-CB9E-73F5-F5F816C9F98A}"/>
              </a:ext>
            </a:extLst>
          </p:cNvPr>
          <p:cNvSpPr>
            <a:spLocks noGrp="1"/>
          </p:cNvSpPr>
          <p:nvPr>
            <p:ph type="title"/>
          </p:nvPr>
        </p:nvSpPr>
        <p:spPr/>
        <p:txBody>
          <a:bodyPr/>
          <a:lstStyle/>
          <a:p>
            <a:r>
              <a:rPr lang="en-US" dirty="0"/>
              <a:t>Round 1: Pain and Cost Spreadsheet</a:t>
            </a:r>
          </a:p>
        </p:txBody>
      </p:sp>
      <p:sp>
        <p:nvSpPr>
          <p:cNvPr id="3" name="Slide Number Placeholder 2">
            <a:extLst>
              <a:ext uri="{FF2B5EF4-FFF2-40B4-BE49-F238E27FC236}">
                <a16:creationId xmlns:a16="http://schemas.microsoft.com/office/drawing/2014/main" id="{93E77C67-90A9-DCF6-D52B-90D37385FBEE}"/>
              </a:ext>
            </a:extLst>
          </p:cNvPr>
          <p:cNvSpPr>
            <a:spLocks noGrp="1"/>
          </p:cNvSpPr>
          <p:nvPr>
            <p:ph type="sldNum" sz="quarter" idx="12"/>
          </p:nvPr>
        </p:nvSpPr>
        <p:spPr/>
        <p:txBody>
          <a:bodyPr/>
          <a:lstStyle/>
          <a:p>
            <a:fld id="{6C37F40D-BF86-6F43-B998-BE81C530D250}" type="slidenum">
              <a:rPr lang="en-US" smtClean="0"/>
              <a:t>18</a:t>
            </a:fld>
            <a:endParaRPr lang="en-US"/>
          </a:p>
        </p:txBody>
      </p:sp>
      <p:pic>
        <p:nvPicPr>
          <p:cNvPr id="11" name="Picture 10">
            <a:extLst>
              <a:ext uri="{FF2B5EF4-FFF2-40B4-BE49-F238E27FC236}">
                <a16:creationId xmlns:a16="http://schemas.microsoft.com/office/drawing/2014/main" id="{CF2BFC6F-09B4-AF83-8935-A1D85E950F67}"/>
              </a:ext>
            </a:extLst>
          </p:cNvPr>
          <p:cNvPicPr>
            <a:picLocks noChangeAspect="1"/>
          </p:cNvPicPr>
          <p:nvPr/>
        </p:nvPicPr>
        <p:blipFill>
          <a:blip r:embed="rId2"/>
          <a:stretch>
            <a:fillRect/>
          </a:stretch>
        </p:blipFill>
        <p:spPr>
          <a:xfrm>
            <a:off x="2853347" y="1444102"/>
            <a:ext cx="6485305" cy="5277373"/>
          </a:xfrm>
          <a:prstGeom prst="rect">
            <a:avLst/>
          </a:prstGeom>
        </p:spPr>
      </p:pic>
    </p:spTree>
    <p:extLst>
      <p:ext uri="{BB962C8B-B14F-4D97-AF65-F5344CB8AC3E}">
        <p14:creationId xmlns:p14="http://schemas.microsoft.com/office/powerpoint/2010/main" val="4223157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Information and Decision Making</a:t>
            </a:r>
            <a:endParaRPr lang="en-US" dirty="0">
              <a:solidFill>
                <a:srgbClr val="414A58"/>
              </a:solidFill>
              <a:latin typeface="Calibri Light" panose="020F0302020204030204" pitchFamily="34" charset="0"/>
              <a:ea typeface="Inter Light" panose="02000503000000020004" pitchFamily="2" charset="0"/>
            </a:endParaRP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488831"/>
            <a:ext cx="9434586" cy="4688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Calibri Light" panose="020F0302020204030204" pitchFamily="34" charset="0"/>
                <a:ea typeface="Inter Light" panose="02000503000000020004" pitchFamily="2" charset="0"/>
                <a:cs typeface="Calibri Light" panose="020F0302020204030204" pitchFamily="34" charset="0"/>
              </a:rPr>
              <a:t>Did you notice that there was asymmetric information, or a difference in information, during the activity? </a:t>
            </a:r>
          </a:p>
          <a:p>
            <a:r>
              <a:rPr lang="en-US" sz="2300" dirty="0">
                <a:latin typeface="Calibri Light" panose="020F0302020204030204" pitchFamily="34" charset="0"/>
                <a:ea typeface="Inter Light" panose="02000503000000020004" pitchFamily="2" charset="0"/>
                <a:cs typeface="Calibri Light" panose="020F0302020204030204" pitchFamily="34" charset="0"/>
              </a:rPr>
              <a:t>Compared to doctors, how much do patients know about the correct treatments for backaches? </a:t>
            </a:r>
          </a:p>
          <a:p>
            <a:r>
              <a:rPr lang="en-US" sz="2300" dirty="0">
                <a:latin typeface="Calibri Light" panose="020F0302020204030204" pitchFamily="34" charset="0"/>
                <a:ea typeface="Inter Light" panose="02000503000000020004" pitchFamily="2" charset="0"/>
                <a:cs typeface="Calibri Light" panose="020F0302020204030204" pitchFamily="34" charset="0"/>
              </a:rPr>
              <a:t>How can patients get better information? </a:t>
            </a:r>
          </a:p>
          <a:p>
            <a:r>
              <a:rPr lang="en-US" sz="2300" dirty="0">
                <a:latin typeface="Calibri Light" panose="020F0302020204030204" pitchFamily="34" charset="0"/>
                <a:ea typeface="Inter Light" panose="02000503000000020004" pitchFamily="2" charset="0"/>
                <a:cs typeface="Calibri Light" panose="020F0302020204030204" pitchFamily="34" charset="0"/>
              </a:rPr>
              <a:t>What search costs (the time, energy, and money it takes to engage in a transaction) do patients have when they are in pain and seeking medical advice? </a:t>
            </a:r>
          </a:p>
          <a:p>
            <a:r>
              <a:rPr lang="en-US" sz="2300" dirty="0">
                <a:latin typeface="Calibri Light" panose="020F0302020204030204" pitchFamily="34" charset="0"/>
                <a:ea typeface="Inter Light" panose="02000503000000020004" pitchFamily="2" charset="0"/>
                <a:cs typeface="Calibri Light" panose="020F0302020204030204" pitchFamily="34" charset="0"/>
              </a:rPr>
              <a:t>If insurance is paying 95 percent of your cost, are there any incentives to get pricing information? </a:t>
            </a:r>
          </a:p>
          <a:p>
            <a:r>
              <a:rPr lang="en-US" sz="2300" dirty="0">
                <a:latin typeface="Calibri Light" panose="020F0302020204030204" pitchFamily="34" charset="0"/>
                <a:ea typeface="Inter Light" panose="02000503000000020004" pitchFamily="2" charset="0"/>
                <a:cs typeface="Calibri Light" panose="020F0302020204030204" pitchFamily="34" charset="0"/>
              </a:rPr>
              <a:t>How transparent (consumers can see what other patients are paying for similar services) are the transactions in a doctor’s office, in terms of treatments ordered and prices charged?</a:t>
            </a:r>
          </a:p>
          <a:p>
            <a:endParaRPr lang="en-US" sz="2300" dirty="0">
              <a:latin typeface="Calibri Light" panose="020F0302020204030204" pitchFamily="34" charset="0"/>
              <a:ea typeface="Inter Light" panose="02000503000000020004" pitchFamily="2"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19</a:t>
            </a:fld>
            <a:endParaRPr lang="en-US" dirty="0"/>
          </a:p>
        </p:txBody>
      </p:sp>
    </p:spTree>
    <p:extLst>
      <p:ext uri="{BB962C8B-B14F-4D97-AF65-F5344CB8AC3E}">
        <p14:creationId xmlns:p14="http://schemas.microsoft.com/office/powerpoint/2010/main" val="2588624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0D02-4179-48C8-9598-431DC7D85197}"/>
              </a:ext>
            </a:extLst>
          </p:cNvPr>
          <p:cNvSpPr>
            <a:spLocks noGrp="1"/>
          </p:cNvSpPr>
          <p:nvPr>
            <p:ph type="title"/>
          </p:nvPr>
        </p:nvSpPr>
        <p:spPr>
          <a:xfrm>
            <a:off x="812800" y="2464265"/>
            <a:ext cx="10515600" cy="1325563"/>
          </a:xfrm>
        </p:spPr>
        <p:txBody>
          <a:bodyPr/>
          <a:lstStyle/>
          <a:p>
            <a:r>
              <a:rPr lang="en-US" dirty="0"/>
              <a:t>Available </a:t>
            </a:r>
            <a:r>
              <a:rPr lang="en-US" b="1" dirty="0"/>
              <a:t>NOW</a:t>
            </a:r>
            <a:r>
              <a:rPr lang="en-US" dirty="0"/>
              <a:t> on EconEdLink</a:t>
            </a:r>
          </a:p>
        </p:txBody>
      </p:sp>
      <p:sp>
        <p:nvSpPr>
          <p:cNvPr id="3" name="Text Placeholder 2">
            <a:extLst>
              <a:ext uri="{FF2B5EF4-FFF2-40B4-BE49-F238E27FC236}">
                <a16:creationId xmlns:a16="http://schemas.microsoft.com/office/drawing/2014/main" id="{C9B47F8D-D2C0-284A-88A1-98929DCA0564}"/>
              </a:ext>
            </a:extLst>
          </p:cNvPr>
          <p:cNvSpPr>
            <a:spLocks noGrp="1"/>
          </p:cNvSpPr>
          <p:nvPr>
            <p:ph type="body" sz="quarter" idx="10"/>
          </p:nvPr>
        </p:nvSpPr>
        <p:spPr>
          <a:xfrm>
            <a:off x="812800" y="1544032"/>
            <a:ext cx="10515600" cy="914400"/>
          </a:xfrm>
        </p:spPr>
        <p:txBody>
          <a:bodyPr/>
          <a:lstStyle/>
          <a:p>
            <a:r>
              <a:rPr lang="en-US" dirty="0"/>
              <a:t>Ethics, Economics, and Social Issues</a:t>
            </a:r>
          </a:p>
        </p:txBody>
      </p:sp>
      <p:pic>
        <p:nvPicPr>
          <p:cNvPr id="5" name="Picture 4" descr="Multicolored arrows pointing to different directions">
            <a:extLst>
              <a:ext uri="{FF2B5EF4-FFF2-40B4-BE49-F238E27FC236}">
                <a16:creationId xmlns:a16="http://schemas.microsoft.com/office/drawing/2014/main" id="{3891A04E-35EB-E470-2931-0DF914BC467F}"/>
              </a:ext>
            </a:extLst>
          </p:cNvPr>
          <p:cNvPicPr>
            <a:picLocks noChangeAspect="1"/>
          </p:cNvPicPr>
          <p:nvPr/>
        </p:nvPicPr>
        <p:blipFill>
          <a:blip r:embed="rId2"/>
          <a:stretch>
            <a:fillRect/>
          </a:stretch>
        </p:blipFill>
        <p:spPr>
          <a:xfrm>
            <a:off x="-21133" y="3694654"/>
            <a:ext cx="4746246" cy="3163345"/>
          </a:xfrm>
          <a:prstGeom prst="rect">
            <a:avLst/>
          </a:prstGeom>
        </p:spPr>
      </p:pic>
      <p:pic>
        <p:nvPicPr>
          <p:cNvPr id="6" name="Picture 5">
            <a:extLst>
              <a:ext uri="{FF2B5EF4-FFF2-40B4-BE49-F238E27FC236}">
                <a16:creationId xmlns:a16="http://schemas.microsoft.com/office/drawing/2014/main" id="{A85613F0-3877-9141-99B7-D086A4F1F025}"/>
              </a:ext>
            </a:extLst>
          </p:cNvPr>
          <p:cNvPicPr>
            <a:picLocks noChangeAspect="1"/>
          </p:cNvPicPr>
          <p:nvPr/>
        </p:nvPicPr>
        <p:blipFill>
          <a:blip r:embed="rId3"/>
          <a:stretch>
            <a:fillRect/>
          </a:stretch>
        </p:blipFill>
        <p:spPr>
          <a:xfrm>
            <a:off x="6213289" y="2464264"/>
            <a:ext cx="5115111" cy="4293039"/>
          </a:xfrm>
          <a:prstGeom prst="rect">
            <a:avLst/>
          </a:prstGeom>
        </p:spPr>
      </p:pic>
    </p:spTree>
    <p:extLst>
      <p:ext uri="{BB962C8B-B14F-4D97-AF65-F5344CB8AC3E}">
        <p14:creationId xmlns:p14="http://schemas.microsoft.com/office/powerpoint/2010/main" val="722093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Duty-based Ethics</a:t>
            </a:r>
            <a:endParaRPr lang="en-US" dirty="0">
              <a:solidFill>
                <a:srgbClr val="414A58"/>
              </a:solidFill>
              <a:latin typeface="Calibri Light" panose="020F0302020204030204" pitchFamily="34" charset="0"/>
              <a:ea typeface="Inter Light" panose="02000503000000020004" pitchFamily="2" charset="0"/>
            </a:endParaRP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500554"/>
            <a:ext cx="10518105" cy="46764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Light" panose="020F0302020204030204" pitchFamily="34" charset="0"/>
                <a:ea typeface="Inter Light" panose="02000503000000020004" pitchFamily="2" charset="0"/>
                <a:cs typeface="Calibri Light" panose="020F0302020204030204" pitchFamily="34" charset="0"/>
              </a:rPr>
              <a:t>A moral philosophy that discerns right or wrong based on the analysis of one’s obligations. </a:t>
            </a:r>
          </a:p>
          <a:p>
            <a:r>
              <a:rPr lang="en-US" sz="2400" dirty="0">
                <a:latin typeface="Calibri Light" panose="020F0302020204030204" pitchFamily="34" charset="0"/>
                <a:ea typeface="Inter Light" panose="02000503000000020004" pitchFamily="2" charset="0"/>
                <a:cs typeface="Calibri Light" panose="020F0302020204030204" pitchFamily="34" charset="0"/>
              </a:rPr>
              <a:t>Doctors (and many other professions) must follow a code of ethics. Following ethical guidelines is key to a doctor’s job and to the health and well-being of their patients. </a:t>
            </a:r>
          </a:p>
          <a:p>
            <a:r>
              <a:rPr lang="en-US" sz="2400" dirty="0">
                <a:latin typeface="Calibri Light" panose="020F0302020204030204" pitchFamily="34" charset="0"/>
                <a:ea typeface="Inter Light" panose="02000503000000020004" pitchFamily="2" charset="0"/>
                <a:cs typeface="Calibri Light" panose="020F0302020204030204" pitchFamily="34" charset="0"/>
              </a:rPr>
              <a:t>Doctors practice duty-based ethics by being cautious about their actions, what procedures they suggest and perform, and the end result of the patient. </a:t>
            </a:r>
          </a:p>
          <a:p>
            <a:r>
              <a:rPr lang="en-US" sz="2400" dirty="0">
                <a:latin typeface="Calibri Light" panose="020F0302020204030204" pitchFamily="34" charset="0"/>
                <a:ea typeface="Inter Light" panose="02000503000000020004" pitchFamily="2" charset="0"/>
                <a:cs typeface="Calibri Light" panose="020F0302020204030204" pitchFamily="34" charset="0"/>
              </a:rPr>
              <a:t>Additionally, doctors are highly concerned with making decisions that are right or wrong and work hard to make sure they operate in a way to not harm patients. </a:t>
            </a:r>
          </a:p>
          <a:p>
            <a:r>
              <a:rPr lang="en-US" sz="2400" dirty="0">
                <a:latin typeface="Calibri Light" panose="020F0302020204030204" pitchFamily="34" charset="0"/>
                <a:ea typeface="Inter Light" panose="02000503000000020004" pitchFamily="2" charset="0"/>
                <a:cs typeface="Calibri Light" panose="020F0302020204030204" pitchFamily="34" charset="0"/>
              </a:rPr>
              <a:t>As a culminating event in their licensing, doctors must take the Hippocratic Oath.</a:t>
            </a:r>
          </a:p>
          <a:p>
            <a:endParaRPr lang="en-US" sz="2400" dirty="0">
              <a:latin typeface="Calibri Light" panose="020F0302020204030204" pitchFamily="34" charset="0"/>
              <a:ea typeface="Inter Light" panose="02000503000000020004" pitchFamily="2"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20</a:t>
            </a:fld>
            <a:endParaRPr lang="en-US" dirty="0"/>
          </a:p>
        </p:txBody>
      </p:sp>
    </p:spTree>
    <p:extLst>
      <p:ext uri="{BB962C8B-B14F-4D97-AF65-F5344CB8AC3E}">
        <p14:creationId xmlns:p14="http://schemas.microsoft.com/office/powerpoint/2010/main" val="2506333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Summary of Hippocratic Oath</a:t>
            </a:r>
            <a:endParaRPr lang="en-US" dirty="0">
              <a:solidFill>
                <a:srgbClr val="414A58"/>
              </a:solidFill>
              <a:latin typeface="Calibri Light" panose="020F0302020204030204" pitchFamily="34" charset="0"/>
              <a:ea typeface="Inter Light" panose="02000503000000020004" pitchFamily="2" charset="0"/>
            </a:endParaRPr>
          </a:p>
        </p:txBody>
      </p:sp>
      <p:sp>
        <p:nvSpPr>
          <p:cNvPr id="7" name="Rectangle 6">
            <a:extLst>
              <a:ext uri="{FF2B5EF4-FFF2-40B4-BE49-F238E27FC236}">
                <a16:creationId xmlns:a16="http://schemas.microsoft.com/office/drawing/2014/main" id="{BFEF62FF-3501-639F-68C9-893E5E364943}"/>
              </a:ext>
            </a:extLst>
          </p:cNvPr>
          <p:cNvSpPr/>
          <p:nvPr/>
        </p:nvSpPr>
        <p:spPr>
          <a:xfrm>
            <a:off x="7168055" y="1524000"/>
            <a:ext cx="5023945"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737455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latin typeface="Calibri Light" panose="020F0302020204030204" pitchFamily="34" charset="0"/>
                <a:ea typeface="Inter Light" panose="02000503000000020004" pitchFamily="2" charset="0"/>
                <a:cs typeface="Calibri Light" panose="020F0302020204030204" pitchFamily="34" charset="0"/>
              </a:rPr>
              <a:t>The physician pledges to prescribe only beneficial treatments, according to his abilities and judgment; </a:t>
            </a:r>
          </a:p>
          <a:p>
            <a:r>
              <a:rPr lang="en-US" sz="2500" dirty="0">
                <a:latin typeface="Calibri Light" panose="020F0302020204030204" pitchFamily="34" charset="0"/>
                <a:ea typeface="Inter Light" panose="02000503000000020004" pitchFamily="2" charset="0"/>
                <a:cs typeface="Calibri Light" panose="020F0302020204030204" pitchFamily="34" charset="0"/>
              </a:rPr>
              <a:t>to refrain from causing harm or hurt; </a:t>
            </a:r>
          </a:p>
          <a:p>
            <a:r>
              <a:rPr lang="en-US" sz="2500" dirty="0">
                <a:latin typeface="Calibri Light" panose="020F0302020204030204" pitchFamily="34" charset="0"/>
                <a:ea typeface="Inter Light" panose="02000503000000020004" pitchFamily="2" charset="0"/>
                <a:cs typeface="Calibri Light" panose="020F0302020204030204" pitchFamily="34" charset="0"/>
              </a:rPr>
              <a:t>and to live an exemplary personal and professional life</a:t>
            </a:r>
          </a:p>
          <a:p>
            <a:endParaRPr lang="en-US" sz="2500" dirty="0">
              <a:latin typeface="Calibri Light" panose="020F0302020204030204" pitchFamily="34" charset="0"/>
              <a:ea typeface="Inter Light" panose="02000503000000020004" pitchFamily="2" charset="0"/>
              <a:cs typeface="Calibri Light" panose="020F0302020204030204" pitchFamily="34" charset="0"/>
            </a:endParaRPr>
          </a:p>
          <a:p>
            <a:pPr marL="0" indent="0">
              <a:buNone/>
            </a:pPr>
            <a:r>
              <a:rPr lang="en-US" sz="2500" dirty="0">
                <a:latin typeface="Calibri Light" panose="020F0302020204030204" pitchFamily="34" charset="0"/>
                <a:ea typeface="Inter Light" panose="02000503000000020004" pitchFamily="2" charset="0"/>
                <a:cs typeface="Calibri Light" panose="020F0302020204030204" pitchFamily="34" charset="0"/>
              </a:rPr>
              <a:t>We mostly know the Hippocratic Oath as an oath to do no harm to a patient which is true, but it focuses on acknowledging the patient as a whole person and understanding that the decisions they make for the patient can have long-term impacts. </a:t>
            </a:r>
          </a:p>
          <a:p>
            <a:endParaRPr lang="en-US" sz="2500" dirty="0">
              <a:latin typeface="Calibri Light" panose="020F0302020204030204" pitchFamily="34" charset="0"/>
              <a:ea typeface="Inter Light" panose="02000503000000020004" pitchFamily="2"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21</a:t>
            </a:fld>
            <a:endParaRPr lang="en-US" dirty="0"/>
          </a:p>
        </p:txBody>
      </p:sp>
      <p:pic>
        <p:nvPicPr>
          <p:cNvPr id="4" name="Picture 3">
            <a:extLst>
              <a:ext uri="{FF2B5EF4-FFF2-40B4-BE49-F238E27FC236}">
                <a16:creationId xmlns:a16="http://schemas.microsoft.com/office/drawing/2014/main" id="{7F4FFC18-0E50-E991-C4AB-441896374DAB}"/>
              </a:ext>
            </a:extLst>
          </p:cNvPr>
          <p:cNvPicPr>
            <a:picLocks noChangeAspect="1"/>
          </p:cNvPicPr>
          <p:nvPr/>
        </p:nvPicPr>
        <p:blipFill>
          <a:blip r:embed="rId2"/>
          <a:stretch>
            <a:fillRect/>
          </a:stretch>
        </p:blipFill>
        <p:spPr>
          <a:xfrm>
            <a:off x="7990114" y="1960265"/>
            <a:ext cx="3877460" cy="2937470"/>
          </a:xfrm>
          <a:prstGeom prst="rect">
            <a:avLst/>
          </a:prstGeom>
        </p:spPr>
      </p:pic>
    </p:spTree>
    <p:extLst>
      <p:ext uri="{BB962C8B-B14F-4D97-AF65-F5344CB8AC3E}">
        <p14:creationId xmlns:p14="http://schemas.microsoft.com/office/powerpoint/2010/main" val="992208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Hippocratic Oath</a:t>
            </a:r>
            <a:endParaRPr lang="en-US" dirty="0">
              <a:solidFill>
                <a:srgbClr val="414A58"/>
              </a:solidFill>
              <a:latin typeface="Calibri Light" panose="020F0302020204030204" pitchFamily="34" charset="0"/>
              <a:ea typeface="Inter Light" panose="02000503000000020004" pitchFamily="2" charset="0"/>
            </a:endParaRPr>
          </a:p>
        </p:txBody>
      </p:sp>
      <p:sp>
        <p:nvSpPr>
          <p:cNvPr id="7" name="Rectangle 6">
            <a:extLst>
              <a:ext uri="{FF2B5EF4-FFF2-40B4-BE49-F238E27FC236}">
                <a16:creationId xmlns:a16="http://schemas.microsoft.com/office/drawing/2014/main" id="{BFEF62FF-3501-639F-68C9-893E5E364943}"/>
              </a:ext>
            </a:extLst>
          </p:cNvPr>
          <p:cNvSpPr/>
          <p:nvPr/>
        </p:nvSpPr>
        <p:spPr>
          <a:xfrm>
            <a:off x="7168055" y="1524000"/>
            <a:ext cx="5023945"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701720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sz="2600" dirty="0">
                <a:latin typeface="Calibri Light" panose="020F0302020204030204" pitchFamily="34" charset="0"/>
                <a:ea typeface="Inter Light" panose="02000503000000020004" pitchFamily="2" charset="0"/>
                <a:cs typeface="Calibri Light" panose="020F0302020204030204" pitchFamily="34" charset="0"/>
              </a:rPr>
              <a:t>How does the Hippocratic Oath, an oath of ethics historically taken by physicians to treat the ill to the best of their ability, preserve patient’s privacy, and to teach the next generation, incentivize doctors? </a:t>
            </a:r>
          </a:p>
          <a:p>
            <a:pPr>
              <a:spcBef>
                <a:spcPts val="1600"/>
              </a:spcBef>
            </a:pPr>
            <a:r>
              <a:rPr lang="en-US" sz="2600" dirty="0">
                <a:latin typeface="Calibri Light" panose="020F0302020204030204" pitchFamily="34" charset="0"/>
                <a:ea typeface="Inter Light" panose="02000503000000020004" pitchFamily="2" charset="0"/>
                <a:cs typeface="Calibri Light" panose="020F0302020204030204" pitchFamily="34" charset="0"/>
              </a:rPr>
              <a:t>Did Dr. A or Dr. B fail to follow the Hippocratic Oath? </a:t>
            </a:r>
          </a:p>
          <a:p>
            <a:pPr>
              <a:spcBef>
                <a:spcPts val="1600"/>
              </a:spcBef>
            </a:pPr>
            <a:r>
              <a:rPr lang="en-US" sz="2600" dirty="0">
                <a:latin typeface="Calibri Light" panose="020F0302020204030204" pitchFamily="34" charset="0"/>
                <a:ea typeface="Inter Light" panose="02000503000000020004" pitchFamily="2" charset="0"/>
                <a:cs typeface="Calibri Light" panose="020F0302020204030204" pitchFamily="34" charset="0"/>
              </a:rPr>
              <a:t>If there was no Hippocratic Oath, how might doctors act differently?</a:t>
            </a:r>
          </a:p>
          <a:p>
            <a:pPr>
              <a:spcBef>
                <a:spcPts val="1600"/>
              </a:spcBef>
            </a:pPr>
            <a:endParaRPr lang="en-US" sz="2600" dirty="0">
              <a:latin typeface="Calibri Light" panose="020F0302020204030204" pitchFamily="34" charset="0"/>
              <a:ea typeface="Inter Light" panose="02000503000000020004" pitchFamily="2"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22</a:t>
            </a:fld>
            <a:endParaRPr lang="en-US" dirty="0"/>
          </a:p>
        </p:txBody>
      </p:sp>
      <p:pic>
        <p:nvPicPr>
          <p:cNvPr id="4" name="Picture 3">
            <a:extLst>
              <a:ext uri="{FF2B5EF4-FFF2-40B4-BE49-F238E27FC236}">
                <a16:creationId xmlns:a16="http://schemas.microsoft.com/office/drawing/2014/main" id="{7F4FFC18-0E50-E991-C4AB-441896374DAB}"/>
              </a:ext>
            </a:extLst>
          </p:cNvPr>
          <p:cNvPicPr>
            <a:picLocks noChangeAspect="1"/>
          </p:cNvPicPr>
          <p:nvPr/>
        </p:nvPicPr>
        <p:blipFill>
          <a:blip r:embed="rId2"/>
          <a:stretch>
            <a:fillRect/>
          </a:stretch>
        </p:blipFill>
        <p:spPr>
          <a:xfrm>
            <a:off x="7990114" y="1960265"/>
            <a:ext cx="3877460" cy="2937470"/>
          </a:xfrm>
          <a:prstGeom prst="rect">
            <a:avLst/>
          </a:prstGeom>
        </p:spPr>
      </p:pic>
    </p:spTree>
    <p:extLst>
      <p:ext uri="{BB962C8B-B14F-4D97-AF65-F5344CB8AC3E}">
        <p14:creationId xmlns:p14="http://schemas.microsoft.com/office/powerpoint/2010/main" val="3515435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Fiduciary Responsibility</a:t>
            </a:r>
            <a:endParaRPr lang="en-US" dirty="0">
              <a:solidFill>
                <a:srgbClr val="414A58"/>
              </a:solidFill>
              <a:latin typeface="Calibri Light" panose="020F0302020204030204" pitchFamily="34" charset="0"/>
              <a:ea typeface="Inter Light" panose="02000503000000020004" pitchFamily="2" charset="0"/>
            </a:endParaRPr>
          </a:p>
        </p:txBody>
      </p:sp>
      <p:sp>
        <p:nvSpPr>
          <p:cNvPr id="7" name="Rectangle 6">
            <a:extLst>
              <a:ext uri="{FF2B5EF4-FFF2-40B4-BE49-F238E27FC236}">
                <a16:creationId xmlns:a16="http://schemas.microsoft.com/office/drawing/2014/main" id="{BFEF62FF-3501-639F-68C9-893E5E364943}"/>
              </a:ext>
            </a:extLst>
          </p:cNvPr>
          <p:cNvSpPr/>
          <p:nvPr/>
        </p:nvSpPr>
        <p:spPr>
          <a:xfrm>
            <a:off x="7168055" y="1524000"/>
            <a:ext cx="5023945"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701720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endParaRPr lang="en-US" sz="2600" dirty="0">
              <a:latin typeface="Calibri Light" panose="020F0302020204030204" pitchFamily="34" charset="0"/>
              <a:ea typeface="Inter Light" panose="02000503000000020004" pitchFamily="2"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23</a:t>
            </a:fld>
            <a:endParaRPr lang="en-US" dirty="0"/>
          </a:p>
        </p:txBody>
      </p:sp>
      <p:pic>
        <p:nvPicPr>
          <p:cNvPr id="4" name="Picture 3">
            <a:extLst>
              <a:ext uri="{FF2B5EF4-FFF2-40B4-BE49-F238E27FC236}">
                <a16:creationId xmlns:a16="http://schemas.microsoft.com/office/drawing/2014/main" id="{7F4FFC18-0E50-E991-C4AB-441896374DAB}"/>
              </a:ext>
            </a:extLst>
          </p:cNvPr>
          <p:cNvPicPr>
            <a:picLocks noChangeAspect="1"/>
          </p:cNvPicPr>
          <p:nvPr/>
        </p:nvPicPr>
        <p:blipFill>
          <a:blip r:embed="rId2"/>
          <a:stretch>
            <a:fillRect/>
          </a:stretch>
        </p:blipFill>
        <p:spPr>
          <a:xfrm>
            <a:off x="7990113" y="2253279"/>
            <a:ext cx="3877460" cy="2937470"/>
          </a:xfrm>
          <a:prstGeom prst="rect">
            <a:avLst/>
          </a:prstGeom>
        </p:spPr>
      </p:pic>
      <p:sp>
        <p:nvSpPr>
          <p:cNvPr id="8" name="TextBox 7">
            <a:extLst>
              <a:ext uri="{FF2B5EF4-FFF2-40B4-BE49-F238E27FC236}">
                <a16:creationId xmlns:a16="http://schemas.microsoft.com/office/drawing/2014/main" id="{B1BC8750-1D30-5FC8-DD1C-41E96F601E85}"/>
              </a:ext>
            </a:extLst>
          </p:cNvPr>
          <p:cNvSpPr txBox="1"/>
          <p:nvPr/>
        </p:nvSpPr>
        <p:spPr>
          <a:xfrm>
            <a:off x="770958" y="1690689"/>
            <a:ext cx="7219155" cy="4062651"/>
          </a:xfrm>
          <a:prstGeom prst="rect">
            <a:avLst/>
          </a:prstGeom>
          <a:noFill/>
        </p:spPr>
        <p:txBody>
          <a:bodyPr wrap="square">
            <a:spAutoFit/>
          </a:bodyPr>
          <a:lstStyle/>
          <a:p>
            <a:r>
              <a:rPr lang="en-US" sz="2400" dirty="0">
                <a:latin typeface="Calibri Light" panose="020F0302020204030204" pitchFamily="34" charset="0"/>
                <a:ea typeface="Calibri Light" panose="020F0302020204030204" pitchFamily="34" charset="0"/>
                <a:cs typeface="Calibri Light" panose="020F0302020204030204" pitchFamily="34" charset="0"/>
              </a:rPr>
              <a:t>T</a:t>
            </a:r>
            <a:r>
              <a:rPr lang="en-US" sz="2400" dirty="0">
                <a:effectLst/>
                <a:latin typeface="Calibri Light" panose="020F0302020204030204" pitchFamily="34" charset="0"/>
                <a:ea typeface="Calibri Light" panose="020F0302020204030204" pitchFamily="34" charset="0"/>
                <a:cs typeface="Calibri Light" panose="020F0302020204030204" pitchFamily="34" charset="0"/>
              </a:rPr>
              <a:t>he </a:t>
            </a:r>
            <a:r>
              <a:rPr lang="en-US" sz="2400" b="1" dirty="0">
                <a:effectLst/>
                <a:latin typeface="Calibri Light" panose="020F0302020204030204" pitchFamily="34" charset="0"/>
                <a:ea typeface="Calibri Light" panose="020F0302020204030204" pitchFamily="34" charset="0"/>
                <a:cs typeface="Calibri Light" panose="020F0302020204030204" pitchFamily="34" charset="0"/>
              </a:rPr>
              <a:t>fiduciary responsibility </a:t>
            </a:r>
            <a:r>
              <a:rPr lang="en-US" sz="2400" dirty="0">
                <a:effectLst/>
                <a:latin typeface="Calibri Light" panose="020F0302020204030204" pitchFamily="34" charset="0"/>
                <a:ea typeface="Calibri Light" panose="020F0302020204030204" pitchFamily="34" charset="0"/>
                <a:cs typeface="Calibri Light" panose="020F0302020204030204" pitchFamily="34" charset="0"/>
              </a:rPr>
              <a:t>of a doctor is to act in the best interest of the patients and treat them with the best care they can provide. </a:t>
            </a:r>
          </a:p>
          <a:p>
            <a:endParaRPr lang="en-US" sz="2400" dirty="0">
              <a:latin typeface="Calibri Light" panose="020F0302020204030204" pitchFamily="34" charset="0"/>
              <a:ea typeface="Calibri Light" panose="020F0302020204030204" pitchFamily="34" charset="0"/>
              <a:cs typeface="Calibri Light" panose="020F0302020204030204" pitchFamily="34" charset="0"/>
            </a:endParaRPr>
          </a:p>
          <a:p>
            <a:r>
              <a:rPr lang="en-US" sz="2400" b="1" dirty="0">
                <a:effectLst/>
                <a:latin typeface="Calibri Light" panose="020F0302020204030204" pitchFamily="34" charset="0"/>
                <a:ea typeface="Calibri Light" panose="020F0302020204030204" pitchFamily="34" charset="0"/>
                <a:cs typeface="Calibri Light" panose="020F0302020204030204" pitchFamily="34" charset="0"/>
              </a:rPr>
              <a:t>Fiduciary responsibility </a:t>
            </a:r>
            <a:r>
              <a:rPr lang="en-US" sz="2400" dirty="0">
                <a:effectLst/>
                <a:latin typeface="Calibri Light" panose="020F0302020204030204" pitchFamily="34" charset="0"/>
                <a:ea typeface="Calibri Light" panose="020F0302020204030204" pitchFamily="34" charset="0"/>
                <a:cs typeface="Calibri Light" panose="020F0302020204030204" pitchFamily="34" charset="0"/>
              </a:rPr>
              <a:t>means a person or organization acts on behalf of another person or persons, putting their interest ahead of their own. </a:t>
            </a:r>
          </a:p>
          <a:p>
            <a:endParaRPr lang="en-US" sz="2400" dirty="0">
              <a:latin typeface="Calibri Light" panose="020F0302020204030204" pitchFamily="34" charset="0"/>
              <a:ea typeface="Calibri Light" panose="020F0302020204030204" pitchFamily="34" charset="0"/>
              <a:cs typeface="Calibri Light" panose="020F0302020204030204" pitchFamily="34" charset="0"/>
            </a:endParaRPr>
          </a:p>
          <a:p>
            <a:r>
              <a:rPr lang="en-US" sz="2400" dirty="0">
                <a:effectLst/>
                <a:latin typeface="Calibri Light" panose="020F0302020204030204" pitchFamily="34" charset="0"/>
                <a:ea typeface="Calibri Light" panose="020F0302020204030204" pitchFamily="34" charset="0"/>
                <a:cs typeface="Calibri Light" panose="020F0302020204030204" pitchFamily="34" charset="0"/>
              </a:rPr>
              <a:t>The Hippocratic Oath holds doctors to this level of responsibility. </a:t>
            </a:r>
            <a:br>
              <a:rPr lang="en-US" sz="1800" dirty="0">
                <a:effectLst/>
                <a:latin typeface="Calibri" panose="020F0502020204030204" pitchFamily="34" charset="0"/>
                <a:ea typeface="Arial" panose="020B0604020202020204" pitchFamily="34" charset="0"/>
              </a:rPr>
            </a:br>
            <a:endParaRPr lang="en-US" dirty="0"/>
          </a:p>
        </p:txBody>
      </p:sp>
    </p:spTree>
    <p:extLst>
      <p:ext uri="{BB962C8B-B14F-4D97-AF65-F5344CB8AC3E}">
        <p14:creationId xmlns:p14="http://schemas.microsoft.com/office/powerpoint/2010/main" val="410127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CCC92-2754-8D37-B9CB-C5D907875EB0}"/>
              </a:ext>
            </a:extLst>
          </p:cNvPr>
          <p:cNvSpPr>
            <a:spLocks noGrp="1"/>
          </p:cNvSpPr>
          <p:nvPr>
            <p:ph type="title"/>
          </p:nvPr>
        </p:nvSpPr>
        <p:spPr/>
        <p:txBody>
          <a:bodyPr/>
          <a:lstStyle/>
          <a:p>
            <a:r>
              <a:rPr lang="en-US" b="1" dirty="0"/>
              <a:t>Doctors and Patients: Round 2</a:t>
            </a:r>
          </a:p>
        </p:txBody>
      </p:sp>
      <p:sp>
        <p:nvSpPr>
          <p:cNvPr id="2" name="Slide Number Placeholder 1">
            <a:extLst>
              <a:ext uri="{FF2B5EF4-FFF2-40B4-BE49-F238E27FC236}">
                <a16:creationId xmlns:a16="http://schemas.microsoft.com/office/drawing/2014/main" id="{C2D751E1-F338-EB4C-15A3-F71B3DDEF936}"/>
              </a:ext>
            </a:extLst>
          </p:cNvPr>
          <p:cNvSpPr>
            <a:spLocks noGrp="1"/>
          </p:cNvSpPr>
          <p:nvPr>
            <p:ph type="sldNum" sz="quarter" idx="12"/>
          </p:nvPr>
        </p:nvSpPr>
        <p:spPr/>
        <p:txBody>
          <a:bodyPr/>
          <a:lstStyle/>
          <a:p>
            <a:fld id="{FAEE96CF-4053-2149-B5F9-FD566E7161CA}" type="slidenum">
              <a:rPr lang="en-US" smtClean="0"/>
              <a:pPr/>
              <a:t>24</a:t>
            </a:fld>
            <a:endParaRPr lang="en-US" dirty="0"/>
          </a:p>
        </p:txBody>
      </p:sp>
      <p:sp>
        <p:nvSpPr>
          <p:cNvPr id="4" name="Text Placeholder 3">
            <a:extLst>
              <a:ext uri="{FF2B5EF4-FFF2-40B4-BE49-F238E27FC236}">
                <a16:creationId xmlns:a16="http://schemas.microsoft.com/office/drawing/2014/main" id="{3BDCD789-4B8E-9C1A-E820-74D0C367A7C2}"/>
              </a:ext>
            </a:extLst>
          </p:cNvPr>
          <p:cNvSpPr>
            <a:spLocks noGrp="1"/>
          </p:cNvSpPr>
          <p:nvPr>
            <p:ph type="body" sz="half" idx="2"/>
          </p:nvPr>
        </p:nvSpPr>
        <p:spPr/>
        <p:txBody>
          <a:bodyPr numCol="1"/>
          <a:lstStyle/>
          <a:p>
            <a:r>
              <a:rPr lang="en-US" sz="3200" dirty="0"/>
              <a:t>Select 3 new students to play the role of </a:t>
            </a:r>
            <a:r>
              <a:rPr lang="en-US" sz="3200" b="1" dirty="0"/>
              <a:t>Doctor Mary</a:t>
            </a:r>
            <a:r>
              <a:rPr lang="en-US" sz="3200" dirty="0"/>
              <a:t>, </a:t>
            </a:r>
            <a:r>
              <a:rPr lang="en-US" sz="3200" b="1" dirty="0"/>
              <a:t>Doctor Jorge</a:t>
            </a:r>
            <a:r>
              <a:rPr lang="en-US" sz="3200" dirty="0"/>
              <a:t>, and </a:t>
            </a:r>
            <a:r>
              <a:rPr lang="en-US" sz="3200" b="1" dirty="0"/>
              <a:t>Doctor Taylor </a:t>
            </a:r>
            <a:r>
              <a:rPr lang="en-US" sz="3200" dirty="0"/>
              <a:t>for Round 2. </a:t>
            </a:r>
          </a:p>
          <a:p>
            <a:endParaRPr lang="en-US" sz="3200" dirty="0"/>
          </a:p>
          <a:p>
            <a:r>
              <a:rPr lang="en-US" sz="3200" dirty="0"/>
              <a:t>All other student will play the part of a patient in Round 2. </a:t>
            </a:r>
          </a:p>
        </p:txBody>
      </p:sp>
      <p:pic>
        <p:nvPicPr>
          <p:cNvPr id="6" name="Picture 5" descr="Nurse with patients in hospital">
            <a:extLst>
              <a:ext uri="{FF2B5EF4-FFF2-40B4-BE49-F238E27FC236}">
                <a16:creationId xmlns:a16="http://schemas.microsoft.com/office/drawing/2014/main" id="{3397B442-2016-C1C4-093D-7A94F77E5DBB}"/>
              </a:ext>
            </a:extLst>
          </p:cNvPr>
          <p:cNvPicPr>
            <a:picLocks noChangeAspect="1"/>
          </p:cNvPicPr>
          <p:nvPr/>
        </p:nvPicPr>
        <p:blipFill>
          <a:blip r:embed="rId2"/>
          <a:stretch>
            <a:fillRect/>
          </a:stretch>
        </p:blipFill>
        <p:spPr>
          <a:xfrm>
            <a:off x="6172047" y="3929131"/>
            <a:ext cx="3727327" cy="2486056"/>
          </a:xfrm>
          <a:prstGeom prst="rect">
            <a:avLst/>
          </a:prstGeom>
        </p:spPr>
      </p:pic>
    </p:spTree>
    <p:extLst>
      <p:ext uri="{BB962C8B-B14F-4D97-AF65-F5344CB8AC3E}">
        <p14:creationId xmlns:p14="http://schemas.microsoft.com/office/powerpoint/2010/main" val="3146803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CCC92-2754-8D37-B9CB-C5D907875EB0}"/>
              </a:ext>
            </a:extLst>
          </p:cNvPr>
          <p:cNvSpPr>
            <a:spLocks noGrp="1"/>
          </p:cNvSpPr>
          <p:nvPr>
            <p:ph type="title"/>
          </p:nvPr>
        </p:nvSpPr>
        <p:spPr/>
        <p:txBody>
          <a:bodyPr/>
          <a:lstStyle/>
          <a:p>
            <a:r>
              <a:rPr lang="en-US" b="1" dirty="0"/>
              <a:t>Instructions for Doctors: Round 2</a:t>
            </a:r>
          </a:p>
        </p:txBody>
      </p:sp>
      <p:sp>
        <p:nvSpPr>
          <p:cNvPr id="2" name="Slide Number Placeholder 1">
            <a:extLst>
              <a:ext uri="{FF2B5EF4-FFF2-40B4-BE49-F238E27FC236}">
                <a16:creationId xmlns:a16="http://schemas.microsoft.com/office/drawing/2014/main" id="{C2D751E1-F338-EB4C-15A3-F71B3DDEF936}"/>
              </a:ext>
            </a:extLst>
          </p:cNvPr>
          <p:cNvSpPr>
            <a:spLocks noGrp="1"/>
          </p:cNvSpPr>
          <p:nvPr>
            <p:ph type="sldNum" sz="quarter" idx="12"/>
          </p:nvPr>
        </p:nvSpPr>
        <p:spPr/>
        <p:txBody>
          <a:bodyPr/>
          <a:lstStyle/>
          <a:p>
            <a:fld id="{FAEE96CF-4053-2149-B5F9-FD566E7161CA}" type="slidenum">
              <a:rPr lang="en-US" smtClean="0"/>
              <a:pPr/>
              <a:t>25</a:t>
            </a:fld>
            <a:endParaRPr lang="en-US" dirty="0"/>
          </a:p>
        </p:txBody>
      </p:sp>
      <p:sp>
        <p:nvSpPr>
          <p:cNvPr id="4" name="Text Placeholder 3">
            <a:extLst>
              <a:ext uri="{FF2B5EF4-FFF2-40B4-BE49-F238E27FC236}">
                <a16:creationId xmlns:a16="http://schemas.microsoft.com/office/drawing/2014/main" id="{3BDCD789-4B8E-9C1A-E820-74D0C367A7C2}"/>
              </a:ext>
            </a:extLst>
          </p:cNvPr>
          <p:cNvSpPr>
            <a:spLocks noGrp="1"/>
          </p:cNvSpPr>
          <p:nvPr>
            <p:ph type="body" sz="half" idx="2"/>
          </p:nvPr>
        </p:nvSpPr>
        <p:spPr/>
        <p:txBody>
          <a:bodyPr numCol="1"/>
          <a:lstStyle/>
          <a:p>
            <a:r>
              <a:rPr lang="en-US" sz="3200" dirty="0"/>
              <a:t>Assign the new Doctors the same Doctor A, B, and C roles from Round 1 at random and position them in different areas of the room. </a:t>
            </a:r>
          </a:p>
        </p:txBody>
      </p:sp>
      <p:pic>
        <p:nvPicPr>
          <p:cNvPr id="7" name="Picture 6" descr="Woman talking to a doctor">
            <a:extLst>
              <a:ext uri="{FF2B5EF4-FFF2-40B4-BE49-F238E27FC236}">
                <a16:creationId xmlns:a16="http://schemas.microsoft.com/office/drawing/2014/main" id="{8543C44C-9E79-30F9-3C2E-93EA6B6A1BC7}"/>
              </a:ext>
            </a:extLst>
          </p:cNvPr>
          <p:cNvPicPr>
            <a:picLocks noChangeAspect="1"/>
          </p:cNvPicPr>
          <p:nvPr/>
        </p:nvPicPr>
        <p:blipFill>
          <a:blip r:embed="rId2"/>
          <a:stretch>
            <a:fillRect/>
          </a:stretch>
        </p:blipFill>
        <p:spPr>
          <a:xfrm>
            <a:off x="6096000" y="3361104"/>
            <a:ext cx="4416669" cy="2944446"/>
          </a:xfrm>
          <a:prstGeom prst="rect">
            <a:avLst/>
          </a:prstGeom>
        </p:spPr>
      </p:pic>
    </p:spTree>
    <p:extLst>
      <p:ext uri="{BB962C8B-B14F-4D97-AF65-F5344CB8AC3E}">
        <p14:creationId xmlns:p14="http://schemas.microsoft.com/office/powerpoint/2010/main" val="3780931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Patient Symptom Chart</a:t>
            </a:r>
            <a:endParaRPr lang="en-US" dirty="0">
              <a:solidFill>
                <a:srgbClr val="414A58"/>
              </a:solidFill>
              <a:latin typeface="Calibri Light" panose="020F0302020204030204" pitchFamily="34" charset="0"/>
              <a:ea typeface="Inter Light" panose="02000503000000020004" pitchFamily="2" charset="0"/>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26</a:t>
            </a:fld>
            <a:endParaRPr lang="en-US" dirty="0"/>
          </a:p>
        </p:txBody>
      </p:sp>
      <p:sp>
        <p:nvSpPr>
          <p:cNvPr id="4" name="Google Shape;66;p15">
            <a:extLst>
              <a:ext uri="{FF2B5EF4-FFF2-40B4-BE49-F238E27FC236}">
                <a16:creationId xmlns:a16="http://schemas.microsoft.com/office/drawing/2014/main" id="{DD85674A-F406-E9A3-70D5-19F8C744B0CB}"/>
              </a:ext>
            </a:extLst>
          </p:cNvPr>
          <p:cNvSpPr txBox="1"/>
          <p:nvPr/>
        </p:nvSpPr>
        <p:spPr>
          <a:xfrm>
            <a:off x="855964" y="1850026"/>
            <a:ext cx="8307414" cy="406262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dirty="0">
                <a:solidFill>
                  <a:schemeClr val="dk1"/>
                </a:solidFill>
              </a:rPr>
              <a:t>PATIENT CHART</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1. </a:t>
            </a:r>
            <a:r>
              <a:rPr lang="en" b="1" dirty="0">
                <a:solidFill>
                  <a:schemeClr val="dk1"/>
                </a:solidFill>
                <a:latin typeface="Calibri" panose="020F0502020204030204" pitchFamily="34" charset="0"/>
                <a:cs typeface="Calibri" panose="020F0502020204030204" pitchFamily="34" charset="0"/>
              </a:rPr>
              <a:t>Patients: </a:t>
            </a:r>
            <a:r>
              <a:rPr lang="en" dirty="0">
                <a:solidFill>
                  <a:schemeClr val="dk1"/>
                </a:solidFill>
              </a:rPr>
              <a:t>You are suffering from a BACKACHE with the pain level shown below.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Present this chart to a doctor for treatment.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Pain level:                              (Low)           1           2           3           (High)</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2. </a:t>
            </a:r>
            <a:r>
              <a:rPr lang="en" b="1" dirty="0">
                <a:solidFill>
                  <a:schemeClr val="dk1"/>
                </a:solidFill>
                <a:latin typeface="Calibri" panose="020F0502020204030204" pitchFamily="34" charset="0"/>
                <a:cs typeface="Calibri" panose="020F0502020204030204" pitchFamily="34" charset="0"/>
              </a:rPr>
              <a:t>Doctor:      </a:t>
            </a:r>
            <a:r>
              <a:rPr lang="en" b="1" dirty="0">
                <a:solidFill>
                  <a:schemeClr val="dk1"/>
                </a:solidFill>
              </a:rPr>
              <a:t>A</a:t>
            </a:r>
            <a:r>
              <a:rPr lang="en" dirty="0">
                <a:solidFill>
                  <a:schemeClr val="dk1"/>
                </a:solidFill>
              </a:rPr>
              <a:t>. Circle ONE Treatment:      Medicine           X-ray           Surgery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a:t>
            </a:r>
            <a:r>
              <a:rPr lang="en" b="1" dirty="0">
                <a:solidFill>
                  <a:schemeClr val="dk1"/>
                </a:solidFill>
              </a:rPr>
              <a:t>B</a:t>
            </a:r>
            <a:r>
              <a:rPr lang="en" dirty="0">
                <a:solidFill>
                  <a:schemeClr val="dk1"/>
                </a:solidFill>
              </a:rPr>
              <a:t>. Patient Financial Responsibility:   $__________</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a:t>
            </a:r>
            <a:r>
              <a:rPr lang="en" b="1" dirty="0">
                <a:solidFill>
                  <a:schemeClr val="dk1"/>
                </a:solidFill>
              </a:rPr>
              <a:t>C</a:t>
            </a:r>
            <a:r>
              <a:rPr lang="en" dirty="0">
                <a:solidFill>
                  <a:schemeClr val="dk1"/>
                </a:solidFill>
              </a:rPr>
              <a:t>. Circle your name:               Dr. A                     Dr. B                     Dr. C</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3. </a:t>
            </a:r>
            <a:r>
              <a:rPr lang="en" b="1" dirty="0">
                <a:solidFill>
                  <a:schemeClr val="dk1"/>
                </a:solidFill>
                <a:latin typeface="Calibri" panose="020F0502020204030204" pitchFamily="34" charset="0"/>
                <a:cs typeface="Calibri" panose="020F0502020204030204" pitchFamily="34" charset="0"/>
              </a:rPr>
              <a:t>Patients: </a:t>
            </a:r>
            <a:r>
              <a:rPr lang="en" dirty="0">
                <a:solidFill>
                  <a:schemeClr val="dk1"/>
                </a:solidFill>
              </a:rPr>
              <a:t>After visiting the doctor, please turn this sheet in to the record keeper.</a:t>
            </a:r>
            <a:endParaRPr dirty="0"/>
          </a:p>
        </p:txBody>
      </p:sp>
      <p:sp>
        <p:nvSpPr>
          <p:cNvPr id="6" name="Oval 5">
            <a:extLst>
              <a:ext uri="{FF2B5EF4-FFF2-40B4-BE49-F238E27FC236}">
                <a16:creationId xmlns:a16="http://schemas.microsoft.com/office/drawing/2014/main" id="{B4AF7C8F-D40B-F1CE-9B8E-7A84A199256D}"/>
              </a:ext>
            </a:extLst>
          </p:cNvPr>
          <p:cNvSpPr/>
          <p:nvPr/>
        </p:nvSpPr>
        <p:spPr>
          <a:xfrm>
            <a:off x="6095999" y="3191608"/>
            <a:ext cx="703385" cy="474784"/>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5376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3556B6-2A64-B9B8-871D-49D5FFD9AA6C}"/>
              </a:ext>
            </a:extLst>
          </p:cNvPr>
          <p:cNvSpPr>
            <a:spLocks noGrp="1"/>
          </p:cNvSpPr>
          <p:nvPr>
            <p:ph type="title"/>
          </p:nvPr>
        </p:nvSpPr>
        <p:spPr/>
        <p:txBody>
          <a:bodyPr/>
          <a:lstStyle/>
          <a:p>
            <a:r>
              <a:rPr lang="en-US" b="1" dirty="0"/>
              <a:t>Round 2: Patients visit a Doctor</a:t>
            </a:r>
          </a:p>
        </p:txBody>
      </p:sp>
      <p:sp>
        <p:nvSpPr>
          <p:cNvPr id="2" name="Slide Number Placeholder 1">
            <a:extLst>
              <a:ext uri="{FF2B5EF4-FFF2-40B4-BE49-F238E27FC236}">
                <a16:creationId xmlns:a16="http://schemas.microsoft.com/office/drawing/2014/main" id="{3B19A054-421E-1A0E-597D-617B6505D182}"/>
              </a:ext>
            </a:extLst>
          </p:cNvPr>
          <p:cNvSpPr>
            <a:spLocks noGrp="1"/>
          </p:cNvSpPr>
          <p:nvPr>
            <p:ph type="sldNum" sz="quarter" idx="12"/>
          </p:nvPr>
        </p:nvSpPr>
        <p:spPr/>
        <p:txBody>
          <a:bodyPr/>
          <a:lstStyle/>
          <a:p>
            <a:fld id="{FAEE96CF-4053-2149-B5F9-FD566E7161CA}" type="slidenum">
              <a:rPr lang="en-US" smtClean="0"/>
              <a:pPr/>
              <a:t>27</a:t>
            </a:fld>
            <a:endParaRPr lang="en-US" dirty="0"/>
          </a:p>
        </p:txBody>
      </p:sp>
      <p:sp>
        <p:nvSpPr>
          <p:cNvPr id="4" name="Text Placeholder 3">
            <a:extLst>
              <a:ext uri="{FF2B5EF4-FFF2-40B4-BE49-F238E27FC236}">
                <a16:creationId xmlns:a16="http://schemas.microsoft.com/office/drawing/2014/main" id="{012BC31E-821F-D71B-7191-36B62D1CF428}"/>
              </a:ext>
            </a:extLst>
          </p:cNvPr>
          <p:cNvSpPr>
            <a:spLocks noGrp="1"/>
          </p:cNvSpPr>
          <p:nvPr>
            <p:ph type="body" sz="half" idx="2"/>
          </p:nvPr>
        </p:nvSpPr>
        <p:spPr/>
        <p:txBody>
          <a:bodyPr numCol="1"/>
          <a:lstStyle/>
          <a:p>
            <a:pPr marL="285750" indent="-285750">
              <a:buFont typeface="Arial" panose="020B0604020202020204" pitchFamily="34" charset="0"/>
              <a:buChar char="•"/>
            </a:pPr>
            <a:r>
              <a:rPr lang="en-US" sz="2400" dirty="0">
                <a:effectLst/>
                <a:ea typeface="Arial" panose="020B0604020202020204" pitchFamily="34" charset="0"/>
                <a:cs typeface="Arial" panose="020B0604020202020204" pitchFamily="34" charset="0"/>
              </a:rPr>
              <a:t>Start by having </a:t>
            </a:r>
            <a:r>
              <a:rPr lang="en-US" sz="2400" b="1" dirty="0">
                <a:effectLst/>
                <a:ea typeface="Arial" panose="020B0604020202020204" pitchFamily="34" charset="0"/>
                <a:cs typeface="Arial" panose="020B0604020202020204" pitchFamily="34" charset="0"/>
              </a:rPr>
              <a:t>only one </a:t>
            </a:r>
            <a:r>
              <a:rPr lang="en-US" sz="2400" dirty="0">
                <a:effectLst/>
                <a:ea typeface="Arial" panose="020B0604020202020204" pitchFamily="34" charset="0"/>
                <a:cs typeface="Arial" panose="020B0604020202020204" pitchFamily="34" charset="0"/>
              </a:rPr>
              <a:t>patient visit each doctor. </a:t>
            </a:r>
          </a:p>
          <a:p>
            <a:pPr marL="285750" indent="-285750">
              <a:buFont typeface="Arial" panose="020B0604020202020204" pitchFamily="34" charset="0"/>
              <a:buChar char="•"/>
            </a:pPr>
            <a:r>
              <a:rPr lang="en-US" sz="2400" dirty="0">
                <a:effectLst/>
                <a:ea typeface="Arial" panose="020B0604020202020204" pitchFamily="34" charset="0"/>
                <a:cs typeface="Arial" panose="020B0604020202020204" pitchFamily="34" charset="0"/>
              </a:rPr>
              <a:t>Doctors will examine each patient’s chart and fill in treatment and cost based on the instructions given.</a:t>
            </a:r>
          </a:p>
          <a:p>
            <a:pPr marL="285750" indent="-285750">
              <a:buFont typeface="Arial" panose="020B0604020202020204" pitchFamily="34" charset="0"/>
              <a:buChar char="•"/>
            </a:pPr>
            <a:r>
              <a:rPr lang="en-US" sz="2400" dirty="0">
                <a:ea typeface="Arial" panose="020B0604020202020204" pitchFamily="34" charset="0"/>
                <a:cs typeface="Arial" panose="020B0604020202020204" pitchFamily="34" charset="0"/>
              </a:rPr>
              <a:t>Immediately record their pain level and cost each doctor chargers on the Pain and Cost Round 2 spreadsheet and </a:t>
            </a:r>
            <a:r>
              <a:rPr lang="en-US" sz="2400" b="1" dirty="0">
                <a:ea typeface="Arial" panose="020B0604020202020204" pitchFamily="34" charset="0"/>
                <a:cs typeface="Arial" panose="020B0604020202020204" pitchFamily="34" charset="0"/>
              </a:rPr>
              <a:t>project the information </a:t>
            </a:r>
            <a:r>
              <a:rPr lang="en-US" sz="2400" dirty="0">
                <a:ea typeface="Arial" panose="020B0604020202020204" pitchFamily="34" charset="0"/>
                <a:cs typeface="Arial" panose="020B0604020202020204" pitchFamily="34" charset="0"/>
              </a:rPr>
              <a:t>for all students to see. </a:t>
            </a:r>
          </a:p>
          <a:p>
            <a:pPr marL="285750" indent="-285750">
              <a:buFont typeface="Arial" panose="020B0604020202020204" pitchFamily="34" charset="0"/>
              <a:buChar char="•"/>
            </a:pPr>
            <a:r>
              <a:rPr lang="en-US" sz="2400" dirty="0">
                <a:effectLst/>
                <a:ea typeface="Arial" panose="020B0604020202020204" pitchFamily="34" charset="0"/>
                <a:cs typeface="Arial" panose="020B0604020202020204" pitchFamily="34" charset="0"/>
              </a:rPr>
              <a:t>Allow the remainin</a:t>
            </a:r>
            <a:r>
              <a:rPr lang="en-US" sz="2400" dirty="0">
                <a:ea typeface="Arial" panose="020B0604020202020204" pitchFamily="34" charset="0"/>
                <a:cs typeface="Arial" panose="020B0604020202020204" pitchFamily="34" charset="0"/>
              </a:rPr>
              <a:t>g students to select their own doctor they want to visit. </a:t>
            </a:r>
            <a:endParaRPr lang="en-US" sz="2400" dirty="0">
              <a:effectLst/>
              <a:ea typeface="Arial" panose="020B0604020202020204" pitchFamily="34" charset="0"/>
              <a:cs typeface="Arial" panose="020B0604020202020204" pitchFamily="34" charset="0"/>
            </a:endParaRPr>
          </a:p>
        </p:txBody>
      </p:sp>
      <p:pic>
        <p:nvPicPr>
          <p:cNvPr id="6" name="Picture 5" descr="Healthcare professional with tablet">
            <a:extLst>
              <a:ext uri="{FF2B5EF4-FFF2-40B4-BE49-F238E27FC236}">
                <a16:creationId xmlns:a16="http://schemas.microsoft.com/office/drawing/2014/main" id="{CB9C1B9D-A9F8-8974-2E2D-4E238D7D39A8}"/>
              </a:ext>
            </a:extLst>
          </p:cNvPr>
          <p:cNvPicPr>
            <a:picLocks noChangeAspect="1"/>
          </p:cNvPicPr>
          <p:nvPr/>
        </p:nvPicPr>
        <p:blipFill>
          <a:blip r:embed="rId2"/>
          <a:stretch>
            <a:fillRect/>
          </a:stretch>
        </p:blipFill>
        <p:spPr>
          <a:xfrm>
            <a:off x="6096000" y="4097796"/>
            <a:ext cx="3389243" cy="2414981"/>
          </a:xfrm>
          <a:prstGeom prst="rect">
            <a:avLst/>
          </a:prstGeom>
        </p:spPr>
      </p:pic>
    </p:spTree>
    <p:extLst>
      <p:ext uri="{BB962C8B-B14F-4D97-AF65-F5344CB8AC3E}">
        <p14:creationId xmlns:p14="http://schemas.microsoft.com/office/powerpoint/2010/main" val="4243399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1DF234-EE8F-CB9E-73F5-F5F816C9F98A}"/>
              </a:ext>
            </a:extLst>
          </p:cNvPr>
          <p:cNvSpPr>
            <a:spLocks noGrp="1"/>
          </p:cNvSpPr>
          <p:nvPr>
            <p:ph type="title"/>
          </p:nvPr>
        </p:nvSpPr>
        <p:spPr/>
        <p:txBody>
          <a:bodyPr/>
          <a:lstStyle/>
          <a:p>
            <a:r>
              <a:rPr lang="en-US" dirty="0"/>
              <a:t>Round 2: Pain and Cost Spreadsheet</a:t>
            </a:r>
          </a:p>
        </p:txBody>
      </p:sp>
      <p:sp>
        <p:nvSpPr>
          <p:cNvPr id="3" name="Slide Number Placeholder 2">
            <a:extLst>
              <a:ext uri="{FF2B5EF4-FFF2-40B4-BE49-F238E27FC236}">
                <a16:creationId xmlns:a16="http://schemas.microsoft.com/office/drawing/2014/main" id="{93E77C67-90A9-DCF6-D52B-90D37385FBEE}"/>
              </a:ext>
            </a:extLst>
          </p:cNvPr>
          <p:cNvSpPr>
            <a:spLocks noGrp="1"/>
          </p:cNvSpPr>
          <p:nvPr>
            <p:ph type="sldNum" sz="quarter" idx="12"/>
          </p:nvPr>
        </p:nvSpPr>
        <p:spPr/>
        <p:txBody>
          <a:bodyPr/>
          <a:lstStyle/>
          <a:p>
            <a:fld id="{6C37F40D-BF86-6F43-B998-BE81C530D250}" type="slidenum">
              <a:rPr lang="en-US" smtClean="0"/>
              <a:t>28</a:t>
            </a:fld>
            <a:endParaRPr lang="en-US"/>
          </a:p>
        </p:txBody>
      </p:sp>
      <p:pic>
        <p:nvPicPr>
          <p:cNvPr id="4" name="Picture 3">
            <a:extLst>
              <a:ext uri="{FF2B5EF4-FFF2-40B4-BE49-F238E27FC236}">
                <a16:creationId xmlns:a16="http://schemas.microsoft.com/office/drawing/2014/main" id="{C570763B-7FC0-F65C-25A3-272B77C03D32}"/>
              </a:ext>
            </a:extLst>
          </p:cNvPr>
          <p:cNvPicPr>
            <a:picLocks noChangeAspect="1"/>
          </p:cNvPicPr>
          <p:nvPr/>
        </p:nvPicPr>
        <p:blipFill>
          <a:blip r:embed="rId2"/>
          <a:stretch>
            <a:fillRect/>
          </a:stretch>
        </p:blipFill>
        <p:spPr>
          <a:xfrm>
            <a:off x="2843948" y="1371600"/>
            <a:ext cx="6504103" cy="5349956"/>
          </a:xfrm>
          <a:prstGeom prst="rect">
            <a:avLst/>
          </a:prstGeom>
        </p:spPr>
      </p:pic>
    </p:spTree>
    <p:extLst>
      <p:ext uri="{BB962C8B-B14F-4D97-AF65-F5344CB8AC3E}">
        <p14:creationId xmlns:p14="http://schemas.microsoft.com/office/powerpoint/2010/main" val="3731264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Round 2: Discussion Questions</a:t>
            </a:r>
            <a:endParaRPr lang="en-US" dirty="0">
              <a:solidFill>
                <a:srgbClr val="414A58"/>
              </a:solidFill>
              <a:latin typeface="Calibri Light" panose="020F0302020204030204" pitchFamily="34" charset="0"/>
              <a:ea typeface="Inter Light" panose="02000503000000020004" pitchFamily="2" charset="0"/>
            </a:endParaRP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8" y="1690689"/>
            <a:ext cx="10582841" cy="44862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600"/>
              </a:spcBef>
              <a:buFont typeface="+mj-lt"/>
              <a:buAutoNum type="arabicPeriod"/>
            </a:pPr>
            <a:r>
              <a:rPr lang="en-US" sz="2600" dirty="0">
                <a:latin typeface="Calibri Light" panose="020F0302020204030204" pitchFamily="34" charset="0"/>
                <a:ea typeface="Inter Light" panose="02000503000000020004" pitchFamily="2" charset="0"/>
                <a:cs typeface="Calibri Light" panose="020F0302020204030204" pitchFamily="34" charset="0"/>
              </a:rPr>
              <a:t>What was different about the doctors’ behavior in round 1 and round 2?  </a:t>
            </a:r>
          </a:p>
          <a:p>
            <a:pPr marL="514350" indent="-514350">
              <a:spcBef>
                <a:spcPts val="1600"/>
              </a:spcBef>
              <a:buFont typeface="+mj-lt"/>
              <a:buAutoNum type="arabicPeriod"/>
            </a:pPr>
            <a:r>
              <a:rPr lang="en-US" sz="2600" dirty="0">
                <a:latin typeface="Calibri Light" panose="020F0302020204030204" pitchFamily="34" charset="0"/>
                <a:ea typeface="Inter Light" panose="02000503000000020004" pitchFamily="2" charset="0"/>
                <a:cs typeface="Calibri Light" panose="020F0302020204030204" pitchFamily="34" charset="0"/>
              </a:rPr>
              <a:t>What was different about the patient’s behavior in round 1 and round 2?  </a:t>
            </a:r>
          </a:p>
          <a:p>
            <a:pPr marL="514350" indent="-514350">
              <a:spcBef>
                <a:spcPts val="1600"/>
              </a:spcBef>
              <a:buFont typeface="+mj-lt"/>
              <a:buAutoNum type="arabicPeriod"/>
            </a:pPr>
            <a:r>
              <a:rPr lang="en-US" sz="2600" dirty="0">
                <a:latin typeface="Calibri Light" panose="020F0302020204030204" pitchFamily="34" charset="0"/>
                <a:ea typeface="Inter Light" panose="02000503000000020004" pitchFamily="2" charset="0"/>
                <a:cs typeface="Calibri Light" panose="020F0302020204030204" pitchFamily="34" charset="0"/>
              </a:rPr>
              <a:t>Even though Doctor B might increase the amount of tests or treatment by prescribing the next pain level up, can you explain or think of reasons why people might choose someone like Doctor B even if there is more cost and they know another doctor will not do the same thing? </a:t>
            </a:r>
          </a:p>
          <a:p>
            <a:pPr marL="514350" indent="-514350">
              <a:spcBef>
                <a:spcPts val="1600"/>
              </a:spcBef>
              <a:buFont typeface="+mj-lt"/>
              <a:buAutoNum type="arabicPeriod"/>
            </a:pPr>
            <a:r>
              <a:rPr lang="en-US" sz="2600" dirty="0">
                <a:latin typeface="Calibri Light" panose="020F0302020204030204" pitchFamily="34" charset="0"/>
                <a:ea typeface="Inter Light" panose="02000503000000020004" pitchFamily="2" charset="0"/>
                <a:cs typeface="Calibri Light" panose="020F0302020204030204" pitchFamily="34" charset="0"/>
              </a:rPr>
              <a:t>Are there any written or unwritten rules that would likely affect a doctor's ethical behavior? </a:t>
            </a:r>
          </a:p>
          <a:p>
            <a:pPr marL="514350" indent="-514350">
              <a:spcBef>
                <a:spcPts val="1600"/>
              </a:spcBef>
              <a:buFont typeface="+mj-lt"/>
              <a:buAutoNum type="arabicPeriod"/>
            </a:pPr>
            <a:r>
              <a:rPr lang="en-US" sz="2600" dirty="0">
                <a:latin typeface="Calibri Light" panose="020F0302020204030204" pitchFamily="34" charset="0"/>
                <a:ea typeface="Inter Light" panose="02000503000000020004" pitchFamily="2" charset="0"/>
                <a:cs typeface="Calibri Light" panose="020F0302020204030204" pitchFamily="34" charset="0"/>
              </a:rPr>
              <a:t>How does someone's duty, moral or legal obligation, impact their behavior? </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29</a:t>
            </a:fld>
            <a:endParaRPr lang="en-US" dirty="0"/>
          </a:p>
        </p:txBody>
      </p:sp>
    </p:spTree>
    <p:extLst>
      <p:ext uri="{BB962C8B-B14F-4D97-AF65-F5344CB8AC3E}">
        <p14:creationId xmlns:p14="http://schemas.microsoft.com/office/powerpoint/2010/main" val="1371855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3A83FF-FB93-FE24-811E-AA1C9F037A36}"/>
              </a:ext>
            </a:extLst>
          </p:cNvPr>
          <p:cNvSpPr txBox="1"/>
          <p:nvPr/>
        </p:nvSpPr>
        <p:spPr>
          <a:xfrm>
            <a:off x="633045" y="1414478"/>
            <a:ext cx="11043140" cy="5078313"/>
          </a:xfrm>
          <a:prstGeom prst="rect">
            <a:avLst/>
          </a:prstGeom>
          <a:noFill/>
        </p:spPr>
        <p:txBody>
          <a:bodyPr wrap="square">
            <a:spAutoFit/>
          </a:bodyPr>
          <a:lstStyle/>
          <a:p>
            <a:pPr marL="950379" lvl="2" fontAlgn="base"/>
            <a:r>
              <a:rPr lang="en-US" b="0" i="0" u="none" strike="noStrike" dirty="0">
                <a:effectLst/>
                <a:latin typeface="Arial" panose="020B0604020202020204" pitchFamily="34" charset="0"/>
                <a:cs typeface="Arial" panose="020B0604020202020204" pitchFamily="34" charset="0"/>
              </a:rPr>
              <a:t>	</a:t>
            </a:r>
            <a:r>
              <a:rPr lang="en-US" b="1" i="0" u="none" strike="noStrike" dirty="0">
                <a:effectLst/>
                <a:latin typeface="Arial" panose="020B0604020202020204" pitchFamily="34" charset="0"/>
                <a:cs typeface="Arial" panose="020B0604020202020204" pitchFamily="34" charset="0"/>
              </a:rPr>
              <a:t>Lesson Name</a:t>
            </a:r>
            <a:r>
              <a:rPr lang="en-US" b="0" i="0" u="none" strike="noStrike" dirty="0">
                <a:effectLst/>
                <a:latin typeface="Arial" panose="020B0604020202020204" pitchFamily="34" charset="0"/>
                <a:cs typeface="Arial" panose="020B0604020202020204" pitchFamily="34" charset="0"/>
              </a:rPr>
              <a:t>				     </a:t>
            </a:r>
            <a:r>
              <a:rPr lang="en-US" b="1" i="0" u="none" strike="noStrike" dirty="0">
                <a:effectLst/>
                <a:latin typeface="Arial" panose="020B0604020202020204" pitchFamily="34" charset="0"/>
                <a:cs typeface="Arial" panose="020B0604020202020204" pitchFamily="34" charset="0"/>
              </a:rPr>
              <a:t>Author		  Webinar</a:t>
            </a:r>
          </a:p>
          <a:p>
            <a:pPr marL="35979" rtl="0" fontAlgn="base">
              <a:spcBef>
                <a:spcPts val="0"/>
              </a:spcBef>
              <a:spcAft>
                <a:spcPts val="0"/>
              </a:spcAft>
              <a:buFont typeface="Arial" panose="020B0604020202020204" pitchFamily="34" charset="0"/>
              <a:buChar char="•"/>
            </a:pPr>
            <a:r>
              <a:rPr lang="en-US" b="0" i="0" u="none" strike="noStrike" dirty="0">
                <a:effectLst/>
                <a:highlight>
                  <a:srgbClr val="DDF2F7"/>
                </a:highlight>
                <a:latin typeface="Arial" panose="020B0604020202020204" pitchFamily="34" charset="0"/>
                <a:cs typeface="Arial" panose="020B0604020202020204" pitchFamily="34" charset="0"/>
              </a:rPr>
              <a:t>Do Businesses Have a Social Responsibility?		Chris Cannon		On-Demand</a:t>
            </a:r>
          </a:p>
          <a:p>
            <a:pPr marL="35979" rtl="0" fontAlgn="base">
              <a:spcBef>
                <a:spcPts val="0"/>
              </a:spcBef>
              <a:spcAft>
                <a:spcPts val="0"/>
              </a:spcAft>
              <a:buFont typeface="Arial" panose="020B0604020202020204" pitchFamily="34" charset="0"/>
              <a:buChar char="•"/>
            </a:pPr>
            <a:r>
              <a:rPr lang="en-US" b="0" i="0" u="none" strike="noStrike" dirty="0">
                <a:effectLst/>
                <a:highlight>
                  <a:srgbClr val="DDF2F7"/>
                </a:highlight>
                <a:latin typeface="Arial" panose="020B0604020202020204" pitchFamily="34" charset="0"/>
                <a:cs typeface="Arial" panose="020B0604020202020204" pitchFamily="34" charset="0"/>
              </a:rPr>
              <a:t>Can you Conduct Research Ethically?			Matt Pierson</a:t>
            </a:r>
          </a:p>
          <a:p>
            <a:pPr marL="35979" rtl="0" fontAlgn="base">
              <a:spcBef>
                <a:spcPts val="0"/>
              </a:spcBef>
              <a:spcAft>
                <a:spcPts val="0"/>
              </a:spcAft>
              <a:buFont typeface="Arial" panose="020B0604020202020204" pitchFamily="34" charset="0"/>
              <a:buChar char="•"/>
            </a:pPr>
            <a:r>
              <a:rPr lang="en-US" b="0" i="0" u="none" strike="noStrike" dirty="0">
                <a:effectLst/>
                <a:highlight>
                  <a:srgbClr val="DDF2F7"/>
                </a:highlight>
                <a:latin typeface="Arial" panose="020B0604020202020204" pitchFamily="34" charset="0"/>
                <a:cs typeface="Arial" panose="020B0604020202020204" pitchFamily="34" charset="0"/>
              </a:rPr>
              <a:t>How does Information and Ethics Impact Decision Making?	Chandler Jordan</a:t>
            </a:r>
          </a:p>
          <a:p>
            <a:pPr marL="35979" fontAlgn="base">
              <a:buFont typeface="Arial" panose="020B0604020202020204" pitchFamily="34" charset="0"/>
              <a:buChar char="•"/>
            </a:pPr>
            <a:r>
              <a:rPr lang="en-US" b="0" i="0" u="none" strike="noStrike" dirty="0">
                <a:effectLst/>
                <a:highlight>
                  <a:srgbClr val="DDF2F7"/>
                </a:highlight>
                <a:latin typeface="Arial" panose="020B0604020202020204" pitchFamily="34" charset="0"/>
                <a:cs typeface="Arial" panose="020B0604020202020204" pitchFamily="34" charset="0"/>
              </a:rPr>
              <a:t>Is Efficiency Ethical?					Stephen Day		</a:t>
            </a:r>
            <a:r>
              <a:rPr lang="en-US" sz="1800" b="0" i="0" u="none" strike="noStrike" dirty="0">
                <a:effectLst/>
                <a:highlight>
                  <a:srgbClr val="DDF2F7"/>
                </a:highlight>
                <a:latin typeface="Arial" panose="020B0604020202020204" pitchFamily="34" charset="0"/>
                <a:cs typeface="Arial" panose="020B0604020202020204" pitchFamily="34" charset="0"/>
              </a:rPr>
              <a:t>On-Demand</a:t>
            </a:r>
          </a:p>
          <a:p>
            <a:pPr marL="35979" fontAlgn="base">
              <a:buFont typeface="Arial" panose="020B0604020202020204" pitchFamily="34" charset="0"/>
              <a:buChar char="•"/>
            </a:pPr>
            <a:r>
              <a:rPr lang="en-US" b="0" i="0" u="none" strike="noStrike" dirty="0">
                <a:effectLst/>
                <a:highlight>
                  <a:srgbClr val="DDF2F7"/>
                </a:highlight>
                <a:latin typeface="Arial" panose="020B0604020202020204" pitchFamily="34" charset="0"/>
                <a:cs typeface="Arial" panose="020B0604020202020204" pitchFamily="34" charset="0"/>
              </a:rPr>
              <a:t>Should I Join the Sweatshop Boycott?			Stephen Day		May 10, 2023</a:t>
            </a:r>
          </a:p>
          <a:p>
            <a:pPr marL="35979" rtl="0" fontAlgn="base">
              <a:spcBef>
                <a:spcPts val="0"/>
              </a:spcBef>
              <a:spcAft>
                <a:spcPts val="0"/>
              </a:spcAft>
              <a:buFont typeface="Arial" panose="020B0604020202020204" pitchFamily="34" charset="0"/>
              <a:buChar char="•"/>
            </a:pPr>
            <a:r>
              <a:rPr lang="en-US" b="0" i="0" u="none" strike="noStrike" dirty="0">
                <a:effectLst/>
                <a:highlight>
                  <a:srgbClr val="DDF2F7"/>
                </a:highlight>
                <a:latin typeface="Arial" panose="020B0604020202020204" pitchFamily="34" charset="0"/>
                <a:cs typeface="Arial" panose="020B0604020202020204" pitchFamily="34" charset="0"/>
              </a:rPr>
              <a:t>Does Self-Interest Prevent Economic Justice?		John </a:t>
            </a:r>
            <a:r>
              <a:rPr lang="en-US" b="0" i="0" u="none" strike="noStrike" dirty="0" err="1">
                <a:effectLst/>
                <a:highlight>
                  <a:srgbClr val="DDF2F7"/>
                </a:highlight>
                <a:latin typeface="Arial" panose="020B0604020202020204" pitchFamily="34" charset="0"/>
                <a:cs typeface="Arial" panose="020B0604020202020204" pitchFamily="34" charset="0"/>
              </a:rPr>
              <a:t>Kruggel</a:t>
            </a:r>
            <a:endParaRPr lang="en-US" b="0" i="0" u="none" strike="noStrike" dirty="0">
              <a:effectLst/>
              <a:highlight>
                <a:srgbClr val="DDF2F7"/>
              </a:highlight>
              <a:latin typeface="Arial" panose="020B0604020202020204" pitchFamily="34" charset="0"/>
              <a:cs typeface="Arial" panose="020B0604020202020204" pitchFamily="34" charset="0"/>
            </a:endParaRPr>
          </a:p>
          <a:p>
            <a:pPr marL="35979" rtl="0" fontAlgn="base">
              <a:spcBef>
                <a:spcPts val="0"/>
              </a:spcBef>
              <a:spcAft>
                <a:spcPts val="0"/>
              </a:spcAft>
              <a:buFont typeface="Arial" panose="020B0604020202020204" pitchFamily="34" charset="0"/>
              <a:buChar char="•"/>
            </a:pPr>
            <a:r>
              <a:rPr lang="en-US" b="0" i="0" u="none" strike="noStrike" dirty="0">
                <a:effectLst/>
                <a:highlight>
                  <a:srgbClr val="DDF2F7"/>
                </a:highlight>
                <a:latin typeface="Arial" panose="020B0604020202020204" pitchFamily="34" charset="0"/>
                <a:cs typeface="Arial" panose="020B0604020202020204" pitchFamily="34" charset="0"/>
              </a:rPr>
              <a:t>Can You Allocate Ethically?				Chandler Jordan		April 19, 2023</a:t>
            </a:r>
          </a:p>
          <a:p>
            <a:pPr marL="35979"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Should We Allow a Market for Transplant Organs?		Jamie Wagner		April 26, 2023</a:t>
            </a:r>
          </a:p>
          <a:p>
            <a:pPr marL="35979"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Should We do Something About Income Inequality?		Chris Cannon </a:t>
            </a:r>
          </a:p>
          <a:p>
            <a:pPr marL="35979"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What is the Most Ethical Way to Fund Public Schools?	Matt Pierson</a:t>
            </a:r>
          </a:p>
          <a:p>
            <a:pPr marL="35979"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Should We House the Homeless?				John </a:t>
            </a:r>
            <a:r>
              <a:rPr lang="en-US" b="0" i="0" u="none" strike="noStrike" dirty="0" err="1">
                <a:effectLst/>
                <a:latin typeface="Arial" panose="020B0604020202020204" pitchFamily="34" charset="0"/>
                <a:cs typeface="Arial" panose="020B0604020202020204" pitchFamily="34" charset="0"/>
              </a:rPr>
              <a:t>Kruggel</a:t>
            </a:r>
            <a:endParaRPr lang="en-US" b="0" i="0" u="none" strike="noStrike" dirty="0">
              <a:effectLst/>
              <a:latin typeface="Arial" panose="020B0604020202020204" pitchFamily="34" charset="0"/>
              <a:cs typeface="Arial" panose="020B0604020202020204" pitchFamily="34" charset="0"/>
            </a:endParaRPr>
          </a:p>
          <a:p>
            <a:pPr marL="35979"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What Can We do About Pollution?				Stephen Day </a:t>
            </a:r>
          </a:p>
          <a:p>
            <a:pPr marL="35979"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Can You be Fashionable and Ethical?			Jamie Wagner</a:t>
            </a:r>
          </a:p>
          <a:p>
            <a:pPr marL="35979"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Should Private Companies Operate Prisons?		Chris Cannon</a:t>
            </a:r>
          </a:p>
          <a:p>
            <a:pPr marL="35979"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How Can I Apply Ethics to Any Issue?			Jamie Wagner</a:t>
            </a:r>
          </a:p>
          <a:p>
            <a:pPr marL="35979" rtl="0" fontAlgn="base">
              <a:spcBef>
                <a:spcPts val="0"/>
              </a:spcBef>
              <a:spcAft>
                <a:spcPts val="0"/>
              </a:spcAft>
              <a:buFont typeface="Arial" panose="020B0604020202020204" pitchFamily="34" charset="0"/>
              <a:buChar char="•"/>
            </a:pPr>
            <a:endParaRPr lang="en-US" b="0" i="0" u="none" strike="noStrike" dirty="0">
              <a:effectLst/>
              <a:latin typeface="Arial" panose="020B0604020202020204" pitchFamily="34" charset="0"/>
              <a:cs typeface="Arial" panose="020B0604020202020204" pitchFamily="34" charset="0"/>
            </a:endParaRPr>
          </a:p>
          <a:p>
            <a:r>
              <a:rPr lang="en-US" b="0" i="0" u="none" strike="noStrike" dirty="0">
                <a:effectLst/>
                <a:highlight>
                  <a:srgbClr val="DDF2F7"/>
                </a:highlight>
                <a:latin typeface="Arial" panose="020B0604020202020204" pitchFamily="34" charset="0"/>
                <a:cs typeface="Arial" panose="020B0604020202020204" pitchFamily="34" charset="0"/>
              </a:rPr>
              <a:t>HIGHLIGHTED</a:t>
            </a:r>
            <a:r>
              <a:rPr lang="en-US" b="0" i="0" u="none" strike="noStrike" dirty="0">
                <a:effectLst/>
                <a:latin typeface="Arial" panose="020B0604020202020204" pitchFamily="34" charset="0"/>
                <a:cs typeface="Arial" panose="020B0604020202020204" pitchFamily="34" charset="0"/>
              </a:rPr>
              <a:t> lessons available NOW! </a:t>
            </a:r>
            <a:endParaRPr lang="en-US" sz="1400" b="0" i="0" u="none" strike="noStrike" dirty="0">
              <a:effectLst/>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4BD46003-53DE-E983-567B-C1C113950599}"/>
              </a:ext>
            </a:extLst>
          </p:cNvPr>
          <p:cNvSpPr>
            <a:spLocks noGrp="1"/>
          </p:cNvSpPr>
          <p:nvPr>
            <p:ph type="body" sz="quarter" idx="10"/>
          </p:nvPr>
        </p:nvSpPr>
        <p:spPr>
          <a:xfrm>
            <a:off x="797168" y="607893"/>
            <a:ext cx="10515600" cy="589568"/>
          </a:xfrm>
        </p:spPr>
        <p:txBody>
          <a:bodyPr/>
          <a:lstStyle/>
          <a:p>
            <a:r>
              <a:rPr lang="en-US" sz="3600" dirty="0"/>
              <a:t>Lesson Breakdown </a:t>
            </a:r>
          </a:p>
        </p:txBody>
      </p:sp>
    </p:spTree>
    <p:extLst>
      <p:ext uri="{BB962C8B-B14F-4D97-AF65-F5344CB8AC3E}">
        <p14:creationId xmlns:p14="http://schemas.microsoft.com/office/powerpoint/2010/main" val="1123797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Review Questions</a:t>
            </a:r>
            <a:endParaRPr lang="en-US" dirty="0">
              <a:solidFill>
                <a:srgbClr val="414A58"/>
              </a:solidFill>
              <a:latin typeface="Calibri Light" panose="020F0302020204030204" pitchFamily="34" charset="0"/>
              <a:ea typeface="Inter Light" panose="02000503000000020004" pitchFamily="2" charset="0"/>
            </a:endParaRP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8" y="1690689"/>
            <a:ext cx="8204875" cy="44862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600"/>
              </a:spcBef>
              <a:buFont typeface="+mj-lt"/>
              <a:buAutoNum type="arabicPeriod"/>
            </a:pPr>
            <a:r>
              <a:rPr lang="en-US" dirty="0">
                <a:latin typeface="Calibri Light" panose="020F0302020204030204" pitchFamily="34" charset="0"/>
                <a:ea typeface="Inter Light" panose="02000503000000020004" pitchFamily="2" charset="0"/>
                <a:cs typeface="Calibri Light" panose="020F0302020204030204" pitchFamily="34" charset="0"/>
              </a:rPr>
              <a:t>What are incentives? </a:t>
            </a:r>
          </a:p>
          <a:p>
            <a:pPr marL="514350" indent="-514350">
              <a:spcBef>
                <a:spcPts val="1600"/>
              </a:spcBef>
              <a:buFont typeface="+mj-lt"/>
              <a:buAutoNum type="arabicPeriod"/>
            </a:pPr>
            <a:r>
              <a:rPr lang="en-US" dirty="0">
                <a:latin typeface="Calibri Light" panose="020F0302020204030204" pitchFamily="34" charset="0"/>
                <a:ea typeface="Inter Light" panose="02000503000000020004" pitchFamily="2" charset="0"/>
                <a:cs typeface="Calibri Light" panose="020F0302020204030204" pitchFamily="34" charset="0"/>
              </a:rPr>
              <a:t>What are some ways access to information can impact an individual’s decision making?</a:t>
            </a:r>
          </a:p>
          <a:p>
            <a:pPr marL="514350" indent="-514350">
              <a:spcBef>
                <a:spcPts val="1600"/>
              </a:spcBef>
              <a:buFont typeface="+mj-lt"/>
              <a:buAutoNum type="arabicPeriod"/>
            </a:pPr>
            <a:r>
              <a:rPr lang="en-US" dirty="0">
                <a:latin typeface="Calibri Light" panose="020F0302020204030204" pitchFamily="34" charset="0"/>
                <a:ea typeface="Inter Light" panose="02000503000000020004" pitchFamily="2" charset="0"/>
                <a:cs typeface="Calibri Light" panose="020F0302020204030204" pitchFamily="34" charset="0"/>
              </a:rPr>
              <a:t>How do ethical standards set by a business or producer, such as the Hippocratic Oath, incentivize employees to act ethically in situation where they have more information than the consumer? </a:t>
            </a:r>
          </a:p>
          <a:p>
            <a:pPr marL="514350" indent="-514350">
              <a:spcBef>
                <a:spcPts val="1600"/>
              </a:spcBef>
              <a:buFont typeface="+mj-lt"/>
              <a:buAutoNum type="arabicPeriod"/>
            </a:pPr>
            <a:r>
              <a:rPr lang="en-US" dirty="0">
                <a:latin typeface="Calibri Light" panose="020F0302020204030204" pitchFamily="34" charset="0"/>
                <a:ea typeface="Inter Light" panose="02000503000000020004" pitchFamily="2" charset="0"/>
                <a:cs typeface="Calibri Light" panose="020F0302020204030204" pitchFamily="34" charset="0"/>
              </a:rPr>
              <a:t>Other than the medical field, what are other jobs that require you to act in a way that will benefit someone else? </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30</a:t>
            </a:fld>
            <a:endParaRPr lang="en-US" dirty="0"/>
          </a:p>
        </p:txBody>
      </p:sp>
    </p:spTree>
    <p:extLst>
      <p:ext uri="{BB962C8B-B14F-4D97-AF65-F5344CB8AC3E}">
        <p14:creationId xmlns:p14="http://schemas.microsoft.com/office/powerpoint/2010/main" val="2484532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56392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414A58"/>
                </a:solidFill>
                <a:latin typeface="Calibri" panose="020F0502020204030204" pitchFamily="34" charset="0"/>
                <a:ea typeface="Inter" panose="02000503000000020004" pitchFamily="2" charset="0"/>
              </a:rPr>
              <a:t>Assessment: Professional Codes of Ethics Research</a:t>
            </a:r>
            <a:endParaRPr lang="en-US" sz="3200" dirty="0">
              <a:solidFill>
                <a:srgbClr val="414A58"/>
              </a:solidFill>
              <a:latin typeface="Calibri Light" panose="020F0302020204030204" pitchFamily="34" charset="0"/>
              <a:ea typeface="Inter Light" panose="02000503000000020004" pitchFamily="2" charset="0"/>
            </a:endParaRP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8" y="1535723"/>
            <a:ext cx="10582841" cy="4641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1900" dirty="0">
                <a:latin typeface="Calibri Light" panose="020F0302020204030204" pitchFamily="34" charset="0"/>
                <a:ea typeface="Inter Light" panose="02000503000000020004" pitchFamily="2" charset="0"/>
                <a:cs typeface="Calibri Light" panose="020F0302020204030204" pitchFamily="34" charset="0"/>
              </a:rPr>
              <a:t>Many professions have ethical codes of conduct. These are usually a set of general guidelines or values, to give guidance on how to respond in certain situations.</a:t>
            </a:r>
          </a:p>
          <a:p>
            <a:pPr marL="0" indent="0">
              <a:spcBef>
                <a:spcPts val="1600"/>
              </a:spcBef>
              <a:buNone/>
            </a:pPr>
            <a:r>
              <a:rPr lang="en-US" sz="1900" dirty="0">
                <a:latin typeface="Calibri Light" panose="020F0302020204030204" pitchFamily="34" charset="0"/>
                <a:ea typeface="Inter Light" panose="02000503000000020004" pitchFamily="2" charset="0"/>
                <a:cs typeface="Calibri Light" panose="020F0302020204030204" pitchFamily="34" charset="0"/>
              </a:rPr>
              <a:t>Your assignment is to select a career that has an ethical code of conduct, such as an accountant, lawyer, teacher, doctor, engineer, police officer, journalist, financial advisor, or religious leader. </a:t>
            </a:r>
          </a:p>
          <a:p>
            <a:pPr marL="0" indent="0">
              <a:spcBef>
                <a:spcPts val="1600"/>
              </a:spcBef>
              <a:buNone/>
            </a:pPr>
            <a:r>
              <a:rPr lang="en-US" sz="1900" dirty="0">
                <a:latin typeface="Calibri Light" panose="020F0302020204030204" pitchFamily="34" charset="0"/>
                <a:ea typeface="Inter Light" panose="02000503000000020004" pitchFamily="2" charset="0"/>
                <a:cs typeface="Calibri Light" panose="020F0302020204030204" pitchFamily="34" charset="0"/>
              </a:rPr>
              <a:t>Once you have selected the career, you will research the ethical code of conduct for that career and create a 5 slide presentation that explains the following:</a:t>
            </a:r>
          </a:p>
          <a:p>
            <a:pPr>
              <a:spcBef>
                <a:spcPts val="1600"/>
              </a:spcBef>
            </a:pPr>
            <a:r>
              <a:rPr lang="en-US" sz="1900" b="1" dirty="0">
                <a:latin typeface="Calibri" panose="020F0502020204030204" pitchFamily="34" charset="0"/>
                <a:ea typeface="Inter Light" panose="02000503000000020004" pitchFamily="2" charset="0"/>
                <a:cs typeface="Calibri" panose="020F0502020204030204" pitchFamily="34" charset="0"/>
              </a:rPr>
              <a:t>Slide 1: </a:t>
            </a:r>
            <a:r>
              <a:rPr lang="en-US" sz="1900" dirty="0">
                <a:latin typeface="Calibri Light" panose="020F0302020204030204" pitchFamily="34" charset="0"/>
                <a:ea typeface="Inter Light" panose="02000503000000020004" pitchFamily="2" charset="0"/>
                <a:cs typeface="Calibri Light" panose="020F0302020204030204" pitchFamily="34" charset="0"/>
              </a:rPr>
              <a:t>Identity basic Information about the career.</a:t>
            </a:r>
          </a:p>
          <a:p>
            <a:pPr>
              <a:spcBef>
                <a:spcPts val="1600"/>
              </a:spcBef>
            </a:pPr>
            <a:r>
              <a:rPr lang="en-US" sz="1900" b="1" dirty="0">
                <a:latin typeface="Calibri" panose="020F0502020204030204" pitchFamily="34" charset="0"/>
                <a:ea typeface="Inter Light" panose="02000503000000020004" pitchFamily="2" charset="0"/>
                <a:cs typeface="Calibri" panose="020F0502020204030204" pitchFamily="34" charset="0"/>
              </a:rPr>
              <a:t>Slide 2: </a:t>
            </a:r>
            <a:r>
              <a:rPr lang="en-US" sz="1900" dirty="0">
                <a:latin typeface="Calibri Light" panose="020F0302020204030204" pitchFamily="34" charset="0"/>
                <a:ea typeface="Inter Light" panose="02000503000000020004" pitchFamily="2" charset="0"/>
                <a:cs typeface="Calibri Light" panose="020F0302020204030204" pitchFamily="34" charset="0"/>
              </a:rPr>
              <a:t>Interpret the code of conduct in your own words.</a:t>
            </a:r>
          </a:p>
          <a:p>
            <a:pPr>
              <a:spcBef>
                <a:spcPts val="1600"/>
              </a:spcBef>
            </a:pPr>
            <a:r>
              <a:rPr lang="en-US" sz="1900" b="1" dirty="0">
                <a:latin typeface="Calibri" panose="020F0502020204030204" pitchFamily="34" charset="0"/>
                <a:ea typeface="Inter Light" panose="02000503000000020004" pitchFamily="2" charset="0"/>
                <a:cs typeface="Calibri" panose="020F0502020204030204" pitchFamily="34" charset="0"/>
              </a:rPr>
              <a:t>Slide 3: </a:t>
            </a:r>
            <a:r>
              <a:rPr lang="en-US" sz="1900" dirty="0">
                <a:latin typeface="Calibri Light" panose="020F0302020204030204" pitchFamily="34" charset="0"/>
                <a:ea typeface="Inter Light" panose="02000503000000020004" pitchFamily="2" charset="0"/>
                <a:cs typeface="Calibri Light" panose="020F0302020204030204" pitchFamily="34" charset="0"/>
              </a:rPr>
              <a:t>Analyzes how the code of conduct incentivizes people in that career to act ethically.</a:t>
            </a:r>
          </a:p>
          <a:p>
            <a:pPr>
              <a:spcBef>
                <a:spcPts val="1600"/>
              </a:spcBef>
            </a:pPr>
            <a:r>
              <a:rPr lang="en-US" sz="1900" b="1" dirty="0">
                <a:latin typeface="Calibri" panose="020F0502020204030204" pitchFamily="34" charset="0"/>
                <a:ea typeface="Inter Light" panose="02000503000000020004" pitchFamily="2" charset="0"/>
                <a:cs typeface="Calibri" panose="020F0502020204030204" pitchFamily="34" charset="0"/>
              </a:rPr>
              <a:t>Slide 4: </a:t>
            </a:r>
            <a:r>
              <a:rPr lang="en-US" sz="1900" dirty="0">
                <a:latin typeface="Calibri Light" panose="020F0302020204030204" pitchFamily="34" charset="0"/>
                <a:ea typeface="Inter Light" panose="02000503000000020004" pitchFamily="2" charset="0"/>
                <a:cs typeface="Calibri Light" panose="020F0302020204030204" pitchFamily="34" charset="0"/>
              </a:rPr>
              <a:t>Apply real-world examples where the code of conduct could come into play within that career.</a:t>
            </a:r>
          </a:p>
          <a:p>
            <a:pPr>
              <a:spcBef>
                <a:spcPts val="1600"/>
              </a:spcBef>
            </a:pPr>
            <a:r>
              <a:rPr lang="en-US" sz="1900" b="1" dirty="0">
                <a:latin typeface="Calibri" panose="020F0502020204030204" pitchFamily="34" charset="0"/>
                <a:ea typeface="Inter Light" panose="02000503000000020004" pitchFamily="2" charset="0"/>
                <a:cs typeface="Calibri" panose="020F0502020204030204" pitchFamily="34" charset="0"/>
              </a:rPr>
              <a:t>Slide 5: </a:t>
            </a:r>
            <a:r>
              <a:rPr lang="en-US" sz="1900" dirty="0">
                <a:latin typeface="Calibri Light" panose="020F0302020204030204" pitchFamily="34" charset="0"/>
                <a:ea typeface="Inter Light" panose="02000503000000020004" pitchFamily="2" charset="0"/>
                <a:cs typeface="Calibri Light" panose="020F0302020204030204" pitchFamily="34" charset="0"/>
              </a:rPr>
              <a:t>Develop suggestions for improving or modifying the code of conduct to reflect the current demands of the career. </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31</a:t>
            </a:fld>
            <a:endParaRPr lang="en-US" dirty="0"/>
          </a:p>
        </p:txBody>
      </p:sp>
    </p:spTree>
    <p:extLst>
      <p:ext uri="{BB962C8B-B14F-4D97-AF65-F5344CB8AC3E}">
        <p14:creationId xmlns:p14="http://schemas.microsoft.com/office/powerpoint/2010/main" val="513508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4382" t="6994" r="12607" b="3523"/>
          <a:stretch/>
        </p:blipFill>
        <p:spPr>
          <a:xfrm>
            <a:off x="4579321" y="0"/>
            <a:ext cx="7612680"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290958" cy="6858000"/>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1515403" y="1110254"/>
            <a:ext cx="3479407" cy="914400"/>
          </a:xfrm>
        </p:spPr>
        <p:txBody>
          <a:bodyPr/>
          <a:lstStyle/>
          <a:p>
            <a:pPr algn="ctr"/>
            <a:r>
              <a:rPr lang="en-US" dirty="0">
                <a:solidFill>
                  <a:srgbClr val="414A58"/>
                </a:solidFill>
                <a:latin typeface="+mj-lt"/>
                <a:ea typeface="Inter" panose="02000503000000020004" pitchFamily="2" charset="0"/>
                <a:cs typeface="Calibri" panose="020F0502020204030204" pitchFamily="34" charset="0"/>
              </a:rPr>
              <a:t>Questions?</a:t>
            </a:r>
          </a:p>
          <a:p>
            <a:pPr algn="ctr"/>
            <a:endParaRPr lang="en-US" sz="2000" dirty="0">
              <a:solidFill>
                <a:srgbClr val="414A58"/>
              </a:solidFill>
              <a:latin typeface="+mj-lt"/>
              <a:ea typeface="Inter" panose="02000503000000020004" pitchFamily="2" charset="0"/>
              <a:cs typeface="Calibri" panose="020F0502020204030204" pitchFamily="34" charset="0"/>
            </a:endParaRPr>
          </a:p>
          <a:p>
            <a:pPr algn="ctr"/>
            <a:r>
              <a:rPr lang="en-US" dirty="0">
                <a:solidFill>
                  <a:srgbClr val="414A58"/>
                </a:solidFill>
                <a:latin typeface="+mj-lt"/>
                <a:ea typeface="Inter" panose="02000503000000020004" pitchFamily="2" charset="0"/>
                <a:cs typeface="Calibri" panose="020F0502020204030204" pitchFamily="34" charset="0"/>
              </a:rPr>
              <a:t>Thank </a:t>
            </a:r>
            <a:r>
              <a:rPr lang="en-US" dirty="0">
                <a:solidFill>
                  <a:srgbClr val="414A58"/>
                </a:solidFill>
                <a:latin typeface="+mj-lt"/>
                <a:cs typeface="Calibri" panose="020F0502020204030204" pitchFamily="34" charset="0"/>
              </a:rPr>
              <a:t>You!</a:t>
            </a:r>
            <a:endParaRPr lang="en-US" dirty="0">
              <a:solidFill>
                <a:srgbClr val="414A58"/>
              </a:solidFill>
              <a:latin typeface="+mj-lt"/>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806081" y="4963707"/>
            <a:ext cx="2190808" cy="1118225"/>
          </a:xfrm>
          <a:prstGeom prst="rect">
            <a:avLst/>
          </a:prstGeom>
        </p:spPr>
      </p:pic>
      <p:sp>
        <p:nvSpPr>
          <p:cNvPr id="2" name="TextBox 1">
            <a:extLst>
              <a:ext uri="{FF2B5EF4-FFF2-40B4-BE49-F238E27FC236}">
                <a16:creationId xmlns:a16="http://schemas.microsoft.com/office/drawing/2014/main" id="{6DA58BB9-C596-DC92-190D-539490AFFF49}"/>
              </a:ext>
            </a:extLst>
          </p:cNvPr>
          <p:cNvSpPr txBox="1"/>
          <p:nvPr/>
        </p:nvSpPr>
        <p:spPr>
          <a:xfrm>
            <a:off x="812800" y="3134908"/>
            <a:ext cx="4884615" cy="1200329"/>
          </a:xfrm>
          <a:prstGeom prst="rect">
            <a:avLst/>
          </a:prstGeom>
          <a:noFill/>
        </p:spPr>
        <p:txBody>
          <a:bodyPr wrap="square" rtlCol="0">
            <a:spAutoFit/>
          </a:bodyPr>
          <a:lstStyle/>
          <a:p>
            <a:pPr algn="ctr"/>
            <a:r>
              <a:rPr lang="en-US" sz="2400" b="1" dirty="0"/>
              <a:t>Chandler Jordan</a:t>
            </a:r>
          </a:p>
          <a:p>
            <a:pPr algn="ctr"/>
            <a:r>
              <a:rPr lang="en-US" sz="2400" dirty="0"/>
              <a:t>SC Council on Economic Education</a:t>
            </a:r>
          </a:p>
          <a:p>
            <a:pPr algn="ctr"/>
            <a:r>
              <a:rPr lang="en-US" sz="2400" dirty="0"/>
              <a:t>Chandler.Jordan@moore.sc.edu</a:t>
            </a:r>
          </a:p>
        </p:txBody>
      </p:sp>
    </p:spTree>
    <p:extLst>
      <p:ext uri="{BB962C8B-B14F-4D97-AF65-F5344CB8AC3E}">
        <p14:creationId xmlns:p14="http://schemas.microsoft.com/office/powerpoint/2010/main" val="2140956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3A83FF-FB93-FE24-811E-AA1C9F037A36}"/>
              </a:ext>
            </a:extLst>
          </p:cNvPr>
          <p:cNvSpPr txBox="1"/>
          <p:nvPr/>
        </p:nvSpPr>
        <p:spPr>
          <a:xfrm>
            <a:off x="797168" y="1414478"/>
            <a:ext cx="10585939" cy="5262979"/>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Project Manager and Editor</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Dr. Jamie Wagner</a:t>
            </a:r>
          </a:p>
          <a:p>
            <a:pPr marL="1143000" lvl="2" indent="-22860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Associate Professor of Economics and Director of the Center for Economic Education, University of Nebraska at Omaha</a:t>
            </a:r>
          </a:p>
          <a:p>
            <a:pPr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Curriculum Authors</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Dr. Chris Cannon</a:t>
            </a:r>
          </a:p>
          <a:p>
            <a:pPr marL="1143000" lvl="2" indent="-22860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Associate Director and Chief Program Officer, Georgia Council on Economic Education</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Dr. Stephen Day</a:t>
            </a:r>
          </a:p>
          <a:p>
            <a:pPr marL="1143000" lvl="2" indent="-22860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Director, VCU Center for Economic Education</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Ms. Chandler Jordan</a:t>
            </a:r>
          </a:p>
          <a:p>
            <a:pPr marL="1143000" lvl="2" indent="-22860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Program Director, South Carolina on Economic Education</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Mr. John </a:t>
            </a:r>
            <a:r>
              <a:rPr lang="en-US" sz="1400" b="0" i="0" u="none" strike="noStrike" dirty="0" err="1">
                <a:effectLst/>
                <a:latin typeface="Arial" panose="020B0604020202020204" pitchFamily="34" charset="0"/>
                <a:cs typeface="Arial" panose="020B0604020202020204" pitchFamily="34" charset="0"/>
              </a:rPr>
              <a:t>Kruggel</a:t>
            </a:r>
            <a:endParaRPr lang="en-US" sz="1400" b="0" i="0" u="none" strike="noStrike" dirty="0">
              <a:effectLst/>
              <a:latin typeface="Arial" panose="020B0604020202020204" pitchFamily="34" charset="0"/>
              <a:cs typeface="Arial" panose="020B0604020202020204" pitchFamily="34" charset="0"/>
            </a:endParaRPr>
          </a:p>
          <a:p>
            <a:pPr marL="1143000" lvl="2" indent="-22860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Director, James Madison University Center for Economic Education</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Mr. Matt Pierson</a:t>
            </a:r>
          </a:p>
          <a:p>
            <a:pPr marL="1143000" lvl="2" indent="-22860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Social Studies and Economics Instructor, Omaha Bryan High School </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Dr. Jamie Wagner</a:t>
            </a:r>
          </a:p>
          <a:p>
            <a:pPr marL="1143000" lvl="2" indent="-22860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Associate Professor of Economics and Director of the Center for Economic Education, University of Nebraska at Omaha</a:t>
            </a:r>
          </a:p>
          <a:p>
            <a:pPr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Curriculum Editors</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Dr. Jennifer Davidson</a:t>
            </a:r>
          </a:p>
          <a:p>
            <a:pPr marL="1143000" lvl="2" indent="-22860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President, Nebraska Council on Economic Education and Associate Professor of Practice, University of Nebraska –Lincoln </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Ms. Ruth Cookson</a:t>
            </a:r>
          </a:p>
          <a:p>
            <a:pPr marL="1143000" lvl="2" indent="-228600" rtl="0" fontAlgn="base">
              <a:spcBef>
                <a:spcPts val="0"/>
              </a:spcBef>
              <a:spcAft>
                <a:spcPts val="0"/>
              </a:spcAft>
              <a:buFont typeface="Arial" panose="020B0604020202020204" pitchFamily="34" charset="0"/>
              <a:buChar char="•"/>
            </a:pPr>
            <a:r>
              <a:rPr lang="en-US" sz="1400" b="0" i="0" u="none" strike="noStrike" dirty="0">
                <a:effectLst/>
                <a:latin typeface="Arial" panose="020B0604020202020204" pitchFamily="34" charset="0"/>
                <a:cs typeface="Arial" panose="020B0604020202020204" pitchFamily="34" charset="0"/>
              </a:rPr>
              <a:t>Senior Director of Educational Content, Council for Economic Education</a:t>
            </a:r>
          </a:p>
        </p:txBody>
      </p:sp>
      <p:sp>
        <p:nvSpPr>
          <p:cNvPr id="6" name="Text Placeholder 2">
            <a:extLst>
              <a:ext uri="{FF2B5EF4-FFF2-40B4-BE49-F238E27FC236}">
                <a16:creationId xmlns:a16="http://schemas.microsoft.com/office/drawing/2014/main" id="{4BD46003-53DE-E983-567B-C1C113950599}"/>
              </a:ext>
            </a:extLst>
          </p:cNvPr>
          <p:cNvSpPr>
            <a:spLocks noGrp="1"/>
          </p:cNvSpPr>
          <p:nvPr>
            <p:ph type="body" sz="quarter" idx="10"/>
          </p:nvPr>
        </p:nvSpPr>
        <p:spPr>
          <a:xfrm>
            <a:off x="797168" y="607893"/>
            <a:ext cx="10515600" cy="589568"/>
          </a:xfrm>
        </p:spPr>
        <p:txBody>
          <a:bodyPr/>
          <a:lstStyle/>
          <a:p>
            <a:r>
              <a:rPr lang="en-US" sz="3600" dirty="0"/>
              <a:t>Authors, Contributors, and Editors</a:t>
            </a:r>
          </a:p>
        </p:txBody>
      </p:sp>
    </p:spTree>
    <p:extLst>
      <p:ext uri="{BB962C8B-B14F-4D97-AF65-F5344CB8AC3E}">
        <p14:creationId xmlns:p14="http://schemas.microsoft.com/office/powerpoint/2010/main" val="375141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0D266D5-0FE3-777F-9858-C7EE9977878D}"/>
              </a:ext>
            </a:extLst>
          </p:cNvPr>
          <p:cNvSpPr>
            <a:spLocks noChangeArrowheads="1"/>
          </p:cNvSpPr>
          <p:nvPr/>
        </p:nvSpPr>
        <p:spPr bwMode="auto">
          <a:xfrm>
            <a:off x="2021305" y="1557643"/>
            <a:ext cx="8149390"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900" b="0" i="0" u="none" strike="noStrike" cap="none" normalizeH="0" baseline="0" dirty="0">
                <a:ln>
                  <a:noFill/>
                </a:ln>
                <a:solidFill>
                  <a:srgbClr val="073763"/>
                </a:solidFill>
                <a:effectLst/>
                <a:latin typeface="Trebuchet MS" panose="020B0603020202020204" pitchFamily="34" charset="0"/>
              </a:rPr>
              <a:t>Thank You Sponsors!</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8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93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61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2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2050" name="Picture 2">
            <a:extLst>
              <a:ext uri="{FF2B5EF4-FFF2-40B4-BE49-F238E27FC236}">
                <a16:creationId xmlns:a16="http://schemas.microsoft.com/office/drawing/2014/main" id="{EA4FEC7F-EA24-AA7D-5A5E-0A88316AD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210" y="3132014"/>
            <a:ext cx="4076700" cy="14001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8E070E5A-0268-AB34-1645-AEB63D827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829" y="3046289"/>
            <a:ext cx="2152650" cy="14859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3D935CD-D8B7-A0DC-CED8-23CB2453B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5" y="5245840"/>
            <a:ext cx="4638675" cy="98107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A0617C69-A20C-82D4-CC8B-8AEDB8003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000" y="5115805"/>
            <a:ext cx="5250809" cy="52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689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4382" t="6994" r="12607" b="3523"/>
          <a:stretch/>
        </p:blipFill>
        <p:spPr>
          <a:xfrm>
            <a:off x="4579321" y="0"/>
            <a:ext cx="7612680"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290958" cy="6858000"/>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812800" y="1240288"/>
            <a:ext cx="10515600" cy="914400"/>
          </a:xfrm>
        </p:spPr>
        <p:txBody>
          <a:bodyPr/>
          <a:lstStyle/>
          <a:p>
            <a:r>
              <a:rPr lang="en-US" dirty="0">
                <a:solidFill>
                  <a:srgbClr val="414A58"/>
                </a:solidFill>
                <a:latin typeface="+mj-lt"/>
                <a:ea typeface="Inter" panose="02000503000000020004" pitchFamily="2" charset="0"/>
                <a:cs typeface="Calibri" panose="020F0502020204030204" pitchFamily="34" charset="0"/>
              </a:rPr>
              <a:t>How Do Information </a:t>
            </a:r>
            <a:br>
              <a:rPr lang="en-US" dirty="0">
                <a:solidFill>
                  <a:srgbClr val="414A58"/>
                </a:solidFill>
                <a:latin typeface="+mj-lt"/>
                <a:ea typeface="Inter" panose="02000503000000020004" pitchFamily="2" charset="0"/>
                <a:cs typeface="Calibri" panose="020F0502020204030204" pitchFamily="34" charset="0"/>
              </a:rPr>
            </a:br>
            <a:r>
              <a:rPr lang="en-US" dirty="0">
                <a:solidFill>
                  <a:srgbClr val="414A58"/>
                </a:solidFill>
                <a:latin typeface="+mj-lt"/>
                <a:ea typeface="Inter" panose="02000503000000020004" pitchFamily="2" charset="0"/>
                <a:cs typeface="Calibri" panose="020F0502020204030204" pitchFamily="34" charset="0"/>
              </a:rPr>
              <a:t>and Ethics Impact </a:t>
            </a:r>
            <a:br>
              <a:rPr lang="en-US" dirty="0">
                <a:solidFill>
                  <a:srgbClr val="414A58"/>
                </a:solidFill>
                <a:latin typeface="+mj-lt"/>
                <a:ea typeface="Inter" panose="02000503000000020004" pitchFamily="2" charset="0"/>
                <a:cs typeface="Calibri" panose="020F0502020204030204" pitchFamily="34" charset="0"/>
              </a:rPr>
            </a:br>
            <a:r>
              <a:rPr lang="en-US" dirty="0">
                <a:solidFill>
                  <a:srgbClr val="414A58"/>
                </a:solidFill>
                <a:latin typeface="+mj-lt"/>
                <a:ea typeface="Inter" panose="02000503000000020004" pitchFamily="2" charset="0"/>
                <a:cs typeface="Calibri" panose="020F0502020204030204" pitchFamily="34" charset="0"/>
              </a:rPr>
              <a:t>Decision Making?</a:t>
            </a:r>
            <a:endParaRPr lang="en-US" dirty="0">
              <a:solidFill>
                <a:srgbClr val="414A58"/>
              </a:solidFill>
              <a:latin typeface="+mj-lt"/>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806081" y="4963707"/>
            <a:ext cx="2190808" cy="1118225"/>
          </a:xfrm>
          <a:prstGeom prst="rect">
            <a:avLst/>
          </a:prstGeom>
        </p:spPr>
      </p:pic>
    </p:spTree>
    <p:extLst>
      <p:ext uri="{BB962C8B-B14F-4D97-AF65-F5344CB8AC3E}">
        <p14:creationId xmlns:p14="http://schemas.microsoft.com/office/powerpoint/2010/main" val="2358995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D30368-0272-41C4-8D71-618341C9A7E7}"/>
              </a:ext>
            </a:extLst>
          </p:cNvPr>
          <p:cNvSpPr>
            <a:spLocks noGrp="1"/>
          </p:cNvSpPr>
          <p:nvPr>
            <p:ph type="title"/>
          </p:nvPr>
        </p:nvSpPr>
        <p:spPr/>
        <p:txBody>
          <a:bodyPr/>
          <a:lstStyle/>
          <a:p>
            <a:r>
              <a:rPr lang="en-US" dirty="0"/>
              <a:t>Description and Objectives</a:t>
            </a:r>
          </a:p>
        </p:txBody>
      </p:sp>
      <p:sp>
        <p:nvSpPr>
          <p:cNvPr id="5" name="Text Placeholder 4">
            <a:extLst>
              <a:ext uri="{FF2B5EF4-FFF2-40B4-BE49-F238E27FC236}">
                <a16:creationId xmlns:a16="http://schemas.microsoft.com/office/drawing/2014/main" id="{A134B60C-D6F9-CBF0-97D8-A828F4DA58C3}"/>
              </a:ext>
            </a:extLst>
          </p:cNvPr>
          <p:cNvSpPr>
            <a:spLocks noGrp="1"/>
          </p:cNvSpPr>
          <p:nvPr>
            <p:ph type="body" sz="half" idx="2"/>
          </p:nvPr>
        </p:nvSpPr>
        <p:spPr>
          <a:xfrm>
            <a:off x="750887" y="1552713"/>
            <a:ext cx="7584221" cy="4752837"/>
          </a:xfrm>
        </p:spPr>
        <p:txBody>
          <a:bodyPr numCol="1"/>
          <a:lstStyle/>
          <a:p>
            <a:pPr marL="0" marR="0">
              <a:lnSpc>
                <a:spcPct val="115000"/>
              </a:lnSpc>
              <a:spcBef>
                <a:spcPts val="1800"/>
              </a:spcBef>
              <a:spcAft>
                <a:spcPts val="600"/>
              </a:spcAft>
            </a:pPr>
            <a:r>
              <a:rPr lang="en-US" sz="1800" dirty="0">
                <a:effectLst/>
                <a:latin typeface="Calibri" panose="020F0502020204030204" pitchFamily="34" charset="0"/>
                <a:ea typeface="Arial" panose="020B0604020202020204" pitchFamily="34" charset="0"/>
              </a:rPr>
              <a:t>Students will play the roles of doctors and patients, demonstrating the motives of self-interest, duty, and character in economic transactions. By experiencing first-hand how the lack of asymmetric information can impact choice, students will then have the opportunity to see how new information would alter their decision making. After the role play, students will see how an ethical framework can impact decision making and have the opportunity to apply this learning across multiple professions.</a:t>
            </a:r>
            <a:endParaRPr lang="en-US" sz="1800" dirty="0">
              <a:effectLst/>
              <a:latin typeface="Arial" panose="020B0604020202020204" pitchFamily="34" charset="0"/>
              <a:ea typeface="Arial" panose="020B0604020202020204" pitchFamily="34" charset="0"/>
            </a:endParaRPr>
          </a:p>
          <a:p>
            <a:pPr marL="0" marR="0">
              <a:lnSpc>
                <a:spcPct val="115000"/>
              </a:lnSpc>
              <a:spcBef>
                <a:spcPts val="1800"/>
              </a:spcBef>
              <a:spcAft>
                <a:spcPts val="600"/>
              </a:spcAft>
            </a:pPr>
            <a:r>
              <a:rPr lang="en-US" sz="1800" b="1" dirty="0">
                <a:effectLst/>
                <a:latin typeface="Calibri" panose="020F0502020204030204" pitchFamily="34" charset="0"/>
                <a:ea typeface="Arial" panose="020B0604020202020204" pitchFamily="34" charset="0"/>
              </a:rPr>
              <a:t>After completing this lesson students will be able to:</a:t>
            </a:r>
            <a:endParaRPr lang="en-US" sz="1800" b="1"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Calibri" panose="020F0502020204030204" pitchFamily="34" charset="0"/>
                <a:ea typeface="Arial" panose="020B0604020202020204" pitchFamily="34" charset="0"/>
              </a:rPr>
              <a:t>investigate how access to information can impact a person's decision making.</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Calibri" panose="020F0502020204030204" pitchFamily="34" charset="0"/>
                <a:ea typeface="Arial" panose="020B0604020202020204" pitchFamily="34" charset="0"/>
              </a:rPr>
              <a:t>explain how asymmetric information can affect someone's fiduciary responsibility.</a:t>
            </a:r>
            <a:endParaRPr lang="en-US" sz="1800" u="none" strike="noStrike"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2585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5F47-1168-9C88-F2CC-A933A843DD0A}"/>
              </a:ext>
            </a:extLst>
          </p:cNvPr>
          <p:cNvSpPr>
            <a:spLocks noGrp="1"/>
          </p:cNvSpPr>
          <p:nvPr>
            <p:ph type="title"/>
          </p:nvPr>
        </p:nvSpPr>
        <p:spPr/>
        <p:txBody>
          <a:bodyPr/>
          <a:lstStyle/>
          <a:p>
            <a:r>
              <a:rPr lang="en-US" dirty="0"/>
              <a:t>Standards</a:t>
            </a:r>
          </a:p>
        </p:txBody>
      </p:sp>
      <p:sp>
        <p:nvSpPr>
          <p:cNvPr id="3" name="Slide Number Placeholder 2">
            <a:extLst>
              <a:ext uri="{FF2B5EF4-FFF2-40B4-BE49-F238E27FC236}">
                <a16:creationId xmlns:a16="http://schemas.microsoft.com/office/drawing/2014/main" id="{B770A347-E3CE-A4CB-35C9-CCDB241C51A6}"/>
              </a:ext>
            </a:extLst>
          </p:cNvPr>
          <p:cNvSpPr>
            <a:spLocks noGrp="1"/>
          </p:cNvSpPr>
          <p:nvPr>
            <p:ph type="sldNum" sz="quarter" idx="12"/>
          </p:nvPr>
        </p:nvSpPr>
        <p:spPr/>
        <p:txBody>
          <a:bodyPr/>
          <a:lstStyle/>
          <a:p>
            <a:fld id="{6C37F40D-BF86-6F43-B998-BE81C530D250}" type="slidenum">
              <a:rPr lang="en-US" smtClean="0"/>
              <a:t>8</a:t>
            </a:fld>
            <a:endParaRPr lang="en-US"/>
          </a:p>
        </p:txBody>
      </p:sp>
      <p:sp>
        <p:nvSpPr>
          <p:cNvPr id="4" name="Text Placeholder 3">
            <a:extLst>
              <a:ext uri="{FF2B5EF4-FFF2-40B4-BE49-F238E27FC236}">
                <a16:creationId xmlns:a16="http://schemas.microsoft.com/office/drawing/2014/main" id="{8140B0AB-3B34-3003-0E9A-DC94C519CBCD}"/>
              </a:ext>
            </a:extLst>
          </p:cNvPr>
          <p:cNvSpPr>
            <a:spLocks noGrp="1"/>
          </p:cNvSpPr>
          <p:nvPr>
            <p:ph type="body" sz="half" idx="2"/>
          </p:nvPr>
        </p:nvSpPr>
        <p:spPr>
          <a:xfrm>
            <a:off x="750888" y="1552713"/>
            <a:ext cx="7431820" cy="4752837"/>
          </a:xfrm>
        </p:spPr>
        <p:txBody>
          <a:bodyPr numCol="1"/>
          <a:lstStyle/>
          <a:p>
            <a:pPr marL="0" marR="0">
              <a:lnSpc>
                <a:spcPct val="115000"/>
              </a:lnSpc>
              <a:spcBef>
                <a:spcPts val="0"/>
              </a:spcBef>
              <a:spcAft>
                <a:spcPts val="0"/>
              </a:spcAft>
            </a:pPr>
            <a:r>
              <a:rPr lang="en-US" sz="1800" u="sng" dirty="0">
                <a:solidFill>
                  <a:srgbClr val="1155CC"/>
                </a:solidFill>
                <a:effectLst/>
                <a:latin typeface="Calibri" panose="020F0502020204030204" pitchFamily="34" charset="0"/>
                <a:ea typeface="Arial" panose="020B0604020202020204" pitchFamily="34" charset="0"/>
                <a:hlinkClick r:id="rId2"/>
              </a:rPr>
              <a:t>Voluntary National Content Standards in Economics</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b="1" u="none" strike="noStrike" dirty="0">
                <a:solidFill>
                  <a:srgbClr val="231F20"/>
                </a:solidFill>
                <a:effectLst/>
                <a:latin typeface="Calibri" panose="020F0502020204030204" pitchFamily="34" charset="0"/>
                <a:ea typeface="Arial" panose="020B0604020202020204" pitchFamily="34" charset="0"/>
              </a:rPr>
              <a:t>Standard 4: Incentives</a:t>
            </a:r>
            <a:endParaRPr lang="en-US" sz="1800" b="1" u="none" strike="noStrike" dirty="0">
              <a:effectLst/>
              <a:latin typeface="Arial" panose="020B0604020202020204" pitchFamily="34" charset="0"/>
              <a:ea typeface="Arial" panose="020B0604020202020204" pitchFamily="34" charset="0"/>
            </a:endParaRPr>
          </a:p>
          <a:p>
            <a:pPr marL="742950" marR="0" lvl="1" indent="-285750">
              <a:lnSpc>
                <a:spcPct val="107000"/>
              </a:lnSpc>
              <a:spcBef>
                <a:spcPts val="0"/>
              </a:spcBef>
              <a:spcAft>
                <a:spcPts val="800"/>
              </a:spcAft>
              <a:buFont typeface="Arial" panose="020B0604020202020204" pitchFamily="34" charset="0"/>
              <a:buChar char="○"/>
            </a:pPr>
            <a:r>
              <a:rPr lang="en-US" sz="1800" u="none" strike="noStrike" dirty="0">
                <a:solidFill>
                  <a:srgbClr val="231F20"/>
                </a:solidFill>
                <a:effectLst/>
                <a:latin typeface="Calibri" panose="020F0502020204030204" pitchFamily="34" charset="0"/>
                <a:ea typeface="Arial" panose="020B0604020202020204" pitchFamily="34" charset="0"/>
              </a:rPr>
              <a:t>People usually respond predictably to positive and negative incentives.</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b="1" u="none" strike="noStrike" dirty="0">
                <a:solidFill>
                  <a:srgbClr val="231F20"/>
                </a:solidFill>
                <a:effectLst/>
                <a:latin typeface="Calibri" panose="020F0502020204030204" pitchFamily="34" charset="0"/>
                <a:ea typeface="Arial" panose="020B0604020202020204" pitchFamily="34" charset="0"/>
              </a:rPr>
              <a:t>Standard 7: Markets and Prices</a:t>
            </a:r>
            <a:endParaRPr lang="en-US" sz="1800" b="1" u="none" strike="noStrike" dirty="0">
              <a:effectLst/>
              <a:latin typeface="Arial" panose="020B0604020202020204" pitchFamily="34" charset="0"/>
              <a:ea typeface="Arial" panose="020B0604020202020204" pitchFamily="34" charset="0"/>
            </a:endParaRPr>
          </a:p>
          <a:p>
            <a:pPr marL="742950" marR="0" lvl="1" indent="-285750">
              <a:lnSpc>
                <a:spcPct val="107000"/>
              </a:lnSpc>
              <a:spcBef>
                <a:spcPts val="0"/>
              </a:spcBef>
              <a:spcAft>
                <a:spcPts val="800"/>
              </a:spcAft>
              <a:buFont typeface="Arial" panose="020B0604020202020204" pitchFamily="34" charset="0"/>
              <a:buChar char="○"/>
            </a:pPr>
            <a:r>
              <a:rPr lang="en-US" sz="1800" u="none" strike="noStrike" dirty="0">
                <a:solidFill>
                  <a:srgbClr val="231F20"/>
                </a:solidFill>
                <a:effectLst/>
                <a:latin typeface="Calibri" panose="020F0502020204030204" pitchFamily="34" charset="0"/>
                <a:ea typeface="Arial" panose="020B0604020202020204" pitchFamily="34" charset="0"/>
              </a:rPr>
              <a:t>A market exists when buyers and sellers interact. This interaction determines market prices and thereby  allocates scarce goods and services.</a:t>
            </a:r>
            <a:endParaRPr lang="en-US" sz="1800" u="none" strike="noStrike"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45497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panose="020F0502020204030204" pitchFamily="34" charset="0"/>
                <a:ea typeface="Inter" panose="02000503000000020004" pitchFamily="2" charset="0"/>
              </a:rPr>
              <a:t>Key Terms</a:t>
            </a:r>
            <a:endParaRPr lang="en-US" dirty="0">
              <a:solidFill>
                <a:srgbClr val="414A58"/>
              </a:solidFill>
              <a:latin typeface="Calibri Light" panose="020F0302020204030204" pitchFamily="34" charset="0"/>
              <a:ea typeface="Inter Light" panose="02000503000000020004" pitchFamily="2" charset="0"/>
            </a:endParaRP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734562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Calibri" panose="020F0502020204030204" pitchFamily="34" charset="0"/>
                <a:ea typeface="Inter Light" panose="02000503000000020004" pitchFamily="2" charset="0"/>
                <a:cs typeface="Calibri" panose="020F0502020204030204" pitchFamily="34" charset="0"/>
              </a:rPr>
              <a:t>Decision making </a:t>
            </a:r>
            <a:r>
              <a:rPr lang="en-US" dirty="0">
                <a:latin typeface="Calibri Light" panose="020F0302020204030204" pitchFamily="34" charset="0"/>
                <a:ea typeface="Inter Light" panose="02000503000000020004" pitchFamily="2" charset="0"/>
              </a:rPr>
              <a:t>is reaching a conclusion after considering alternatives and their results. </a:t>
            </a:r>
          </a:p>
          <a:p>
            <a:pPr marL="0" indent="0">
              <a:buNone/>
            </a:pPr>
            <a:endParaRPr lang="en-US" dirty="0">
              <a:latin typeface="Calibri Light" panose="020F0302020204030204" pitchFamily="34" charset="0"/>
              <a:ea typeface="Inter Light" panose="02000503000000020004" pitchFamily="2" charset="0"/>
            </a:endParaRPr>
          </a:p>
          <a:p>
            <a:r>
              <a:rPr lang="en-US" b="1" dirty="0">
                <a:latin typeface="Calibri" panose="020F0502020204030204" pitchFamily="34" charset="0"/>
                <a:ea typeface="Inter Light" panose="02000503000000020004" pitchFamily="2" charset="0"/>
                <a:cs typeface="Calibri" panose="020F0502020204030204" pitchFamily="34" charset="0"/>
              </a:rPr>
              <a:t>Asymmetric information </a:t>
            </a:r>
            <a:r>
              <a:rPr lang="en-US" dirty="0">
                <a:latin typeface="Calibri Light" panose="020F0302020204030204" pitchFamily="34" charset="0"/>
                <a:ea typeface="Inter Light" panose="02000503000000020004" pitchFamily="2" charset="0"/>
              </a:rPr>
              <a:t>is when one party has more information than the other. </a:t>
            </a:r>
          </a:p>
          <a:p>
            <a:endParaRPr lang="en-US" dirty="0">
              <a:latin typeface="Calibri Light" panose="020F0302020204030204" pitchFamily="34" charset="0"/>
              <a:ea typeface="Inter Light" panose="02000503000000020004" pitchFamily="2" charset="0"/>
            </a:endParaRPr>
          </a:p>
          <a:p>
            <a:r>
              <a:rPr lang="en-US" b="1" dirty="0">
                <a:latin typeface="Calibri" panose="020F0502020204030204" pitchFamily="34" charset="0"/>
                <a:ea typeface="Inter Light" panose="02000503000000020004" pitchFamily="2" charset="0"/>
                <a:cs typeface="Calibri" panose="020F0502020204030204" pitchFamily="34" charset="0"/>
              </a:rPr>
              <a:t>Incentives</a:t>
            </a:r>
            <a:r>
              <a:rPr lang="en-US" dirty="0">
                <a:latin typeface="Calibri Light" panose="020F0302020204030204" pitchFamily="34" charset="0"/>
                <a:ea typeface="Inter Light" panose="02000503000000020004" pitchFamily="2" charset="0"/>
              </a:rPr>
              <a:t> are something that motivates or encourages one to do something.</a:t>
            </a:r>
          </a:p>
          <a:p>
            <a:endParaRPr lang="en-US" dirty="0">
              <a:latin typeface="Calibri Light" panose="020F0302020204030204" pitchFamily="34" charset="0"/>
              <a:ea typeface="Inter Light" panose="02000503000000020004" pitchFamily="2" charset="0"/>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9</a:t>
            </a:fld>
            <a:endParaRPr lang="en-US" dirty="0"/>
          </a:p>
        </p:txBody>
      </p:sp>
    </p:spTree>
    <p:extLst>
      <p:ext uri="{BB962C8B-B14F-4D97-AF65-F5344CB8AC3E}">
        <p14:creationId xmlns:p14="http://schemas.microsoft.com/office/powerpoint/2010/main" val="2436031100"/>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B04982AC0B484FA7A442A8FF52A606" ma:contentTypeVersion="10" ma:contentTypeDescription="Create a new document." ma:contentTypeScope="" ma:versionID="ede84e8f0e023983d3517b34e6548536">
  <xsd:schema xmlns:xsd="http://www.w3.org/2001/XMLSchema" xmlns:xs="http://www.w3.org/2001/XMLSchema" xmlns:p="http://schemas.microsoft.com/office/2006/metadata/properties" xmlns:ns2="742ad430-3572-48e8-b446-46b1d42ed47a" xmlns:ns3="74616181-94ba-4823-8a07-43739609fc94" targetNamespace="http://schemas.microsoft.com/office/2006/metadata/properties" ma:root="true" ma:fieldsID="c80f5bdfd4e5581fb777729c322493c2" ns2:_="" ns3:_="">
    <xsd:import namespace="742ad430-3572-48e8-b446-46b1d42ed47a"/>
    <xsd:import namespace="74616181-94ba-4823-8a07-43739609fc9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2ad430-3572-48e8-b446-46b1d42ed4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Preview" ma:index="17" nillable="true" ma:displayName="Preview" ma:format="Thumbnail"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616181-94ba-4823-8a07-43739609fc9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3fabd4a-b02c-4bc1-93a9-9c2382e9df6d}" ma:internalName="TaxCatchAll" ma:showField="CatchAllData" ma:web="74616181-94ba-4823-8a07-43739609fc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42ad430-3572-48e8-b446-46b1d42ed47a">
      <Terms xmlns="http://schemas.microsoft.com/office/infopath/2007/PartnerControls"/>
    </lcf76f155ced4ddcb4097134ff3c332f>
    <TaxCatchAll xmlns="74616181-94ba-4823-8a07-43739609fc94" xsi:nil="true"/>
    <Preview xmlns="742ad430-3572-48e8-b446-46b1d42ed47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848826-8C26-4312-A7A1-9ACA488E51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2ad430-3572-48e8-b446-46b1d42ed47a"/>
    <ds:schemaRef ds:uri="74616181-94ba-4823-8a07-43739609fc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51F743-C0A0-4E7E-B51E-35DF69ECFFB2}">
  <ds:schemaRefs>
    <ds:schemaRef ds:uri="http://schemas.microsoft.com/office/2006/metadata/properties"/>
    <ds:schemaRef ds:uri="http://schemas.microsoft.com/office/infopath/2007/PartnerControls"/>
    <ds:schemaRef ds:uri="742ad430-3572-48e8-b446-46b1d42ed47a"/>
    <ds:schemaRef ds:uri="74616181-94ba-4823-8a07-43739609fc94"/>
  </ds:schemaRefs>
</ds:datastoreItem>
</file>

<file path=customXml/itemProps3.xml><?xml version="1.0" encoding="utf-8"?>
<ds:datastoreItem xmlns:ds="http://schemas.openxmlformats.org/officeDocument/2006/customXml" ds:itemID="{5711EF54-CA8B-47BA-91A0-3C52EC8195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3598</TotalTime>
  <Words>2150</Words>
  <Application>Microsoft Office PowerPoint</Application>
  <PresentationFormat>Widescreen</PresentationFormat>
  <Paragraphs>215</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Courier New</vt:lpstr>
      <vt:lpstr>Inter Light</vt:lpstr>
      <vt:lpstr>Trebuchet MS</vt:lpstr>
      <vt:lpstr>3_Office Theme</vt:lpstr>
      <vt:lpstr>PowerPoint Presentation</vt:lpstr>
      <vt:lpstr>Available NOW on EconEdLink</vt:lpstr>
      <vt:lpstr>PowerPoint Presentation</vt:lpstr>
      <vt:lpstr>PowerPoint Presentation</vt:lpstr>
      <vt:lpstr>PowerPoint Presentation</vt:lpstr>
      <vt:lpstr>PowerPoint Presentation</vt:lpstr>
      <vt:lpstr>Description and Objectives</vt:lpstr>
      <vt:lpstr>Standards</vt:lpstr>
      <vt:lpstr>PowerPoint Presentation</vt:lpstr>
      <vt:lpstr>Doctors and Patients: Round 1</vt:lpstr>
      <vt:lpstr>Instructions for Doctor A</vt:lpstr>
      <vt:lpstr>Instructions for Doctor B</vt:lpstr>
      <vt:lpstr>Instructions for Doctor C</vt:lpstr>
      <vt:lpstr>PowerPoint Presentation</vt:lpstr>
      <vt:lpstr>Round 1: Patients visit a Doctor</vt:lpstr>
      <vt:lpstr>Pain and Cost Spreadsheet</vt:lpstr>
      <vt:lpstr>PowerPoint Presentation</vt:lpstr>
      <vt:lpstr>Round 1: Pain and Cost Spreadsheet</vt:lpstr>
      <vt:lpstr>PowerPoint Presentation</vt:lpstr>
      <vt:lpstr>PowerPoint Presentation</vt:lpstr>
      <vt:lpstr>PowerPoint Presentation</vt:lpstr>
      <vt:lpstr>PowerPoint Presentation</vt:lpstr>
      <vt:lpstr>PowerPoint Presentation</vt:lpstr>
      <vt:lpstr>Doctors and Patients: Round 2</vt:lpstr>
      <vt:lpstr>Instructions for Doctors: Round 2</vt:lpstr>
      <vt:lpstr>PowerPoint Presentation</vt:lpstr>
      <vt:lpstr>Round 2: Patients visit a Doctor</vt:lpstr>
      <vt:lpstr>Round 2: Pain and Cost Spreadsheet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msapps02</cp:lastModifiedBy>
  <cp:revision>75</cp:revision>
  <dcterms:created xsi:type="dcterms:W3CDTF">2022-05-10T21:20:13Z</dcterms:created>
  <dcterms:modified xsi:type="dcterms:W3CDTF">2023-04-14T14:49:33Z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0x010100C0B04982AC0B484FA7A442A8FF52A606</vt:lpwstr>
  </property>
</Properties>
</file>