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7"/>
  </p:notesMasterIdLst>
  <p:handoutMasterIdLst>
    <p:handoutMasterId r:id="rId18"/>
  </p:handoutMasterIdLst>
  <p:sldIdLst>
    <p:sldId id="699" r:id="rId5"/>
    <p:sldId id="732" r:id="rId6"/>
    <p:sldId id="733" r:id="rId7"/>
    <p:sldId id="735" r:id="rId8"/>
    <p:sldId id="736" r:id="rId9"/>
    <p:sldId id="725" r:id="rId10"/>
    <p:sldId id="737" r:id="rId11"/>
    <p:sldId id="738" r:id="rId12"/>
    <p:sldId id="743" r:id="rId13"/>
    <p:sldId id="740" r:id="rId14"/>
    <p:sldId id="741" r:id="rId15"/>
    <p:sldId id="74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A58"/>
    <a:srgbClr val="D8FEE4"/>
    <a:srgbClr val="DDF2F7"/>
    <a:srgbClr val="A7CE6F"/>
    <a:srgbClr val="5DBF9A"/>
    <a:srgbClr val="79BFB8"/>
    <a:srgbClr val="86C1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722852-A3AD-4C2D-8F92-815FE651182C}" v="6" dt="2023-02-15T23:00:44.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5"/>
    <p:restoredTop sz="83810"/>
  </p:normalViewPr>
  <p:slideViewPr>
    <p:cSldViewPr snapToGrid="0" snapToObjects="1">
      <p:cViewPr varScale="1">
        <p:scale>
          <a:sx n="46" d="100"/>
          <a:sy n="46" d="100"/>
        </p:scale>
        <p:origin x="1330" y="3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Cookson" userId="ca3a0789-b855-405c-9d2a-912abc57193b" providerId="ADAL" clId="{EB722852-A3AD-4C2D-8F92-815FE651182C}"/>
    <pc:docChg chg="addSld delSld modSld">
      <pc:chgData name="Ruth Cookson" userId="ca3a0789-b855-405c-9d2a-912abc57193b" providerId="ADAL" clId="{EB722852-A3AD-4C2D-8F92-815FE651182C}" dt="2023-02-15T23:00:50.153" v="59" actId="1076"/>
      <pc:docMkLst>
        <pc:docMk/>
      </pc:docMkLst>
      <pc:sldChg chg="modSp">
        <pc:chgData name="Ruth Cookson" userId="ca3a0789-b855-405c-9d2a-912abc57193b" providerId="ADAL" clId="{EB722852-A3AD-4C2D-8F92-815FE651182C}" dt="2023-02-15T22:50:07.645" v="51" actId="207"/>
        <pc:sldMkLst>
          <pc:docMk/>
          <pc:sldMk cId="1228429168" sldId="725"/>
        </pc:sldMkLst>
        <pc:spChg chg="mod">
          <ac:chgData name="Ruth Cookson" userId="ca3a0789-b855-405c-9d2a-912abc57193b" providerId="ADAL" clId="{EB722852-A3AD-4C2D-8F92-815FE651182C}" dt="2023-02-15T22:50:07.645" v="51" actId="207"/>
          <ac:spMkLst>
            <pc:docMk/>
            <pc:sldMk cId="1228429168" sldId="725"/>
            <ac:spMk id="3" creationId="{0428248E-9A13-7345-BF5A-CD0E38051879}"/>
          </ac:spMkLst>
        </pc:spChg>
      </pc:sldChg>
      <pc:sldChg chg="modSp mod">
        <pc:chgData name="Ruth Cookson" userId="ca3a0789-b855-405c-9d2a-912abc57193b" providerId="ADAL" clId="{EB722852-A3AD-4C2D-8F92-815FE651182C}" dt="2023-02-15T22:48:06.056" v="46" actId="20577"/>
        <pc:sldMkLst>
          <pc:docMk/>
          <pc:sldMk cId="2033466938" sldId="732"/>
        </pc:sldMkLst>
        <pc:spChg chg="mod">
          <ac:chgData name="Ruth Cookson" userId="ca3a0789-b855-405c-9d2a-912abc57193b" providerId="ADAL" clId="{EB722852-A3AD-4C2D-8F92-815FE651182C}" dt="2023-02-15T22:48:06.056" v="46" actId="20577"/>
          <ac:spMkLst>
            <pc:docMk/>
            <pc:sldMk cId="2033466938" sldId="732"/>
            <ac:spMk id="2" creationId="{3F16907B-0DC9-E64D-B7CC-FD7066550EDE}"/>
          </ac:spMkLst>
        </pc:spChg>
      </pc:sldChg>
      <pc:sldChg chg="del">
        <pc:chgData name="Ruth Cookson" userId="ca3a0789-b855-405c-9d2a-912abc57193b" providerId="ADAL" clId="{EB722852-A3AD-4C2D-8F92-815FE651182C}" dt="2023-02-15T22:52:11.443" v="52" actId="47"/>
        <pc:sldMkLst>
          <pc:docMk/>
          <pc:sldMk cId="2582530046" sldId="739"/>
        </pc:sldMkLst>
      </pc:sldChg>
      <pc:sldChg chg="addSp modSp new mod">
        <pc:chgData name="Ruth Cookson" userId="ca3a0789-b855-405c-9d2a-912abc57193b" providerId="ADAL" clId="{EB722852-A3AD-4C2D-8F92-815FE651182C}" dt="2023-02-15T23:00:50.153" v="59" actId="1076"/>
        <pc:sldMkLst>
          <pc:docMk/>
          <pc:sldMk cId="2268142046" sldId="743"/>
        </pc:sldMkLst>
        <pc:spChg chg="add mod">
          <ac:chgData name="Ruth Cookson" userId="ca3a0789-b855-405c-9d2a-912abc57193b" providerId="ADAL" clId="{EB722852-A3AD-4C2D-8F92-815FE651182C}" dt="2023-02-15T23:00:36.369" v="57" actId="2085"/>
          <ac:spMkLst>
            <pc:docMk/>
            <pc:sldMk cId="2268142046" sldId="743"/>
            <ac:spMk id="5" creationId="{6D430D90-06AC-5166-E6B7-020B993728F0}"/>
          </ac:spMkLst>
        </pc:spChg>
        <pc:spChg chg="add mod">
          <ac:chgData name="Ruth Cookson" userId="ca3a0789-b855-405c-9d2a-912abc57193b" providerId="ADAL" clId="{EB722852-A3AD-4C2D-8F92-815FE651182C}" dt="2023-02-15T23:00:50.153" v="59" actId="1076"/>
          <ac:spMkLst>
            <pc:docMk/>
            <pc:sldMk cId="2268142046" sldId="743"/>
            <ac:spMk id="6" creationId="{DF90A7A9-7225-6946-EA61-03E812F6ABE4}"/>
          </ac:spMkLst>
        </pc:spChg>
        <pc:picChg chg="add">
          <ac:chgData name="Ruth Cookson" userId="ca3a0789-b855-405c-9d2a-912abc57193b" providerId="ADAL" clId="{EB722852-A3AD-4C2D-8F92-815FE651182C}" dt="2023-02-15T22:59:48.255" v="54" actId="22"/>
          <ac:picMkLst>
            <pc:docMk/>
            <pc:sldMk cId="2268142046" sldId="743"/>
            <ac:picMk id="4" creationId="{05328DA7-311F-050C-658A-170AB5025BC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9C7AE-8996-0046-AA5C-7794C4A469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D7849-3040-054B-AA6B-4869B4CF38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ED1ED-05C6-9642-A613-B52D9CF231EE}" type="datetimeFigureOut">
              <a:rPr lang="en-US" smtClean="0"/>
              <a:t>2/15/2023</a:t>
            </a:fld>
            <a:endParaRPr lang="en-US"/>
          </a:p>
        </p:txBody>
      </p:sp>
      <p:sp>
        <p:nvSpPr>
          <p:cNvPr id="4" name="Footer Placeholder 3">
            <a:extLst>
              <a:ext uri="{FF2B5EF4-FFF2-40B4-BE49-F238E27FC236}">
                <a16:creationId xmlns:a16="http://schemas.microsoft.com/office/drawing/2014/main" id="{8ED7E81D-860E-D943-8C3B-1AAD2A4756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0F9BB-B3F0-1944-85CF-3ED0A12319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6EB40F-773B-FC4B-8DAB-7A099FDE6767}" type="slidenum">
              <a:rPr lang="en-US" smtClean="0"/>
              <a:t>‹#›</a:t>
            </a:fld>
            <a:endParaRPr lang="en-US"/>
          </a:p>
        </p:txBody>
      </p:sp>
    </p:spTree>
    <p:extLst>
      <p:ext uri="{BB962C8B-B14F-4D97-AF65-F5344CB8AC3E}">
        <p14:creationId xmlns:p14="http://schemas.microsoft.com/office/powerpoint/2010/main" val="3982603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5DA19-45A3-9C4D-A0BD-48E5752966F4}"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09D57-1EB1-314F-BB6D-C17464656B8A}" type="slidenum">
              <a:rPr lang="en-US" smtClean="0"/>
              <a:t>‹#›</a:t>
            </a:fld>
            <a:endParaRPr lang="en-US"/>
          </a:p>
        </p:txBody>
      </p:sp>
    </p:spTree>
    <p:extLst>
      <p:ext uri="{BB962C8B-B14F-4D97-AF65-F5344CB8AC3E}">
        <p14:creationId xmlns:p14="http://schemas.microsoft.com/office/powerpoint/2010/main" val="40456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298450" algn="l" rtl="0">
              <a:lnSpc>
                <a:spcPct val="115000"/>
              </a:lnSpc>
              <a:spcBef>
                <a:spcPts val="0"/>
              </a:spcBef>
              <a:spcAft>
                <a:spcPts val="0"/>
              </a:spcAft>
              <a:buClr>
                <a:schemeClr val="dk1"/>
              </a:buClr>
              <a:buSzPts val="1100"/>
              <a:buAutoNum type="alphaLcPeriod"/>
            </a:pPr>
            <a:r>
              <a:rPr lang="en-US" dirty="0">
                <a:solidFill>
                  <a:schemeClr val="dk1"/>
                </a:solidFill>
              </a:rPr>
              <a:t>Have you ever used your scarce income to donate to a cause and if so, why? </a:t>
            </a:r>
            <a:r>
              <a:rPr lang="en-US" i="1" dirty="0">
                <a:solidFill>
                  <a:schemeClr val="dk1"/>
                </a:solidFill>
              </a:rPr>
              <a:t>Answers will vary, but remind students that even things like buying wrapping paper/popcorn/candles/cookie dough from a friend in chorus or band is a form of donation because you’re paying over the market price for the product to help an organization.</a:t>
            </a:r>
            <a:endParaRPr lang="en-US" dirty="0">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US" dirty="0">
                <a:solidFill>
                  <a:schemeClr val="dk1"/>
                </a:solidFill>
              </a:rPr>
              <a:t>Why might a company use resources for things like community service instead of increasing production? </a:t>
            </a:r>
            <a:r>
              <a:rPr lang="en-US" i="1" dirty="0">
                <a:solidFill>
                  <a:schemeClr val="dk1"/>
                </a:solidFill>
              </a:rPr>
              <a:t>Answers may vary but include: Companies often see value in having a positive public image and doing positive things for communities improves that image. Furthermore, sponsoring local events like school functions help support the community AND give brand recognition to the company so it is not always purely altruistic in nature.</a:t>
            </a:r>
            <a:endParaRPr lang="en-US" dirty="0">
              <a:solidFill>
                <a:schemeClr val="dk1"/>
              </a:solidFill>
            </a:endParaRP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5</a:t>
            </a:fld>
            <a:endParaRPr lang="en-US"/>
          </a:p>
        </p:txBody>
      </p:sp>
    </p:spTree>
    <p:extLst>
      <p:ext uri="{BB962C8B-B14F-4D97-AF65-F5344CB8AC3E}">
        <p14:creationId xmlns:p14="http://schemas.microsoft.com/office/powerpoint/2010/main" val="860083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8</a:t>
            </a:fld>
            <a:endParaRPr lang="en-US"/>
          </a:p>
        </p:txBody>
      </p:sp>
    </p:spTree>
    <p:extLst>
      <p:ext uri="{BB962C8B-B14F-4D97-AF65-F5344CB8AC3E}">
        <p14:creationId xmlns:p14="http://schemas.microsoft.com/office/powerpoint/2010/main" val="202240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298450" algn="l" rtl="0">
              <a:lnSpc>
                <a:spcPct val="115000"/>
              </a:lnSpc>
              <a:spcBef>
                <a:spcPts val="0"/>
              </a:spcBef>
              <a:spcAft>
                <a:spcPts val="0"/>
              </a:spcAft>
              <a:buClr>
                <a:schemeClr val="dk1"/>
              </a:buClr>
              <a:buSzPts val="1100"/>
              <a:buAutoNum type="alphaLcPeriod"/>
            </a:pPr>
            <a:r>
              <a:rPr lang="en-US" dirty="0">
                <a:solidFill>
                  <a:schemeClr val="dk1"/>
                </a:solidFill>
              </a:rPr>
              <a:t>How do you perceive company D? </a:t>
            </a:r>
            <a:r>
              <a:rPr lang="en-US" i="1" dirty="0">
                <a:solidFill>
                  <a:schemeClr val="dk1"/>
                </a:solidFill>
              </a:rPr>
              <a:t>Answers will vary depending on the student’s personal expectations of company responsibilities. Some will think what company D did was foolish and wasteful. Others may find it inspiring or may even be jealous that you gave them such high praise.</a:t>
            </a:r>
            <a:endParaRPr lang="en-US" dirty="0">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US" dirty="0">
                <a:solidFill>
                  <a:schemeClr val="dk1"/>
                </a:solidFill>
              </a:rPr>
              <a:t>How do you perceive company A? </a:t>
            </a:r>
            <a:r>
              <a:rPr lang="en-US" i="1" dirty="0">
                <a:solidFill>
                  <a:schemeClr val="dk1"/>
                </a:solidFill>
              </a:rPr>
              <a:t>Answers will vary. Similar to company D, answers will be colored by personal opinions. Company A likely made the most money and the employees might be happy about that initially, but point out that they don’t necessarily get to share in those profits. In fact, we’re not sure what Company A will do with those profits. They could reinvest them, they could share them with stockholders, or possibly the CEO could pay himself a big bonus!</a:t>
            </a:r>
            <a:endParaRPr lang="en-US" dirty="0">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US" dirty="0">
                <a:solidFill>
                  <a:schemeClr val="dk1"/>
                </a:solidFill>
              </a:rPr>
              <a:t>Should company A be required or incentivized by the government to behave like B, C, or D? </a:t>
            </a:r>
            <a:r>
              <a:rPr lang="en-US" i="1" dirty="0">
                <a:solidFill>
                  <a:schemeClr val="dk1"/>
                </a:solidFill>
              </a:rPr>
              <a:t>Answers will vary may may include: Yes they should have to give back or no it’s not the government’s responsibility to oversee this. </a:t>
            </a:r>
            <a:br>
              <a:rPr lang="en-US" i="1" dirty="0">
                <a:solidFill>
                  <a:schemeClr val="dk1"/>
                </a:solidFill>
              </a:rPr>
            </a:br>
            <a:r>
              <a:rPr lang="en-US" i="1" dirty="0">
                <a:solidFill>
                  <a:schemeClr val="dk1"/>
                </a:solidFill>
              </a:rPr>
              <a:t>Teacher note: Point out that some industries do face such regulatory actions. Banks, under the Community Reinvestment Act, are expected to make certain business decisions to help communities. Community Development Block Grants also usually require some quid-pro-quo, meaning an action that must be taken by the business in return for grant funding. These can usually be done in the normal course of business, but still require resources to be used in less than the most profitable means.</a:t>
            </a:r>
            <a:endParaRPr lang="en-US" dirty="0">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US" dirty="0">
                <a:solidFill>
                  <a:schemeClr val="dk1"/>
                </a:solidFill>
              </a:rPr>
              <a:t>For the volunteers in companies B and C, how did you feel when you were doing your volunteer work? </a:t>
            </a:r>
            <a:r>
              <a:rPr lang="en-US" i="1" dirty="0">
                <a:solidFill>
                  <a:schemeClr val="dk1"/>
                </a:solidFill>
              </a:rPr>
              <a:t>Answers may vary but include: stressed because I needed to get back to work, like I was doing something positive, but I don’t know if it helped me</a:t>
            </a:r>
            <a:r>
              <a:rPr lang="en-US" dirty="0">
                <a:solidFill>
                  <a:schemeClr val="dk1"/>
                </a:solidFill>
              </a:rPr>
              <a:t> </a:t>
            </a:r>
            <a:r>
              <a:rPr lang="en-US" i="1" dirty="0">
                <a:solidFill>
                  <a:schemeClr val="dk1"/>
                </a:solidFill>
              </a:rPr>
              <a:t>personally, and I enjoyed it. It felt good helping others and getting away from work for a bit. </a:t>
            </a:r>
            <a:br>
              <a:rPr lang="en-US" i="1" dirty="0">
                <a:solidFill>
                  <a:schemeClr val="dk1"/>
                </a:solidFill>
              </a:rPr>
            </a:br>
            <a:r>
              <a:rPr lang="en-US" i="1" dirty="0">
                <a:solidFill>
                  <a:schemeClr val="dk1"/>
                </a:solidFill>
              </a:rPr>
              <a:t>Teacher note: In real life, volunteer opportunities also include things like free t-shirts or goodie bags. In those cases, there may be blurred lines between promoting the cause and self-interest.  Point out that often companies create policies and leave time to encourage their employees to volunteer. There’s more about this in the extension activity.</a:t>
            </a:r>
            <a:endParaRPr lang="en-US" dirty="0">
              <a:solidFill>
                <a:schemeClr val="dk1"/>
              </a:solidFill>
            </a:endParaRP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11</a:t>
            </a:fld>
            <a:endParaRPr lang="en-US"/>
          </a:p>
        </p:txBody>
      </p:sp>
    </p:spTree>
    <p:extLst>
      <p:ext uri="{BB962C8B-B14F-4D97-AF65-F5344CB8AC3E}">
        <p14:creationId xmlns:p14="http://schemas.microsoft.com/office/powerpoint/2010/main" val="3266000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12</a:t>
            </a:fld>
            <a:endParaRPr lang="en-US"/>
          </a:p>
        </p:txBody>
      </p:sp>
    </p:spTree>
    <p:extLst>
      <p:ext uri="{BB962C8B-B14F-4D97-AF65-F5344CB8AC3E}">
        <p14:creationId xmlns:p14="http://schemas.microsoft.com/office/powerpoint/2010/main" val="117369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114386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279986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9973CB-34A1-D713-CA29-A82DF73E52C3}"/>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00289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dirty="0"/>
              <a:t>Click to edit Master title style</a:t>
            </a:r>
          </a:p>
        </p:txBody>
      </p:sp>
    </p:spTree>
    <p:extLst>
      <p:ext uri="{BB962C8B-B14F-4D97-AF65-F5344CB8AC3E}">
        <p14:creationId xmlns:p14="http://schemas.microsoft.com/office/powerpoint/2010/main" val="115280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64F8B3-F874-5741-937B-7A2A821D56A5}"/>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41887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6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8377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53EA1F-137D-994D-B8BE-DDC03EB6B79D}"/>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8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783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183438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8EC30F-F7F4-5340-A189-031B51112FC3}"/>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352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713894" y="510897"/>
            <a:ext cx="10515600" cy="986597"/>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839788" y="1681163"/>
            <a:ext cx="5157787"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839788" y="2505075"/>
            <a:ext cx="5157787"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dirty="0"/>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6172200" y="1681163"/>
            <a:ext cx="5183188"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6172200" y="2505075"/>
            <a:ext cx="5183188"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dirty="0"/>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94626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Calibri Light" panose="020F0302020204030204" pitchFamily="34" charset="0"/>
                <a:ea typeface="Calibri Light" panose="020F0302020204030204" pitchFamily="34" charset="0"/>
              </a:defRPr>
            </a:lvl1pPr>
            <a:lvl2pPr>
              <a:defRPr sz="2000" b="0" i="0" spc="-100" baseline="0">
                <a:latin typeface="Calibri Light" panose="020F0302020204030204" pitchFamily="34" charset="0"/>
                <a:ea typeface="Calibri Light" panose="020F0302020204030204" pitchFamily="34" charset="0"/>
              </a:defRPr>
            </a:lvl2pPr>
            <a:lvl3pPr marL="1143000" indent="-228600">
              <a:buFont typeface="Courier New" panose="02070309020205020404" pitchFamily="49" charset="0"/>
              <a:buChar char="o"/>
              <a:defRPr sz="1800" b="0" i="0" spc="-100" baseline="0">
                <a:latin typeface="Calibri Light" panose="020F0302020204030204" pitchFamily="34" charset="0"/>
                <a:ea typeface="Calibri Light" panose="020F0302020204030204" pitchFamily="34" charset="0"/>
              </a:defRPr>
            </a:lvl3pPr>
            <a:lvl4pPr marL="1600200" indent="-228600">
              <a:buFont typeface="Arial" panose="020B0604020202020204" pitchFamily="34" charset="0"/>
              <a:buChar char="•"/>
              <a:defRPr b="0" i="0" spc="-100" baseline="0">
                <a:latin typeface="Calibri Light" panose="020F0302020204030204" pitchFamily="34" charset="0"/>
                <a:ea typeface="Calibri Light" panose="020F0302020204030204" pitchFamily="34" charset="0"/>
              </a:defRPr>
            </a:lvl4pPr>
            <a:lvl5pPr>
              <a:defRPr b="0" i="0" spc="-100" baseline="0">
                <a:latin typeface="Calibri Light" panose="020F0302020204030204" pitchFamily="34" charset="0"/>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Calibri Light" panose="020F0302020204030204" pitchFamily="34" charset="0"/>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17691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0554A9-C7C3-EFEC-8714-5C1E2C23AA0E}"/>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5418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8610599" y="6356350"/>
            <a:ext cx="3389243"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dirty="0"/>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4"/>
          <a:srcRect/>
          <a:stretch/>
        </p:blipFill>
        <p:spPr>
          <a:xfrm>
            <a:off x="9717613" y="259907"/>
            <a:ext cx="1641223" cy="837708"/>
          </a:xfrm>
          <a:prstGeom prst="rect">
            <a:avLst/>
          </a:prstGeom>
        </p:spPr>
      </p:pic>
    </p:spTree>
    <p:extLst>
      <p:ext uri="{BB962C8B-B14F-4D97-AF65-F5344CB8AC3E}">
        <p14:creationId xmlns:p14="http://schemas.microsoft.com/office/powerpoint/2010/main" val="1490564425"/>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86" r:id="rId3"/>
    <p:sldLayoutId id="2147483694" r:id="rId4"/>
    <p:sldLayoutId id="2147483666" r:id="rId5"/>
    <p:sldLayoutId id="2147483695" r:id="rId6"/>
    <p:sldLayoutId id="2147483669" r:id="rId7"/>
    <p:sldLayoutId id="2147483665" r:id="rId8"/>
    <p:sldLayoutId id="2147483696" r:id="rId9"/>
    <p:sldLayoutId id="2147483668" r:id="rId10"/>
    <p:sldLayoutId id="2147483697" r:id="rId11"/>
    <p:sldLayoutId id="214748371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5E8AA4-F7D2-743F-026F-2554DE1CBEB1}"/>
              </a:ext>
            </a:extLst>
          </p:cNvPr>
          <p:cNvPicPr>
            <a:picLocks noChangeAspect="1"/>
          </p:cNvPicPr>
          <p:nvPr/>
        </p:nvPicPr>
        <p:blipFill rotWithShape="1">
          <a:blip r:embed="rId2"/>
          <a:srcRect l="-7412" t="4957" r="11892" b="4957"/>
          <a:stretch/>
        </p:blipFill>
        <p:spPr>
          <a:xfrm>
            <a:off x="4920343" y="0"/>
            <a:ext cx="7271658" cy="6858000"/>
          </a:xfrm>
          <a:prstGeom prst="rect">
            <a:avLst/>
          </a:prstGeom>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3"/>
          <a:srcRect l="29" r="29"/>
          <a:stretch/>
        </p:blipFill>
        <p:spPr>
          <a:xfrm>
            <a:off x="0" y="0"/>
            <a:ext cx="9290958" cy="6858000"/>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812800" y="1240288"/>
            <a:ext cx="10515600" cy="914400"/>
          </a:xfrm>
        </p:spPr>
        <p:txBody>
          <a:bodyPr/>
          <a:lstStyle/>
          <a:p>
            <a:r>
              <a:rPr lang="en-US" dirty="0">
                <a:solidFill>
                  <a:srgbClr val="414A58"/>
                </a:solidFill>
                <a:latin typeface="+mj-lt"/>
                <a:ea typeface="Inter" panose="02000503000000020004" pitchFamily="2" charset="0"/>
                <a:cs typeface="Calibri" panose="020F0502020204030204" pitchFamily="34" charset="0"/>
              </a:rPr>
              <a:t>Do Businesses </a:t>
            </a:r>
            <a:br>
              <a:rPr lang="en-US" dirty="0">
                <a:solidFill>
                  <a:srgbClr val="414A58"/>
                </a:solidFill>
                <a:latin typeface="+mj-lt"/>
                <a:ea typeface="Inter" panose="02000503000000020004" pitchFamily="2" charset="0"/>
                <a:cs typeface="Calibri" panose="020F0502020204030204" pitchFamily="34" charset="0"/>
              </a:rPr>
            </a:br>
            <a:r>
              <a:rPr lang="en-US" dirty="0">
                <a:solidFill>
                  <a:srgbClr val="414A58"/>
                </a:solidFill>
                <a:latin typeface="+mj-lt"/>
                <a:ea typeface="Inter" panose="02000503000000020004" pitchFamily="2" charset="0"/>
                <a:cs typeface="Calibri" panose="020F0502020204030204" pitchFamily="34" charset="0"/>
              </a:rPr>
              <a:t>Have Social </a:t>
            </a:r>
            <a:br>
              <a:rPr lang="en-US" dirty="0">
                <a:solidFill>
                  <a:srgbClr val="414A58"/>
                </a:solidFill>
                <a:latin typeface="+mj-lt"/>
                <a:ea typeface="Inter" panose="02000503000000020004" pitchFamily="2" charset="0"/>
                <a:cs typeface="Calibri" panose="020F0502020204030204" pitchFamily="34" charset="0"/>
              </a:rPr>
            </a:br>
            <a:r>
              <a:rPr lang="en-US" dirty="0">
                <a:solidFill>
                  <a:srgbClr val="414A58"/>
                </a:solidFill>
                <a:latin typeface="+mj-lt"/>
                <a:ea typeface="Inter" panose="02000503000000020004" pitchFamily="2" charset="0"/>
                <a:cs typeface="Calibri" panose="020F0502020204030204" pitchFamily="34" charset="0"/>
              </a:rPr>
              <a:t>Responsibility?</a:t>
            </a:r>
            <a:endParaRPr lang="en-US" dirty="0">
              <a:solidFill>
                <a:srgbClr val="414A58"/>
              </a:solidFill>
              <a:latin typeface="+mj-lt"/>
            </a:endParaRP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4"/>
          <a:srcRect/>
          <a:stretch/>
        </p:blipFill>
        <p:spPr>
          <a:xfrm>
            <a:off x="802893" y="4963707"/>
            <a:ext cx="2190808" cy="1118225"/>
          </a:xfrm>
          <a:prstGeom prst="rect">
            <a:avLst/>
          </a:prstGeom>
        </p:spPr>
      </p:pic>
    </p:spTree>
    <p:extLst>
      <p:ext uri="{BB962C8B-B14F-4D97-AF65-F5344CB8AC3E}">
        <p14:creationId xmlns:p14="http://schemas.microsoft.com/office/powerpoint/2010/main" val="3410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Total Profits</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10</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26661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b="1" dirty="0">
                <a:latin typeface="+mj-lt"/>
                <a:ea typeface="Inter Light" panose="02000503000000020004" pitchFamily="2" charset="0"/>
                <a:cs typeface="Calibri" panose="020F0502020204030204" pitchFamily="34" charset="0"/>
              </a:rPr>
              <a:t>Company A = $</a:t>
            </a:r>
          </a:p>
          <a:p>
            <a:pPr marL="457200" indent="-457200">
              <a:buFont typeface="+mj-lt"/>
              <a:buAutoNum type="arabicPeriod"/>
            </a:pPr>
            <a:endParaRPr lang="en-US" sz="2400" b="1" dirty="0">
              <a:latin typeface="+mj-lt"/>
              <a:ea typeface="Inter Light" panose="02000503000000020004" pitchFamily="2" charset="0"/>
              <a:cs typeface="Calibri" panose="020F0502020204030204" pitchFamily="34" charset="0"/>
            </a:endParaRPr>
          </a:p>
          <a:p>
            <a:pPr marL="457200" indent="-457200">
              <a:buFont typeface="+mj-lt"/>
              <a:buAutoNum type="arabicPeriod"/>
            </a:pPr>
            <a:r>
              <a:rPr lang="en-US" sz="2400" b="1" dirty="0">
                <a:latin typeface="+mj-lt"/>
                <a:ea typeface="Inter Light" panose="02000503000000020004" pitchFamily="2" charset="0"/>
                <a:cs typeface="Calibri" panose="020F0502020204030204" pitchFamily="34" charset="0"/>
              </a:rPr>
              <a:t>Company B = $</a:t>
            </a:r>
          </a:p>
          <a:p>
            <a:pPr marL="457200" indent="-457200">
              <a:buFont typeface="+mj-lt"/>
              <a:buAutoNum type="arabicPeriod"/>
            </a:pPr>
            <a:endParaRPr lang="en-US" sz="2400" b="1" dirty="0">
              <a:latin typeface="+mj-lt"/>
              <a:ea typeface="Inter Light" panose="02000503000000020004" pitchFamily="2" charset="0"/>
              <a:cs typeface="Calibri" panose="020F0502020204030204" pitchFamily="34" charset="0"/>
            </a:endParaRPr>
          </a:p>
          <a:p>
            <a:pPr marL="457200" indent="-457200">
              <a:buFont typeface="+mj-lt"/>
              <a:buAutoNum type="arabicPeriod"/>
            </a:pPr>
            <a:r>
              <a:rPr lang="en-US" sz="2400" b="1" dirty="0">
                <a:latin typeface="+mj-lt"/>
                <a:ea typeface="Inter Light" panose="02000503000000020004" pitchFamily="2" charset="0"/>
                <a:cs typeface="Calibri" panose="020F0502020204030204" pitchFamily="34" charset="0"/>
              </a:rPr>
              <a:t>Company C = $</a:t>
            </a:r>
          </a:p>
          <a:p>
            <a:pPr marL="457200" indent="-457200">
              <a:buFont typeface="+mj-lt"/>
              <a:buAutoNum type="arabicPeriod"/>
            </a:pPr>
            <a:endParaRPr lang="en-US" sz="2400" b="1" dirty="0">
              <a:latin typeface="+mj-lt"/>
              <a:ea typeface="Inter Light" panose="02000503000000020004" pitchFamily="2" charset="0"/>
              <a:cs typeface="Calibri" panose="020F0502020204030204" pitchFamily="34" charset="0"/>
            </a:endParaRPr>
          </a:p>
          <a:p>
            <a:pPr marL="457200" indent="-457200">
              <a:buFont typeface="+mj-lt"/>
              <a:buAutoNum type="arabicPeriod"/>
            </a:pPr>
            <a:r>
              <a:rPr lang="en-US" sz="2400" b="1" dirty="0">
                <a:latin typeface="+mj-lt"/>
                <a:ea typeface="Inter Light" panose="02000503000000020004" pitchFamily="2" charset="0"/>
                <a:cs typeface="Calibri" panose="020F0502020204030204" pitchFamily="34" charset="0"/>
              </a:rPr>
              <a:t>Company D = $</a:t>
            </a:r>
          </a:p>
          <a:p>
            <a:pPr marL="457200" indent="-457200">
              <a:buFont typeface="+mj-lt"/>
              <a:buAutoNum type="arabicPeriod"/>
            </a:pPr>
            <a:endParaRPr lang="en-US" sz="2400" b="1"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417049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solidFill>
                  <a:srgbClr val="414A58"/>
                </a:solidFill>
                <a:latin typeface="Calibri" panose="020F0502020204030204" pitchFamily="34" charset="0"/>
                <a:ea typeface="Inter" panose="02000503000000020004" pitchFamily="2" charset="0"/>
              </a:rPr>
              <a:t>Social Responsibility vs. Opportunity Cost</a:t>
            </a:r>
            <a:endParaRPr lang="en-US" sz="3900"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11</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26661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b="1" dirty="0">
                <a:latin typeface="+mj-lt"/>
                <a:ea typeface="Inter Light" panose="02000503000000020004" pitchFamily="2" charset="0"/>
                <a:cs typeface="Calibri" panose="020F0502020204030204" pitchFamily="34" charset="0"/>
              </a:rPr>
              <a:t>How do you perceive company D?</a:t>
            </a:r>
          </a:p>
          <a:p>
            <a:pPr marL="457200" indent="-457200">
              <a:buFont typeface="+mj-lt"/>
              <a:buAutoNum type="arabicPeriod"/>
            </a:pPr>
            <a:endParaRPr lang="en-US" sz="2400" b="1" dirty="0">
              <a:latin typeface="+mj-lt"/>
              <a:ea typeface="Inter Light" panose="02000503000000020004" pitchFamily="2" charset="0"/>
              <a:cs typeface="Calibri" panose="020F0502020204030204" pitchFamily="34" charset="0"/>
            </a:endParaRPr>
          </a:p>
          <a:p>
            <a:pPr marL="457200" indent="-457200">
              <a:buFont typeface="+mj-lt"/>
              <a:buAutoNum type="arabicPeriod"/>
            </a:pPr>
            <a:r>
              <a:rPr lang="en-US" sz="2400" b="1" dirty="0">
                <a:latin typeface="+mj-lt"/>
                <a:ea typeface="Inter Light" panose="02000503000000020004" pitchFamily="2" charset="0"/>
                <a:cs typeface="Calibri" panose="020F0502020204030204" pitchFamily="34" charset="0"/>
              </a:rPr>
              <a:t>How do you perceive company A?</a:t>
            </a:r>
          </a:p>
          <a:p>
            <a:pPr marL="457200" indent="-457200">
              <a:buFont typeface="+mj-lt"/>
              <a:buAutoNum type="arabicPeriod"/>
            </a:pPr>
            <a:endParaRPr lang="en-US" sz="2400" b="1" dirty="0">
              <a:latin typeface="+mj-lt"/>
              <a:ea typeface="Inter Light" panose="02000503000000020004" pitchFamily="2" charset="0"/>
              <a:cs typeface="Calibri" panose="020F0502020204030204" pitchFamily="34" charset="0"/>
            </a:endParaRPr>
          </a:p>
          <a:p>
            <a:pPr marL="457200" indent="-457200">
              <a:buFont typeface="+mj-lt"/>
              <a:buAutoNum type="arabicPeriod"/>
            </a:pPr>
            <a:r>
              <a:rPr lang="en-US" sz="2400" b="1" dirty="0">
                <a:latin typeface="+mj-lt"/>
                <a:ea typeface="Inter Light" panose="02000503000000020004" pitchFamily="2" charset="0"/>
                <a:cs typeface="Calibri" panose="020F0502020204030204" pitchFamily="34" charset="0"/>
              </a:rPr>
              <a:t>Should company A be required or incentivized by the government to behave like B, C, or D?</a:t>
            </a:r>
          </a:p>
          <a:p>
            <a:pPr marL="457200" indent="-457200">
              <a:buFont typeface="+mj-lt"/>
              <a:buAutoNum type="arabicPeriod"/>
            </a:pPr>
            <a:endParaRPr lang="en-US" sz="2400" b="1" dirty="0">
              <a:latin typeface="+mj-lt"/>
              <a:ea typeface="Inter Light" panose="02000503000000020004" pitchFamily="2" charset="0"/>
              <a:cs typeface="Calibri" panose="020F0502020204030204" pitchFamily="34" charset="0"/>
            </a:endParaRPr>
          </a:p>
          <a:p>
            <a:pPr marL="457200" indent="-457200">
              <a:buFont typeface="+mj-lt"/>
              <a:buAutoNum type="arabicPeriod"/>
            </a:pPr>
            <a:r>
              <a:rPr lang="en-US" sz="2400" b="1" dirty="0">
                <a:latin typeface="+mj-lt"/>
                <a:ea typeface="Inter Light" panose="02000503000000020004" pitchFamily="2" charset="0"/>
                <a:cs typeface="Calibri" panose="020F0502020204030204" pitchFamily="34" charset="0"/>
              </a:rPr>
              <a:t>For the volunteers in companies B and C, how did you feel when you were doing your volunteer work?</a:t>
            </a:r>
          </a:p>
          <a:p>
            <a:pPr marL="457200" indent="-457200">
              <a:buFont typeface="+mj-lt"/>
              <a:buAutoNum type="arabicPeriod"/>
            </a:pPr>
            <a:endParaRPr lang="en-US" sz="2400" b="1" dirty="0">
              <a:latin typeface="+mj-lt"/>
              <a:ea typeface="Inter Light" panose="02000503000000020004" pitchFamily="2" charset="0"/>
              <a:cs typeface="Calibri" panose="020F0502020204030204" pitchFamily="34" charset="0"/>
            </a:endParaRPr>
          </a:p>
          <a:p>
            <a:pPr marL="457200" indent="-457200">
              <a:buFont typeface="+mj-lt"/>
              <a:buAutoNum type="arabicPeriod"/>
            </a:pPr>
            <a:endParaRPr lang="en-US" sz="2400" b="1" dirty="0">
              <a:latin typeface="+mj-lt"/>
              <a:ea typeface="Inter Light" panose="02000503000000020004" pitchFamily="2" charset="0"/>
              <a:cs typeface="Calibri" panose="020F0502020204030204" pitchFamily="34" charset="0"/>
            </a:endParaRPr>
          </a:p>
          <a:p>
            <a:pPr marL="457200" indent="-457200">
              <a:buFont typeface="+mj-lt"/>
              <a:buAutoNum type="arabicPeriod"/>
            </a:pPr>
            <a:endParaRPr lang="en-US" sz="2400" b="1" dirty="0">
              <a:latin typeface="+mj-lt"/>
              <a:ea typeface="Inter Light" panose="02000503000000020004" pitchFamily="2" charset="0"/>
              <a:cs typeface="Calibri" panose="020F0502020204030204" pitchFamily="34" charset="0"/>
            </a:endParaRPr>
          </a:p>
          <a:p>
            <a:pPr marL="457200" indent="-457200">
              <a:buFont typeface="+mj-lt"/>
              <a:buAutoNum type="arabicPeriod"/>
            </a:pPr>
            <a:endParaRPr lang="en-US" sz="2400" b="1" dirty="0">
              <a:latin typeface="+mj-lt"/>
              <a:ea typeface="Inter Light" panose="02000503000000020004" pitchFamily="2" charset="0"/>
              <a:cs typeface="Calibri" panose="020F0502020204030204" pitchFamily="34" charset="0"/>
            </a:endParaRPr>
          </a:p>
          <a:p>
            <a:pPr marL="457200" indent="-457200">
              <a:buFont typeface="+mj-lt"/>
              <a:buAutoNum type="arabicPeriod"/>
            </a:pPr>
            <a:endParaRPr lang="en-US" sz="2400" b="1" dirty="0">
              <a:latin typeface="+mj-lt"/>
              <a:ea typeface="Inter Light" panose="02000503000000020004" pitchFamily="2" charset="0"/>
              <a:cs typeface="Calibri" panose="020F0502020204030204" pitchFamily="34" charset="0"/>
            </a:endParaRPr>
          </a:p>
          <a:p>
            <a:pPr marL="457200" indent="-457200">
              <a:buFont typeface="+mj-lt"/>
              <a:buAutoNum type="arabicPeriod"/>
            </a:pPr>
            <a:endParaRPr lang="en-US" sz="2400" b="1" dirty="0">
              <a:latin typeface="+mj-lt"/>
              <a:ea typeface="Inter Light" panose="02000503000000020004" pitchFamily="2" charset="0"/>
              <a:cs typeface="Calibri" panose="020F0502020204030204" pitchFamily="34" charset="0"/>
            </a:endParaRPr>
          </a:p>
          <a:p>
            <a:pPr marL="457200" indent="-457200">
              <a:buFont typeface="+mj-lt"/>
              <a:buAutoNum type="arabicPeriod"/>
            </a:pPr>
            <a:endParaRPr lang="en-US" sz="2400" b="1" dirty="0">
              <a:latin typeface="+mj-lt"/>
              <a:ea typeface="Inter Light" panose="02000503000000020004" pitchFamily="2" charset="0"/>
              <a:cs typeface="Calibri" panose="020F0502020204030204" pitchFamily="34" charset="0"/>
            </a:endParaRPr>
          </a:p>
          <a:p>
            <a:pPr marL="457200" indent="-457200">
              <a:buFont typeface="+mj-lt"/>
              <a:buAutoNum type="arabicPeriod"/>
            </a:pPr>
            <a:endParaRPr lang="en-US" sz="2400" b="1" dirty="0">
              <a:latin typeface="+mj-lt"/>
              <a:ea typeface="Inter Light" panose="02000503000000020004" pitchFamily="2" charset="0"/>
              <a:cs typeface="Calibri" panose="020F0502020204030204" pitchFamily="34" charset="0"/>
            </a:endParaRPr>
          </a:p>
          <a:p>
            <a:pPr marL="457200" indent="-457200">
              <a:buFont typeface="+mj-lt"/>
              <a:buAutoNum type="arabicPeriod"/>
            </a:pPr>
            <a:endParaRPr lang="en-US" sz="2400" b="1"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39260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589915"/>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414A58"/>
                </a:solidFill>
                <a:latin typeface="Calibri" panose="020F0502020204030204" pitchFamily="34" charset="0"/>
                <a:ea typeface="Inter" panose="02000503000000020004" pitchFamily="2" charset="0"/>
              </a:rPr>
              <a:t>Two Views on the Social Responsibility of Business</a:t>
            </a:r>
            <a:endParaRPr lang="en-US" sz="3200"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12</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666601"/>
            <a:ext cx="881457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latin typeface="+mj-lt"/>
                <a:ea typeface="Inter Light" panose="02000503000000020004" pitchFamily="2" charset="0"/>
                <a:cs typeface="Calibri" panose="020F0502020204030204" pitchFamily="34" charset="0"/>
              </a:rPr>
              <a:t>The authors you are going to read are notable figures in the debate about corporate social responsibility. </a:t>
            </a:r>
          </a:p>
          <a:p>
            <a:pPr>
              <a:lnSpc>
                <a:spcPct val="100000"/>
              </a:lnSpc>
            </a:pPr>
            <a:endParaRPr lang="en-US" sz="2400" b="1" dirty="0">
              <a:latin typeface="+mj-lt"/>
              <a:ea typeface="Inter Light" panose="02000503000000020004" pitchFamily="2" charset="0"/>
              <a:cs typeface="Calibri" panose="020F0502020204030204" pitchFamily="34" charset="0"/>
            </a:endParaRPr>
          </a:p>
          <a:p>
            <a:pPr>
              <a:lnSpc>
                <a:spcPct val="100000"/>
              </a:lnSpc>
            </a:pPr>
            <a:endParaRPr lang="en-US" sz="2400" b="1" dirty="0">
              <a:latin typeface="+mj-lt"/>
              <a:ea typeface="Inter Light" panose="02000503000000020004" pitchFamily="2" charset="0"/>
              <a:cs typeface="Calibri" panose="020F0502020204030204" pitchFamily="34" charset="0"/>
            </a:endParaRPr>
          </a:p>
          <a:p>
            <a:pPr>
              <a:lnSpc>
                <a:spcPct val="100000"/>
              </a:lnSpc>
            </a:pPr>
            <a:endParaRPr lang="en-US" sz="2400" b="1" dirty="0">
              <a:latin typeface="+mj-lt"/>
              <a:ea typeface="Inter Light" panose="02000503000000020004" pitchFamily="2" charset="0"/>
              <a:cs typeface="Calibri" panose="020F0502020204030204" pitchFamily="34" charset="0"/>
            </a:endParaRPr>
          </a:p>
          <a:p>
            <a:pPr>
              <a:lnSpc>
                <a:spcPct val="100000"/>
              </a:lnSpc>
            </a:pPr>
            <a:endParaRPr lang="en-US" sz="2400" b="1" dirty="0">
              <a:latin typeface="+mj-lt"/>
              <a:ea typeface="Inter Light" panose="02000503000000020004" pitchFamily="2" charset="0"/>
              <a:cs typeface="Calibri" panose="020F0502020204030204" pitchFamily="34" charset="0"/>
            </a:endParaRPr>
          </a:p>
          <a:p>
            <a:pPr>
              <a:lnSpc>
                <a:spcPct val="100000"/>
              </a:lnSpc>
            </a:pPr>
            <a:endParaRPr lang="en-US" sz="2400" b="1" dirty="0">
              <a:latin typeface="+mj-lt"/>
              <a:ea typeface="Inter Light" panose="02000503000000020004" pitchFamily="2" charset="0"/>
              <a:cs typeface="Calibri" panose="020F0502020204030204" pitchFamily="34" charset="0"/>
            </a:endParaRPr>
          </a:p>
          <a:p>
            <a:pPr>
              <a:lnSpc>
                <a:spcPct val="100000"/>
              </a:lnSpc>
            </a:pPr>
            <a:endParaRPr lang="en-US" sz="2400" b="1" dirty="0">
              <a:latin typeface="+mj-lt"/>
              <a:ea typeface="Inter Light" panose="02000503000000020004" pitchFamily="2" charset="0"/>
              <a:cs typeface="Calibri" panose="020F0502020204030204" pitchFamily="34" charset="0"/>
            </a:endParaRPr>
          </a:p>
          <a:p>
            <a:pPr>
              <a:lnSpc>
                <a:spcPct val="100000"/>
              </a:lnSpc>
            </a:pPr>
            <a:endParaRPr lang="en-US" sz="2400" b="1" dirty="0">
              <a:latin typeface="+mj-lt"/>
              <a:ea typeface="Inter Light" panose="02000503000000020004" pitchFamily="2" charset="0"/>
              <a:cs typeface="Calibri" panose="020F0502020204030204" pitchFamily="34" charset="0"/>
            </a:endParaRPr>
          </a:p>
          <a:p>
            <a:pPr marL="0" indent="0">
              <a:lnSpc>
                <a:spcPct val="100000"/>
              </a:lnSpc>
              <a:buNone/>
            </a:pPr>
            <a:r>
              <a:rPr lang="en-US" sz="2400" b="1" dirty="0">
                <a:latin typeface="+mj-lt"/>
                <a:ea typeface="Inter Light" panose="02000503000000020004" pitchFamily="2" charset="0"/>
                <a:cs typeface="Calibri" panose="020F0502020204030204" pitchFamily="34" charset="0"/>
              </a:rPr>
              <a:t>What are their views on corporate social responsibility?</a:t>
            </a:r>
          </a:p>
        </p:txBody>
      </p:sp>
      <p:pic>
        <p:nvPicPr>
          <p:cNvPr id="4" name="Picture 3">
            <a:extLst>
              <a:ext uri="{FF2B5EF4-FFF2-40B4-BE49-F238E27FC236}">
                <a16:creationId xmlns:a16="http://schemas.microsoft.com/office/drawing/2014/main" id="{72629175-669A-AD59-F05C-0A70A3084BBF}"/>
              </a:ext>
            </a:extLst>
          </p:cNvPr>
          <p:cNvPicPr>
            <a:picLocks/>
          </p:cNvPicPr>
          <p:nvPr/>
        </p:nvPicPr>
        <p:blipFill rotWithShape="1">
          <a:blip r:embed="rId3"/>
          <a:srcRect l="17939" r="15624"/>
          <a:stretch/>
        </p:blipFill>
        <p:spPr>
          <a:xfrm>
            <a:off x="1092310" y="2542802"/>
            <a:ext cx="1430912" cy="1426946"/>
          </a:xfrm>
          <a:prstGeom prst="ellipse">
            <a:avLst/>
          </a:prstGeom>
        </p:spPr>
      </p:pic>
      <p:pic>
        <p:nvPicPr>
          <p:cNvPr id="8" name="Picture 7">
            <a:extLst>
              <a:ext uri="{FF2B5EF4-FFF2-40B4-BE49-F238E27FC236}">
                <a16:creationId xmlns:a16="http://schemas.microsoft.com/office/drawing/2014/main" id="{AA1C3055-4458-652E-F414-14E86F5C61E1}"/>
              </a:ext>
            </a:extLst>
          </p:cNvPr>
          <p:cNvPicPr>
            <a:picLocks/>
          </p:cNvPicPr>
          <p:nvPr/>
        </p:nvPicPr>
        <p:blipFill rotWithShape="1">
          <a:blip r:embed="rId4"/>
          <a:srcRect l="501" t="120" r="13011" b="13632"/>
          <a:stretch/>
        </p:blipFill>
        <p:spPr>
          <a:xfrm>
            <a:off x="1092311" y="4006447"/>
            <a:ext cx="1430911" cy="1426944"/>
          </a:xfrm>
          <a:prstGeom prst="ellipse">
            <a:avLst/>
          </a:prstGeom>
        </p:spPr>
      </p:pic>
      <p:sp>
        <p:nvSpPr>
          <p:cNvPr id="9" name="Text Placeholder 2">
            <a:extLst>
              <a:ext uri="{FF2B5EF4-FFF2-40B4-BE49-F238E27FC236}">
                <a16:creationId xmlns:a16="http://schemas.microsoft.com/office/drawing/2014/main" id="{973B2546-DF32-8C54-001B-7787E9FE7B0C}"/>
              </a:ext>
            </a:extLst>
          </p:cNvPr>
          <p:cNvSpPr txBox="1">
            <a:spLocks/>
          </p:cNvSpPr>
          <p:nvPr/>
        </p:nvSpPr>
        <p:spPr>
          <a:xfrm>
            <a:off x="2606463" y="2982382"/>
            <a:ext cx="5199067" cy="25967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ea typeface="Inter Light" panose="02000503000000020004" pitchFamily="2" charset="0"/>
                <a:cs typeface="Calibri" panose="020F0502020204030204" pitchFamily="34" charset="0"/>
              </a:rPr>
              <a:t>Milton Friedman won the 1976 Nobel Prize in economic sciences. </a:t>
            </a:r>
          </a:p>
          <a:p>
            <a:pPr marL="0" indent="0">
              <a:buNone/>
            </a:pPr>
            <a:endParaRPr lang="en-US" sz="2400" b="1" dirty="0">
              <a:latin typeface="+mj-lt"/>
              <a:ea typeface="Inter Light" panose="02000503000000020004" pitchFamily="2" charset="0"/>
              <a:cs typeface="Calibri" panose="020F0502020204030204" pitchFamily="34" charset="0"/>
            </a:endParaRPr>
          </a:p>
          <a:p>
            <a:pPr marL="0" indent="0">
              <a:buNone/>
            </a:pPr>
            <a:r>
              <a:rPr lang="en-US" sz="2400" b="1" dirty="0">
                <a:latin typeface="+mj-lt"/>
                <a:ea typeface="Inter Light" panose="02000503000000020004" pitchFamily="2" charset="0"/>
                <a:cs typeface="Calibri" panose="020F0502020204030204" pitchFamily="34" charset="0"/>
              </a:rPr>
              <a:t>Kevin Johnson is the president and CEO of Starbucks, a business that has billions of dollars of sales each year.</a:t>
            </a:r>
          </a:p>
          <a:p>
            <a:pPr marL="0" indent="0">
              <a:buNone/>
            </a:pPr>
            <a:endParaRPr lang="en-US" sz="2400" b="1" dirty="0">
              <a:latin typeface="+mj-lt"/>
              <a:ea typeface="Inter Light" panose="02000503000000020004" pitchFamily="2" charset="0"/>
              <a:cs typeface="Calibri" panose="020F0502020204030204" pitchFamily="34" charset="0"/>
            </a:endParaRPr>
          </a:p>
          <a:p>
            <a:pPr marL="0" indent="0">
              <a:buNone/>
            </a:pPr>
            <a:endParaRPr lang="en-US" sz="2400" b="1"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31652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Light" panose="02000503000000020004" pitchFamily="2" charset="0"/>
              </a:rPr>
              <a:t>What is the Role of Business?</a:t>
            </a:r>
            <a:endParaRPr lang="en-US" dirty="0">
              <a:solidFill>
                <a:srgbClr val="414A58"/>
              </a:solidFill>
              <a:latin typeface="Calibri Light" panose="020F0302020204030204" pitchFamily="34" charset="0"/>
              <a:ea typeface="Inter Light" panose="02000503000000020004" pitchFamily="2" charset="0"/>
            </a:endParaRP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3456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latin typeface="Calibri" panose="020F0502020204030204" pitchFamily="34" charset="0"/>
                <a:ea typeface="Inter Light" panose="02000503000000020004" pitchFamily="2" charset="0"/>
                <a:cs typeface="Calibri" panose="020F0502020204030204" pitchFamily="34" charset="0"/>
              </a:rPr>
              <a:t>To make a profit?  What is profit?</a:t>
            </a:r>
          </a:p>
          <a:p>
            <a:pPr lvl="1"/>
            <a:r>
              <a:rPr lang="en-US" dirty="0">
                <a:latin typeface="Calibri Light" panose="020F0302020204030204" pitchFamily="34" charset="0"/>
                <a:ea typeface="Inter Light" panose="02000503000000020004" pitchFamily="2" charset="0"/>
              </a:rPr>
              <a:t>The money that remains after all costs have been paid from the revenues of the business. Profit is the incentive for the entrepreneur to take the risk to start the business in the first place.</a:t>
            </a:r>
          </a:p>
          <a:p>
            <a:pPr marL="0" indent="0">
              <a:buNone/>
            </a:pPr>
            <a:r>
              <a:rPr lang="en-US" sz="2600" b="1" dirty="0">
                <a:latin typeface="Calibri" panose="020F0502020204030204" pitchFamily="34" charset="0"/>
                <a:ea typeface="Inter Light" panose="02000503000000020004" pitchFamily="2" charset="0"/>
                <a:cs typeface="Calibri" panose="020F0502020204030204" pitchFamily="34" charset="0"/>
              </a:rPr>
              <a:t>To serve the community?  How?</a:t>
            </a:r>
          </a:p>
          <a:p>
            <a:pPr lvl="1"/>
            <a:r>
              <a:rPr lang="en-US" dirty="0">
                <a:latin typeface="Calibri Light" panose="020F0302020204030204" pitchFamily="34" charset="0"/>
                <a:ea typeface="Inter Light" panose="02000503000000020004" pitchFamily="2" charset="0"/>
              </a:rPr>
              <a:t>Businesses serve the community with goods and services that we pay for. </a:t>
            </a:r>
            <a:br>
              <a:rPr lang="en-US" dirty="0">
                <a:latin typeface="Calibri Light" panose="020F0302020204030204" pitchFamily="34" charset="0"/>
                <a:ea typeface="Inter Light" panose="02000503000000020004" pitchFamily="2" charset="0"/>
              </a:rPr>
            </a:br>
            <a:r>
              <a:rPr lang="en-US" dirty="0">
                <a:latin typeface="Calibri Light" panose="020F0302020204030204" pitchFamily="34" charset="0"/>
                <a:ea typeface="Inter Light" panose="02000503000000020004" pitchFamily="2" charset="0"/>
              </a:rPr>
              <a:t>Serve the community by volunteering and donating.</a:t>
            </a:r>
          </a:p>
          <a:p>
            <a:pPr marL="0" indent="0">
              <a:buNone/>
            </a:pPr>
            <a:r>
              <a:rPr lang="en-US" sz="2600" b="1" dirty="0">
                <a:latin typeface="Calibri" panose="020F0502020204030204" pitchFamily="34" charset="0"/>
                <a:ea typeface="Inter Light" panose="02000503000000020004" pitchFamily="2" charset="0"/>
                <a:cs typeface="Calibri" panose="020F0502020204030204" pitchFamily="34" charset="0"/>
              </a:rPr>
              <a:t>Do any local businesses donate or serve the community through volunteer work?</a:t>
            </a:r>
            <a:endParaRPr lang="en-US" sz="2600" dirty="0">
              <a:latin typeface="Calibri Light" panose="020F0302020204030204" pitchFamily="34" charset="0"/>
              <a:ea typeface="Inter Light" panose="02000503000000020004" pitchFamily="2" charset="0"/>
            </a:endParaRPr>
          </a:p>
          <a:p>
            <a:pPr marL="514350" indent="-514350">
              <a:buFont typeface="+mj-lt"/>
              <a:buAutoNum type="arabicParenR"/>
            </a:pPr>
            <a:endParaRPr lang="en-US" dirty="0">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2</a:t>
            </a:fld>
            <a:endParaRPr lang="en-US" dirty="0"/>
          </a:p>
        </p:txBody>
      </p:sp>
    </p:spTree>
    <p:extLst>
      <p:ext uri="{BB962C8B-B14F-4D97-AF65-F5344CB8AC3E}">
        <p14:creationId xmlns:p14="http://schemas.microsoft.com/office/powerpoint/2010/main" val="203346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solidFill>
                  <a:srgbClr val="414A58"/>
                </a:solidFill>
                <a:latin typeface="Calibri" panose="020F0502020204030204" pitchFamily="34" charset="0"/>
                <a:ea typeface="Inter" panose="02000503000000020004" pitchFamily="2" charset="0"/>
              </a:rPr>
              <a:t>Add Your Local Business Example Here</a:t>
            </a:r>
            <a:endParaRPr lang="en-US" sz="4200" dirty="0">
              <a:solidFill>
                <a:srgbClr val="414A58"/>
              </a:solidFill>
              <a:latin typeface="Calibri Light" panose="020F0302020204030204" pitchFamily="34" charset="0"/>
              <a:ea typeface="Inter Light" panose="02000503000000020004" pitchFamily="2" charset="0"/>
            </a:endParaRPr>
          </a:p>
        </p:txBody>
      </p:sp>
      <p:pic>
        <p:nvPicPr>
          <p:cNvPr id="9" name="Picture 8">
            <a:extLst>
              <a:ext uri="{FF2B5EF4-FFF2-40B4-BE49-F238E27FC236}">
                <a16:creationId xmlns:a16="http://schemas.microsoft.com/office/drawing/2014/main" id="{097FD003-8806-CBC2-2E01-685B1B14E2A5}"/>
              </a:ext>
            </a:extLst>
          </p:cNvPr>
          <p:cNvPicPr>
            <a:picLocks noChangeAspect="1"/>
          </p:cNvPicPr>
          <p:nvPr/>
        </p:nvPicPr>
        <p:blipFill>
          <a:blip r:embed="rId2"/>
          <a:stretch>
            <a:fillRect/>
          </a:stretch>
        </p:blipFill>
        <p:spPr>
          <a:xfrm>
            <a:off x="3256908" y="1294545"/>
            <a:ext cx="7496124" cy="5642574"/>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3456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arenR"/>
            </a:pPr>
            <a:endParaRPr lang="en-US" dirty="0">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3</a:t>
            </a:fld>
            <a:endParaRPr lang="en-US" dirty="0"/>
          </a:p>
        </p:txBody>
      </p:sp>
    </p:spTree>
    <p:extLst>
      <p:ext uri="{BB962C8B-B14F-4D97-AF65-F5344CB8AC3E}">
        <p14:creationId xmlns:p14="http://schemas.microsoft.com/office/powerpoint/2010/main" val="165608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solidFill>
                  <a:srgbClr val="414A58"/>
                </a:solidFill>
                <a:latin typeface="Calibri" panose="020F0502020204030204" pitchFamily="34" charset="0"/>
                <a:ea typeface="Inter" panose="02000503000000020004" pitchFamily="2" charset="0"/>
              </a:rPr>
              <a:t>Businesses Experience Scarcity, Too</a:t>
            </a:r>
            <a:endParaRPr lang="en-US" sz="4200" dirty="0">
              <a:solidFill>
                <a:srgbClr val="414A58"/>
              </a:solidFill>
              <a:latin typeface="Calibri Light" panose="020F0302020204030204" pitchFamily="34" charset="0"/>
              <a:ea typeface="Inter Light" panose="02000503000000020004" pitchFamily="2" charset="0"/>
            </a:endParaRP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866733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600" b="1" dirty="0">
                <a:latin typeface="Calibri" panose="020F0502020204030204" pitchFamily="34" charset="0"/>
                <a:ea typeface="Inter Light" panose="02000503000000020004" pitchFamily="2" charset="0"/>
                <a:cs typeface="Calibri" panose="020F0502020204030204" pitchFamily="34" charset="0"/>
              </a:rPr>
              <a:t>What is scarcity?</a:t>
            </a:r>
          </a:p>
          <a:p>
            <a:pPr lvl="1">
              <a:lnSpc>
                <a:spcPct val="100000"/>
              </a:lnSpc>
            </a:pPr>
            <a:r>
              <a:rPr lang="en-US" dirty="0">
                <a:latin typeface="Calibri Light" panose="020F0302020204030204" pitchFamily="34" charset="0"/>
                <a:ea typeface="Inter Light" panose="02000503000000020004" pitchFamily="2" charset="0"/>
              </a:rPr>
              <a:t>A permanent condition where unlimited wants exceed limited productive resources. </a:t>
            </a:r>
          </a:p>
          <a:p>
            <a:pPr marL="0" indent="0">
              <a:lnSpc>
                <a:spcPct val="100000"/>
              </a:lnSpc>
              <a:buNone/>
            </a:pPr>
            <a:r>
              <a:rPr lang="en-US" sz="2600" b="1" dirty="0">
                <a:latin typeface="Calibri" panose="020F0502020204030204" pitchFamily="34" charset="0"/>
                <a:ea typeface="Inter Light" panose="02000503000000020004" pitchFamily="2" charset="0"/>
                <a:cs typeface="Calibri" panose="020F0502020204030204" pitchFamily="34" charset="0"/>
              </a:rPr>
              <a:t>When resources are dedicated to things like volunteering, donating, in-kind gifts instead of being used for production of goods and services, their next best alternative, what is this next best alternative called?</a:t>
            </a:r>
          </a:p>
          <a:p>
            <a:pPr lvl="1">
              <a:lnSpc>
                <a:spcPct val="100000"/>
              </a:lnSpc>
            </a:pPr>
            <a:r>
              <a:rPr lang="en-US" dirty="0">
                <a:latin typeface="Calibri Light" panose="020F0302020204030204" pitchFamily="34" charset="0"/>
                <a:ea typeface="Inter Light" panose="02000503000000020004" pitchFamily="2" charset="0"/>
              </a:rPr>
              <a:t>Opportunity Cost</a:t>
            </a:r>
          </a:p>
          <a:p>
            <a:pPr lvl="1">
              <a:lnSpc>
                <a:spcPct val="100000"/>
              </a:lnSpc>
            </a:pPr>
            <a:endParaRPr lang="en-US" dirty="0">
              <a:latin typeface="Calibri Light" panose="020F0302020204030204" pitchFamily="34" charset="0"/>
              <a:ea typeface="Inter Light" panose="02000503000000020004" pitchFamily="2" charset="0"/>
            </a:endParaRPr>
          </a:p>
          <a:p>
            <a:pPr marL="0" indent="0">
              <a:lnSpc>
                <a:spcPct val="100000"/>
              </a:lnSpc>
              <a:buNone/>
            </a:pPr>
            <a:endParaRPr lang="en-US" dirty="0">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4</a:t>
            </a:fld>
            <a:endParaRPr lang="en-US" dirty="0"/>
          </a:p>
        </p:txBody>
      </p:sp>
    </p:spTree>
    <p:extLst>
      <p:ext uri="{BB962C8B-B14F-4D97-AF65-F5344CB8AC3E}">
        <p14:creationId xmlns:p14="http://schemas.microsoft.com/office/powerpoint/2010/main" val="123495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Why Donate?</a:t>
            </a:r>
            <a:endParaRPr lang="en-US" dirty="0">
              <a:solidFill>
                <a:srgbClr val="414A58"/>
              </a:solidFill>
              <a:latin typeface="Calibri Light" panose="020F0302020204030204" pitchFamily="34" charset="0"/>
              <a:ea typeface="Inter Light" panose="02000503000000020004" pitchFamily="2" charset="0"/>
            </a:endParaRPr>
          </a:p>
        </p:txBody>
      </p:sp>
      <p:pic>
        <p:nvPicPr>
          <p:cNvPr id="12" name="Picture 11">
            <a:extLst>
              <a:ext uri="{FF2B5EF4-FFF2-40B4-BE49-F238E27FC236}">
                <a16:creationId xmlns:a16="http://schemas.microsoft.com/office/drawing/2014/main" id="{B797DB14-6579-4081-19EF-54E1BD249524}"/>
              </a:ext>
            </a:extLst>
          </p:cNvPr>
          <p:cNvPicPr>
            <a:picLocks noChangeAspect="1"/>
          </p:cNvPicPr>
          <p:nvPr/>
        </p:nvPicPr>
        <p:blipFill rotWithShape="1">
          <a:blip r:embed="rId3"/>
          <a:srcRect l="28938" r="2797"/>
          <a:stretch/>
        </p:blipFill>
        <p:spPr>
          <a:xfrm>
            <a:off x="7003351" y="1340197"/>
            <a:ext cx="5188649" cy="5527964"/>
          </a:xfrm>
          <a:prstGeom prst="rect">
            <a:avLst/>
          </a:prstGeom>
        </p:spPr>
      </p:pic>
      <p:pic>
        <p:nvPicPr>
          <p:cNvPr id="9" name="Picture 8">
            <a:extLst>
              <a:ext uri="{FF2B5EF4-FFF2-40B4-BE49-F238E27FC236}">
                <a16:creationId xmlns:a16="http://schemas.microsoft.com/office/drawing/2014/main" id="{097FD003-8806-CBC2-2E01-685B1B14E2A5}"/>
              </a:ext>
            </a:extLst>
          </p:cNvPr>
          <p:cNvPicPr>
            <a:picLocks noChangeAspect="1"/>
          </p:cNvPicPr>
          <p:nvPr/>
        </p:nvPicPr>
        <p:blipFill>
          <a:blip r:embed="rId4"/>
          <a:stretch>
            <a:fillRect/>
          </a:stretch>
        </p:blipFill>
        <p:spPr>
          <a:xfrm>
            <a:off x="3256908" y="1294545"/>
            <a:ext cx="7496124" cy="5642574"/>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60" y="1825625"/>
            <a:ext cx="717486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600" b="1" dirty="0">
                <a:latin typeface="Calibri" panose="020F0502020204030204" pitchFamily="34" charset="0"/>
                <a:ea typeface="Inter Light" panose="02000503000000020004" pitchFamily="2" charset="0"/>
                <a:cs typeface="Calibri" panose="020F0502020204030204" pitchFamily="34" charset="0"/>
              </a:rPr>
              <a:t>Have you ever used your scarce income to donate to a cause?  Why?</a:t>
            </a:r>
          </a:p>
          <a:p>
            <a:pPr>
              <a:lnSpc>
                <a:spcPct val="100000"/>
              </a:lnSpc>
            </a:pPr>
            <a:r>
              <a:rPr lang="en-US" sz="2600" b="1" dirty="0">
                <a:latin typeface="Calibri" panose="020F0502020204030204" pitchFamily="34" charset="0"/>
                <a:ea typeface="Inter Light" panose="02000503000000020004" pitchFamily="2" charset="0"/>
                <a:cs typeface="Calibri" panose="020F0502020204030204" pitchFamily="34" charset="0"/>
              </a:rPr>
              <a:t>Why might a company use resources for things like community service instead of increasing production?</a:t>
            </a:r>
          </a:p>
          <a:p>
            <a:pPr>
              <a:lnSpc>
                <a:spcPct val="100000"/>
              </a:lnSpc>
            </a:pPr>
            <a:r>
              <a:rPr lang="en-US" sz="2600" b="1" dirty="0">
                <a:latin typeface="Calibri" panose="020F0502020204030204" pitchFamily="34" charset="0"/>
                <a:ea typeface="Inter Light" panose="02000503000000020004" pitchFamily="2" charset="0"/>
                <a:cs typeface="Calibri" panose="020F0502020204030204" pitchFamily="34" charset="0"/>
              </a:rPr>
              <a:t>While many companies engage in these activities, people differ on what degree companies are obligated to “give back” to the community.  That is the focus of today’s lesson.</a:t>
            </a:r>
          </a:p>
          <a:p>
            <a:pPr>
              <a:lnSpc>
                <a:spcPct val="100000"/>
              </a:lnSpc>
            </a:pPr>
            <a:endParaRPr lang="en-US" sz="2600" b="1" dirty="0">
              <a:latin typeface="Calibri" panose="020F0502020204030204" pitchFamily="34" charset="0"/>
              <a:ea typeface="Inter Light" panose="02000503000000020004" pitchFamily="2" charset="0"/>
              <a:cs typeface="Calibri" panose="020F0502020204030204" pitchFamily="34"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5</a:t>
            </a:fld>
            <a:endParaRPr lang="en-US" dirty="0"/>
          </a:p>
        </p:txBody>
      </p:sp>
    </p:spTree>
    <p:extLst>
      <p:ext uri="{BB962C8B-B14F-4D97-AF65-F5344CB8AC3E}">
        <p14:creationId xmlns:p14="http://schemas.microsoft.com/office/powerpoint/2010/main" val="214543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All In A Day’s Work</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6</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8" y="1825625"/>
            <a:ext cx="825246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b="1" dirty="0">
                <a:latin typeface="+mj-lt"/>
                <a:ea typeface="Inter Light" panose="02000503000000020004" pitchFamily="2" charset="0"/>
                <a:cs typeface="Calibri" panose="020F0502020204030204" pitchFamily="34" charset="0"/>
              </a:rPr>
              <a:t>In just a moment you will simulate a business producing various shaped widgets. To produce them, you need to NEATLY trace the shape with your marker or highlighter. Only neatly and completely traced items can be sold. </a:t>
            </a:r>
          </a:p>
          <a:p>
            <a:pPr marL="0" indent="0">
              <a:lnSpc>
                <a:spcPct val="100000"/>
              </a:lnSpc>
              <a:buNone/>
            </a:pPr>
            <a:r>
              <a:rPr lang="en-US" sz="2200" b="1" dirty="0">
                <a:latin typeface="+mj-lt"/>
                <a:ea typeface="Inter Light" panose="02000503000000020004" pitchFamily="2" charset="0"/>
                <a:cs typeface="Calibri" panose="020F0502020204030204" pitchFamily="34" charset="0"/>
              </a:rPr>
              <a:t>Each item you trace can be </a:t>
            </a:r>
            <a:r>
              <a:rPr lang="en-US" sz="2200" b="1" dirty="0">
                <a:highlight>
                  <a:srgbClr val="A7CE6F"/>
                </a:highlight>
                <a:latin typeface="+mj-lt"/>
                <a:ea typeface="Inter Light" panose="02000503000000020004" pitchFamily="2" charset="0"/>
                <a:cs typeface="Calibri" panose="020F0502020204030204" pitchFamily="34" charset="0"/>
              </a:rPr>
              <a:t>sold for $10</a:t>
            </a:r>
            <a:r>
              <a:rPr lang="en-US" sz="2200" b="1" dirty="0">
                <a:latin typeface="+mj-lt"/>
                <a:ea typeface="Inter Light" panose="02000503000000020004" pitchFamily="2" charset="0"/>
                <a:cs typeface="Calibri" panose="020F0502020204030204" pitchFamily="34" charset="0"/>
              </a:rPr>
              <a:t>. If you trace all the items on your sheet you can “order” a new sheet by raising your hand and requesting a delivery. </a:t>
            </a:r>
          </a:p>
          <a:p>
            <a:pPr marL="0" indent="0">
              <a:lnSpc>
                <a:spcPct val="100000"/>
              </a:lnSpc>
              <a:buNone/>
            </a:pPr>
            <a:r>
              <a:rPr lang="en-US" sz="2200" b="1" dirty="0">
                <a:latin typeface="+mj-lt"/>
                <a:ea typeface="Inter Light" panose="02000503000000020004" pitchFamily="2" charset="0"/>
                <a:cs typeface="Calibri" panose="020F0502020204030204" pitchFamily="34" charset="0"/>
              </a:rPr>
              <a:t>Each piece of paper </a:t>
            </a:r>
            <a:r>
              <a:rPr lang="en-US" sz="2200" b="1" dirty="0">
                <a:solidFill>
                  <a:srgbClr val="FF0000"/>
                </a:solidFill>
                <a:latin typeface="+mj-lt"/>
                <a:ea typeface="Inter Light" panose="02000503000000020004" pitchFamily="2" charset="0"/>
                <a:cs typeface="Calibri" panose="020F0502020204030204" pitchFamily="34" charset="0"/>
              </a:rPr>
              <a:t>costs the company $20, each marker costs $5 and each worker is getting paid $10</a:t>
            </a:r>
            <a:r>
              <a:rPr lang="en-US" sz="2200" b="1" dirty="0">
                <a:latin typeface="+mj-lt"/>
                <a:ea typeface="Inter Light" panose="02000503000000020004" pitchFamily="2" charset="0"/>
                <a:cs typeface="Calibri" panose="020F0502020204030204" pitchFamily="34" charset="0"/>
              </a:rPr>
              <a:t>. So, for example, a group of 4 has initial startup costs of $140. </a:t>
            </a:r>
          </a:p>
          <a:p>
            <a:pPr marL="0" indent="0">
              <a:lnSpc>
                <a:spcPct val="100000"/>
              </a:lnSpc>
              <a:buNone/>
            </a:pPr>
            <a:r>
              <a:rPr lang="en-US" sz="2200" b="1" dirty="0">
                <a:latin typeface="+mj-lt"/>
                <a:ea typeface="Inter Light" panose="02000503000000020004" pitchFamily="2" charset="0"/>
                <a:cs typeface="Calibri" panose="020F0502020204030204" pitchFamily="34" charset="0"/>
              </a:rPr>
              <a:t>You must follow the instructions on your Company Information Sheet.  As a group, review the information sheet NOW.</a:t>
            </a:r>
          </a:p>
          <a:p>
            <a:pPr marL="0" indent="0">
              <a:lnSpc>
                <a:spcPct val="100000"/>
              </a:lnSpc>
              <a:buNone/>
            </a:pPr>
            <a:endParaRPr lang="en-US" sz="2200" b="1"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122842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All In A Day’s Work</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7</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808164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1" dirty="0">
                <a:latin typeface="+mj-lt"/>
                <a:ea typeface="Inter Light" panose="02000503000000020004" pitchFamily="2" charset="0"/>
                <a:cs typeface="Calibri" panose="020F0502020204030204" pitchFamily="34" charset="0"/>
              </a:rPr>
              <a:t>At this time, please read your Company’s information sheet and decide who is going to Volunteer (if required) or who is the Company’s CEO (if required). </a:t>
            </a:r>
          </a:p>
          <a:p>
            <a:pPr>
              <a:lnSpc>
                <a:spcPct val="100000"/>
              </a:lnSpc>
            </a:pPr>
            <a:r>
              <a:rPr lang="en-US" sz="2200" b="1" dirty="0">
                <a:latin typeface="+mj-lt"/>
                <a:ea typeface="Inter Light" panose="02000503000000020004" pitchFamily="2" charset="0"/>
                <a:cs typeface="Calibri" panose="020F0502020204030204" pitchFamily="34" charset="0"/>
              </a:rPr>
              <a:t>If you have any questions, please ask them at this time. </a:t>
            </a:r>
          </a:p>
          <a:p>
            <a:pPr>
              <a:lnSpc>
                <a:spcPct val="100000"/>
              </a:lnSpc>
            </a:pPr>
            <a:r>
              <a:rPr lang="en-US" sz="2200" b="1" dirty="0">
                <a:latin typeface="+mj-lt"/>
                <a:ea typeface="Inter Light" panose="02000503000000020004" pitchFamily="2" charset="0"/>
                <a:cs typeface="Calibri" panose="020F0502020204030204" pitchFamily="34" charset="0"/>
              </a:rPr>
              <a:t>I am about to start a 5-minute timer. </a:t>
            </a:r>
          </a:p>
          <a:p>
            <a:pPr>
              <a:lnSpc>
                <a:spcPct val="100000"/>
              </a:lnSpc>
            </a:pPr>
            <a:r>
              <a:rPr lang="en-US" sz="2200" b="1" dirty="0">
                <a:latin typeface="+mj-lt"/>
                <a:ea typeface="Inter Light" panose="02000503000000020004" pitchFamily="2" charset="0"/>
                <a:cs typeface="Calibri" panose="020F0502020204030204" pitchFamily="34" charset="0"/>
              </a:rPr>
              <a:t>I will announce each minute as it passes and your company should work according to your Company information. </a:t>
            </a:r>
          </a:p>
          <a:p>
            <a:pPr>
              <a:lnSpc>
                <a:spcPct val="100000"/>
              </a:lnSpc>
            </a:pPr>
            <a:r>
              <a:rPr lang="en-US" sz="2200" b="1" dirty="0">
                <a:latin typeface="+mj-lt"/>
                <a:ea typeface="Inter Light" panose="02000503000000020004" pitchFamily="2" charset="0"/>
                <a:cs typeface="Calibri" panose="020F0502020204030204" pitchFamily="34" charset="0"/>
              </a:rPr>
              <a:t>If there are no further questions, you may begin your work NOW.”</a:t>
            </a:r>
          </a:p>
        </p:txBody>
      </p:sp>
    </p:spTree>
    <p:extLst>
      <p:ext uri="{BB962C8B-B14F-4D97-AF65-F5344CB8AC3E}">
        <p14:creationId xmlns:p14="http://schemas.microsoft.com/office/powerpoint/2010/main" val="103341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solidFill>
                  <a:srgbClr val="414A58"/>
                </a:solidFill>
                <a:latin typeface="Calibri" panose="020F0502020204030204" pitchFamily="34" charset="0"/>
                <a:ea typeface="Inter" panose="02000503000000020004" pitchFamily="2" charset="0"/>
              </a:rPr>
              <a:t>How Much Did Each Company Make?</a:t>
            </a:r>
            <a:endParaRPr lang="en-US" sz="4300"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8</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8" y="1825625"/>
            <a:ext cx="969942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4200" lvl="0" indent="-457200">
              <a:lnSpc>
                <a:spcPct val="115000"/>
              </a:lnSpc>
              <a:spcBef>
                <a:spcPts val="0"/>
              </a:spcBef>
              <a:buClr>
                <a:schemeClr val="dk1"/>
              </a:buClr>
              <a:buSzPts val="1600"/>
              <a:buFont typeface="+mj-lt"/>
              <a:buAutoNum type="arabicPeriod"/>
            </a:pPr>
            <a:r>
              <a:rPr lang="en-US" sz="2200" b="1" dirty="0">
                <a:solidFill>
                  <a:schemeClr val="dk1"/>
                </a:solidFill>
                <a:latin typeface="Calibri Light" panose="020F0302020204030204" pitchFamily="34" charset="0"/>
                <a:cs typeface="Calibri Light" panose="020F0302020204030204" pitchFamily="34" charset="0"/>
              </a:rPr>
              <a:t>Count how many neat and completed shapes your group  traced. Multiply that number by $10 as we are going to assume they sell all of them. This is your total revenue. </a:t>
            </a:r>
          </a:p>
          <a:p>
            <a:pPr marL="584200" lvl="0" indent="-457200">
              <a:lnSpc>
                <a:spcPct val="115000"/>
              </a:lnSpc>
              <a:spcBef>
                <a:spcPts val="0"/>
              </a:spcBef>
              <a:buClr>
                <a:schemeClr val="dk1"/>
              </a:buClr>
              <a:buSzPts val="1600"/>
              <a:buFont typeface="+mj-lt"/>
              <a:buAutoNum type="arabicPeriod"/>
            </a:pPr>
            <a:r>
              <a:rPr lang="en-US" sz="2200" b="1" dirty="0">
                <a:solidFill>
                  <a:schemeClr val="dk1"/>
                </a:solidFill>
                <a:latin typeface="Calibri Light" panose="020F0302020204030204" pitchFamily="34" charset="0"/>
                <a:cs typeface="Calibri Light" panose="020F0302020204030204" pitchFamily="34" charset="0"/>
              </a:rPr>
              <a:t>Next, add up all the pieces of paper you used and multiply by $20, multiply the total number of markers by $5 and pay each worker $10. This is your total cost. </a:t>
            </a:r>
          </a:p>
          <a:p>
            <a:pPr marL="584200" lvl="0" indent="-457200">
              <a:lnSpc>
                <a:spcPct val="115000"/>
              </a:lnSpc>
              <a:spcBef>
                <a:spcPts val="0"/>
              </a:spcBef>
              <a:buClr>
                <a:schemeClr val="dk1"/>
              </a:buClr>
              <a:buSzPts val="1600"/>
              <a:buFont typeface="+mj-lt"/>
              <a:buAutoNum type="arabicPeriod"/>
            </a:pPr>
            <a:r>
              <a:rPr lang="en-US" sz="2200" b="1" dirty="0">
                <a:solidFill>
                  <a:schemeClr val="dk1"/>
                </a:solidFill>
                <a:latin typeface="Calibri Light" panose="020F0302020204030204" pitchFamily="34" charset="0"/>
                <a:cs typeface="Calibri Light" panose="020F0302020204030204" pitchFamily="34" charset="0"/>
              </a:rPr>
              <a:t>Finally,  calculate your profit by subtracting your total cost from your total revenue.</a:t>
            </a:r>
          </a:p>
          <a:p>
            <a:pPr marL="1498600" lvl="2" indent="-457200">
              <a:lnSpc>
                <a:spcPct val="115000"/>
              </a:lnSpc>
              <a:spcBef>
                <a:spcPts val="0"/>
              </a:spcBef>
              <a:buClr>
                <a:schemeClr val="dk1"/>
              </a:buClr>
              <a:buSzPts val="1600"/>
              <a:buFont typeface="+mj-lt"/>
              <a:buAutoNum type="arabicPeriod"/>
            </a:pPr>
            <a:r>
              <a:rPr lang="en-US" sz="2200" b="1" dirty="0">
                <a:solidFill>
                  <a:schemeClr val="dk1"/>
                </a:solidFill>
                <a:latin typeface="Calibri Light" panose="020F0302020204030204" pitchFamily="34" charset="0"/>
                <a:cs typeface="Calibri Light" panose="020F0302020204030204" pitchFamily="34" charset="0"/>
              </a:rPr>
              <a:t>Number of shapes x $10 = Total Revenue</a:t>
            </a:r>
          </a:p>
          <a:p>
            <a:pPr marL="1498600" lvl="2" indent="-457200">
              <a:lnSpc>
                <a:spcPct val="115000"/>
              </a:lnSpc>
              <a:spcBef>
                <a:spcPts val="0"/>
              </a:spcBef>
              <a:buClr>
                <a:schemeClr val="dk1"/>
              </a:buClr>
              <a:buSzPts val="1600"/>
              <a:buFont typeface="+mj-lt"/>
              <a:buAutoNum type="arabicPeriod"/>
            </a:pPr>
            <a:r>
              <a:rPr lang="en-US" sz="2200" b="1" dirty="0">
                <a:solidFill>
                  <a:schemeClr val="dk1"/>
                </a:solidFill>
                <a:latin typeface="Calibri Light" panose="020F0302020204030204" pitchFamily="34" charset="0"/>
                <a:cs typeface="Calibri Light" panose="020F0302020204030204" pitchFamily="34" charset="0"/>
              </a:rPr>
              <a:t>Number of sheets of paper x $20 + Number of Markers x $5 + Number of workers x $10 = Total Cost</a:t>
            </a:r>
          </a:p>
          <a:p>
            <a:pPr marL="1498600" lvl="2" indent="-457200">
              <a:lnSpc>
                <a:spcPct val="115000"/>
              </a:lnSpc>
              <a:spcBef>
                <a:spcPts val="0"/>
              </a:spcBef>
              <a:buClr>
                <a:schemeClr val="dk1"/>
              </a:buClr>
              <a:buSzPts val="1600"/>
              <a:buFont typeface="+mj-lt"/>
              <a:buAutoNum type="arabicPeriod"/>
            </a:pPr>
            <a:r>
              <a:rPr lang="en-US" sz="2200" b="1" dirty="0">
                <a:solidFill>
                  <a:schemeClr val="dk1"/>
                </a:solidFill>
                <a:latin typeface="Calibri Light" panose="020F0302020204030204" pitchFamily="34" charset="0"/>
                <a:cs typeface="Calibri Light" panose="020F0302020204030204" pitchFamily="34" charset="0"/>
              </a:rPr>
              <a:t>Total Revenue - Total Cost = Profit.</a:t>
            </a:r>
          </a:p>
        </p:txBody>
      </p:sp>
    </p:spTree>
    <p:extLst>
      <p:ext uri="{BB962C8B-B14F-4D97-AF65-F5344CB8AC3E}">
        <p14:creationId xmlns:p14="http://schemas.microsoft.com/office/powerpoint/2010/main" val="389810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C6F172-A800-235F-56C9-0366021230F8}"/>
              </a:ext>
            </a:extLst>
          </p:cNvPr>
          <p:cNvSpPr>
            <a:spLocks noGrp="1"/>
          </p:cNvSpPr>
          <p:nvPr>
            <p:ph type="sldNum" sz="quarter" idx="4"/>
          </p:nvPr>
        </p:nvSpPr>
        <p:spPr/>
        <p:txBody>
          <a:bodyPr/>
          <a:lstStyle/>
          <a:p>
            <a:fld id="{FAEE96CF-4053-2149-B5F9-FD566E7161CA}" type="slidenum">
              <a:rPr lang="en-US" smtClean="0"/>
              <a:pPr/>
              <a:t>9</a:t>
            </a:fld>
            <a:endParaRPr lang="en-US" dirty="0"/>
          </a:p>
        </p:txBody>
      </p:sp>
      <p:pic>
        <p:nvPicPr>
          <p:cNvPr id="4" name="Picture 3">
            <a:extLst>
              <a:ext uri="{FF2B5EF4-FFF2-40B4-BE49-F238E27FC236}">
                <a16:creationId xmlns:a16="http://schemas.microsoft.com/office/drawing/2014/main" id="{05328DA7-311F-050C-658A-170AB5025BCD}"/>
              </a:ext>
            </a:extLst>
          </p:cNvPr>
          <p:cNvPicPr>
            <a:picLocks noChangeAspect="1"/>
          </p:cNvPicPr>
          <p:nvPr/>
        </p:nvPicPr>
        <p:blipFill>
          <a:blip r:embed="rId2"/>
          <a:stretch>
            <a:fillRect/>
          </a:stretch>
        </p:blipFill>
        <p:spPr>
          <a:xfrm>
            <a:off x="1828204" y="13811"/>
            <a:ext cx="8535591" cy="6830378"/>
          </a:xfrm>
          <a:prstGeom prst="rect">
            <a:avLst/>
          </a:prstGeom>
        </p:spPr>
      </p:pic>
      <p:sp>
        <p:nvSpPr>
          <p:cNvPr id="5" name="Rectangle 4">
            <a:extLst>
              <a:ext uri="{FF2B5EF4-FFF2-40B4-BE49-F238E27FC236}">
                <a16:creationId xmlns:a16="http://schemas.microsoft.com/office/drawing/2014/main" id="{6D430D90-06AC-5166-E6B7-020B993728F0}"/>
              </a:ext>
            </a:extLst>
          </p:cNvPr>
          <p:cNvSpPr/>
          <p:nvPr/>
        </p:nvSpPr>
        <p:spPr>
          <a:xfrm>
            <a:off x="10091651" y="299258"/>
            <a:ext cx="1775923" cy="1379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F90A7A9-7225-6946-EA61-03E812F6ABE4}"/>
              </a:ext>
            </a:extLst>
          </p:cNvPr>
          <p:cNvSpPr/>
          <p:nvPr/>
        </p:nvSpPr>
        <p:spPr>
          <a:xfrm>
            <a:off x="-23919" y="451658"/>
            <a:ext cx="1775923" cy="1379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142046"/>
      </p:ext>
    </p:extLst>
  </p:cSld>
  <p:clrMapOvr>
    <a:masterClrMapping/>
  </p:clrMapOvr>
</p:sld>
</file>

<file path=ppt/theme/theme1.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B04982AC0B484FA7A442A8FF52A606" ma:contentTypeVersion="10" ma:contentTypeDescription="Create a new document." ma:contentTypeScope="" ma:versionID="ede84e8f0e023983d3517b34e6548536">
  <xsd:schema xmlns:xsd="http://www.w3.org/2001/XMLSchema" xmlns:xs="http://www.w3.org/2001/XMLSchema" xmlns:p="http://schemas.microsoft.com/office/2006/metadata/properties" xmlns:ns2="742ad430-3572-48e8-b446-46b1d42ed47a" xmlns:ns3="74616181-94ba-4823-8a07-43739609fc94" targetNamespace="http://schemas.microsoft.com/office/2006/metadata/properties" ma:root="true" ma:fieldsID="c80f5bdfd4e5581fb777729c322493c2" ns2:_="" ns3:_="">
    <xsd:import namespace="742ad430-3572-48e8-b446-46b1d42ed47a"/>
    <xsd:import namespace="74616181-94ba-4823-8a07-43739609fc9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ad430-3572-48e8-b446-46b1d42ed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Preview" ma:index="17"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616181-94ba-4823-8a07-43739609fc9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fabd4a-b02c-4bc1-93a9-9c2382e9df6d}" ma:internalName="TaxCatchAll" ma:showField="CatchAllData" ma:web="74616181-94ba-4823-8a07-43739609fc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42ad430-3572-48e8-b446-46b1d42ed47a">
      <Terms xmlns="http://schemas.microsoft.com/office/infopath/2007/PartnerControls"/>
    </lcf76f155ced4ddcb4097134ff3c332f>
    <TaxCatchAll xmlns="74616181-94ba-4823-8a07-43739609fc94" xsi:nil="true"/>
    <Preview xmlns="742ad430-3572-48e8-b446-46b1d42ed47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848826-8C26-4312-A7A1-9ACA488E5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2ad430-3572-48e8-b446-46b1d42ed47a"/>
    <ds:schemaRef ds:uri="74616181-94ba-4823-8a07-43739609fc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51F743-C0A0-4E7E-B51E-35DF69ECFFB2}">
  <ds:schemaRefs>
    <ds:schemaRef ds:uri="http://schemas.microsoft.com/office/2006/metadata/properties"/>
    <ds:schemaRef ds:uri="http://schemas.microsoft.com/office/infopath/2007/PartnerControls"/>
    <ds:schemaRef ds:uri="742ad430-3572-48e8-b446-46b1d42ed47a"/>
    <ds:schemaRef ds:uri="74616181-94ba-4823-8a07-43739609fc94"/>
  </ds:schemaRefs>
</ds:datastoreItem>
</file>

<file path=customXml/itemProps3.xml><?xml version="1.0" encoding="utf-8"?>
<ds:datastoreItem xmlns:ds="http://schemas.openxmlformats.org/officeDocument/2006/customXml" ds:itemID="{5711EF54-CA8B-47BA-91A0-3C52EC8195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3554</TotalTime>
  <Words>1318</Words>
  <Application>Microsoft Office PowerPoint</Application>
  <PresentationFormat>Widescreen</PresentationFormat>
  <Paragraphs>92</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Courier New</vt:lpstr>
      <vt:lpstr>Inter Light</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Ruth Cookson</cp:lastModifiedBy>
  <cp:revision>72</cp:revision>
  <dcterms:created xsi:type="dcterms:W3CDTF">2022-05-10T21:20:13Z</dcterms:created>
  <dcterms:modified xsi:type="dcterms:W3CDTF">2023-02-15T23:00:55Z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0x010100C0B04982AC0B484FA7A442A8FF52A606</vt:lpwstr>
  </property>
</Properties>
</file>