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257" r:id="rId3"/>
    <p:sldId id="258" r:id="rId4"/>
    <p:sldId id="663" r:id="rId5"/>
    <p:sldId id="727" r:id="rId6"/>
    <p:sldId id="728" r:id="rId7"/>
    <p:sldId id="260" r:id="rId8"/>
    <p:sldId id="259" r:id="rId9"/>
    <p:sldId id="770" r:id="rId10"/>
    <p:sldId id="764" r:id="rId11"/>
    <p:sldId id="768" r:id="rId12"/>
    <p:sldId id="767" r:id="rId13"/>
    <p:sldId id="771" r:id="rId14"/>
    <p:sldId id="777" r:id="rId15"/>
    <p:sldId id="778" r:id="rId16"/>
    <p:sldId id="678" r:id="rId17"/>
    <p:sldId id="749" r:id="rId18"/>
    <p:sldId id="765" r:id="rId19"/>
    <p:sldId id="766" r:id="rId20"/>
    <p:sldId id="748" r:id="rId21"/>
    <p:sldId id="747" r:id="rId22"/>
    <p:sldId id="769" r:id="rId23"/>
    <p:sldId id="774" r:id="rId24"/>
    <p:sldId id="773" r:id="rId25"/>
    <p:sldId id="775" r:id="rId26"/>
    <p:sldId id="776" r:id="rId27"/>
    <p:sldId id="756" r:id="rId28"/>
    <p:sldId id="757" r:id="rId29"/>
    <p:sldId id="760" r:id="rId30"/>
    <p:sldId id="762" r:id="rId31"/>
    <p:sldId id="763" r:id="rId32"/>
    <p:sldId id="746" r:id="rId33"/>
    <p:sldId id="725" r:id="rId34"/>
    <p:sldId id="679" r:id="rId35"/>
    <p:sldId id="751" r:id="rId36"/>
    <p:sldId id="758" r:id="rId37"/>
    <p:sldId id="753" r:id="rId38"/>
    <p:sldId id="268" r:id="rId39"/>
    <p:sldId id="269" r:id="rId40"/>
    <p:sldId id="270" r:id="rId41"/>
    <p:sldId id="271" r:id="rId42"/>
    <p:sldId id="272" r:id="rId43"/>
    <p:sldId id="273" r:id="rId44"/>
    <p:sldId id="274" r:id="rId4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175"/>
    <a:srgbClr val="26A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12"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sp>
        <p:nvSpPr>
          <p:cNvPr id="13"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solidFill>
                  <a:srgbClr val="FFFFFF"/>
                </a:solidFill>
              </a:defRPr>
            </a:lvl1pPr>
            <a:lvl2pPr marL="971550" indent="-514350">
              <a:buFontTx/>
              <a:defRPr sz="5400" spc="-150">
                <a:solidFill>
                  <a:srgbClr val="FFFFFF"/>
                </a:solidFill>
              </a:defRPr>
            </a:lvl2pPr>
            <a:lvl3pPr marL="1531619" indent="-617219">
              <a:buFontTx/>
              <a:defRPr sz="5400" spc="-150">
                <a:solidFill>
                  <a:srgbClr val="FFFFFF"/>
                </a:solidFill>
              </a:defRPr>
            </a:lvl3pPr>
            <a:lvl4pPr marL="2057400" indent="-685800">
              <a:buFontTx/>
              <a:defRPr sz="5400" spc="-150">
                <a:solidFill>
                  <a:srgbClr val="FFFFFF"/>
                </a:solidFill>
              </a:defRPr>
            </a:lvl4pPr>
            <a:lvl5pPr marL="2514600" indent="-685800">
              <a:buFontTx/>
              <a:defRPr sz="5400" spc="-1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pic>
        <p:nvPicPr>
          <p:cNvPr id="9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9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9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0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0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10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1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1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11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2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125" name="Body Level One…"/>
          <p:cNvSpPr txBox="1">
            <a:spLocks noGrp="1"/>
          </p:cNvSpPr>
          <p:nvPr>
            <p:ph type="body" sz="half" idx="1"/>
          </p:nvPr>
        </p:nvSpPr>
        <p:spPr>
          <a:xfrm>
            <a:off x="839784" y="2505070"/>
            <a:ext cx="5157783" cy="3684584"/>
          </a:xfrm>
          <a:prstGeom prst="rect">
            <a:avLst/>
          </a:prstGeom>
          <a:solidFill>
            <a:srgbClr val="FFFFFF">
              <a:alpha val="20004"/>
            </a:srgbClr>
          </a:solidFill>
          <a:ln w="12701">
            <a:solidFill>
              <a:srgbClr val="2C3842"/>
            </a:solidFill>
            <a:round/>
          </a:ln>
        </p:spPr>
        <p:txBody>
          <a:bodyPr anchor="ctr">
            <a:normAutofit/>
          </a:bodyPr>
          <a:lstStyle>
            <a:lvl1pPr marL="0" indent="182879">
              <a:buSzTx/>
              <a:buFontTx/>
              <a:buNone/>
              <a:defRPr sz="1800"/>
            </a:lvl1pPr>
            <a:lvl2pPr marL="628650" indent="-171450">
              <a:buFontTx/>
              <a:defRPr sz="1800"/>
            </a:lvl2pPr>
            <a:lvl3pPr marL="1120139" indent="-205739">
              <a:buFontTx/>
              <a:defRPr sz="1800"/>
            </a:lvl3pPr>
            <a:lvl4pPr marL="1600200" indent="-228600">
              <a:buFontTx/>
              <a:defRPr sz="1800"/>
            </a:lvl4pPr>
            <a:lvl5pPr marL="2057400" indent="-228600">
              <a:buFontTx/>
              <a:defRPr sz="1800"/>
            </a:lvl5pPr>
          </a:lstStyle>
          <a:p>
            <a:r>
              <a:t>Body Level One</a:t>
            </a:r>
          </a:p>
          <a:p>
            <a:pPr lvl="1"/>
            <a:r>
              <a:t>Body Level Two</a:t>
            </a:r>
          </a:p>
          <a:p>
            <a:pPr lvl="2"/>
            <a:r>
              <a:t>Body Level Three</a:t>
            </a:r>
          </a:p>
          <a:p>
            <a:pPr lvl="3"/>
            <a:r>
              <a:t>Body Level Four</a:t>
            </a:r>
          </a:p>
          <a:p>
            <a:pPr lvl="4"/>
            <a:r>
              <a:t>Body Level Five</a:t>
            </a:r>
          </a:p>
        </p:txBody>
      </p:sp>
      <p:sp>
        <p:nvSpPr>
          <p:cNvPr id="126" name="Text Placeholder 4"/>
          <p:cNvSpPr txBox="1">
            <a:spLocks noGrp="1"/>
          </p:cNvSpPr>
          <p:nvPr>
            <p:ph type="body" sz="quarter" idx="21"/>
          </p:nvPr>
        </p:nvSpPr>
        <p:spPr>
          <a:xfrm>
            <a:off x="6172199" y="1681159"/>
            <a:ext cx="5183186" cy="823911"/>
          </a:xfrm>
          <a:prstGeom prst="rect">
            <a:avLst/>
          </a:prstGeom>
          <a:solidFill>
            <a:srgbClr val="2C3842"/>
          </a:solidFill>
          <a:ln w="12701">
            <a:solidFill>
              <a:srgbClr val="2C3842"/>
            </a:solidFill>
            <a:round/>
          </a:ln>
        </p:spPr>
        <p:txBody>
          <a:bodyPr anchor="ctr">
            <a:normAutofit/>
          </a:bodyPr>
          <a:lstStyle/>
          <a:p>
            <a:pPr marL="0" indent="0">
              <a:buSzTx/>
              <a:buFontTx/>
              <a:buNone/>
              <a:defRPr sz="2400" b="1">
                <a:solidFill>
                  <a:srgbClr val="FFFFFF"/>
                </a:solidFill>
                <a:latin typeface="Inter SemiBold"/>
                <a:ea typeface="Inter SemiBold"/>
                <a:cs typeface="Inter SemiBold"/>
                <a:sym typeface="Inter SemiBold"/>
              </a:defRPr>
            </a:pPr>
            <a:endParaRPr/>
          </a:p>
        </p:txBody>
      </p:sp>
      <p:sp>
        <p:nvSpPr>
          <p:cNvPr id="12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3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3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136"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4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4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146" name="Body Level One…"/>
          <p:cNvSpPr txBox="1">
            <a:spLocks noGrp="1"/>
          </p:cNvSpPr>
          <p:nvPr>
            <p:ph type="body" sz="quarter" idx="1"/>
          </p:nvPr>
        </p:nvSpPr>
        <p:spPr>
          <a:xfrm>
            <a:off x="732186" y="861391"/>
            <a:ext cx="9144001" cy="616224"/>
          </a:xfrm>
          <a:prstGeom prst="rect">
            <a:avLst/>
          </a:prstGeom>
        </p:spPr>
        <p:txBody>
          <a:bodyPr>
            <a:normAutofit/>
          </a:bodyPr>
          <a:lstStyle>
            <a:lvl1pPr marL="0" indent="0">
              <a:buSzTx/>
              <a:buFontTx/>
              <a:buNone/>
              <a:defRPr sz="2000"/>
            </a:lvl1pPr>
            <a:lvl2pPr marL="647700" indent="-190500">
              <a:buFontTx/>
              <a:defRPr sz="2000"/>
            </a:lvl2pPr>
            <a:lvl3pPr marL="1143000" indent="-228600">
              <a:buFontTx/>
              <a:defRPr sz="2000"/>
            </a:lvl3pPr>
            <a:lvl4pPr marL="1625600" indent="-254000">
              <a:buFontTx/>
              <a:defRPr sz="2000"/>
            </a:lvl4pPr>
            <a:lvl5pPr marL="2082800" indent="-254000">
              <a:buFontTx/>
              <a:defRPr sz="2000"/>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5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5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156" name="Body Level One…"/>
          <p:cNvSpPr txBox="1">
            <a:spLocks noGrp="1"/>
          </p:cNvSpPr>
          <p:nvPr>
            <p:ph type="body" sz="half" idx="1"/>
          </p:nvPr>
        </p:nvSpPr>
        <p:spPr>
          <a:xfrm>
            <a:off x="6172200"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16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6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166" name="Body Level One…"/>
          <p:cNvSpPr txBox="1">
            <a:spLocks noGrp="1"/>
          </p:cNvSpPr>
          <p:nvPr>
            <p:ph type="body" sz="half" idx="1"/>
          </p:nvPr>
        </p:nvSpPr>
        <p:spPr>
          <a:xfrm>
            <a:off x="838203"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8"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pic>
        <p:nvPicPr>
          <p:cNvPr id="29" name="Picture 3" descr="Picture 3"/>
          <p:cNvPicPr>
            <a:picLocks noChangeAspect="1"/>
          </p:cNvPicPr>
          <p:nvPr/>
        </p:nvPicPr>
        <p:blipFill>
          <a:blip r:embed="rId3"/>
          <a:srcRect t="805" b="1138"/>
          <a:stretch>
            <a:fillRect/>
          </a:stretch>
        </p:blipFill>
        <p:spPr>
          <a:xfrm>
            <a:off x="0" y="0"/>
            <a:ext cx="9290963" cy="6858000"/>
          </a:xfrm>
          <a:prstGeom prst="rect">
            <a:avLst/>
          </a:prstGeom>
          <a:ln w="12700">
            <a:miter lim="400000"/>
          </a:ln>
        </p:spPr>
      </p:pic>
      <p:pic>
        <p:nvPicPr>
          <p:cNvPr id="30" name="Picture 4" descr="Picture 4"/>
          <p:cNvPicPr>
            <a:picLocks noChangeAspect="1"/>
          </p:cNvPicPr>
          <p:nvPr/>
        </p:nvPicPr>
        <p:blipFill>
          <a:blip r:embed="rId4"/>
          <a:srcRect l="21989" t="16064" r="31320" b="13139"/>
          <a:stretch>
            <a:fillRect/>
          </a:stretch>
        </p:blipFill>
        <p:spPr>
          <a:xfrm>
            <a:off x="4644766" y="0"/>
            <a:ext cx="5387005" cy="6858000"/>
          </a:xfrm>
          <a:prstGeom prst="rect">
            <a:avLst/>
          </a:prstGeom>
          <a:ln w="12700">
            <a:miter lim="400000"/>
          </a:ln>
        </p:spPr>
      </p:pic>
      <p:pic>
        <p:nvPicPr>
          <p:cNvPr id="31" name="Picture 6" descr="Picture 6"/>
          <p:cNvPicPr>
            <a:picLocks noChangeAspect="1"/>
          </p:cNvPicPr>
          <p:nvPr/>
        </p:nvPicPr>
        <p:blipFill>
          <a:blip r:embed="rId5"/>
          <a:stretch>
            <a:fillRect/>
          </a:stretch>
        </p:blipFill>
        <p:spPr>
          <a:xfrm>
            <a:off x="558916" y="4896473"/>
            <a:ext cx="1270002" cy="888998"/>
          </a:xfrm>
          <a:prstGeom prst="rect">
            <a:avLst/>
          </a:prstGeom>
          <a:ln w="12700">
            <a:miter lim="400000"/>
          </a:ln>
        </p:spPr>
      </p:pic>
      <p:sp>
        <p:nvSpPr>
          <p:cNvPr id="32" name="Slide Number"/>
          <p:cNvSpPr txBox="1">
            <a:spLocks noGrp="1"/>
          </p:cNvSpPr>
          <p:nvPr>
            <p:ph type="sldNum" sz="quarter" idx="2"/>
          </p:nvPr>
        </p:nvSpPr>
        <p:spPr>
          <a:xfrm>
            <a:off x="0" y="0"/>
            <a:ext cx="335866" cy="333088"/>
          </a:xfrm>
          <a:prstGeom prst="rect">
            <a:avLst/>
          </a:prstGeom>
        </p:spPr>
        <p:txBody>
          <a:bodyPr anchor="t"/>
          <a:lstStyle>
            <a:lvl1pPr algn="l">
              <a:defRPr sz="1800"/>
            </a:lvl1p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39"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0"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lvl1pPr>
            <a:lvl2pPr marL="971550" indent="-514350">
              <a:buFontTx/>
              <a:defRPr sz="5400" spc="-150"/>
            </a:lvl2pPr>
            <a:lvl3pPr marL="1531619" indent="-617219">
              <a:buFontTx/>
              <a:defRPr sz="5400" spc="-150"/>
            </a:lvl3pPr>
            <a:lvl4pPr marL="2057400" indent="-685800">
              <a:buFontTx/>
              <a:defRPr sz="5400" spc="-150"/>
            </a:lvl4pPr>
            <a:lvl5pPr marL="2514600" indent="-685800">
              <a:buFontTx/>
              <a:defRPr sz="5400" spc="-1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48"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56"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57"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Text 0">
    <p:bg>
      <p:bgPr>
        <a:solidFill>
          <a:srgbClr val="414141"/>
        </a:solidFill>
        <a:effectLst/>
      </p:bgPr>
    </p:bg>
    <p:spTree>
      <p:nvGrpSpPr>
        <p:cNvPr id="1" name=""/>
        <p:cNvGrpSpPr/>
        <p:nvPr/>
      </p:nvGrpSpPr>
      <p:grpSpPr>
        <a:xfrm>
          <a:off x="0" y="0"/>
          <a:ext cx="0" cy="0"/>
          <a:chOff x="0" y="0"/>
          <a:chExt cx="0" cy="0"/>
        </a:xfrm>
      </p:grpSpPr>
      <p:pic>
        <p:nvPicPr>
          <p:cNvPr id="65"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66"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Title and Text">
    <p:spTree>
      <p:nvGrpSpPr>
        <p:cNvPr id="1" name=""/>
        <p:cNvGrpSpPr/>
        <p:nvPr/>
      </p:nvGrpSpPr>
      <p:grpSpPr>
        <a:xfrm>
          <a:off x="0" y="0"/>
          <a:ext cx="0" cy="0"/>
          <a:chOff x="0" y="0"/>
          <a:chExt cx="0" cy="0"/>
        </a:xfrm>
      </p:grpSpPr>
      <p:pic>
        <p:nvPicPr>
          <p:cNvPr id="7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7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8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8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dirty="0"/>
          </a:p>
        </p:txBody>
      </p:sp>
      <p:sp>
        <p:nvSpPr>
          <p:cNvPr id="8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19"/>
          <a:srcRect t="8823" r="19682"/>
          <a:stretch>
            <a:fillRect/>
          </a:stretch>
        </p:blipFill>
        <p:spPr>
          <a:xfrm>
            <a:off x="-1" y="-1"/>
            <a:ext cx="12191998" cy="6858002"/>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overlf@jmu.edu" TargetMode="External"/><Relationship Id="rId7" Type="http://schemas.openxmlformats.org/officeDocument/2006/relationships/image" Target="../media/image10.jpeg"/><Relationship Id="rId2" Type="http://schemas.openxmlformats.org/officeDocument/2006/relationships/hyperlink" Target="mailto:shiffllh@jmu.edu" TargetMode="Externa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https://www.startwithabook.org/sites/default/files/river-rangers-toolkit-dc-metro.pdf"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nam10.safelinks.protection.outlook.com/?url=https%3A%2F%2Fwww.nationalgeographic.org%2Fmedia%2Fearths-fresh-water%2F&amp;data=05%7C01%7Cstoverlf%40jmu.edu%7Cc1591736d5ef4ebf544a08db2f9f943a%7Ce9333c23cac742f499895cee3d4a79c0%7C1%7C0%7C638156134650068645%7CUnknown%7CTWFpbGZsb3d8eyJWIjoiMC4wLjAwMDAiLCJQIjoiV2luMzIiLCJBTiI6Ik1haWwiLCJXVCI6Mn0%3D%7C3000%7C%7C%7C&amp;sdata=O3br%2F%2FFjYk2Qfr0LYK6iO0hKSafWrtYR2MzyiQrkXTI%3D&amp;reserved=0" TargetMode="External"/><Relationship Id="rId2" Type="http://schemas.openxmlformats.org/officeDocument/2006/relationships/hyperlink" Target="https://nam10.safelinks.protection.outlook.com/?url=https%3A%2F%2Fwww.epa.gov%2Fwatersense%2Fshower-better&amp;data=05%7C01%7Cstoverlf%40jmu.edu%7Cc1591736d5ef4ebf544a08db2f9f943a%7Ce9333c23cac742f499895cee3d4a79c0%7C1%7C0%7C638156134650068645%7CUnknown%7CTWFpbGZsb3d8eyJWIjoiMC4wLjAwMDAiLCJQIjoiV2luMzIiLCJBTiI6Ik1haWwiLCJXVCI6Mn0%3D%7C3000%7C%7C%7C&amp;sdata=serKUeVT85KLWjjteZuRVOwA4PcXLMIMUHHrXXjP09s%3D&amp;reserved=0" TargetMode="Externa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hyperlink" Target="https://nam10.safelinks.protection.outlook.com/?url=https%3A%2F%2Fwww.charitywater.org%2Fglobal-water-crisis&amp;data=05%7C01%7Cstoverlf%40jmu.edu%7Cc1591736d5ef4ebf544a08db2f9f943a%7Ce9333c23cac742f499895cee3d4a79c0%7C1%7C0%7C638156134650068645%7CUnknown%7CTWFpbGZsb3d8eyJWIjoiMC4wLjAwMDAiLCJQIjoiV2luMzIiLCJBTiI6Ik1haWwiLCJXVCI6Mn0%3D%7C3000%7C%7C%7C&amp;sdata=fLLNrdcoG7FdlX72vKd9Irog2LFfSr%2Bcx8p93xZC3r4%3D&amp;reserved=0" TargetMode="External"/><Relationship Id="rId4" Type="http://schemas.openxmlformats.org/officeDocument/2006/relationships/hyperlink" Target="https://nam10.safelinks.protection.outlook.com/?url=http%3A%2F%2Fwww.businessinsider.com%2Fbottled-water-costs-2000x-more-than-tap-2013-7&amp;data=05%7C01%7Cstoverlf%40jmu.edu%7Cc1591736d5ef4ebf544a08db2f9f943a%7Ce9333c23cac742f499895cee3d4a79c0%7C1%7C0%7C638156134650068645%7CUnknown%7CTWFpbGZsb3d8eyJWIjoiMC4wLjAwMDAiLCJQIjoiV2luMzIiLCJBTiI6Ik1haWwiLCJXVCI6Mn0%3D%7C3000%7C%7C%7C&amp;sdata=RLrhj8dQLClML%2FQP10LlHY53RBjs0t75Xs4eA%2F14bf0%3D&amp;reserved=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unicefusa.org/stories/how-long-does-it-take-get-water-aysha-eight-hours-day"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npr.org/sections/goatsandsoda/2016/07/07/484793736/millions-of-women-take-a-long-walk-with-a-40-pound-water-can"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nationalgeographic.com/science/article/partner-content-americas-looming-water-crisis"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1btJgUXzmw0" TargetMode="External"/><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static.macmillan.com/static/macmillan/2020-online-resources/downloads/we-are-water-protectors-activity-kit.pdf" TargetMode="Externa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professional-development/professional-development-upcoming/?view-by=dayGridMonth&amp;currentStart=2020-Mar-1&amp;activeStart=2020-Mar-1&amp;activeEnd=2020-Apr-11" TargetMode="External"/><Relationship Id="rId2" Type="http://schemas.openxmlformats.org/officeDocument/2006/relationships/hyperlink" Target="https://econedlink.org/membership/"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startwithabook.org/sites/default/files/river-rangers-toolkit-dc-metro.pdf" TargetMode="Externa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hyperlink" Target="https://www.startwithabook.org/sites/default/files/river-rangers-toolkit-day4.pdf" TargetMode="External"/><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econedlink.org/professional-development"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5" Type="http://schemas.openxmlformats.org/officeDocument/2006/relationships/hyperlink" Target="https://classroom.walkerbooks.com.au/home/wp-content/uploads/2018/09/Dry-Classroom-Ideas.pdf" TargetMode="Externa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9.jpeg"/><Relationship Id="rId7" Type="http://schemas.openxmlformats.org/officeDocument/2006/relationships/image" Target="../media/image73.pn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stoverlf@jmu.edu" TargetMode="External"/><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hyperlink" Target="mailto:shiffllh@jmu.edu" TargetMode="Externa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www.councilforeconed.org/resources/local-affiliates/"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jpeg"/><Relationship Id="rId1" Type="http://schemas.openxmlformats.org/officeDocument/2006/relationships/slideLayout" Target="../slideLayouts/slideLayout14.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44.xml.rels><?xml version="1.0" encoding="UTF-8" standalone="yes"?>
<Relationships xmlns="http://schemas.openxmlformats.org/package/2006/relationships"><Relationship Id="rId3" Type="http://schemas.openxmlformats.org/officeDocument/2006/relationships/hyperlink" Target="mailto:stoverlf@jmu.edu" TargetMode="External"/><Relationship Id="rId2" Type="http://schemas.openxmlformats.org/officeDocument/2006/relationships/hyperlink" Target="mailto:shiffllh@jmu.ed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hyperlink" Target="https://www.councilforeconed.org/wp-content/uploads/2012/03/voluntary-national-content-standards-2010.pdf"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w9qpsiQvI2c"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1"/>
          <p:cNvSpPr txBox="1">
            <a:spLocks noGrp="1"/>
          </p:cNvSpPr>
          <p:nvPr>
            <p:ph type="title" idx="4294967295"/>
          </p:nvPr>
        </p:nvSpPr>
        <p:spPr>
          <a:xfrm>
            <a:off x="822960" y="4966305"/>
            <a:ext cx="5720080" cy="1325560"/>
          </a:xfrm>
          <a:prstGeom prst="rect">
            <a:avLst/>
          </a:prstGeom>
        </p:spPr>
        <p:txBody>
          <a:bodyPr anchor="t">
            <a:noAutofit/>
          </a:bodyPr>
          <a:lstStyle/>
          <a:p>
            <a:pPr algn="ctr" defTabSz="886968">
              <a:defRPr sz="1746" spc="-194">
                <a:solidFill>
                  <a:srgbClr val="414A58"/>
                </a:solidFill>
                <a:latin typeface="Inter"/>
                <a:ea typeface="Inter"/>
                <a:cs typeface="Inter"/>
                <a:sym typeface="Inter"/>
              </a:defRPr>
            </a:pPr>
            <a:r>
              <a:rPr lang="en-US" sz="2000" dirty="0">
                <a:solidFill>
                  <a:schemeClr val="tx1"/>
                </a:solidFill>
                <a:latin typeface="+mn-lt"/>
              </a:rPr>
              <a:t>Lauren H Shifflett   </a:t>
            </a:r>
            <a:r>
              <a:rPr lang="en-US" sz="2000" dirty="0">
                <a:latin typeface="+mn-lt"/>
                <a:hlinkClick r:id="rId2"/>
              </a:rPr>
              <a:t>shiffllh@jmu.edu</a:t>
            </a:r>
            <a:r>
              <a:rPr lang="en-US" sz="2000" dirty="0">
                <a:latin typeface="+mn-lt"/>
              </a:rPr>
              <a:t> </a:t>
            </a:r>
            <a:br>
              <a:rPr sz="2000" dirty="0">
                <a:latin typeface="+mn-lt"/>
              </a:rPr>
            </a:br>
            <a:r>
              <a:rPr lang="en-US" sz="2000" dirty="0">
                <a:solidFill>
                  <a:schemeClr val="tx1"/>
                </a:solidFill>
                <a:latin typeface="+mn-lt"/>
              </a:rPr>
              <a:t>Lynne  F Stover   </a:t>
            </a:r>
            <a:r>
              <a:rPr lang="en-US" sz="2000" dirty="0">
                <a:latin typeface="+mn-lt"/>
                <a:hlinkClick r:id="rId3"/>
              </a:rPr>
              <a:t>stoverlf@jmu.edu</a:t>
            </a:r>
            <a:r>
              <a:rPr lang="en-US" sz="2000" dirty="0">
                <a:latin typeface="+mn-lt"/>
              </a:rPr>
              <a:t> </a:t>
            </a:r>
            <a:br>
              <a:rPr sz="2000" dirty="0">
                <a:latin typeface="+mn-lt"/>
              </a:rPr>
            </a:br>
            <a:br>
              <a:rPr sz="2000" dirty="0">
                <a:latin typeface="+mn-lt"/>
              </a:rPr>
            </a:br>
            <a:r>
              <a:rPr lang="en-US" sz="2800" b="1" dirty="0">
                <a:solidFill>
                  <a:schemeClr val="tx1"/>
                </a:solidFill>
                <a:latin typeface="+mn-lt"/>
              </a:rPr>
              <a:t>March 28, 2023 </a:t>
            </a:r>
            <a:endParaRPr sz="2800" b="1" dirty="0">
              <a:solidFill>
                <a:schemeClr val="tx1"/>
              </a:solidFill>
              <a:latin typeface="+mn-lt"/>
            </a:endParaRPr>
          </a:p>
        </p:txBody>
      </p:sp>
      <p:sp>
        <p:nvSpPr>
          <p:cNvPr id="2" name="TextBox 1">
            <a:extLst>
              <a:ext uri="{FF2B5EF4-FFF2-40B4-BE49-F238E27FC236}">
                <a16:creationId xmlns:a16="http://schemas.microsoft.com/office/drawing/2014/main" id="{1C8B84A8-1F45-D6E3-A37E-B5B150414FFF}"/>
              </a:ext>
            </a:extLst>
          </p:cNvPr>
          <p:cNvSpPr txBox="1"/>
          <p:nvPr/>
        </p:nvSpPr>
        <p:spPr>
          <a:xfrm>
            <a:off x="-121920" y="1952655"/>
            <a:ext cx="7985760" cy="1261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mn-lt"/>
                <a:ea typeface="+mn-ea"/>
                <a:cs typeface="+mn-cs"/>
                <a:sym typeface="Calibri"/>
              </a:rPr>
              <a:t>A Parched Nation:</a:t>
            </a:r>
          </a:p>
          <a:p>
            <a:pPr marL="0" marR="0" indent="0" algn="ctr" defTabSz="914400" rtl="0" fontAlgn="auto" latinLnBrk="0" hangingPunct="0">
              <a:lnSpc>
                <a:spcPct val="100000"/>
              </a:lnSpc>
              <a:spcBef>
                <a:spcPts val="0"/>
              </a:spcBef>
              <a:spcAft>
                <a:spcPts val="0"/>
              </a:spcAft>
              <a:buClrTx/>
              <a:buSzTx/>
              <a:buFontTx/>
              <a:buNone/>
              <a:tabLst/>
            </a:pPr>
            <a:r>
              <a:rPr lang="en-US" sz="2800" dirty="0"/>
              <a:t>Drought, National Disasters, and Contamination  </a:t>
            </a:r>
            <a:endParaRPr kumimoji="0" lang="en-US" sz="2800" b="0" i="0" u="none" strike="noStrike" cap="none" spc="0" normalizeH="0" baseline="0" dirty="0">
              <a:ln>
                <a:noFill/>
              </a:ln>
              <a:solidFill>
                <a:srgbClr val="000000"/>
              </a:solidFill>
              <a:effectLst/>
              <a:uFillTx/>
              <a:latin typeface="+mn-lt"/>
              <a:ea typeface="+mn-ea"/>
              <a:cs typeface="+mn-cs"/>
              <a:sym typeface="Calibri"/>
            </a:endParaRPr>
          </a:p>
        </p:txBody>
      </p:sp>
      <p:pic>
        <p:nvPicPr>
          <p:cNvPr id="2050" name="Picture 2" descr="We Are Water Protectors | Native Books">
            <a:extLst>
              <a:ext uri="{FF2B5EF4-FFF2-40B4-BE49-F238E27FC236}">
                <a16:creationId xmlns:a16="http://schemas.microsoft.com/office/drawing/2014/main" id="{8B043236-42B7-D25A-DE13-FD22BE5BBF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5790" y="1312582"/>
            <a:ext cx="2071536" cy="207153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When the World Runs Dry - Workman Publishing">
            <a:extLst>
              <a:ext uri="{FF2B5EF4-FFF2-40B4-BE49-F238E27FC236}">
                <a16:creationId xmlns:a16="http://schemas.microsoft.com/office/drawing/2014/main" id="{96A0BEF7-8CDB-90B7-26CB-00D45E3CFE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9483" y="4187440"/>
            <a:ext cx="1461950" cy="2202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4A56695-FCBE-0C1F-865F-D40339D45B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3464" y="2666785"/>
            <a:ext cx="1462703" cy="220286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Out of the Dust">
            <a:extLst>
              <a:ext uri="{FF2B5EF4-FFF2-40B4-BE49-F238E27FC236}">
                <a16:creationId xmlns:a16="http://schemas.microsoft.com/office/drawing/2014/main" id="{6A6EFF1C-58A4-403A-84D4-41A2EE65FA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15239" y="3616324"/>
            <a:ext cx="1668856" cy="242483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DC10A4-E72D-7024-5C11-2C73F07E52B7}"/>
              </a:ext>
            </a:extLst>
          </p:cNvPr>
          <p:cNvPicPr>
            <a:picLocks noChangeAspect="1"/>
          </p:cNvPicPr>
          <p:nvPr/>
        </p:nvPicPr>
        <p:blipFill>
          <a:blip r:embed="rId2"/>
          <a:stretch>
            <a:fillRect/>
          </a:stretch>
        </p:blipFill>
        <p:spPr>
          <a:xfrm>
            <a:off x="4077169" y="276999"/>
            <a:ext cx="4667250" cy="5657850"/>
          </a:xfrm>
          <a:prstGeom prst="rect">
            <a:avLst/>
          </a:prstGeom>
          <a:ln w="57150">
            <a:solidFill>
              <a:srgbClr val="0070C0"/>
            </a:solidFill>
          </a:ln>
        </p:spPr>
      </p:pic>
      <p:sp>
        <p:nvSpPr>
          <p:cNvPr id="5" name="TextBox 4">
            <a:extLst>
              <a:ext uri="{FF2B5EF4-FFF2-40B4-BE49-F238E27FC236}">
                <a16:creationId xmlns:a16="http://schemas.microsoft.com/office/drawing/2014/main" id="{22849333-8F78-2F6C-5F10-D2E12A3BED20}"/>
              </a:ext>
            </a:extLst>
          </p:cNvPr>
          <p:cNvSpPr txBox="1"/>
          <p:nvPr/>
        </p:nvSpPr>
        <p:spPr>
          <a:xfrm>
            <a:off x="2177320" y="6211669"/>
            <a:ext cx="9724869"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3"/>
              </a:rPr>
              <a:t>https://www.startwithabook.org/sites/default/files/river-rangers-toolkit-dc-metro.pdf</a:t>
            </a:r>
            <a:endParaRPr lang="en-US" dirty="0"/>
          </a:p>
          <a:p>
            <a:endParaRPr lang="en-US" dirty="0"/>
          </a:p>
        </p:txBody>
      </p:sp>
    </p:spTree>
    <p:extLst>
      <p:ext uri="{BB962C8B-B14F-4D97-AF65-F5344CB8AC3E}">
        <p14:creationId xmlns:p14="http://schemas.microsoft.com/office/powerpoint/2010/main" val="410897855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D51A6-E207-4A10-9380-F683DB0AA33A}"/>
              </a:ext>
            </a:extLst>
          </p:cNvPr>
          <p:cNvSpPr txBox="1"/>
          <p:nvPr/>
        </p:nvSpPr>
        <p:spPr>
          <a:xfrm>
            <a:off x="2024109" y="452762"/>
            <a:ext cx="712876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lang="en-US" sz="3600" dirty="0"/>
              <a:t>Thinking About Our Water (Rivers)</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78E66DE3-9118-41CF-9F85-C4AE298A3EC8}"/>
              </a:ext>
            </a:extLst>
          </p:cNvPr>
          <p:cNvPicPr>
            <a:picLocks noChangeAspect="1"/>
          </p:cNvPicPr>
          <p:nvPr/>
        </p:nvPicPr>
        <p:blipFill>
          <a:blip r:embed="rId2"/>
          <a:stretch>
            <a:fillRect/>
          </a:stretch>
        </p:blipFill>
        <p:spPr>
          <a:xfrm rot="5400000">
            <a:off x="2194802" y="716672"/>
            <a:ext cx="5310731" cy="6563560"/>
          </a:xfrm>
          <a:prstGeom prst="rect">
            <a:avLst/>
          </a:prstGeom>
        </p:spPr>
      </p:pic>
      <p:pic>
        <p:nvPicPr>
          <p:cNvPr id="6" name="Picture 5">
            <a:extLst>
              <a:ext uri="{FF2B5EF4-FFF2-40B4-BE49-F238E27FC236}">
                <a16:creationId xmlns:a16="http://schemas.microsoft.com/office/drawing/2014/main" id="{7B8DA032-6C65-48C3-A180-96ABFFD9C899}"/>
              </a:ext>
            </a:extLst>
          </p:cNvPr>
          <p:cNvPicPr>
            <a:picLocks noChangeAspect="1"/>
          </p:cNvPicPr>
          <p:nvPr/>
        </p:nvPicPr>
        <p:blipFill>
          <a:blip r:embed="rId3"/>
          <a:stretch>
            <a:fillRect/>
          </a:stretch>
        </p:blipFill>
        <p:spPr>
          <a:xfrm>
            <a:off x="8640747" y="2186127"/>
            <a:ext cx="2705100" cy="2628900"/>
          </a:xfrm>
          <a:prstGeom prst="rect">
            <a:avLst/>
          </a:prstGeom>
        </p:spPr>
      </p:pic>
    </p:spTree>
    <p:extLst>
      <p:ext uri="{BB962C8B-B14F-4D97-AF65-F5344CB8AC3E}">
        <p14:creationId xmlns:p14="http://schemas.microsoft.com/office/powerpoint/2010/main" val="327543354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FC525A-6607-4038-97FF-BD3C15944560}"/>
              </a:ext>
            </a:extLst>
          </p:cNvPr>
          <p:cNvSpPr txBox="1"/>
          <p:nvPr/>
        </p:nvSpPr>
        <p:spPr>
          <a:xfrm>
            <a:off x="852256" y="1599022"/>
            <a:ext cx="9756559" cy="41242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a:spcBef>
                <a:spcPts val="0"/>
              </a:spcBef>
              <a:spcAft>
                <a:spcPts val="0"/>
              </a:spcAft>
            </a:pPr>
            <a:endParaRPr lang="en-US" sz="2000" dirty="0">
              <a:effectLst/>
              <a:ea typeface="Calibri" panose="020F0502020204030204" pitchFamily="34" charset="0"/>
            </a:endParaRPr>
          </a:p>
          <a:p>
            <a:pPr marL="285750" marR="0" indent="-285750">
              <a:spcBef>
                <a:spcPts val="0"/>
              </a:spcBef>
              <a:spcAft>
                <a:spcPts val="2700"/>
              </a:spcAft>
              <a:buFont typeface="Arial" panose="020B0604020202020204" pitchFamily="34" charset="0"/>
              <a:buChar char="•"/>
            </a:pPr>
            <a:r>
              <a:rPr lang="en-US" sz="2000" b="1" dirty="0">
                <a:solidFill>
                  <a:srgbClr val="003B5C"/>
                </a:solidFill>
                <a:effectLst/>
                <a:ea typeface="Calibri" panose="020F0502020204030204" pitchFamily="34" charset="0"/>
              </a:rPr>
              <a:t>According to the EPA, a full bathtub requires about </a:t>
            </a:r>
            <a:r>
              <a:rPr lang="en-US" sz="2000" b="1" u="none" strike="noStrike" dirty="0">
                <a:solidFill>
                  <a:srgbClr val="003B5C"/>
                </a:solidFill>
                <a:effectLst/>
                <a:ea typeface="Calibri" panose="020F0502020204030204" pitchFamily="34" charset="0"/>
                <a:hlinkClick r:id="rId2"/>
              </a:rPr>
              <a:t>70 gallons of water</a:t>
            </a:r>
            <a:r>
              <a:rPr lang="en-US" sz="2000" b="1" dirty="0">
                <a:solidFill>
                  <a:srgbClr val="003B5C"/>
                </a:solidFill>
                <a:effectLst/>
                <a:ea typeface="Calibri" panose="020F0502020204030204" pitchFamily="34" charset="0"/>
              </a:rPr>
              <a:t>, while taking a five-minute shower uses 10 to 25 gallons.</a:t>
            </a:r>
            <a:endParaRPr lang="en-US" sz="2000" dirty="0">
              <a:effectLst/>
              <a:ea typeface="Calibri" panose="020F0502020204030204" pitchFamily="34" charset="0"/>
            </a:endParaRPr>
          </a:p>
          <a:p>
            <a:pPr marL="285750" marR="0" indent="-285750">
              <a:spcBef>
                <a:spcPts val="0"/>
              </a:spcBef>
              <a:spcAft>
                <a:spcPts val="2700"/>
              </a:spcAft>
              <a:buFont typeface="Arial" panose="020B0604020202020204" pitchFamily="34" charset="0"/>
              <a:buChar char="•"/>
            </a:pPr>
            <a:r>
              <a:rPr lang="en-US" sz="2000" b="1" dirty="0">
                <a:solidFill>
                  <a:srgbClr val="003B5C"/>
                </a:solidFill>
                <a:effectLst/>
                <a:ea typeface="Calibri" panose="020F0502020204030204" pitchFamily="34" charset="0"/>
              </a:rPr>
              <a:t>Less than </a:t>
            </a:r>
            <a:r>
              <a:rPr lang="en-US" sz="2000" b="1" u="none" strike="noStrike" dirty="0">
                <a:solidFill>
                  <a:srgbClr val="003B5C"/>
                </a:solidFill>
                <a:effectLst/>
                <a:ea typeface="Calibri" panose="020F0502020204030204" pitchFamily="34" charset="0"/>
                <a:hlinkClick r:id="rId3"/>
              </a:rPr>
              <a:t>1% of the water</a:t>
            </a:r>
            <a:r>
              <a:rPr lang="en-US" sz="2000" b="1" dirty="0">
                <a:solidFill>
                  <a:srgbClr val="003B5C"/>
                </a:solidFill>
                <a:effectLst/>
                <a:ea typeface="Calibri" panose="020F0502020204030204" pitchFamily="34" charset="0"/>
              </a:rPr>
              <a:t> supply on earth can be used as drinking water.</a:t>
            </a:r>
            <a:endParaRPr lang="en-US" sz="2000" dirty="0">
              <a:effectLst/>
              <a:ea typeface="Calibri" panose="020F0502020204030204" pitchFamily="34" charset="0"/>
            </a:endParaRPr>
          </a:p>
          <a:p>
            <a:pPr marL="285750" marR="0" indent="-285750">
              <a:spcBef>
                <a:spcPts val="0"/>
              </a:spcBef>
              <a:spcAft>
                <a:spcPts val="2700"/>
              </a:spcAft>
              <a:buFont typeface="Arial" panose="020B0604020202020204" pitchFamily="34" charset="0"/>
              <a:buChar char="•"/>
            </a:pPr>
            <a:r>
              <a:rPr lang="en-US" sz="2000" b="1" dirty="0">
                <a:solidFill>
                  <a:srgbClr val="003B5C"/>
                </a:solidFill>
                <a:effectLst/>
                <a:ea typeface="Calibri" panose="020F0502020204030204" pitchFamily="34" charset="0"/>
              </a:rPr>
              <a:t>Bottled water can be up to </a:t>
            </a:r>
            <a:r>
              <a:rPr lang="en-US" sz="2000" b="1" u="none" strike="noStrike" dirty="0">
                <a:solidFill>
                  <a:srgbClr val="003B5C"/>
                </a:solidFill>
                <a:effectLst/>
                <a:ea typeface="Calibri" panose="020F0502020204030204" pitchFamily="34" charset="0"/>
                <a:hlinkClick r:id="rId4"/>
              </a:rPr>
              <a:t>2000 times more expensive</a:t>
            </a:r>
            <a:r>
              <a:rPr lang="en-US" sz="2000" b="1" dirty="0">
                <a:solidFill>
                  <a:srgbClr val="003B5C"/>
                </a:solidFill>
                <a:effectLst/>
                <a:ea typeface="Calibri" panose="020F0502020204030204" pitchFamily="34" charset="0"/>
              </a:rPr>
              <a:t> than tap water and it may not be as safe.</a:t>
            </a:r>
          </a:p>
          <a:p>
            <a:pPr marL="285750" indent="-285750">
              <a:spcAft>
                <a:spcPts val="2700"/>
              </a:spcAft>
              <a:buFont typeface="Arial" panose="020B0604020202020204" pitchFamily="34" charset="0"/>
              <a:buChar char="•"/>
            </a:pPr>
            <a:r>
              <a:rPr lang="en-US" sz="2000" b="1" dirty="0">
                <a:solidFill>
                  <a:srgbClr val="003B5C"/>
                </a:solidFill>
                <a:ea typeface="Calibri" panose="020F0502020204030204" pitchFamily="34" charset="0"/>
              </a:rPr>
              <a:t>On average, women in developing countries walk 3.7 miles (6 kilometers) a day to collect water. In Africa alone, women spend </a:t>
            </a:r>
            <a:r>
              <a:rPr lang="en-US" sz="2000" b="1" dirty="0">
                <a:solidFill>
                  <a:srgbClr val="0090D4"/>
                </a:solidFill>
                <a:ea typeface="Calibri" panose="020F0502020204030204" pitchFamily="34" charset="0"/>
                <a:hlinkClick r:id="rId5"/>
              </a:rPr>
              <a:t>40 billion hours a year</a:t>
            </a:r>
            <a:r>
              <a:rPr lang="en-US" sz="2000" b="1" dirty="0">
                <a:solidFill>
                  <a:srgbClr val="003B5C"/>
                </a:solidFill>
                <a:ea typeface="Calibri" panose="020F0502020204030204" pitchFamily="34" charset="0"/>
              </a:rPr>
              <a:t> walking for water. </a:t>
            </a:r>
            <a:endParaRPr lang="en-US" sz="2000" dirty="0">
              <a:ea typeface="Calibri" panose="020F0502020204030204" pitchFamily="34" charset="0"/>
            </a:endParaRPr>
          </a:p>
          <a:p>
            <a:pPr marL="285750" marR="0" indent="-285750">
              <a:spcBef>
                <a:spcPts val="0"/>
              </a:spcBef>
              <a:spcAft>
                <a:spcPts val="270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705215B8-5253-47F6-8B18-9A0D15F56A7C}"/>
              </a:ext>
            </a:extLst>
          </p:cNvPr>
          <p:cNvSpPr txBox="1"/>
          <p:nvPr/>
        </p:nvSpPr>
        <p:spPr>
          <a:xfrm>
            <a:off x="2911875" y="532660"/>
            <a:ext cx="5770486"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000000"/>
                </a:solidFill>
                <a:effectLst/>
                <a:uFillTx/>
                <a:latin typeface="+mn-lt"/>
                <a:ea typeface="+mn-ea"/>
                <a:cs typeface="+mn-cs"/>
                <a:sym typeface="Calibri"/>
              </a:rPr>
              <a:t>Water Facts</a:t>
            </a:r>
          </a:p>
        </p:txBody>
      </p:sp>
      <p:pic>
        <p:nvPicPr>
          <p:cNvPr id="4098" name="Picture 2" descr="Water Bottle PNG, Vector, PSD, and Clipart With Transparent Background for  Free Download | Pngtree">
            <a:extLst>
              <a:ext uri="{FF2B5EF4-FFF2-40B4-BE49-F238E27FC236}">
                <a16:creationId xmlns:a16="http://schemas.microsoft.com/office/drawing/2014/main" id="{15F4F85F-746A-46E5-8BFF-83D7B85D55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7899" y="4589756"/>
            <a:ext cx="2009682" cy="200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4951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95D2DE-3414-4D14-A899-2E2CD1198CBA}"/>
              </a:ext>
            </a:extLst>
          </p:cNvPr>
          <p:cNvSpPr txBox="1"/>
          <p:nvPr/>
        </p:nvSpPr>
        <p:spPr>
          <a:xfrm>
            <a:off x="745724" y="462508"/>
            <a:ext cx="893093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spcBef>
                <a:spcPts val="0"/>
              </a:spcBef>
              <a:spcAft>
                <a:spcPts val="0"/>
              </a:spcAft>
            </a:pPr>
            <a:r>
              <a:rPr lang="en-US" sz="1800" u="sng" dirty="0">
                <a:solidFill>
                  <a:srgbClr val="0000FF"/>
                </a:solidFill>
                <a:effectLst/>
                <a:latin typeface="Calibri" panose="020F0502020204030204" pitchFamily="34" charset="0"/>
                <a:ea typeface="Times New Roman" panose="02020603050405020304" pitchFamily="18" charset="0"/>
                <a:hlinkClick r:id="rId2"/>
              </a:rPr>
              <a:t>https://www.unicefusa.org/stories/how-long-does-it-take-get-water-aysha-eight-hours-day</a:t>
            </a:r>
            <a:endParaRPr lang="en-US" sz="1800" dirty="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1480292C-5C49-4E0D-839E-A31A668E0F89}"/>
              </a:ext>
            </a:extLst>
          </p:cNvPr>
          <p:cNvPicPr>
            <a:picLocks noChangeAspect="1"/>
          </p:cNvPicPr>
          <p:nvPr/>
        </p:nvPicPr>
        <p:blipFill>
          <a:blip r:embed="rId3"/>
          <a:stretch>
            <a:fillRect/>
          </a:stretch>
        </p:blipFill>
        <p:spPr>
          <a:xfrm>
            <a:off x="2423603" y="1690051"/>
            <a:ext cx="8129819" cy="4705441"/>
          </a:xfrm>
          <a:prstGeom prst="rect">
            <a:avLst/>
          </a:prstGeom>
        </p:spPr>
      </p:pic>
    </p:spTree>
    <p:extLst>
      <p:ext uri="{BB962C8B-B14F-4D97-AF65-F5344CB8AC3E}">
        <p14:creationId xmlns:p14="http://schemas.microsoft.com/office/powerpoint/2010/main" val="266539150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AF2687-99FC-45CE-810A-677D94E0FBC4}"/>
              </a:ext>
            </a:extLst>
          </p:cNvPr>
          <p:cNvSpPr txBox="1"/>
          <p:nvPr/>
        </p:nvSpPr>
        <p:spPr>
          <a:xfrm>
            <a:off x="1118586" y="1396762"/>
            <a:ext cx="9170633" cy="3139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b="0" i="0" dirty="0">
                <a:solidFill>
                  <a:srgbClr val="333333"/>
                </a:solidFill>
                <a:effectLst/>
              </a:rPr>
              <a:t>It's a physically demanding, time-consuming responsibility and one that almost always falls to females. </a:t>
            </a:r>
          </a:p>
          <a:p>
            <a:endParaRPr lang="en-US" dirty="0">
              <a:solidFill>
                <a:srgbClr val="333333"/>
              </a:solidFill>
            </a:endParaRPr>
          </a:p>
          <a:p>
            <a:pPr marL="285750" indent="-285750">
              <a:buFont typeface="Arial" panose="020B0604020202020204" pitchFamily="34" charset="0"/>
              <a:buChar char="•"/>
            </a:pPr>
            <a:r>
              <a:rPr lang="en-US" dirty="0">
                <a:solidFill>
                  <a:srgbClr val="333333"/>
                </a:solidFill>
              </a:rPr>
              <a:t>T</a:t>
            </a:r>
            <a:r>
              <a:rPr lang="en-US" b="0" i="0" dirty="0">
                <a:solidFill>
                  <a:srgbClr val="333333"/>
                </a:solidFill>
                <a:effectLst/>
              </a:rPr>
              <a:t>here are an estimated 13.54 million women (and 3.36 million children) who are responsible for water collection trips that take 30 minutes or longer.</a:t>
            </a:r>
          </a:p>
          <a:p>
            <a:endParaRPr lang="en-US" b="0" i="0" dirty="0">
              <a:solidFill>
                <a:srgbClr val="333333"/>
              </a:solidFill>
              <a:effectLst/>
            </a:endParaRPr>
          </a:p>
          <a:p>
            <a:pPr marL="285750" indent="-285750">
              <a:buFont typeface="Arial" panose="020B0604020202020204" pitchFamily="34" charset="0"/>
              <a:buChar char="•"/>
            </a:pPr>
            <a:r>
              <a:rPr lang="en-US" b="0" i="0" dirty="0">
                <a:solidFill>
                  <a:srgbClr val="333333"/>
                </a:solidFill>
                <a:effectLst/>
              </a:rPr>
              <a:t>When the chore is a kid's job, there's still a major gender gap: 62 percent for girls versus 38 percent for boys.</a:t>
            </a:r>
          </a:p>
          <a:p>
            <a:endParaRPr lang="en-US" dirty="0">
              <a:solidFill>
                <a:srgbClr val="333333"/>
              </a:solidFill>
            </a:endParaRPr>
          </a:p>
          <a:p>
            <a:pPr marL="285750" indent="-285750">
              <a:buFont typeface="Arial" panose="020B0604020202020204" pitchFamily="34" charset="0"/>
              <a:buChar char="•"/>
            </a:pPr>
            <a:r>
              <a:rPr lang="en-US" b="0" i="0" dirty="0">
                <a:solidFill>
                  <a:srgbClr val="333333"/>
                </a:solidFill>
                <a:effectLst/>
              </a:rPr>
              <a:t>Jerry cans, bright yellow plastic containers were originally filled with cooking oil.              </a:t>
            </a:r>
            <a:r>
              <a:rPr lang="en-US" dirty="0">
                <a:solidFill>
                  <a:srgbClr val="333333"/>
                </a:solidFill>
              </a:rPr>
              <a:t> When</a:t>
            </a:r>
            <a:r>
              <a:rPr lang="en-US" b="0" i="0" dirty="0">
                <a:solidFill>
                  <a:srgbClr val="333333"/>
                </a:solidFill>
                <a:effectLst/>
              </a:rPr>
              <a:t> it's full, it holds 5 gallons and weighs about 40 pounds. </a:t>
            </a:r>
            <a:endParaRPr lang="en-US" dirty="0"/>
          </a:p>
        </p:txBody>
      </p:sp>
      <p:sp>
        <p:nvSpPr>
          <p:cNvPr id="4" name="TextBox 3">
            <a:extLst>
              <a:ext uri="{FF2B5EF4-FFF2-40B4-BE49-F238E27FC236}">
                <a16:creationId xmlns:a16="http://schemas.microsoft.com/office/drawing/2014/main" id="{8CE54E77-9CFE-487B-ADF3-C133DC56AA46}"/>
              </a:ext>
            </a:extLst>
          </p:cNvPr>
          <p:cNvSpPr txBox="1"/>
          <p:nvPr/>
        </p:nvSpPr>
        <p:spPr>
          <a:xfrm>
            <a:off x="2867489" y="426128"/>
            <a:ext cx="6684886"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200" dirty="0"/>
              <a:t>Thinking about Water Collection</a:t>
            </a:r>
            <a:endParaRPr kumimoji="0" lang="en-US" sz="3200" b="0" i="0" u="none" strike="noStrike" cap="none" spc="0" normalizeH="0" baseline="0" dirty="0">
              <a:ln>
                <a:noFill/>
              </a:ln>
              <a:solidFill>
                <a:srgbClr val="000000"/>
              </a:solidFill>
              <a:effectLst/>
              <a:uFillTx/>
              <a:latin typeface="+mn-lt"/>
              <a:ea typeface="+mn-ea"/>
              <a:cs typeface="+mn-cs"/>
              <a:sym typeface="Calibri"/>
            </a:endParaRPr>
          </a:p>
        </p:txBody>
      </p:sp>
      <p:sp>
        <p:nvSpPr>
          <p:cNvPr id="6" name="TextBox 5">
            <a:extLst>
              <a:ext uri="{FF2B5EF4-FFF2-40B4-BE49-F238E27FC236}">
                <a16:creationId xmlns:a16="http://schemas.microsoft.com/office/drawing/2014/main" id="{223972AB-DF58-4C38-AA7C-B200E88C2121}"/>
              </a:ext>
            </a:extLst>
          </p:cNvPr>
          <p:cNvSpPr txBox="1"/>
          <p:nvPr/>
        </p:nvSpPr>
        <p:spPr>
          <a:xfrm>
            <a:off x="701336" y="5916941"/>
            <a:ext cx="1116810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spcBef>
                <a:spcPts val="0"/>
              </a:spcBef>
              <a:spcAft>
                <a:spcPts val="0"/>
              </a:spcAft>
            </a:pPr>
            <a:r>
              <a:rPr lang="en-US" sz="1400" u="sng" dirty="0">
                <a:solidFill>
                  <a:srgbClr val="000000"/>
                </a:solidFill>
                <a:effectLst/>
                <a:latin typeface="Calibri" panose="020F0502020204030204" pitchFamily="34" charset="0"/>
                <a:ea typeface="Times New Roman" panose="02020603050405020304" pitchFamily="18" charset="0"/>
                <a:hlinkClick r:id="rId2"/>
              </a:rPr>
              <a:t>https://www.npr.org/sections/goatsandsoda/2016/07/07/484793736/millions-of-women-take-a-long-walk-with-a-40-pound-water-can</a:t>
            </a:r>
            <a:endParaRPr lang="en-US" sz="1400" dirty="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68A6BA09-7AAF-4F12-9D61-F49868B08433}"/>
              </a:ext>
            </a:extLst>
          </p:cNvPr>
          <p:cNvPicPr>
            <a:picLocks noChangeAspect="1"/>
          </p:cNvPicPr>
          <p:nvPr/>
        </p:nvPicPr>
        <p:blipFill>
          <a:blip r:embed="rId3"/>
          <a:stretch>
            <a:fillRect/>
          </a:stretch>
        </p:blipFill>
        <p:spPr>
          <a:xfrm>
            <a:off x="9174934" y="3977370"/>
            <a:ext cx="2525836" cy="1693840"/>
          </a:xfrm>
          <a:prstGeom prst="rect">
            <a:avLst/>
          </a:prstGeom>
          <a:ln w="12700">
            <a:solidFill>
              <a:schemeClr val="tx1"/>
            </a:solidFill>
          </a:ln>
        </p:spPr>
      </p:pic>
    </p:spTree>
    <p:extLst>
      <p:ext uri="{BB962C8B-B14F-4D97-AF65-F5344CB8AC3E}">
        <p14:creationId xmlns:p14="http://schemas.microsoft.com/office/powerpoint/2010/main" val="13506414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0AFEE7-FA4D-492F-8F45-7537825AF19A}"/>
              </a:ext>
            </a:extLst>
          </p:cNvPr>
          <p:cNvSpPr txBox="1"/>
          <p:nvPr/>
        </p:nvSpPr>
        <p:spPr>
          <a:xfrm>
            <a:off x="887768" y="6028808"/>
            <a:ext cx="1078636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hlinkClick r:id="rId2"/>
              </a:rPr>
              <a:t>https://www.nationalgeographic.com/science/article/partner-content-americas-looming-water-crisis</a:t>
            </a:r>
            <a:endParaRPr lang="en-US" sz="16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AEFCE470-CE4D-4939-8D27-13605403DA08}"/>
              </a:ext>
            </a:extLst>
          </p:cNvPr>
          <p:cNvSpPr txBox="1"/>
          <p:nvPr/>
        </p:nvSpPr>
        <p:spPr>
          <a:xfrm>
            <a:off x="1136343" y="1797702"/>
            <a:ext cx="8360544"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buFont typeface="Arial" panose="020B0604020202020204" pitchFamily="34" charset="0"/>
              <a:buChar char="•"/>
            </a:pPr>
            <a:r>
              <a:rPr lang="en-US" b="0" i="0" dirty="0">
                <a:solidFill>
                  <a:srgbClr val="333333"/>
                </a:solidFill>
                <a:effectLst/>
                <a:latin typeface="GeoEditRegular"/>
              </a:rPr>
              <a:t>On average, each American uses 80 to 100 gallons of water every day, with the nation’s estimated total daily usage toping 345 billion gallons --- enough to sink the state of Rhode Island under a foot of water.</a:t>
            </a:r>
          </a:p>
          <a:p>
            <a:pPr marL="285750" indent="-285750">
              <a:buFont typeface="Arial" panose="020B0604020202020204" pitchFamily="34" charset="0"/>
              <a:buChar char="•"/>
            </a:pPr>
            <a:endParaRPr lang="en-US" dirty="0">
              <a:solidFill>
                <a:srgbClr val="333333"/>
              </a:solidFill>
              <a:latin typeface="GeoEditRegular"/>
            </a:endParaRPr>
          </a:p>
          <a:p>
            <a:pPr marL="285750" indent="-285750">
              <a:buFont typeface="Arial" panose="020B0604020202020204" pitchFamily="34" charset="0"/>
              <a:buChar char="•"/>
            </a:pPr>
            <a:r>
              <a:rPr lang="en-US" b="0" i="0" dirty="0">
                <a:solidFill>
                  <a:srgbClr val="333333"/>
                </a:solidFill>
                <a:effectLst/>
                <a:latin typeface="GeoEditRegular"/>
              </a:rPr>
              <a:t> Los Angeles has grown by a million people since the 1970s, but water usage is still the same. </a:t>
            </a:r>
          </a:p>
          <a:p>
            <a:pPr marL="285750" indent="-285750">
              <a:buFont typeface="Arial" panose="020B0604020202020204" pitchFamily="34" charset="0"/>
              <a:buChar char="•"/>
            </a:pPr>
            <a:endParaRPr lang="en-US" dirty="0">
              <a:solidFill>
                <a:srgbClr val="333333"/>
              </a:solidFill>
              <a:latin typeface="GeoEditRegular"/>
            </a:endParaRPr>
          </a:p>
          <a:p>
            <a:pPr marL="285750" indent="-285750">
              <a:buFont typeface="Arial" panose="020B0604020202020204" pitchFamily="34" charset="0"/>
              <a:buChar char="•"/>
            </a:pPr>
            <a:r>
              <a:rPr lang="en-US" dirty="0">
                <a:solidFill>
                  <a:srgbClr val="333333"/>
                </a:solidFill>
                <a:latin typeface="GeoEditRegular"/>
              </a:rPr>
              <a:t>Water s</a:t>
            </a:r>
            <a:r>
              <a:rPr lang="en-US" b="0" i="0" dirty="0">
                <a:solidFill>
                  <a:srgbClr val="333333"/>
                </a:solidFill>
                <a:effectLst/>
                <a:latin typeface="GeoEditRegular"/>
              </a:rPr>
              <a:t>hortages won’t affect only the regions we’d expect to be dry: with as many as 96 of the 204 water basins in trouble. </a:t>
            </a:r>
            <a:r>
              <a:rPr lang="en-US" dirty="0">
                <a:solidFill>
                  <a:srgbClr val="333333"/>
                </a:solidFill>
                <a:latin typeface="GeoEditRegular"/>
              </a:rPr>
              <a:t>Included are </a:t>
            </a:r>
            <a:r>
              <a:rPr lang="en-US" b="0" i="0" dirty="0">
                <a:solidFill>
                  <a:srgbClr val="333333"/>
                </a:solidFill>
                <a:effectLst/>
                <a:latin typeface="GeoEditRegular"/>
              </a:rPr>
              <a:t>the central and southern Great Plains, the Southwest, and central Rocky Mountain states, as well as parts of California, the South, and the Midwest.</a:t>
            </a:r>
            <a:endParaRPr lang="en-US" dirty="0">
              <a:solidFill>
                <a:srgbClr val="333333"/>
              </a:solidFill>
              <a:latin typeface="GeoEditRegular"/>
            </a:endParaRPr>
          </a:p>
          <a:p>
            <a:r>
              <a:rPr lang="en-US" b="0" i="0" dirty="0">
                <a:solidFill>
                  <a:srgbClr val="333333"/>
                </a:solidFill>
                <a:effectLst/>
                <a:latin typeface="GeoEditRegular"/>
              </a:rPr>
              <a:t>  </a:t>
            </a:r>
            <a:endParaRPr lang="en-US" dirty="0"/>
          </a:p>
        </p:txBody>
      </p:sp>
      <p:sp>
        <p:nvSpPr>
          <p:cNvPr id="7" name="TextBox 6">
            <a:extLst>
              <a:ext uri="{FF2B5EF4-FFF2-40B4-BE49-F238E27FC236}">
                <a16:creationId xmlns:a16="http://schemas.microsoft.com/office/drawing/2014/main" id="{A7C5490E-7BE9-47F1-AFB8-EDD29290ECCC}"/>
              </a:ext>
            </a:extLst>
          </p:cNvPr>
          <p:cNvSpPr txBox="1"/>
          <p:nvPr/>
        </p:nvSpPr>
        <p:spPr>
          <a:xfrm>
            <a:off x="2681056" y="230819"/>
            <a:ext cx="6977849"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mn-lt"/>
                <a:ea typeface="+mn-ea"/>
                <a:cs typeface="+mn-cs"/>
                <a:sym typeface="Calibri"/>
              </a:rPr>
              <a:t>Meanwhile in America</a:t>
            </a:r>
          </a:p>
        </p:txBody>
      </p:sp>
    </p:spTree>
    <p:extLst>
      <p:ext uri="{BB962C8B-B14F-4D97-AF65-F5344CB8AC3E}">
        <p14:creationId xmlns:p14="http://schemas.microsoft.com/office/powerpoint/2010/main" val="40180138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B0D6A4-27CD-54B7-63C1-0A2D3BF4888E}"/>
              </a:ext>
            </a:extLst>
          </p:cNvPr>
          <p:cNvSpPr txBox="1"/>
          <p:nvPr/>
        </p:nvSpPr>
        <p:spPr>
          <a:xfrm>
            <a:off x="1791478" y="-59121"/>
            <a:ext cx="7716416" cy="1631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endParaRPr lang="en-US" dirty="0"/>
          </a:p>
          <a:p>
            <a:pPr algn="ctr"/>
            <a:r>
              <a:rPr lang="en-US" sz="3200" b="1" dirty="0">
                <a:solidFill>
                  <a:srgbClr val="26AA52"/>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Part II</a:t>
            </a:r>
          </a:p>
          <a:p>
            <a:pPr algn="ctr"/>
            <a:r>
              <a:rPr lang="en-US" sz="3200" b="1" dirty="0">
                <a:solidFill>
                  <a:srgbClr val="26AA52"/>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Featured Books, Lessons, and Activities</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CCD63D2E-77C9-FF13-7CFC-CAA21459DDB6}"/>
              </a:ext>
            </a:extLst>
          </p:cNvPr>
          <p:cNvPicPr>
            <a:picLocks noChangeAspect="1"/>
          </p:cNvPicPr>
          <p:nvPr/>
        </p:nvPicPr>
        <p:blipFill>
          <a:blip r:embed="rId2"/>
          <a:stretch>
            <a:fillRect/>
          </a:stretch>
        </p:blipFill>
        <p:spPr>
          <a:xfrm>
            <a:off x="3957637" y="1572093"/>
            <a:ext cx="4276725" cy="4343400"/>
          </a:xfrm>
          <a:prstGeom prst="rect">
            <a:avLst/>
          </a:prstGeom>
          <a:ln w="19050">
            <a:solidFill>
              <a:schemeClr val="tx1"/>
            </a:solidFill>
          </a:ln>
        </p:spPr>
      </p:pic>
    </p:spTree>
    <p:extLst>
      <p:ext uri="{BB962C8B-B14F-4D97-AF65-F5344CB8AC3E}">
        <p14:creationId xmlns:p14="http://schemas.microsoft.com/office/powerpoint/2010/main" val="288339105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 Are Water Protectors">
            <a:extLst>
              <a:ext uri="{FF2B5EF4-FFF2-40B4-BE49-F238E27FC236}">
                <a16:creationId xmlns:a16="http://schemas.microsoft.com/office/drawing/2014/main" id="{A2DFE07B-E3ED-05FA-2666-FB15408E9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331" y="1495826"/>
            <a:ext cx="3717560" cy="3717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7A7FB8-E3B9-B6FF-AA57-B0170BAC8EB1}"/>
              </a:ext>
            </a:extLst>
          </p:cNvPr>
          <p:cNvSpPr txBox="1"/>
          <p:nvPr/>
        </p:nvSpPr>
        <p:spPr>
          <a:xfrm>
            <a:off x="5652117" y="3691095"/>
            <a:ext cx="3932420" cy="1200329"/>
          </a:xfrm>
          <a:prstGeom prst="rect">
            <a:avLst/>
          </a:prstGeom>
          <a:noFill/>
          <a:ln w="190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b="1" i="0" dirty="0">
                <a:solidFill>
                  <a:srgbClr val="333333"/>
                </a:solidFill>
                <a:effectLst/>
                <a:latin typeface="Lato" panose="020F0502020204030203" pitchFamily="34" charset="0"/>
              </a:rPr>
              <a:t>Publisher: </a:t>
            </a:r>
            <a:r>
              <a:rPr lang="en-US" dirty="0">
                <a:solidFill>
                  <a:srgbClr val="333333"/>
                </a:solidFill>
                <a:latin typeface="Lato" panose="020F0502020204030203" pitchFamily="34" charset="0"/>
              </a:rPr>
              <a:t>Roaring Book Press </a:t>
            </a:r>
            <a:r>
              <a:rPr lang="en-US" dirty="0">
                <a:solidFill>
                  <a:srgbClr val="333333"/>
                </a:solidFill>
                <a:effectLst/>
                <a:latin typeface="Lato" panose="020F0502020204030203" pitchFamily="34" charset="0"/>
              </a:rPr>
              <a:t> </a:t>
            </a:r>
          </a:p>
          <a:p>
            <a:pPr algn="l"/>
            <a:r>
              <a:rPr lang="en-US" b="1" dirty="0">
                <a:solidFill>
                  <a:srgbClr val="333333"/>
                </a:solidFill>
                <a:effectLst/>
                <a:latin typeface="Lato" panose="020F0502020204030203" pitchFamily="34" charset="0"/>
              </a:rPr>
              <a:t>Copyright</a:t>
            </a:r>
            <a:r>
              <a:rPr lang="en-US" dirty="0">
                <a:solidFill>
                  <a:srgbClr val="333333"/>
                </a:solidFill>
                <a:effectLst/>
                <a:latin typeface="Lato" panose="020F0502020204030203" pitchFamily="34" charset="0"/>
              </a:rPr>
              <a:t> </a:t>
            </a:r>
            <a:r>
              <a:rPr lang="en-US" b="1" i="0" dirty="0">
                <a:solidFill>
                  <a:srgbClr val="333333"/>
                </a:solidFill>
                <a:effectLst/>
                <a:latin typeface="Lato" panose="020F0502020204030203" pitchFamily="34" charset="0"/>
              </a:rPr>
              <a:t>Date:</a:t>
            </a:r>
            <a:r>
              <a:rPr lang="en-US" b="0" i="0" dirty="0">
                <a:solidFill>
                  <a:srgbClr val="333333"/>
                </a:solidFill>
                <a:effectLst/>
                <a:latin typeface="Lato" panose="020F0502020204030203" pitchFamily="34" charset="0"/>
              </a:rPr>
              <a:t> 2020</a:t>
            </a:r>
          </a:p>
          <a:p>
            <a:pPr algn="l"/>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1.9</a:t>
            </a:r>
          </a:p>
          <a:p>
            <a:pPr algn="l"/>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P-2</a:t>
            </a:r>
          </a:p>
        </p:txBody>
      </p:sp>
      <p:sp>
        <p:nvSpPr>
          <p:cNvPr id="4" name="TextBox 3">
            <a:extLst>
              <a:ext uri="{FF2B5EF4-FFF2-40B4-BE49-F238E27FC236}">
                <a16:creationId xmlns:a16="http://schemas.microsoft.com/office/drawing/2014/main" id="{3A121659-9C43-8D92-6B08-EA6A0F1F4851}"/>
              </a:ext>
            </a:extLst>
          </p:cNvPr>
          <p:cNvSpPr txBox="1"/>
          <p:nvPr/>
        </p:nvSpPr>
        <p:spPr>
          <a:xfrm>
            <a:off x="5115237" y="1951675"/>
            <a:ext cx="6472159" cy="1477325"/>
          </a:xfrm>
          <a:prstGeom prst="rect">
            <a:avLst/>
          </a:prstGeom>
          <a:noFill/>
          <a:ln w="190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b="0" i="0" dirty="0">
                <a:solidFill>
                  <a:srgbClr val="333333"/>
                </a:solidFill>
                <a:effectLst/>
                <a:latin typeface="Lato" panose="020F0502020204030203" pitchFamily="34" charset="0"/>
              </a:rPr>
              <a:t>Told from the perspective of a Native American child, this bold and lyrical picture book is a powerful call to action to defend Earth's natural resources--inspired by the Dakota Access Pipeline protests and similar movements led by Indigenous tribes all across North America.</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6" name="TextBox 5">
            <a:extLst>
              <a:ext uri="{FF2B5EF4-FFF2-40B4-BE49-F238E27FC236}">
                <a16:creationId xmlns:a16="http://schemas.microsoft.com/office/drawing/2014/main" id="{B42C48EB-9FDE-C5C3-CFC0-C6B6FDD1C1C0}"/>
              </a:ext>
            </a:extLst>
          </p:cNvPr>
          <p:cNvSpPr txBox="1"/>
          <p:nvPr/>
        </p:nvSpPr>
        <p:spPr>
          <a:xfrm>
            <a:off x="398488" y="5479142"/>
            <a:ext cx="501795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hlinkClick r:id="rId3"/>
              </a:rPr>
              <a:t>https://www.youtube.com/watch?v=1btJgUXzmw0</a:t>
            </a:r>
            <a:endParaRPr lang="en-US" dirty="0"/>
          </a:p>
          <a:p>
            <a:endParaRPr lang="en-US" dirty="0"/>
          </a:p>
        </p:txBody>
      </p:sp>
      <p:sp>
        <p:nvSpPr>
          <p:cNvPr id="8" name="TextBox 7">
            <a:extLst>
              <a:ext uri="{FF2B5EF4-FFF2-40B4-BE49-F238E27FC236}">
                <a16:creationId xmlns:a16="http://schemas.microsoft.com/office/drawing/2014/main" id="{5CC419E7-AC45-51C7-ECB8-991F212429AC}"/>
              </a:ext>
            </a:extLst>
          </p:cNvPr>
          <p:cNvSpPr txBox="1"/>
          <p:nvPr/>
        </p:nvSpPr>
        <p:spPr>
          <a:xfrm>
            <a:off x="3072984" y="509666"/>
            <a:ext cx="6955436"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000000"/>
                </a:solidFill>
                <a:effectLst/>
                <a:uFillTx/>
                <a:latin typeface="Microsoft JhengHei" panose="020B0604030504040204" pitchFamily="34" charset="-120"/>
                <a:ea typeface="Microsoft JhengHei" panose="020B0604030504040204" pitchFamily="34" charset="-120"/>
                <a:sym typeface="Calibri"/>
              </a:rPr>
              <a:t>We Are Water Protectors</a:t>
            </a:r>
          </a:p>
        </p:txBody>
      </p:sp>
      <p:pic>
        <p:nvPicPr>
          <p:cNvPr id="9" name="Picture 8">
            <a:extLst>
              <a:ext uri="{FF2B5EF4-FFF2-40B4-BE49-F238E27FC236}">
                <a16:creationId xmlns:a16="http://schemas.microsoft.com/office/drawing/2014/main" id="{E3096BD9-F192-4E33-B88B-C1C61242154D}"/>
              </a:ext>
            </a:extLst>
          </p:cNvPr>
          <p:cNvPicPr>
            <a:picLocks noChangeAspect="1"/>
          </p:cNvPicPr>
          <p:nvPr/>
        </p:nvPicPr>
        <p:blipFill>
          <a:blip r:embed="rId4"/>
          <a:stretch>
            <a:fillRect/>
          </a:stretch>
        </p:blipFill>
        <p:spPr>
          <a:xfrm>
            <a:off x="8215868" y="5177874"/>
            <a:ext cx="2526112" cy="1248865"/>
          </a:xfrm>
          <a:prstGeom prst="rect">
            <a:avLst/>
          </a:prstGeom>
          <a:ln w="19050">
            <a:solidFill>
              <a:schemeClr val="tx1"/>
            </a:solidFill>
          </a:ln>
        </p:spPr>
      </p:pic>
    </p:spTree>
    <p:extLst>
      <p:ext uri="{BB962C8B-B14F-4D97-AF65-F5344CB8AC3E}">
        <p14:creationId xmlns:p14="http://schemas.microsoft.com/office/powerpoint/2010/main" val="268021923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17BA66-0A2C-5D47-7512-F04968E04670}"/>
              </a:ext>
            </a:extLst>
          </p:cNvPr>
          <p:cNvSpPr txBox="1"/>
          <p:nvPr/>
        </p:nvSpPr>
        <p:spPr>
          <a:xfrm>
            <a:off x="554636" y="5545484"/>
            <a:ext cx="11482466"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600" dirty="0">
                <a:hlinkClick r:id="rId2"/>
              </a:rPr>
              <a:t>https://static.macmillan.com/static/macmillan/2020-online-resources/downloads/we-are-water-protectors-activity-kit.pdf</a:t>
            </a:r>
            <a:endParaRPr lang="en-US" sz="1600" dirty="0"/>
          </a:p>
          <a:p>
            <a:pPr algn="ctr"/>
            <a:endParaRPr lang="en-US" sz="1600" dirty="0"/>
          </a:p>
        </p:txBody>
      </p:sp>
      <p:pic>
        <p:nvPicPr>
          <p:cNvPr id="5" name="Picture 4">
            <a:extLst>
              <a:ext uri="{FF2B5EF4-FFF2-40B4-BE49-F238E27FC236}">
                <a16:creationId xmlns:a16="http://schemas.microsoft.com/office/drawing/2014/main" id="{4CEC348A-4E2D-33C5-C5D7-8A5C93E9105C}"/>
              </a:ext>
            </a:extLst>
          </p:cNvPr>
          <p:cNvPicPr>
            <a:picLocks noChangeAspect="1"/>
          </p:cNvPicPr>
          <p:nvPr/>
        </p:nvPicPr>
        <p:blipFill>
          <a:blip r:embed="rId3"/>
          <a:stretch>
            <a:fillRect/>
          </a:stretch>
        </p:blipFill>
        <p:spPr>
          <a:xfrm>
            <a:off x="554636" y="434715"/>
            <a:ext cx="2172543" cy="2780363"/>
          </a:xfrm>
          <a:prstGeom prst="rect">
            <a:avLst/>
          </a:prstGeom>
        </p:spPr>
      </p:pic>
      <p:pic>
        <p:nvPicPr>
          <p:cNvPr id="7" name="Picture 6">
            <a:extLst>
              <a:ext uri="{FF2B5EF4-FFF2-40B4-BE49-F238E27FC236}">
                <a16:creationId xmlns:a16="http://schemas.microsoft.com/office/drawing/2014/main" id="{080D45D8-8739-2F88-6365-B23FD5DDF81E}"/>
              </a:ext>
            </a:extLst>
          </p:cNvPr>
          <p:cNvPicPr>
            <a:picLocks noChangeAspect="1"/>
          </p:cNvPicPr>
          <p:nvPr/>
        </p:nvPicPr>
        <p:blipFill>
          <a:blip r:embed="rId4"/>
          <a:stretch>
            <a:fillRect/>
          </a:stretch>
        </p:blipFill>
        <p:spPr>
          <a:xfrm>
            <a:off x="2727179" y="1295759"/>
            <a:ext cx="2893649" cy="3656570"/>
          </a:xfrm>
          <a:prstGeom prst="rect">
            <a:avLst/>
          </a:prstGeom>
        </p:spPr>
      </p:pic>
      <p:pic>
        <p:nvPicPr>
          <p:cNvPr id="9" name="Picture 8">
            <a:extLst>
              <a:ext uri="{FF2B5EF4-FFF2-40B4-BE49-F238E27FC236}">
                <a16:creationId xmlns:a16="http://schemas.microsoft.com/office/drawing/2014/main" id="{319C158D-0E3A-C748-5E51-FAD124F9A227}"/>
              </a:ext>
            </a:extLst>
          </p:cNvPr>
          <p:cNvPicPr>
            <a:picLocks noChangeAspect="1"/>
          </p:cNvPicPr>
          <p:nvPr/>
        </p:nvPicPr>
        <p:blipFill>
          <a:blip r:embed="rId5"/>
          <a:stretch>
            <a:fillRect/>
          </a:stretch>
        </p:blipFill>
        <p:spPr>
          <a:xfrm>
            <a:off x="5899413" y="434715"/>
            <a:ext cx="2495550" cy="3257550"/>
          </a:xfrm>
          <a:prstGeom prst="rect">
            <a:avLst/>
          </a:prstGeom>
        </p:spPr>
      </p:pic>
      <p:pic>
        <p:nvPicPr>
          <p:cNvPr id="11" name="Picture 10">
            <a:extLst>
              <a:ext uri="{FF2B5EF4-FFF2-40B4-BE49-F238E27FC236}">
                <a16:creationId xmlns:a16="http://schemas.microsoft.com/office/drawing/2014/main" id="{159A5CC6-917C-EB9D-7298-7DC9AAF0703E}"/>
              </a:ext>
            </a:extLst>
          </p:cNvPr>
          <p:cNvPicPr>
            <a:picLocks noChangeAspect="1"/>
          </p:cNvPicPr>
          <p:nvPr/>
        </p:nvPicPr>
        <p:blipFill>
          <a:blip r:embed="rId6"/>
          <a:stretch>
            <a:fillRect/>
          </a:stretch>
        </p:blipFill>
        <p:spPr>
          <a:xfrm>
            <a:off x="8673548" y="1600715"/>
            <a:ext cx="3250976" cy="3656569"/>
          </a:xfrm>
          <a:prstGeom prst="rect">
            <a:avLst/>
          </a:prstGeom>
        </p:spPr>
      </p:pic>
    </p:spTree>
    <p:extLst>
      <p:ext uri="{BB962C8B-B14F-4D97-AF65-F5344CB8AC3E}">
        <p14:creationId xmlns:p14="http://schemas.microsoft.com/office/powerpoint/2010/main" val="2475169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63CE39-B171-7883-4FAF-A78FEF0BE7AB}"/>
              </a:ext>
            </a:extLst>
          </p:cNvPr>
          <p:cNvSpPr txBox="1"/>
          <p:nvPr/>
        </p:nvSpPr>
        <p:spPr>
          <a:xfrm>
            <a:off x="1514006" y="5921115"/>
            <a:ext cx="1142750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https://noveleffect.com/wp-content/uploads/2022/10/We-Are-Water-Protectors-Activity.pdf</a:t>
            </a:r>
          </a:p>
        </p:txBody>
      </p:sp>
      <p:pic>
        <p:nvPicPr>
          <p:cNvPr id="5" name="Picture 4">
            <a:extLst>
              <a:ext uri="{FF2B5EF4-FFF2-40B4-BE49-F238E27FC236}">
                <a16:creationId xmlns:a16="http://schemas.microsoft.com/office/drawing/2014/main" id="{917EEE0A-2C84-BA36-67AB-5746059AAD2F}"/>
              </a:ext>
            </a:extLst>
          </p:cNvPr>
          <p:cNvPicPr>
            <a:picLocks noChangeAspect="1"/>
          </p:cNvPicPr>
          <p:nvPr/>
        </p:nvPicPr>
        <p:blipFill>
          <a:blip r:embed="rId2"/>
          <a:stretch>
            <a:fillRect/>
          </a:stretch>
        </p:blipFill>
        <p:spPr>
          <a:xfrm>
            <a:off x="4408486" y="884419"/>
            <a:ext cx="3898029" cy="4654446"/>
          </a:xfrm>
          <a:prstGeom prst="rect">
            <a:avLst/>
          </a:prstGeom>
        </p:spPr>
      </p:pic>
      <p:pic>
        <p:nvPicPr>
          <p:cNvPr id="7" name="Picture 6">
            <a:extLst>
              <a:ext uri="{FF2B5EF4-FFF2-40B4-BE49-F238E27FC236}">
                <a16:creationId xmlns:a16="http://schemas.microsoft.com/office/drawing/2014/main" id="{79BC74E6-F48E-3710-9088-49455EA7F182}"/>
              </a:ext>
            </a:extLst>
          </p:cNvPr>
          <p:cNvPicPr>
            <a:picLocks noChangeAspect="1"/>
          </p:cNvPicPr>
          <p:nvPr/>
        </p:nvPicPr>
        <p:blipFill>
          <a:blip r:embed="rId3"/>
          <a:stretch>
            <a:fillRect/>
          </a:stretch>
        </p:blipFill>
        <p:spPr>
          <a:xfrm>
            <a:off x="8937480" y="1566538"/>
            <a:ext cx="2880196" cy="3514746"/>
          </a:xfrm>
          <a:prstGeom prst="rect">
            <a:avLst/>
          </a:prstGeom>
        </p:spPr>
      </p:pic>
      <p:sp>
        <p:nvSpPr>
          <p:cNvPr id="10" name="TextBox 9">
            <a:extLst>
              <a:ext uri="{FF2B5EF4-FFF2-40B4-BE49-F238E27FC236}">
                <a16:creationId xmlns:a16="http://schemas.microsoft.com/office/drawing/2014/main" id="{0C02A138-B3C0-3873-BDC9-AA0D61808716}"/>
              </a:ext>
            </a:extLst>
          </p:cNvPr>
          <p:cNvSpPr txBox="1"/>
          <p:nvPr/>
        </p:nvSpPr>
        <p:spPr>
          <a:xfrm>
            <a:off x="3777521" y="299804"/>
            <a:ext cx="4811844"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332175"/>
                </a:solidFill>
                <a:effectLst>
                  <a:outerShdw blurRad="38100" dist="38100" dir="2700000" algn="tl">
                    <a:srgbClr val="000000">
                      <a:alpha val="43137"/>
                    </a:srgbClr>
                  </a:outerShdw>
                </a:effectLst>
                <a:uFillTx/>
                <a:latin typeface="+mn-lt"/>
                <a:ea typeface="+mn-ea"/>
                <a:cs typeface="+mn-cs"/>
                <a:sym typeface="Calibri"/>
              </a:rPr>
              <a:t>18-page Activity Guide</a:t>
            </a:r>
          </a:p>
        </p:txBody>
      </p:sp>
      <p:pic>
        <p:nvPicPr>
          <p:cNvPr id="12" name="Picture 11">
            <a:extLst>
              <a:ext uri="{FF2B5EF4-FFF2-40B4-BE49-F238E27FC236}">
                <a16:creationId xmlns:a16="http://schemas.microsoft.com/office/drawing/2014/main" id="{647C92F5-7080-F994-579D-50BCD3585C3E}"/>
              </a:ext>
            </a:extLst>
          </p:cNvPr>
          <p:cNvPicPr>
            <a:picLocks noChangeAspect="1"/>
          </p:cNvPicPr>
          <p:nvPr/>
        </p:nvPicPr>
        <p:blipFill>
          <a:blip r:embed="rId4"/>
          <a:stretch>
            <a:fillRect/>
          </a:stretch>
        </p:blipFill>
        <p:spPr>
          <a:xfrm>
            <a:off x="720564" y="281220"/>
            <a:ext cx="2395891" cy="3042691"/>
          </a:xfrm>
          <a:prstGeom prst="rect">
            <a:avLst/>
          </a:prstGeom>
        </p:spPr>
      </p:pic>
      <p:pic>
        <p:nvPicPr>
          <p:cNvPr id="13" name="Picture 12">
            <a:extLst>
              <a:ext uri="{FF2B5EF4-FFF2-40B4-BE49-F238E27FC236}">
                <a16:creationId xmlns:a16="http://schemas.microsoft.com/office/drawing/2014/main" id="{7042B794-8256-1E00-5188-FBF9C226E961}"/>
              </a:ext>
            </a:extLst>
          </p:cNvPr>
          <p:cNvPicPr>
            <a:picLocks noChangeAspect="1"/>
          </p:cNvPicPr>
          <p:nvPr/>
        </p:nvPicPr>
        <p:blipFill>
          <a:blip r:embed="rId5"/>
          <a:stretch>
            <a:fillRect/>
          </a:stretch>
        </p:blipFill>
        <p:spPr>
          <a:xfrm>
            <a:off x="1502138" y="2464787"/>
            <a:ext cx="2670837" cy="3265203"/>
          </a:xfrm>
          <a:prstGeom prst="rect">
            <a:avLst/>
          </a:prstGeom>
        </p:spPr>
      </p:pic>
    </p:spTree>
    <p:extLst>
      <p:ext uri="{BB962C8B-B14F-4D97-AF65-F5344CB8AC3E}">
        <p14:creationId xmlns:p14="http://schemas.microsoft.com/office/powerpoint/2010/main" val="18745408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2</a:t>
            </a:fld>
            <a:endParaRPr dirty="0"/>
          </a:p>
        </p:txBody>
      </p:sp>
      <p:sp>
        <p:nvSpPr>
          <p:cNvPr id="180" name="Content Placeholder 2"/>
          <p:cNvSpPr txBox="1"/>
          <p:nvPr/>
        </p:nvSpPr>
        <p:spPr>
          <a:xfrm>
            <a:off x="883919" y="1825625"/>
            <a:ext cx="10424162" cy="4842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000"/>
            </a:pPr>
            <a:r>
              <a:rPr dirty="0"/>
              <a:t>You can now access CEE’s professional development webinars directly on EconEdLink.org! To receive these new professional development benefits, </a:t>
            </a:r>
            <a:r>
              <a:rPr b="1" dirty="0"/>
              <a:t>become an EconEdLink </a:t>
            </a:r>
            <a:r>
              <a:rPr b="1" u="sng" dirty="0">
                <a:solidFill>
                  <a:srgbClr val="0563C1"/>
                </a:solidFill>
                <a:uFill>
                  <a:solidFill>
                    <a:srgbClr val="0563C1"/>
                  </a:solidFill>
                </a:uFill>
                <a:hlinkClick r:id="rId2"/>
              </a:rPr>
              <a:t>member</a:t>
            </a:r>
            <a:r>
              <a:rPr dirty="0"/>
              <a:t>. As a member, you will now be able to: </a:t>
            </a:r>
          </a:p>
          <a:p>
            <a:pPr marL="228600" indent="-228600">
              <a:lnSpc>
                <a:spcPct val="90000"/>
              </a:lnSpc>
              <a:spcBef>
                <a:spcPts val="1000"/>
              </a:spcBef>
              <a:buSzPct val="100000"/>
              <a:buFont typeface="Arial"/>
              <a:buChar char="•"/>
              <a:defRPr sz="2000"/>
            </a:pPr>
            <a:endParaRPr dirty="0"/>
          </a:p>
          <a:p>
            <a:pPr marL="285750" indent="-285750">
              <a:lnSpc>
                <a:spcPct val="90000"/>
              </a:lnSpc>
              <a:spcBef>
                <a:spcPts val="1000"/>
              </a:spcBef>
              <a:buSzPct val="100000"/>
              <a:buFont typeface="Arial"/>
              <a:buChar char="•"/>
              <a:defRPr sz="2000"/>
            </a:pPr>
            <a:r>
              <a:rPr dirty="0"/>
              <a:t>Automatically receive a professional development certificate via e-mail within 24 hours after viewing any webinar for a minimum of 45 minutes</a:t>
            </a:r>
          </a:p>
          <a:p>
            <a:pPr marL="285750" indent="-285750">
              <a:lnSpc>
                <a:spcPct val="90000"/>
              </a:lnSpc>
              <a:spcBef>
                <a:spcPts val="1000"/>
              </a:spcBef>
              <a:buSzPct val="100000"/>
              <a:buFont typeface="Arial"/>
              <a:buChar char="•"/>
              <a:defRPr sz="2000"/>
            </a:pPr>
            <a:r>
              <a:rPr dirty="0"/>
              <a:t>Register for upcoming webinars with a simple one-click process </a:t>
            </a:r>
          </a:p>
          <a:p>
            <a:pPr marL="285750" indent="-285750">
              <a:lnSpc>
                <a:spcPct val="90000"/>
              </a:lnSpc>
              <a:spcBef>
                <a:spcPts val="1000"/>
              </a:spcBef>
              <a:buSzPct val="100000"/>
              <a:buFont typeface="Arial"/>
              <a:buChar char="•"/>
              <a:defRPr sz="2000"/>
            </a:pPr>
            <a:r>
              <a:rPr dirty="0"/>
              <a:t>Easily download presentations, lesson plan materials and activities for each webinar </a:t>
            </a:r>
          </a:p>
          <a:p>
            <a:pPr marL="285750" indent="-285750">
              <a:lnSpc>
                <a:spcPct val="90000"/>
              </a:lnSpc>
              <a:spcBef>
                <a:spcPts val="1000"/>
              </a:spcBef>
              <a:buSzPct val="100000"/>
              <a:buFont typeface="Arial"/>
              <a:buChar char="•"/>
              <a:defRPr sz="2000"/>
            </a:pPr>
            <a:r>
              <a:rPr dirty="0"/>
              <a:t>Search and view all webinars at your convenience </a:t>
            </a:r>
          </a:p>
          <a:p>
            <a:pPr marL="285750" indent="-285750">
              <a:lnSpc>
                <a:spcPct val="90000"/>
              </a:lnSpc>
              <a:spcBef>
                <a:spcPts val="1000"/>
              </a:spcBef>
              <a:buSzPct val="100000"/>
              <a:buFont typeface="Arial"/>
              <a:buChar char="•"/>
              <a:defRPr sz="2000"/>
            </a:pPr>
            <a:r>
              <a:rPr dirty="0"/>
              <a:t>Save webinars to your EconEdLink dashboard for easy access to the event</a:t>
            </a:r>
          </a:p>
          <a:p>
            <a:pPr marL="228600" indent="-228600">
              <a:lnSpc>
                <a:spcPct val="90000"/>
              </a:lnSpc>
              <a:spcBef>
                <a:spcPts val="1000"/>
              </a:spcBef>
              <a:buSzPct val="100000"/>
              <a:buFont typeface="Arial"/>
              <a:buChar char="•"/>
              <a:defRPr sz="2000"/>
            </a:pPr>
            <a:endParaRPr dirty="0"/>
          </a:p>
          <a:p>
            <a:pPr algn="ctr">
              <a:lnSpc>
                <a:spcPct val="90000"/>
              </a:lnSpc>
              <a:spcBef>
                <a:spcPts val="1000"/>
              </a:spcBef>
              <a:defRPr sz="2000"/>
            </a:pPr>
            <a:r>
              <a:rPr dirty="0"/>
              <a:t>Access our new </a:t>
            </a:r>
            <a:r>
              <a:rPr b="1" dirty="0"/>
              <a:t>Professional Development</a:t>
            </a:r>
            <a:r>
              <a:rPr dirty="0"/>
              <a:t> page </a:t>
            </a:r>
            <a:r>
              <a:rPr u="sng" dirty="0">
                <a:solidFill>
                  <a:srgbClr val="0563C1"/>
                </a:solidFill>
                <a:uFill>
                  <a:solidFill>
                    <a:srgbClr val="0563C1"/>
                  </a:solidFill>
                </a:uFill>
                <a:hlinkClick r:id="rId3"/>
              </a:rPr>
              <a:t>here</a:t>
            </a:r>
          </a:p>
        </p:txBody>
      </p:sp>
      <p:sp>
        <p:nvSpPr>
          <p:cNvPr id="181" name="Title 1"/>
          <p:cNvSpPr txBox="1"/>
          <p:nvPr/>
        </p:nvSpPr>
        <p:spPr>
          <a:xfrm>
            <a:off x="579119" y="681037"/>
            <a:ext cx="10424162" cy="497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rPr dirty="0"/>
              <a:t>EconEdLink Membership</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FFAC94-72A5-616D-5E77-F03CF5F844E6}"/>
              </a:ext>
            </a:extLst>
          </p:cNvPr>
          <p:cNvSpPr txBox="1"/>
          <p:nvPr/>
        </p:nvSpPr>
        <p:spPr>
          <a:xfrm>
            <a:off x="1292901" y="6115110"/>
            <a:ext cx="10099623"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hlinkClick r:id="rId2"/>
              </a:rPr>
              <a:t>https://www.startwithabook.org/sites/default/files/river-rangers-toolkit-dc-metro.pdf</a:t>
            </a:r>
            <a:endParaRPr lang="en-US" dirty="0"/>
          </a:p>
          <a:p>
            <a:pPr algn="ctr"/>
            <a:endParaRPr lang="en-US" dirty="0"/>
          </a:p>
        </p:txBody>
      </p:sp>
      <p:pic>
        <p:nvPicPr>
          <p:cNvPr id="5" name="Picture 4">
            <a:extLst>
              <a:ext uri="{FF2B5EF4-FFF2-40B4-BE49-F238E27FC236}">
                <a16:creationId xmlns:a16="http://schemas.microsoft.com/office/drawing/2014/main" id="{CEC1BD04-4365-118F-8E1C-AACE84BF3B59}"/>
              </a:ext>
            </a:extLst>
          </p:cNvPr>
          <p:cNvPicPr>
            <a:picLocks noChangeAspect="1"/>
          </p:cNvPicPr>
          <p:nvPr/>
        </p:nvPicPr>
        <p:blipFill>
          <a:blip r:embed="rId3"/>
          <a:stretch>
            <a:fillRect/>
          </a:stretch>
        </p:blipFill>
        <p:spPr>
          <a:xfrm>
            <a:off x="6985387" y="1450363"/>
            <a:ext cx="3383975" cy="4410791"/>
          </a:xfrm>
          <a:prstGeom prst="rect">
            <a:avLst/>
          </a:prstGeom>
        </p:spPr>
      </p:pic>
      <p:pic>
        <p:nvPicPr>
          <p:cNvPr id="7" name="Picture 6">
            <a:extLst>
              <a:ext uri="{FF2B5EF4-FFF2-40B4-BE49-F238E27FC236}">
                <a16:creationId xmlns:a16="http://schemas.microsoft.com/office/drawing/2014/main" id="{F98FD7B9-6A37-45A2-26BD-0387929D8D4B}"/>
              </a:ext>
            </a:extLst>
          </p:cNvPr>
          <p:cNvPicPr>
            <a:picLocks noChangeAspect="1"/>
          </p:cNvPicPr>
          <p:nvPr/>
        </p:nvPicPr>
        <p:blipFill>
          <a:blip r:embed="rId4"/>
          <a:stretch>
            <a:fillRect/>
          </a:stretch>
        </p:blipFill>
        <p:spPr>
          <a:xfrm>
            <a:off x="1726679" y="225328"/>
            <a:ext cx="4149465" cy="5361045"/>
          </a:xfrm>
          <a:prstGeom prst="rect">
            <a:avLst/>
          </a:prstGeom>
        </p:spPr>
      </p:pic>
      <p:sp>
        <p:nvSpPr>
          <p:cNvPr id="8" name="Arrow: Right 7">
            <a:extLst>
              <a:ext uri="{FF2B5EF4-FFF2-40B4-BE49-F238E27FC236}">
                <a16:creationId xmlns:a16="http://schemas.microsoft.com/office/drawing/2014/main" id="{33680C1B-2048-46EF-34CE-37FBFC563E4B}"/>
              </a:ext>
            </a:extLst>
          </p:cNvPr>
          <p:cNvSpPr/>
          <p:nvPr/>
        </p:nvSpPr>
        <p:spPr>
          <a:xfrm>
            <a:off x="999892" y="2930372"/>
            <a:ext cx="1047911" cy="372512"/>
          </a:xfrm>
          <a:prstGeom prst="rightArrow">
            <a:avLst/>
          </a:prstGeom>
          <a:solidFill>
            <a:srgbClr val="C0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9" name="Arrow: Right 8">
            <a:extLst>
              <a:ext uri="{FF2B5EF4-FFF2-40B4-BE49-F238E27FC236}">
                <a16:creationId xmlns:a16="http://schemas.microsoft.com/office/drawing/2014/main" id="{A1C36B95-7848-A014-BA81-5FBA18CA98D4}"/>
              </a:ext>
            </a:extLst>
          </p:cNvPr>
          <p:cNvSpPr/>
          <p:nvPr/>
        </p:nvSpPr>
        <p:spPr>
          <a:xfrm rot="9343961">
            <a:off x="5017836" y="2397897"/>
            <a:ext cx="1047911" cy="372512"/>
          </a:xfrm>
          <a:prstGeom prst="rightArrow">
            <a:avLst>
              <a:gd name="adj1" fmla="val 32177"/>
              <a:gd name="adj2" fmla="val 50000"/>
            </a:avLst>
          </a:prstGeom>
          <a:solidFill>
            <a:srgbClr val="C0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41970143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601539-F629-62BE-FB7E-8E0BA0F1137F}"/>
              </a:ext>
            </a:extLst>
          </p:cNvPr>
          <p:cNvPicPr>
            <a:picLocks noChangeAspect="1"/>
          </p:cNvPicPr>
          <p:nvPr/>
        </p:nvPicPr>
        <p:blipFill>
          <a:blip r:embed="rId2"/>
          <a:stretch>
            <a:fillRect/>
          </a:stretch>
        </p:blipFill>
        <p:spPr>
          <a:xfrm>
            <a:off x="2438985" y="202737"/>
            <a:ext cx="4618842" cy="5876145"/>
          </a:xfrm>
          <a:prstGeom prst="rect">
            <a:avLst/>
          </a:prstGeom>
        </p:spPr>
      </p:pic>
      <p:sp>
        <p:nvSpPr>
          <p:cNvPr id="5" name="TextBox 4">
            <a:extLst>
              <a:ext uri="{FF2B5EF4-FFF2-40B4-BE49-F238E27FC236}">
                <a16:creationId xmlns:a16="http://schemas.microsoft.com/office/drawing/2014/main" id="{07A6D160-2EAB-0BB7-06A0-801FD3D46373}"/>
              </a:ext>
            </a:extLst>
          </p:cNvPr>
          <p:cNvSpPr txBox="1"/>
          <p:nvPr/>
        </p:nvSpPr>
        <p:spPr>
          <a:xfrm>
            <a:off x="1382843" y="6278806"/>
            <a:ext cx="10084632"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hlinkClick r:id="rId3"/>
              </a:rPr>
              <a:t>https://www.startwithabook.org/sites/default/files/river-rangers-toolkit-day4.pdf</a:t>
            </a:r>
            <a:endParaRPr lang="en-US" dirty="0"/>
          </a:p>
          <a:p>
            <a:pPr algn="ctr"/>
            <a:endParaRPr lang="en-US" dirty="0"/>
          </a:p>
        </p:txBody>
      </p:sp>
      <p:pic>
        <p:nvPicPr>
          <p:cNvPr id="3076" name="Picture 4" descr="clip art washing hands - Clip Art Library">
            <a:extLst>
              <a:ext uri="{FF2B5EF4-FFF2-40B4-BE49-F238E27FC236}">
                <a16:creationId xmlns:a16="http://schemas.microsoft.com/office/drawing/2014/main" id="{467DD156-C526-4F2C-88A4-DA3C77ECA3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6982" y="1831297"/>
            <a:ext cx="1952625"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41005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A787B0-0D36-41A3-A0EA-328ABFC64FF7}"/>
              </a:ext>
            </a:extLst>
          </p:cNvPr>
          <p:cNvPicPr>
            <a:picLocks noChangeAspect="1"/>
          </p:cNvPicPr>
          <p:nvPr/>
        </p:nvPicPr>
        <p:blipFill>
          <a:blip r:embed="rId2"/>
          <a:stretch>
            <a:fillRect/>
          </a:stretch>
        </p:blipFill>
        <p:spPr>
          <a:xfrm>
            <a:off x="2894120" y="194815"/>
            <a:ext cx="5036783" cy="6468369"/>
          </a:xfrm>
          <a:prstGeom prst="rect">
            <a:avLst/>
          </a:prstGeom>
        </p:spPr>
      </p:pic>
      <p:pic>
        <p:nvPicPr>
          <p:cNvPr id="2054" name="Picture 6" descr="820+ Cartoon Of The Reduce Reuse Recycle Symbol Illustrations, Royalty-Free  Vector Graphics &amp; Clip Art - iStock">
            <a:extLst>
              <a:ext uri="{FF2B5EF4-FFF2-40B4-BE49-F238E27FC236}">
                <a16:creationId xmlns:a16="http://schemas.microsoft.com/office/drawing/2014/main" id="{0796B0C8-C01E-427F-9B73-3B2977BE1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744" y="1517341"/>
            <a:ext cx="3601190" cy="360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35194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ut of the Dust">
            <a:extLst>
              <a:ext uri="{FF2B5EF4-FFF2-40B4-BE49-F238E27FC236}">
                <a16:creationId xmlns:a16="http://schemas.microsoft.com/office/drawing/2014/main" id="{2A9E5F28-36A7-4241-8307-18961242A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864" y="1525663"/>
            <a:ext cx="2964205" cy="430696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AE07336-7B7A-423C-859F-57E5B16EB84E}"/>
              </a:ext>
            </a:extLst>
          </p:cNvPr>
          <p:cNvSpPr txBox="1"/>
          <p:nvPr/>
        </p:nvSpPr>
        <p:spPr>
          <a:xfrm>
            <a:off x="2370338" y="310718"/>
            <a:ext cx="613447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5400" b="1" i="1" u="none" strike="noStrike" cap="none" spc="0" normalizeH="0" baseline="0" dirty="0">
                <a:ln>
                  <a:noFill/>
                </a:ln>
                <a:solidFill>
                  <a:srgbClr val="000000"/>
                </a:solidFill>
                <a:effectLst/>
                <a:uFillTx/>
                <a:latin typeface="Pristina" panose="03060402040406080204" pitchFamily="66" charset="0"/>
                <a:sym typeface="Calibri"/>
              </a:rPr>
              <a:t>Out of the Dust</a:t>
            </a:r>
          </a:p>
        </p:txBody>
      </p:sp>
      <p:sp>
        <p:nvSpPr>
          <p:cNvPr id="5" name="TextBox 4">
            <a:extLst>
              <a:ext uri="{FF2B5EF4-FFF2-40B4-BE49-F238E27FC236}">
                <a16:creationId xmlns:a16="http://schemas.microsoft.com/office/drawing/2014/main" id="{9F1F1132-2963-4DC2-AEDD-634D13E7499C}"/>
              </a:ext>
            </a:extLst>
          </p:cNvPr>
          <p:cNvSpPr txBox="1"/>
          <p:nvPr/>
        </p:nvSpPr>
        <p:spPr>
          <a:xfrm>
            <a:off x="5787610" y="2970878"/>
            <a:ext cx="2971800" cy="1200329"/>
          </a:xfrm>
          <a:prstGeom prst="rect">
            <a:avLst/>
          </a:prstGeom>
          <a:noFill/>
          <a:ln w="9525"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Scholastic </a:t>
            </a:r>
            <a:endParaRPr lang="en-US" b="0" i="0" dirty="0">
              <a:solidFill>
                <a:srgbClr val="64A0C8"/>
              </a:solidFill>
              <a:effectLst/>
              <a:latin typeface="Lato" panose="020F0502020204030203" pitchFamily="34" charset="0"/>
            </a:endParaRPr>
          </a:p>
          <a:p>
            <a:pPr algn="l"/>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1997</a:t>
            </a:r>
          </a:p>
          <a:p>
            <a:pPr algn="l"/>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5.3</a:t>
            </a:r>
          </a:p>
          <a:p>
            <a:pPr algn="l"/>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5-9</a:t>
            </a:r>
          </a:p>
        </p:txBody>
      </p:sp>
      <p:sp>
        <p:nvSpPr>
          <p:cNvPr id="7" name="TextBox 6">
            <a:extLst>
              <a:ext uri="{FF2B5EF4-FFF2-40B4-BE49-F238E27FC236}">
                <a16:creationId xmlns:a16="http://schemas.microsoft.com/office/drawing/2014/main" id="{4C44A3D6-6D13-4227-91B8-CF8C3539DD45}"/>
              </a:ext>
            </a:extLst>
          </p:cNvPr>
          <p:cNvSpPr txBox="1"/>
          <p:nvPr/>
        </p:nvSpPr>
        <p:spPr>
          <a:xfrm>
            <a:off x="4662996" y="1682292"/>
            <a:ext cx="6094520" cy="923330"/>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i="0" dirty="0">
                <a:solidFill>
                  <a:srgbClr val="333333"/>
                </a:solidFill>
                <a:effectLst/>
                <a:latin typeface="Lato" panose="020F0502020204030203" pitchFamily="34" charset="0"/>
              </a:rPr>
              <a:t>In a series of poems, fifteen-year-old Billie Jo relates the hardships of living on her family's wheat farm in Oklahoma during the dust bowl years of the Depression.</a:t>
            </a:r>
            <a:endParaRPr lang="en-US" dirty="0"/>
          </a:p>
        </p:txBody>
      </p:sp>
      <p:pic>
        <p:nvPicPr>
          <p:cNvPr id="7174" name="Picture 6" descr="Picture">
            <a:extLst>
              <a:ext uri="{FF2B5EF4-FFF2-40B4-BE49-F238E27FC236}">
                <a16:creationId xmlns:a16="http://schemas.microsoft.com/office/drawing/2014/main" id="{0C11A467-FA18-4B44-8AB6-D35616583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6631" y="3642006"/>
            <a:ext cx="2602639" cy="278079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0348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4B5960-04C6-4706-BC46-3B04F146CBF7}"/>
              </a:ext>
            </a:extLst>
          </p:cNvPr>
          <p:cNvSpPr txBox="1"/>
          <p:nvPr/>
        </p:nvSpPr>
        <p:spPr>
          <a:xfrm>
            <a:off x="743042" y="5277710"/>
            <a:ext cx="10644326"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b="1" i="0" dirty="0">
                <a:solidFill>
                  <a:srgbClr val="555555"/>
                </a:solidFill>
                <a:effectLst/>
                <a:latin typeface="Open Sans" panose="020B0606030504020204" pitchFamily="34" charset="0"/>
              </a:rPr>
              <a:t>Effects of a Drought</a:t>
            </a:r>
          </a:p>
          <a:p>
            <a:pPr algn="l"/>
            <a:r>
              <a:rPr lang="en-US" b="0" i="0" dirty="0">
                <a:solidFill>
                  <a:srgbClr val="555555"/>
                </a:solidFill>
                <a:effectLst/>
                <a:latin typeface="Open Sans" panose="020B0606030504020204" pitchFamily="34" charset="0"/>
              </a:rPr>
              <a:t>Droughts can have an effect on the environment. Animals and plants need water to survive, so an extreme drought will cause them to die. Plants will stop growing, and entire crops can be destroyed. Droughts can cause other environmental disasters, such as wildfires and landslides.</a:t>
            </a:r>
          </a:p>
        </p:txBody>
      </p:sp>
      <p:sp>
        <p:nvSpPr>
          <p:cNvPr id="5" name="TextBox 4">
            <a:extLst>
              <a:ext uri="{FF2B5EF4-FFF2-40B4-BE49-F238E27FC236}">
                <a16:creationId xmlns:a16="http://schemas.microsoft.com/office/drawing/2014/main" id="{417CF4BD-EFF3-4595-BB4F-ADE6156B1207}"/>
              </a:ext>
            </a:extLst>
          </p:cNvPr>
          <p:cNvSpPr txBox="1"/>
          <p:nvPr/>
        </p:nvSpPr>
        <p:spPr>
          <a:xfrm>
            <a:off x="743042" y="4010699"/>
            <a:ext cx="10337120"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i="0" dirty="0">
                <a:solidFill>
                  <a:srgbClr val="555555"/>
                </a:solidFill>
                <a:effectLst/>
                <a:latin typeface="Open Sans" panose="020B0606030504020204" pitchFamily="34" charset="0"/>
              </a:rPr>
              <a:t>Droughts</a:t>
            </a:r>
            <a:r>
              <a:rPr lang="en-US" b="0" i="0" dirty="0">
                <a:solidFill>
                  <a:srgbClr val="555555"/>
                </a:solidFill>
                <a:effectLst/>
                <a:latin typeface="Open Sans" panose="020B0606030504020204" pitchFamily="34" charset="0"/>
              </a:rPr>
              <a:t> take place when an area has less</a:t>
            </a:r>
            <a:r>
              <a:rPr lang="en-US" i="0" dirty="0">
                <a:solidFill>
                  <a:srgbClr val="555555"/>
                </a:solidFill>
                <a:effectLst/>
                <a:latin typeface="Open Sans" panose="020B0606030504020204" pitchFamily="34" charset="0"/>
              </a:rPr>
              <a:t> precipitation</a:t>
            </a:r>
            <a:r>
              <a:rPr lang="en-US" b="0" i="0" dirty="0">
                <a:solidFill>
                  <a:srgbClr val="555555"/>
                </a:solidFill>
                <a:effectLst/>
                <a:latin typeface="Open Sans" panose="020B0606030504020204" pitchFamily="34" charset="0"/>
              </a:rPr>
              <a:t>, which includes rain, snow, sleet or hail, than it normally has over a period of time - long enough to cause a decrease in the water supply. </a:t>
            </a:r>
            <a:r>
              <a:rPr lang="en-US" dirty="0">
                <a:solidFill>
                  <a:srgbClr val="555555"/>
                </a:solidFill>
                <a:latin typeface="Open Sans" panose="020B0606030504020204" pitchFamily="34" charset="0"/>
              </a:rPr>
              <a:t>S</a:t>
            </a:r>
            <a:r>
              <a:rPr lang="en-US" b="0" i="0" dirty="0">
                <a:solidFill>
                  <a:srgbClr val="555555"/>
                </a:solidFill>
                <a:effectLst/>
                <a:latin typeface="Open Sans" panose="020B0606030504020204" pitchFamily="34" charset="0"/>
              </a:rPr>
              <a:t>ome droughts are over relatively quickly, others have been known to last for years.</a:t>
            </a:r>
            <a:endParaRPr lang="en-US" dirty="0"/>
          </a:p>
        </p:txBody>
      </p:sp>
      <p:sp>
        <p:nvSpPr>
          <p:cNvPr id="6" name="TextBox 5">
            <a:extLst>
              <a:ext uri="{FF2B5EF4-FFF2-40B4-BE49-F238E27FC236}">
                <a16:creationId xmlns:a16="http://schemas.microsoft.com/office/drawing/2014/main" id="{F3AC9EB1-ACFC-4593-BAD6-4A4A429302D5}"/>
              </a:ext>
            </a:extLst>
          </p:cNvPr>
          <p:cNvSpPr txBox="1"/>
          <p:nvPr/>
        </p:nvSpPr>
        <p:spPr>
          <a:xfrm>
            <a:off x="3280484" y="304780"/>
            <a:ext cx="5450888"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Calibri"/>
              </a:rPr>
              <a:t>The Dust Bowl and Droughts</a:t>
            </a:r>
          </a:p>
        </p:txBody>
      </p:sp>
      <p:sp>
        <p:nvSpPr>
          <p:cNvPr id="10" name="TextBox 9">
            <a:extLst>
              <a:ext uri="{FF2B5EF4-FFF2-40B4-BE49-F238E27FC236}">
                <a16:creationId xmlns:a16="http://schemas.microsoft.com/office/drawing/2014/main" id="{8C2DD666-F817-4E92-9285-D7ACDCF066E3}"/>
              </a:ext>
            </a:extLst>
          </p:cNvPr>
          <p:cNvSpPr txBox="1"/>
          <p:nvPr/>
        </p:nvSpPr>
        <p:spPr>
          <a:xfrm>
            <a:off x="1385285" y="1389290"/>
            <a:ext cx="9241286"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Dust Bowl</a:t>
            </a:r>
            <a:r>
              <a:rPr lang="en-US" b="0" i="0" dirty="0">
                <a:solidFill>
                  <a:srgbClr val="202122"/>
                </a:solidFill>
                <a:effectLst/>
                <a:latin typeface="Arial" panose="020B0604020202020204" pitchFamily="34" charset="0"/>
              </a:rPr>
              <a:t> was a period of severe dust storms that greatly damaged the ecology and agriculture of the American and Canadian prairies during the 1930s. It was caused by a combination of both natural factors and manmade factors.</a:t>
            </a:r>
            <a:endParaRPr lang="en-US" dirty="0"/>
          </a:p>
        </p:txBody>
      </p:sp>
      <p:pic>
        <p:nvPicPr>
          <p:cNvPr id="12" name="Picture 11">
            <a:extLst>
              <a:ext uri="{FF2B5EF4-FFF2-40B4-BE49-F238E27FC236}">
                <a16:creationId xmlns:a16="http://schemas.microsoft.com/office/drawing/2014/main" id="{AD0054D3-14C1-496A-B34B-35DF67E8BD14}"/>
              </a:ext>
            </a:extLst>
          </p:cNvPr>
          <p:cNvPicPr>
            <a:picLocks noChangeAspect="1"/>
          </p:cNvPicPr>
          <p:nvPr/>
        </p:nvPicPr>
        <p:blipFill>
          <a:blip r:embed="rId2"/>
          <a:stretch>
            <a:fillRect/>
          </a:stretch>
        </p:blipFill>
        <p:spPr>
          <a:xfrm>
            <a:off x="4892520" y="2407171"/>
            <a:ext cx="2613341" cy="1330868"/>
          </a:xfrm>
          <a:prstGeom prst="rect">
            <a:avLst/>
          </a:prstGeom>
          <a:ln w="19050">
            <a:solidFill>
              <a:schemeClr val="tx1"/>
            </a:solidFill>
          </a:ln>
        </p:spPr>
      </p:pic>
    </p:spTree>
    <p:extLst>
      <p:ext uri="{BB962C8B-B14F-4D97-AF65-F5344CB8AC3E}">
        <p14:creationId xmlns:p14="http://schemas.microsoft.com/office/powerpoint/2010/main" val="202784328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0A396-01C1-4AE2-B20E-E9DD56604333}"/>
              </a:ext>
            </a:extLst>
          </p:cNvPr>
          <p:cNvPicPr>
            <a:picLocks noChangeAspect="1"/>
          </p:cNvPicPr>
          <p:nvPr/>
        </p:nvPicPr>
        <p:blipFill>
          <a:blip r:embed="rId2"/>
          <a:stretch>
            <a:fillRect/>
          </a:stretch>
        </p:blipFill>
        <p:spPr>
          <a:xfrm>
            <a:off x="847422" y="1140393"/>
            <a:ext cx="2881199" cy="3586042"/>
          </a:xfrm>
          <a:prstGeom prst="rect">
            <a:avLst/>
          </a:prstGeom>
          <a:ln w="28575">
            <a:solidFill>
              <a:schemeClr val="tx1"/>
            </a:solidFill>
          </a:ln>
        </p:spPr>
      </p:pic>
      <p:pic>
        <p:nvPicPr>
          <p:cNvPr id="5" name="Picture 4">
            <a:extLst>
              <a:ext uri="{FF2B5EF4-FFF2-40B4-BE49-F238E27FC236}">
                <a16:creationId xmlns:a16="http://schemas.microsoft.com/office/drawing/2014/main" id="{F46FC611-800F-441E-B106-B343C87D93D8}"/>
              </a:ext>
            </a:extLst>
          </p:cNvPr>
          <p:cNvPicPr>
            <a:picLocks noChangeAspect="1"/>
          </p:cNvPicPr>
          <p:nvPr/>
        </p:nvPicPr>
        <p:blipFill>
          <a:blip r:embed="rId3"/>
          <a:stretch>
            <a:fillRect/>
          </a:stretch>
        </p:blipFill>
        <p:spPr>
          <a:xfrm>
            <a:off x="9181591" y="576031"/>
            <a:ext cx="2554689" cy="3355587"/>
          </a:xfrm>
          <a:prstGeom prst="rect">
            <a:avLst/>
          </a:prstGeom>
          <a:ln w="38100">
            <a:solidFill>
              <a:schemeClr val="tx1"/>
            </a:solidFill>
          </a:ln>
        </p:spPr>
      </p:pic>
      <p:pic>
        <p:nvPicPr>
          <p:cNvPr id="7" name="Picture 6">
            <a:extLst>
              <a:ext uri="{FF2B5EF4-FFF2-40B4-BE49-F238E27FC236}">
                <a16:creationId xmlns:a16="http://schemas.microsoft.com/office/drawing/2014/main" id="{F229C92A-3810-49BD-A22F-1D04A9F14A8E}"/>
              </a:ext>
            </a:extLst>
          </p:cNvPr>
          <p:cNvPicPr>
            <a:picLocks noChangeAspect="1"/>
          </p:cNvPicPr>
          <p:nvPr/>
        </p:nvPicPr>
        <p:blipFill>
          <a:blip r:embed="rId4"/>
          <a:stretch>
            <a:fillRect/>
          </a:stretch>
        </p:blipFill>
        <p:spPr>
          <a:xfrm>
            <a:off x="4270887" y="576031"/>
            <a:ext cx="4499822" cy="5744870"/>
          </a:xfrm>
          <a:prstGeom prst="rect">
            <a:avLst/>
          </a:prstGeom>
          <a:ln w="19050">
            <a:solidFill>
              <a:schemeClr val="tx1"/>
            </a:solidFill>
          </a:ln>
        </p:spPr>
      </p:pic>
    </p:spTree>
    <p:extLst>
      <p:ext uri="{BB962C8B-B14F-4D97-AF65-F5344CB8AC3E}">
        <p14:creationId xmlns:p14="http://schemas.microsoft.com/office/powerpoint/2010/main" val="139250750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CD97F-03D1-46BE-9590-8A6FFB1E3557}"/>
              </a:ext>
            </a:extLst>
          </p:cNvPr>
          <p:cNvPicPr>
            <a:picLocks noChangeAspect="1"/>
          </p:cNvPicPr>
          <p:nvPr/>
        </p:nvPicPr>
        <p:blipFill>
          <a:blip r:embed="rId2"/>
          <a:stretch>
            <a:fillRect/>
          </a:stretch>
        </p:blipFill>
        <p:spPr>
          <a:xfrm>
            <a:off x="1048443" y="256415"/>
            <a:ext cx="6760068" cy="1657350"/>
          </a:xfrm>
          <a:prstGeom prst="rect">
            <a:avLst/>
          </a:prstGeom>
          <a:ln w="28575">
            <a:solidFill>
              <a:schemeClr val="tx1"/>
            </a:solidFill>
          </a:ln>
        </p:spPr>
      </p:pic>
      <p:pic>
        <p:nvPicPr>
          <p:cNvPr id="5" name="Picture 4">
            <a:extLst>
              <a:ext uri="{FF2B5EF4-FFF2-40B4-BE49-F238E27FC236}">
                <a16:creationId xmlns:a16="http://schemas.microsoft.com/office/drawing/2014/main" id="{211BBE7A-2136-4599-BFD6-6A4E45BF668B}"/>
              </a:ext>
            </a:extLst>
          </p:cNvPr>
          <p:cNvPicPr>
            <a:picLocks noChangeAspect="1"/>
          </p:cNvPicPr>
          <p:nvPr/>
        </p:nvPicPr>
        <p:blipFill>
          <a:blip r:embed="rId3"/>
          <a:stretch>
            <a:fillRect/>
          </a:stretch>
        </p:blipFill>
        <p:spPr>
          <a:xfrm>
            <a:off x="8229600" y="294107"/>
            <a:ext cx="3426781" cy="1581966"/>
          </a:xfrm>
          <a:prstGeom prst="rect">
            <a:avLst/>
          </a:prstGeom>
          <a:ln w="19050">
            <a:solidFill>
              <a:schemeClr val="tx1"/>
            </a:solidFill>
          </a:ln>
        </p:spPr>
      </p:pic>
      <p:pic>
        <p:nvPicPr>
          <p:cNvPr id="7" name="Picture 6">
            <a:extLst>
              <a:ext uri="{FF2B5EF4-FFF2-40B4-BE49-F238E27FC236}">
                <a16:creationId xmlns:a16="http://schemas.microsoft.com/office/drawing/2014/main" id="{29BAAB1F-05AC-4421-8484-291E3872ABE4}"/>
              </a:ext>
            </a:extLst>
          </p:cNvPr>
          <p:cNvPicPr>
            <a:picLocks noChangeAspect="1"/>
          </p:cNvPicPr>
          <p:nvPr/>
        </p:nvPicPr>
        <p:blipFill>
          <a:blip r:embed="rId4"/>
          <a:stretch>
            <a:fillRect/>
          </a:stretch>
        </p:blipFill>
        <p:spPr>
          <a:xfrm>
            <a:off x="946662" y="5037154"/>
            <a:ext cx="5193727" cy="1242671"/>
          </a:xfrm>
          <a:prstGeom prst="rect">
            <a:avLst/>
          </a:prstGeom>
          <a:ln>
            <a:solidFill>
              <a:schemeClr val="tx1"/>
            </a:solidFill>
            <a:extLst>
              <a:ext uri="{C807C97D-BFC1-408E-A445-0C87EB9F89A2}">
                <ask:lineSketchStyleProps xmlns:ask="http://schemas.microsoft.com/office/drawing/2018/sketchyshapes">
                  <ask:type>
                    <ask:lineSketchNone/>
                  </ask:type>
                </ask:lineSketchStyleProps>
              </a:ext>
            </a:extLst>
          </a:ln>
        </p:spPr>
      </p:pic>
      <p:pic>
        <p:nvPicPr>
          <p:cNvPr id="9" name="Picture 8">
            <a:extLst>
              <a:ext uri="{FF2B5EF4-FFF2-40B4-BE49-F238E27FC236}">
                <a16:creationId xmlns:a16="http://schemas.microsoft.com/office/drawing/2014/main" id="{F4712735-BA75-4850-985B-9DB19671B272}"/>
              </a:ext>
            </a:extLst>
          </p:cNvPr>
          <p:cNvPicPr>
            <a:picLocks noChangeAspect="1"/>
          </p:cNvPicPr>
          <p:nvPr/>
        </p:nvPicPr>
        <p:blipFill>
          <a:blip r:embed="rId5"/>
          <a:stretch>
            <a:fillRect/>
          </a:stretch>
        </p:blipFill>
        <p:spPr>
          <a:xfrm>
            <a:off x="3263469" y="3884266"/>
            <a:ext cx="6679522" cy="917258"/>
          </a:xfrm>
          <a:prstGeom prst="rect">
            <a:avLst/>
          </a:prstGeom>
          <a:ln w="19050">
            <a:solidFill>
              <a:schemeClr val="tx1"/>
            </a:solidFill>
          </a:ln>
        </p:spPr>
      </p:pic>
      <p:pic>
        <p:nvPicPr>
          <p:cNvPr id="11" name="Picture 10">
            <a:extLst>
              <a:ext uri="{FF2B5EF4-FFF2-40B4-BE49-F238E27FC236}">
                <a16:creationId xmlns:a16="http://schemas.microsoft.com/office/drawing/2014/main" id="{7AB067C7-D891-4D17-B9FE-E449EFCD3997}"/>
              </a:ext>
            </a:extLst>
          </p:cNvPr>
          <p:cNvPicPr>
            <a:picLocks noChangeAspect="1"/>
          </p:cNvPicPr>
          <p:nvPr/>
        </p:nvPicPr>
        <p:blipFill>
          <a:blip r:embed="rId6"/>
          <a:stretch>
            <a:fillRect/>
          </a:stretch>
        </p:blipFill>
        <p:spPr>
          <a:xfrm>
            <a:off x="4505695" y="2380364"/>
            <a:ext cx="6760068" cy="989471"/>
          </a:xfrm>
          <a:prstGeom prst="rect">
            <a:avLst/>
          </a:prstGeom>
          <a:ln w="19050">
            <a:solidFill>
              <a:schemeClr val="tx1"/>
            </a:solidFill>
          </a:ln>
        </p:spPr>
      </p:pic>
      <p:pic>
        <p:nvPicPr>
          <p:cNvPr id="13" name="Picture 12">
            <a:extLst>
              <a:ext uri="{FF2B5EF4-FFF2-40B4-BE49-F238E27FC236}">
                <a16:creationId xmlns:a16="http://schemas.microsoft.com/office/drawing/2014/main" id="{0373982A-0A21-4B16-8E38-29DA17BAB03F}"/>
              </a:ext>
            </a:extLst>
          </p:cNvPr>
          <p:cNvPicPr>
            <a:picLocks noChangeAspect="1"/>
          </p:cNvPicPr>
          <p:nvPr/>
        </p:nvPicPr>
        <p:blipFill>
          <a:blip r:embed="rId7"/>
          <a:stretch>
            <a:fillRect/>
          </a:stretch>
        </p:blipFill>
        <p:spPr>
          <a:xfrm>
            <a:off x="1060280" y="2531060"/>
            <a:ext cx="2718648" cy="847551"/>
          </a:xfrm>
          <a:prstGeom prst="rect">
            <a:avLst/>
          </a:prstGeom>
          <a:ln w="19050">
            <a:solidFill>
              <a:schemeClr val="tx1"/>
            </a:solidFill>
          </a:ln>
        </p:spPr>
      </p:pic>
      <p:pic>
        <p:nvPicPr>
          <p:cNvPr id="15" name="Picture 14">
            <a:extLst>
              <a:ext uri="{FF2B5EF4-FFF2-40B4-BE49-F238E27FC236}">
                <a16:creationId xmlns:a16="http://schemas.microsoft.com/office/drawing/2014/main" id="{55F1691F-94A7-42FE-9148-7BDB1DDDED03}"/>
              </a:ext>
            </a:extLst>
          </p:cNvPr>
          <p:cNvPicPr>
            <a:picLocks noChangeAspect="1"/>
          </p:cNvPicPr>
          <p:nvPr/>
        </p:nvPicPr>
        <p:blipFill>
          <a:blip r:embed="rId8"/>
          <a:stretch>
            <a:fillRect/>
          </a:stretch>
        </p:blipFill>
        <p:spPr>
          <a:xfrm>
            <a:off x="8020571" y="5017679"/>
            <a:ext cx="3224721" cy="1281620"/>
          </a:xfrm>
          <a:prstGeom prst="rect">
            <a:avLst/>
          </a:prstGeom>
        </p:spPr>
      </p:pic>
    </p:spTree>
    <p:extLst>
      <p:ext uri="{BB962C8B-B14F-4D97-AF65-F5344CB8AC3E}">
        <p14:creationId xmlns:p14="http://schemas.microsoft.com/office/powerpoint/2010/main" val="115483424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en the World Runs Dry - Workman Publishing">
            <a:extLst>
              <a:ext uri="{FF2B5EF4-FFF2-40B4-BE49-F238E27FC236}">
                <a16:creationId xmlns:a16="http://schemas.microsoft.com/office/drawing/2014/main" id="{7BBAEF4F-82CC-2F0A-449A-54D3B07E43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6725" y="1663968"/>
            <a:ext cx="3185411" cy="47997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E0BBDF-2865-9705-9753-32E43C264182}"/>
              </a:ext>
            </a:extLst>
          </p:cNvPr>
          <p:cNvSpPr txBox="1"/>
          <p:nvPr/>
        </p:nvSpPr>
        <p:spPr>
          <a:xfrm>
            <a:off x="3049250" y="157889"/>
            <a:ext cx="6093500"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3200" b="1" dirty="0"/>
              <a:t>When the World Runs Dry</a:t>
            </a:r>
          </a:p>
          <a:p>
            <a:pPr algn="ctr"/>
            <a:r>
              <a:rPr lang="en-US" sz="3200" dirty="0"/>
              <a:t>(Informational Text)</a:t>
            </a:r>
          </a:p>
        </p:txBody>
      </p:sp>
      <p:sp>
        <p:nvSpPr>
          <p:cNvPr id="5" name="TextBox 4">
            <a:extLst>
              <a:ext uri="{FF2B5EF4-FFF2-40B4-BE49-F238E27FC236}">
                <a16:creationId xmlns:a16="http://schemas.microsoft.com/office/drawing/2014/main" id="{06C514C8-67BA-A3A5-DB3B-5440E318FC02}"/>
              </a:ext>
            </a:extLst>
          </p:cNvPr>
          <p:cNvSpPr txBox="1"/>
          <p:nvPr/>
        </p:nvSpPr>
        <p:spPr>
          <a:xfrm>
            <a:off x="5501390" y="2443397"/>
            <a:ext cx="5852410" cy="1938992"/>
          </a:xfrm>
          <a:prstGeom prst="rect">
            <a:avLst/>
          </a:prstGeom>
          <a:noFill/>
          <a:ln w="9525">
            <a:solidFill>
              <a:schemeClr val="tx1"/>
            </a:solidFill>
          </a:ln>
        </p:spPr>
        <p:txBody>
          <a:bodyPr wrap="square" rtlCol="0">
            <a:spAutoFit/>
          </a:bodyPr>
          <a:lstStyle/>
          <a:p>
            <a:r>
              <a:rPr lang="en-US" sz="2400" b="1" dirty="0">
                <a:solidFill>
                  <a:srgbClr val="333333"/>
                </a:solidFill>
              </a:rPr>
              <a:t>Book</a:t>
            </a:r>
            <a:r>
              <a:rPr lang="en-US" sz="2400" b="1" i="0" dirty="0">
                <a:solidFill>
                  <a:srgbClr val="333333"/>
                </a:solidFill>
                <a:effectLst/>
              </a:rPr>
              <a:t> Synopsis: </a:t>
            </a:r>
            <a:r>
              <a:rPr lang="en-US" sz="2400" i="0" dirty="0">
                <a:solidFill>
                  <a:srgbClr val="333333"/>
                </a:solidFill>
                <a:effectLst/>
              </a:rPr>
              <a:t>This informational text  </a:t>
            </a:r>
            <a:r>
              <a:rPr lang="en-US" sz="2400" b="0" i="0" dirty="0">
                <a:solidFill>
                  <a:srgbClr val="333333"/>
                </a:solidFill>
                <a:effectLst/>
              </a:rPr>
              <a:t>explores the various ways in which water around the world is in danger, why we must act now, and why you’re never too young to make a difference.</a:t>
            </a:r>
            <a:endParaRPr lang="en-US" sz="2400" dirty="0"/>
          </a:p>
        </p:txBody>
      </p:sp>
      <p:sp>
        <p:nvSpPr>
          <p:cNvPr id="6" name="TextBox 5">
            <a:extLst>
              <a:ext uri="{FF2B5EF4-FFF2-40B4-BE49-F238E27FC236}">
                <a16:creationId xmlns:a16="http://schemas.microsoft.com/office/drawing/2014/main" id="{0AC75D6B-5D6A-6FB2-DC07-CA345DF99CFD}"/>
              </a:ext>
            </a:extLst>
          </p:cNvPr>
          <p:cNvSpPr txBox="1"/>
          <p:nvPr/>
        </p:nvSpPr>
        <p:spPr>
          <a:xfrm>
            <a:off x="5693766" y="4811250"/>
            <a:ext cx="3185410" cy="1200329"/>
          </a:xfrm>
          <a:prstGeom prst="rect">
            <a:avLst/>
          </a:prstGeom>
          <a:noFill/>
          <a:ln w="9525">
            <a:solidFill>
              <a:schemeClr val="tx1"/>
            </a:solidFill>
          </a:ln>
        </p:spPr>
        <p:txBody>
          <a:bodyPr wrap="square">
            <a:spAutoFit/>
          </a:bodyPr>
          <a:lstStyle/>
          <a:p>
            <a:pPr algn="l"/>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Workman Pub. Co.</a:t>
            </a:r>
          </a:p>
          <a:p>
            <a:pPr algn="l"/>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2022</a:t>
            </a:r>
          </a:p>
          <a:p>
            <a:pPr algn="l"/>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a:t>
            </a:r>
            <a:r>
              <a:rPr lang="en-US" dirty="0">
                <a:solidFill>
                  <a:srgbClr val="333333"/>
                </a:solidFill>
                <a:latin typeface="Lato" panose="020F0502020204030203" pitchFamily="34" charset="0"/>
              </a:rPr>
              <a:t>6.0</a:t>
            </a:r>
            <a:endParaRPr lang="en-US" b="0" i="0" dirty="0">
              <a:solidFill>
                <a:srgbClr val="333333"/>
              </a:solidFill>
              <a:effectLst/>
              <a:latin typeface="Lato" panose="020F0502020204030203" pitchFamily="34" charset="0"/>
            </a:endParaRPr>
          </a:p>
          <a:p>
            <a:pPr algn="l"/>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a:t>
            </a:r>
            <a:r>
              <a:rPr lang="en-US" dirty="0">
                <a:solidFill>
                  <a:srgbClr val="333333"/>
                </a:solidFill>
                <a:latin typeface="Lato" panose="020F0502020204030203" pitchFamily="34" charset="0"/>
              </a:rPr>
              <a:t>7-12</a:t>
            </a:r>
            <a:endParaRPr lang="en-US" b="0" i="0" dirty="0">
              <a:solidFill>
                <a:srgbClr val="333333"/>
              </a:solidFill>
              <a:effectLst/>
              <a:latin typeface="Lato" panose="020F0502020204030203" pitchFamily="34" charset="0"/>
            </a:endParaRPr>
          </a:p>
        </p:txBody>
      </p:sp>
    </p:spTree>
    <p:extLst>
      <p:ext uri="{BB962C8B-B14F-4D97-AF65-F5344CB8AC3E}">
        <p14:creationId xmlns:p14="http://schemas.microsoft.com/office/powerpoint/2010/main" val="381483466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525218-7F0B-77A3-81B3-16F528AC5AF9}"/>
              </a:ext>
            </a:extLst>
          </p:cNvPr>
          <p:cNvPicPr>
            <a:picLocks noChangeAspect="1"/>
          </p:cNvPicPr>
          <p:nvPr/>
        </p:nvPicPr>
        <p:blipFill>
          <a:blip r:embed="rId2"/>
          <a:stretch>
            <a:fillRect/>
          </a:stretch>
        </p:blipFill>
        <p:spPr>
          <a:xfrm>
            <a:off x="381687" y="299804"/>
            <a:ext cx="5749104" cy="6205928"/>
          </a:xfrm>
          <a:prstGeom prst="rect">
            <a:avLst/>
          </a:prstGeom>
          <a:ln w="12700">
            <a:solidFill>
              <a:schemeClr val="tx1"/>
            </a:solidFill>
          </a:ln>
        </p:spPr>
      </p:pic>
      <p:sp>
        <p:nvSpPr>
          <p:cNvPr id="4" name="TextBox 3">
            <a:extLst>
              <a:ext uri="{FF2B5EF4-FFF2-40B4-BE49-F238E27FC236}">
                <a16:creationId xmlns:a16="http://schemas.microsoft.com/office/drawing/2014/main" id="{CD662873-7236-F520-7478-97F7BEE2609F}"/>
              </a:ext>
            </a:extLst>
          </p:cNvPr>
          <p:cNvSpPr txBox="1"/>
          <p:nvPr/>
        </p:nvSpPr>
        <p:spPr>
          <a:xfrm>
            <a:off x="6610476" y="2906327"/>
            <a:ext cx="3987985" cy="3416320"/>
          </a:xfrm>
          <a:prstGeom prst="rect">
            <a:avLst/>
          </a:prstGeom>
          <a:noFill/>
          <a:ln w="1905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0" i="0" dirty="0">
                <a:solidFill>
                  <a:srgbClr val="333333"/>
                </a:solidFill>
                <a:effectLst/>
              </a:rPr>
              <a:t>Topics Include:</a:t>
            </a:r>
          </a:p>
          <a:p>
            <a:pPr marL="285750" indent="-285750">
              <a:buFont typeface="Arial" panose="020B0604020202020204" pitchFamily="34" charset="0"/>
              <a:buChar char="•"/>
            </a:pPr>
            <a:r>
              <a:rPr lang="en-US" sz="2400" b="0" i="0" dirty="0">
                <a:solidFill>
                  <a:srgbClr val="333333"/>
                </a:solidFill>
                <a:effectLst/>
              </a:rPr>
              <a:t>Lead and water</a:t>
            </a:r>
          </a:p>
          <a:p>
            <a:pPr marL="285750" indent="-285750">
              <a:buFont typeface="Arial" panose="020B0604020202020204" pitchFamily="34" charset="0"/>
              <a:buChar char="•"/>
            </a:pPr>
            <a:r>
              <a:rPr lang="en-US" sz="2400" dirty="0">
                <a:solidFill>
                  <a:srgbClr val="333333"/>
                </a:solidFill>
              </a:rPr>
              <a:t>I</a:t>
            </a:r>
            <a:r>
              <a:rPr lang="en-US" sz="2400" b="0" i="0" dirty="0">
                <a:solidFill>
                  <a:srgbClr val="333333"/>
                </a:solidFill>
                <a:effectLst/>
              </a:rPr>
              <a:t>nfrastructure problems</a:t>
            </a:r>
            <a:endParaRPr lang="en-US" sz="2400" dirty="0">
              <a:solidFill>
                <a:srgbClr val="333333"/>
              </a:solidFill>
            </a:endParaRPr>
          </a:p>
          <a:p>
            <a:pPr marL="285750" indent="-285750">
              <a:buFont typeface="Arial" panose="020B0604020202020204" pitchFamily="34" charset="0"/>
              <a:buChar char="•"/>
            </a:pPr>
            <a:r>
              <a:rPr lang="en-US" sz="2400" b="0" i="0" dirty="0">
                <a:solidFill>
                  <a:srgbClr val="333333"/>
                </a:solidFill>
                <a:effectLst/>
              </a:rPr>
              <a:t>Pollution</a:t>
            </a:r>
          </a:p>
          <a:p>
            <a:pPr marL="285750" indent="-285750">
              <a:buFont typeface="Arial" panose="020B0604020202020204" pitchFamily="34" charset="0"/>
              <a:buChar char="•"/>
            </a:pPr>
            <a:r>
              <a:rPr lang="en-US" sz="2400" dirty="0">
                <a:solidFill>
                  <a:srgbClr val="333333"/>
                </a:solidFill>
              </a:rPr>
              <a:t>F</a:t>
            </a:r>
            <a:r>
              <a:rPr lang="en-US" sz="2400" b="0" i="0" dirty="0">
                <a:solidFill>
                  <a:srgbClr val="333333"/>
                </a:solidFill>
                <a:effectLst/>
              </a:rPr>
              <a:t>racking contamination</a:t>
            </a:r>
            <a:endParaRPr lang="en-US" sz="2400" dirty="0">
              <a:solidFill>
                <a:srgbClr val="333333"/>
              </a:solidFill>
            </a:endParaRPr>
          </a:p>
          <a:p>
            <a:pPr marL="285750" indent="-285750">
              <a:buFont typeface="Arial" panose="020B0604020202020204" pitchFamily="34" charset="0"/>
              <a:buChar char="•"/>
            </a:pPr>
            <a:r>
              <a:rPr lang="en-US" sz="2400" dirty="0">
                <a:solidFill>
                  <a:srgbClr val="333333"/>
                </a:solidFill>
              </a:rPr>
              <a:t>H</a:t>
            </a:r>
            <a:r>
              <a:rPr lang="en-US" sz="2400" b="0" i="0" dirty="0">
                <a:solidFill>
                  <a:srgbClr val="333333"/>
                </a:solidFill>
                <a:effectLst/>
              </a:rPr>
              <a:t>armful algae blooms</a:t>
            </a:r>
            <a:endParaRPr lang="en-US" sz="2400" dirty="0">
              <a:solidFill>
                <a:srgbClr val="333333"/>
              </a:solidFill>
            </a:endParaRPr>
          </a:p>
          <a:p>
            <a:pPr marL="285750" indent="-285750">
              <a:buFont typeface="Arial" panose="020B0604020202020204" pitchFamily="34" charset="0"/>
              <a:buChar char="•"/>
            </a:pPr>
            <a:r>
              <a:rPr lang="en-US" sz="2400" dirty="0">
                <a:solidFill>
                  <a:srgbClr val="333333"/>
                </a:solidFill>
              </a:rPr>
              <a:t>W</a:t>
            </a:r>
            <a:r>
              <a:rPr lang="en-US" sz="2400" b="0" i="0" dirty="0">
                <a:solidFill>
                  <a:srgbClr val="333333"/>
                </a:solidFill>
                <a:effectLst/>
              </a:rPr>
              <a:t>ater supply issues</a:t>
            </a:r>
            <a:endParaRPr lang="en-US" sz="2400" dirty="0">
              <a:solidFill>
                <a:srgbClr val="333333"/>
              </a:solidFill>
            </a:endParaRPr>
          </a:p>
          <a:p>
            <a:pPr marL="285750" indent="-285750">
              <a:buFont typeface="Arial" panose="020B0604020202020204" pitchFamily="34" charset="0"/>
              <a:buChar char="•"/>
            </a:pPr>
            <a:r>
              <a:rPr lang="en-US" sz="2400" dirty="0">
                <a:solidFill>
                  <a:srgbClr val="333333"/>
                </a:solidFill>
              </a:rPr>
              <a:t>R</a:t>
            </a:r>
            <a:r>
              <a:rPr lang="en-US" sz="2400" b="0" i="0" dirty="0">
                <a:solidFill>
                  <a:srgbClr val="333333"/>
                </a:solidFill>
                <a:effectLst/>
              </a:rPr>
              <a:t>ising sea levels</a:t>
            </a:r>
          </a:p>
          <a:p>
            <a:pPr marL="285750" indent="-285750">
              <a:buFont typeface="Arial" panose="020B0604020202020204" pitchFamily="34" charset="0"/>
              <a:buChar char="•"/>
            </a:pPr>
            <a:r>
              <a:rPr lang="en-US" sz="2400" dirty="0">
                <a:solidFill>
                  <a:srgbClr val="333333"/>
                </a:solidFill>
              </a:rPr>
              <a:t>Potential Solutions</a:t>
            </a:r>
          </a:p>
        </p:txBody>
      </p:sp>
      <p:pic>
        <p:nvPicPr>
          <p:cNvPr id="5" name="Picture 4">
            <a:extLst>
              <a:ext uri="{FF2B5EF4-FFF2-40B4-BE49-F238E27FC236}">
                <a16:creationId xmlns:a16="http://schemas.microsoft.com/office/drawing/2014/main" id="{C4CA7E46-01EF-F0D4-0D59-5BAD6720113D}"/>
              </a:ext>
            </a:extLst>
          </p:cNvPr>
          <p:cNvPicPr>
            <a:picLocks noChangeAspect="1"/>
          </p:cNvPicPr>
          <p:nvPr/>
        </p:nvPicPr>
        <p:blipFill>
          <a:blip r:embed="rId3"/>
          <a:stretch>
            <a:fillRect/>
          </a:stretch>
        </p:blipFill>
        <p:spPr>
          <a:xfrm>
            <a:off x="6610476" y="535353"/>
            <a:ext cx="3255927" cy="1750885"/>
          </a:xfrm>
          <a:prstGeom prst="rect">
            <a:avLst/>
          </a:prstGeom>
        </p:spPr>
      </p:pic>
      <p:pic>
        <p:nvPicPr>
          <p:cNvPr id="7" name="Picture 6" descr="When the World Runs Dry - Workman Publishing">
            <a:extLst>
              <a:ext uri="{FF2B5EF4-FFF2-40B4-BE49-F238E27FC236}">
                <a16:creationId xmlns:a16="http://schemas.microsoft.com/office/drawing/2014/main" id="{CEA88DEA-71FB-7395-BE5C-FBA2664EC3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6403" y="119922"/>
            <a:ext cx="1531179" cy="23071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8865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ry">
            <a:extLst>
              <a:ext uri="{FF2B5EF4-FFF2-40B4-BE49-F238E27FC236}">
                <a16:creationId xmlns:a16="http://schemas.microsoft.com/office/drawing/2014/main" id="{F19F360E-2F67-5F46-6B90-3C2091D2D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12" y="1156698"/>
            <a:ext cx="3034191" cy="454460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FFABF8-9B83-4790-9CAA-5ABD751085A5}"/>
              </a:ext>
            </a:extLst>
          </p:cNvPr>
          <p:cNvSpPr txBox="1"/>
          <p:nvPr/>
        </p:nvSpPr>
        <p:spPr>
          <a:xfrm>
            <a:off x="3473903" y="141035"/>
            <a:ext cx="609350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6000" b="1" dirty="0">
                <a:solidFill>
                  <a:srgbClr val="CC3300"/>
                </a:solidFill>
                <a:effectLst>
                  <a:outerShdw blurRad="38100" dist="38100" dir="2700000" algn="tl">
                    <a:srgbClr val="000000">
                      <a:alpha val="43137"/>
                    </a:srgbClr>
                  </a:outerShdw>
                </a:effectLst>
              </a:rPr>
              <a:t>DRY</a:t>
            </a:r>
          </a:p>
        </p:txBody>
      </p:sp>
      <p:sp>
        <p:nvSpPr>
          <p:cNvPr id="5" name="TextBox 4">
            <a:extLst>
              <a:ext uri="{FF2B5EF4-FFF2-40B4-BE49-F238E27FC236}">
                <a16:creationId xmlns:a16="http://schemas.microsoft.com/office/drawing/2014/main" id="{1022D163-623B-6B3B-DBC8-4D793697A6E3}"/>
              </a:ext>
            </a:extLst>
          </p:cNvPr>
          <p:cNvSpPr txBox="1"/>
          <p:nvPr/>
        </p:nvSpPr>
        <p:spPr>
          <a:xfrm>
            <a:off x="4706911" y="4710968"/>
            <a:ext cx="4332158" cy="1569660"/>
          </a:xfrm>
          <a:prstGeom prst="rect">
            <a:avLst/>
          </a:prstGeom>
          <a:noFill/>
          <a:ln w="9525">
            <a:solidFill>
              <a:schemeClr val="tx1"/>
            </a:solidFill>
          </a:ln>
        </p:spPr>
        <p:txBody>
          <a:bodyPr wrap="square" rtlCol="0">
            <a:spAutoFit/>
          </a:bodyPr>
          <a:lstStyle/>
          <a:p>
            <a:pPr algn="l"/>
            <a:r>
              <a:rPr lang="en-US" sz="2400" b="1" i="0" dirty="0">
                <a:solidFill>
                  <a:srgbClr val="333333"/>
                </a:solidFill>
                <a:effectLst/>
              </a:rPr>
              <a:t>Publisher:</a:t>
            </a:r>
            <a:r>
              <a:rPr lang="en-US" sz="2400" b="0" i="0" dirty="0">
                <a:solidFill>
                  <a:srgbClr val="333333"/>
                </a:solidFill>
                <a:effectLst/>
              </a:rPr>
              <a:t> Simon &amp; Schuster, Inc. </a:t>
            </a:r>
          </a:p>
          <a:p>
            <a:pPr algn="l"/>
            <a:r>
              <a:rPr lang="en-US" sz="2400" b="1" i="0" dirty="0">
                <a:solidFill>
                  <a:srgbClr val="333333"/>
                </a:solidFill>
                <a:effectLst/>
              </a:rPr>
              <a:t>Copyright Date: </a:t>
            </a:r>
            <a:r>
              <a:rPr lang="en-US" sz="2400" b="0" i="0" dirty="0">
                <a:solidFill>
                  <a:srgbClr val="333333"/>
                </a:solidFill>
                <a:effectLst/>
              </a:rPr>
              <a:t>2018</a:t>
            </a:r>
          </a:p>
          <a:p>
            <a:pPr algn="l"/>
            <a:r>
              <a:rPr lang="en-US" sz="2400" b="1" i="0" dirty="0">
                <a:solidFill>
                  <a:srgbClr val="333333"/>
                </a:solidFill>
                <a:effectLst/>
              </a:rPr>
              <a:t>Reading Level:</a:t>
            </a:r>
            <a:r>
              <a:rPr lang="en-US" sz="2400" b="0" i="0" dirty="0">
                <a:solidFill>
                  <a:srgbClr val="333333"/>
                </a:solidFill>
                <a:effectLst/>
              </a:rPr>
              <a:t> 5.5</a:t>
            </a:r>
          </a:p>
          <a:p>
            <a:pPr algn="l"/>
            <a:r>
              <a:rPr lang="en-US" sz="2400" b="1" i="0" dirty="0">
                <a:solidFill>
                  <a:srgbClr val="333333"/>
                </a:solidFill>
                <a:effectLst/>
              </a:rPr>
              <a:t>Interest Level:</a:t>
            </a:r>
            <a:r>
              <a:rPr lang="en-US" sz="2400" b="0" i="0" dirty="0">
                <a:solidFill>
                  <a:srgbClr val="333333"/>
                </a:solidFill>
                <a:effectLst/>
              </a:rPr>
              <a:t> 7-12</a:t>
            </a:r>
          </a:p>
        </p:txBody>
      </p:sp>
      <p:sp>
        <p:nvSpPr>
          <p:cNvPr id="6" name="TextBox 5">
            <a:extLst>
              <a:ext uri="{FF2B5EF4-FFF2-40B4-BE49-F238E27FC236}">
                <a16:creationId xmlns:a16="http://schemas.microsoft.com/office/drawing/2014/main" id="{1D03FFC8-79B0-0E7F-28F8-41CFF9FA2111}"/>
              </a:ext>
            </a:extLst>
          </p:cNvPr>
          <p:cNvSpPr txBox="1"/>
          <p:nvPr/>
        </p:nvSpPr>
        <p:spPr>
          <a:xfrm>
            <a:off x="3897441" y="1417621"/>
            <a:ext cx="7600013" cy="2677656"/>
          </a:xfrm>
          <a:prstGeom prst="rect">
            <a:avLst/>
          </a:prstGeom>
          <a:noFill/>
          <a:ln w="12700">
            <a:solidFill>
              <a:schemeClr val="tx1"/>
            </a:solidFill>
          </a:ln>
        </p:spPr>
        <p:txBody>
          <a:bodyPr wrap="square" rtlCol="0">
            <a:spAutoFit/>
          </a:bodyPr>
          <a:lstStyle/>
          <a:p>
            <a:pPr algn="l"/>
            <a:r>
              <a:rPr lang="en-US" sz="2800" b="0" i="0" dirty="0">
                <a:solidFill>
                  <a:srgbClr val="333333"/>
                </a:solidFill>
                <a:effectLst/>
              </a:rPr>
              <a:t>A </a:t>
            </a:r>
            <a:r>
              <a:rPr lang="en-US" sz="2800" dirty="0">
                <a:solidFill>
                  <a:srgbClr val="333333"/>
                </a:solidFill>
              </a:rPr>
              <a:t>severe </a:t>
            </a:r>
            <a:r>
              <a:rPr lang="en-US" sz="2800" b="0" i="0" dirty="0">
                <a:solidFill>
                  <a:srgbClr val="333333"/>
                </a:solidFill>
                <a:effectLst/>
              </a:rPr>
              <a:t>drought in Southern California </a:t>
            </a:r>
            <a:r>
              <a:rPr lang="en-US" sz="2800" dirty="0">
                <a:solidFill>
                  <a:srgbClr val="333333"/>
                </a:solidFill>
              </a:rPr>
              <a:t>causes taps to </a:t>
            </a:r>
            <a:r>
              <a:rPr lang="en-US" sz="2800" b="0" i="0" dirty="0">
                <a:solidFill>
                  <a:srgbClr val="333333"/>
                </a:solidFill>
                <a:effectLst/>
              </a:rPr>
              <a:t>run dry. </a:t>
            </a:r>
            <a:r>
              <a:rPr lang="en-US" sz="2800" dirty="0">
                <a:solidFill>
                  <a:srgbClr val="333333"/>
                </a:solidFill>
              </a:rPr>
              <a:t>The citizens quickly</a:t>
            </a:r>
            <a:r>
              <a:rPr lang="en-US" sz="2800" b="0" i="0" dirty="0">
                <a:solidFill>
                  <a:srgbClr val="333333"/>
                </a:solidFill>
                <a:effectLst/>
              </a:rPr>
              <a:t> become desperate </a:t>
            </a:r>
            <a:r>
              <a:rPr lang="en-US" sz="2800" dirty="0">
                <a:solidFill>
                  <a:srgbClr val="333333"/>
                </a:solidFill>
              </a:rPr>
              <a:t>as government </a:t>
            </a:r>
            <a:r>
              <a:rPr lang="en-US" sz="2800" b="0" i="0" dirty="0">
                <a:solidFill>
                  <a:srgbClr val="333333"/>
                </a:solidFill>
                <a:effectLst/>
              </a:rPr>
              <a:t>institutions break down. Alyssa, her brother Garrett, and their doomsday-prepper neighbor Kelton embark on a hazardous journey of survival.</a:t>
            </a:r>
            <a:endParaRPr lang="en-US" sz="2800" dirty="0"/>
          </a:p>
        </p:txBody>
      </p:sp>
    </p:spTree>
    <p:extLst>
      <p:ext uri="{BB962C8B-B14F-4D97-AF65-F5344CB8AC3E}">
        <p14:creationId xmlns:p14="http://schemas.microsoft.com/office/powerpoint/2010/main" val="26843907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lide Number Placeholder 4"/>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3</a:t>
            </a:fld>
            <a:endParaRPr dirty="0"/>
          </a:p>
        </p:txBody>
      </p:sp>
      <p:sp>
        <p:nvSpPr>
          <p:cNvPr id="184" name="Title 1"/>
          <p:cNvSpPr txBox="1"/>
          <p:nvPr/>
        </p:nvSpPr>
        <p:spPr>
          <a:xfrm>
            <a:off x="785560" y="469343"/>
            <a:ext cx="10424161" cy="497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rPr dirty="0"/>
              <a:t>Professional Development Opportunities</a:t>
            </a:r>
          </a:p>
        </p:txBody>
      </p:sp>
      <p:sp>
        <p:nvSpPr>
          <p:cNvPr id="185" name="Content Placeholder 2"/>
          <p:cNvSpPr txBox="1"/>
          <p:nvPr/>
        </p:nvSpPr>
        <p:spPr>
          <a:xfrm>
            <a:off x="948658" y="1577154"/>
            <a:ext cx="10424161" cy="45804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dirty="0"/>
              <a:t>To earn professional development credit for CEE webinars found on EconEdLink, you must:</a:t>
            </a:r>
            <a:endParaRPr sz="2800" dirty="0"/>
          </a:p>
          <a:p>
            <a:endParaRPr sz="2800" dirty="0"/>
          </a:p>
          <a:p>
            <a:pPr marL="285750" indent="-285750">
              <a:buSzPct val="100000"/>
              <a:buFont typeface="Arial"/>
              <a:buChar char="•"/>
            </a:pPr>
            <a:r>
              <a:rPr dirty="0"/>
              <a:t>Watch a minimum of 45-minutes and you will automatically receive a professional development </a:t>
            </a:r>
            <a:r>
              <a:rPr b="1" dirty="0">
                <a:solidFill>
                  <a:srgbClr val="7A9900"/>
                </a:solidFill>
              </a:rPr>
              <a:t>certificate </a:t>
            </a:r>
            <a:r>
              <a:rPr dirty="0"/>
              <a:t>via e-mail within 24 hours. </a:t>
            </a:r>
            <a:endParaRPr sz="2800" dirty="0"/>
          </a:p>
          <a:p>
            <a:pPr marL="285750" indent="-285750">
              <a:buSzPct val="100000"/>
              <a:buFont typeface="Arial"/>
              <a:buChar char="•"/>
            </a:pPr>
            <a:r>
              <a:rPr dirty="0"/>
              <a:t>Attendees can learn how much credit they will earn per workshop. </a:t>
            </a:r>
            <a:endParaRPr sz="2800" dirty="0"/>
          </a:p>
          <a:p>
            <a:endParaRPr sz="2800" dirty="0"/>
          </a:p>
          <a:p>
            <a:pPr>
              <a:defRPr b="1" u="sng"/>
            </a:pPr>
            <a:r>
              <a:rPr dirty="0"/>
              <a:t>Accessing resources: </a:t>
            </a:r>
          </a:p>
          <a:p>
            <a:endParaRPr dirty="0"/>
          </a:p>
          <a:p>
            <a:pPr marL="285750" indent="-285750">
              <a:buSzPct val="100000"/>
              <a:buFont typeface="Helvetica"/>
              <a:buChar char="•"/>
            </a:pPr>
            <a:r>
              <a:rPr dirty="0"/>
              <a:t>You can now easily download presentations, lesson plan materials, and activities for each webinar from </a:t>
            </a:r>
            <a:r>
              <a:rPr sz="1600" b="1" i="1" u="sng" dirty="0">
                <a:solidFill>
                  <a:srgbClr val="0563C1"/>
                </a:solidFill>
                <a:uFill>
                  <a:solidFill>
                    <a:srgbClr val="0563C1"/>
                  </a:solidFill>
                </a:uFill>
                <a:hlinkClick r:id="rId2"/>
              </a:rPr>
              <a:t>EconEdLink.org/professional-development/</a:t>
            </a:r>
            <a:endParaRPr sz="1600" b="1" i="1" dirty="0">
              <a:solidFill>
                <a:srgbClr val="005CB8"/>
              </a:solidFill>
            </a:endParaRPr>
          </a:p>
          <a:p>
            <a:pPr marL="285750" indent="-285750">
              <a:buSzPct val="100000"/>
              <a:buFont typeface="Helvetica"/>
              <a:buChar char="•"/>
              <a:defRPr sz="1600" b="1" i="1" u="sng">
                <a:solidFill>
                  <a:srgbClr val="005CB8"/>
                </a:solidFill>
              </a:defRPr>
            </a:pPr>
            <a:endParaRPr sz="1600" b="1" i="1" dirty="0">
              <a:solidFill>
                <a:srgbClr val="005CB8"/>
              </a:solidFill>
            </a:endParaRPr>
          </a:p>
          <a:p>
            <a:pPr>
              <a:defRPr sz="1600" b="1" u="sng"/>
            </a:pPr>
            <a:r>
              <a:rPr dirty="0"/>
              <a:t>Local resources:</a:t>
            </a:r>
            <a:r>
              <a:rPr b="0" u="none" dirty="0"/>
              <a:t> </a:t>
            </a:r>
          </a:p>
          <a:p>
            <a:pPr>
              <a:defRPr sz="1600"/>
            </a:pPr>
            <a:endParaRPr b="0" u="none" dirty="0"/>
          </a:p>
          <a:p>
            <a:pPr marL="285750" indent="-285750">
              <a:buSzPct val="100000"/>
              <a:buFont typeface="Helvetica"/>
              <a:buChar char="•"/>
              <a:defRPr sz="1600"/>
            </a:pPr>
            <a:r>
              <a:rPr dirty="0"/>
              <a:t>Insert your local professional development opportunities (if applicable)</a:t>
            </a:r>
            <a:endParaRPr sz="1400" b="1" i="1" dirty="0">
              <a:solidFill>
                <a:srgbClr val="005CB8"/>
              </a:solidFill>
            </a:endParaRPr>
          </a:p>
          <a:p>
            <a:pPr>
              <a:defRPr sz="1600" b="1" i="1">
                <a:solidFill>
                  <a:srgbClr val="005CB8"/>
                </a:solidFill>
              </a:defRPr>
            </a:pPr>
            <a:endParaRPr sz="1400" b="1" i="1" dirty="0">
              <a:solidFill>
                <a:srgbClr val="005CB8"/>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154DD-5A7F-5337-C366-48B8595A58BC}"/>
              </a:ext>
            </a:extLst>
          </p:cNvPr>
          <p:cNvPicPr>
            <a:picLocks noChangeAspect="1"/>
          </p:cNvPicPr>
          <p:nvPr/>
        </p:nvPicPr>
        <p:blipFill>
          <a:blip r:embed="rId2"/>
          <a:stretch>
            <a:fillRect/>
          </a:stretch>
        </p:blipFill>
        <p:spPr>
          <a:xfrm>
            <a:off x="854063" y="221464"/>
            <a:ext cx="3753304" cy="5309906"/>
          </a:xfrm>
          <a:prstGeom prst="rect">
            <a:avLst/>
          </a:prstGeom>
        </p:spPr>
      </p:pic>
      <p:pic>
        <p:nvPicPr>
          <p:cNvPr id="3" name="Picture 2">
            <a:extLst>
              <a:ext uri="{FF2B5EF4-FFF2-40B4-BE49-F238E27FC236}">
                <a16:creationId xmlns:a16="http://schemas.microsoft.com/office/drawing/2014/main" id="{37636C7A-F332-0889-1309-AFAA145FD9D8}"/>
              </a:ext>
            </a:extLst>
          </p:cNvPr>
          <p:cNvPicPr>
            <a:picLocks noChangeAspect="1"/>
          </p:cNvPicPr>
          <p:nvPr/>
        </p:nvPicPr>
        <p:blipFill>
          <a:blip r:embed="rId3"/>
          <a:stretch>
            <a:fillRect/>
          </a:stretch>
        </p:blipFill>
        <p:spPr>
          <a:xfrm>
            <a:off x="5127530" y="842619"/>
            <a:ext cx="3896832" cy="5429888"/>
          </a:xfrm>
          <a:prstGeom prst="rect">
            <a:avLst/>
          </a:prstGeom>
        </p:spPr>
      </p:pic>
      <p:pic>
        <p:nvPicPr>
          <p:cNvPr id="4" name="Picture 3">
            <a:extLst>
              <a:ext uri="{FF2B5EF4-FFF2-40B4-BE49-F238E27FC236}">
                <a16:creationId xmlns:a16="http://schemas.microsoft.com/office/drawing/2014/main" id="{7AF91D06-6A32-691A-0B61-7D9AF89F7DF5}"/>
              </a:ext>
            </a:extLst>
          </p:cNvPr>
          <p:cNvPicPr>
            <a:picLocks noChangeAspect="1"/>
          </p:cNvPicPr>
          <p:nvPr/>
        </p:nvPicPr>
        <p:blipFill>
          <a:blip r:embed="rId4"/>
          <a:stretch>
            <a:fillRect/>
          </a:stretch>
        </p:blipFill>
        <p:spPr>
          <a:xfrm>
            <a:off x="9694171" y="3001662"/>
            <a:ext cx="1859304" cy="1946249"/>
          </a:xfrm>
          <a:prstGeom prst="rect">
            <a:avLst/>
          </a:prstGeom>
        </p:spPr>
      </p:pic>
      <p:sp>
        <p:nvSpPr>
          <p:cNvPr id="6" name="TextBox 5">
            <a:extLst>
              <a:ext uri="{FF2B5EF4-FFF2-40B4-BE49-F238E27FC236}">
                <a16:creationId xmlns:a16="http://schemas.microsoft.com/office/drawing/2014/main" id="{5AEF1DA4-FC9E-AF25-1129-AB50CED146B9}"/>
              </a:ext>
            </a:extLst>
          </p:cNvPr>
          <p:cNvSpPr txBox="1"/>
          <p:nvPr/>
        </p:nvSpPr>
        <p:spPr>
          <a:xfrm>
            <a:off x="854063" y="6272507"/>
            <a:ext cx="10818170"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2000" dirty="0">
                <a:hlinkClick r:id="rId5"/>
              </a:rPr>
              <a:t>https://classroom.walkerbooks.com.au/home/wp-content/uploads/2018/09/Dry-Classroom-Ideas.pdf</a:t>
            </a:r>
            <a:r>
              <a:rPr lang="en-US" sz="2000" dirty="0"/>
              <a:t> </a:t>
            </a:r>
          </a:p>
        </p:txBody>
      </p:sp>
    </p:spTree>
    <p:extLst>
      <p:ext uri="{BB962C8B-B14F-4D97-AF65-F5344CB8AC3E}">
        <p14:creationId xmlns:p14="http://schemas.microsoft.com/office/powerpoint/2010/main" val="4725083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5C7440D-745F-5EE6-FA01-FF2354C1E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927" y="523875"/>
            <a:ext cx="8248650"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2698CD8D-3BAC-3BF4-DC29-13C2723E7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8167" y="2235804"/>
            <a:ext cx="1485495" cy="192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80448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9165AB-270B-D202-7B55-F1A8996EDFE9}"/>
              </a:ext>
            </a:extLst>
          </p:cNvPr>
          <p:cNvSpPr txBox="1"/>
          <p:nvPr/>
        </p:nvSpPr>
        <p:spPr>
          <a:xfrm>
            <a:off x="3402765" y="107225"/>
            <a:ext cx="5201587"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3600" b="1" dirty="0">
                <a:solidFill>
                  <a:srgbClr val="26AA52"/>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PART III</a:t>
            </a:r>
          </a:p>
          <a:p>
            <a:pPr algn="ctr"/>
            <a:r>
              <a:rPr lang="en-US" sz="3600" b="1" dirty="0">
                <a:solidFill>
                  <a:srgbClr val="26AA52"/>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Eco-Anxiety</a:t>
            </a:r>
            <a:endParaRPr lang="en-US" sz="3600" dirty="0">
              <a:solidFill>
                <a:srgbClr val="26AA52"/>
              </a:solidFill>
              <a:latin typeface="Calibri" panose="020F0502020204030204" pitchFamily="34" charset="0"/>
              <a:cs typeface="Calibri" panose="020F0502020204030204" pitchFamily="34"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3" name="Content Placeholder 3">
            <a:extLst>
              <a:ext uri="{FF2B5EF4-FFF2-40B4-BE49-F238E27FC236}">
                <a16:creationId xmlns:a16="http://schemas.microsoft.com/office/drawing/2014/main" id="{EB48FF8B-9532-DFAB-B8C8-051FE05A667C}"/>
              </a:ext>
            </a:extLst>
          </p:cNvPr>
          <p:cNvPicPr>
            <a:picLocks noChangeAspect="1"/>
          </p:cNvPicPr>
          <p:nvPr/>
        </p:nvPicPr>
        <p:blipFill>
          <a:blip r:embed="rId2"/>
          <a:stretch>
            <a:fillRect/>
          </a:stretch>
        </p:blipFill>
        <p:spPr>
          <a:xfrm>
            <a:off x="5140554" y="1444303"/>
            <a:ext cx="1726007" cy="1984697"/>
          </a:xfrm>
          <a:prstGeom prst="rect">
            <a:avLst/>
          </a:prstGeom>
        </p:spPr>
      </p:pic>
      <p:sp>
        <p:nvSpPr>
          <p:cNvPr id="4" name="TextBox 3">
            <a:extLst>
              <a:ext uri="{FF2B5EF4-FFF2-40B4-BE49-F238E27FC236}">
                <a16:creationId xmlns:a16="http://schemas.microsoft.com/office/drawing/2014/main" id="{49435319-D9C8-1CEA-4240-68F24E661569}"/>
              </a:ext>
            </a:extLst>
          </p:cNvPr>
          <p:cNvSpPr txBox="1"/>
          <p:nvPr/>
        </p:nvSpPr>
        <p:spPr>
          <a:xfrm>
            <a:off x="344774" y="3651644"/>
            <a:ext cx="11847225" cy="3262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indent="0" algn="ctr">
              <a:buNone/>
            </a:pPr>
            <a:r>
              <a:rPr lang="en-US" sz="2400" b="1" dirty="0"/>
              <a:t> Eco-anxiety refers to a chronic fear of environmental doom.</a:t>
            </a:r>
          </a:p>
          <a:p>
            <a:pPr marL="0" indent="0">
              <a:buNone/>
            </a:pPr>
            <a:r>
              <a:rPr lang="en-US" sz="2400" b="1" dirty="0"/>
              <a:t> </a:t>
            </a:r>
            <a:r>
              <a:rPr lang="en-US" sz="2400" dirty="0"/>
              <a:t>Causes include:</a:t>
            </a:r>
          </a:p>
          <a:p>
            <a:pPr marL="342900" indent="-342900">
              <a:buFont typeface="Arial" panose="020B0604020202020204" pitchFamily="34" charset="0"/>
              <a:buChar char="•"/>
            </a:pPr>
            <a:r>
              <a:rPr lang="en-US" sz="2800" dirty="0"/>
              <a:t>Reading or watching too many books or programs concerning environmental events</a:t>
            </a:r>
          </a:p>
          <a:p>
            <a:pPr marL="342900" indent="-342900">
              <a:buFont typeface="Arial" panose="020B0604020202020204" pitchFamily="34" charset="0"/>
              <a:buChar char="•"/>
            </a:pPr>
            <a:r>
              <a:rPr lang="en-US" sz="2800" dirty="0"/>
              <a:t>Being involved in an traumatic ecological incident</a:t>
            </a:r>
          </a:p>
          <a:p>
            <a:pPr marL="342900" indent="-342900">
              <a:buFont typeface="Arial" panose="020B0604020202020204" pitchFamily="34" charset="0"/>
              <a:buChar char="•"/>
            </a:pPr>
            <a:r>
              <a:rPr lang="en-US" sz="2800" dirty="0"/>
              <a:t>Living in an area affected by climate change</a:t>
            </a:r>
          </a:p>
          <a:p>
            <a:pPr marL="342900" indent="-342900">
              <a:buFont typeface="Arial" panose="020B0604020202020204" pitchFamily="34" charset="0"/>
              <a:buChar char="•"/>
            </a:pPr>
            <a:r>
              <a:rPr lang="en-US" sz="2800" dirty="0"/>
              <a:t>Belonging to a vulnerable population</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97214707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D55513-7C0C-61C6-7127-EE857BB8581C}"/>
              </a:ext>
            </a:extLst>
          </p:cNvPr>
          <p:cNvSpPr txBox="1"/>
          <p:nvPr/>
        </p:nvSpPr>
        <p:spPr>
          <a:xfrm>
            <a:off x="4841823" y="269824"/>
            <a:ext cx="379251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endParaRPr lang="en-US"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5" name="TextBox 4">
            <a:extLst>
              <a:ext uri="{FF2B5EF4-FFF2-40B4-BE49-F238E27FC236}">
                <a16:creationId xmlns:a16="http://schemas.microsoft.com/office/drawing/2014/main" id="{30CA4DE1-1C09-FE8A-61D8-1F96C2447341}"/>
              </a:ext>
            </a:extLst>
          </p:cNvPr>
          <p:cNvSpPr txBox="1"/>
          <p:nvPr/>
        </p:nvSpPr>
        <p:spPr>
          <a:xfrm>
            <a:off x="3291374" y="418619"/>
            <a:ext cx="60975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2400" dirty="0"/>
              <a:t>Eco-anxiety Teaching Tips</a:t>
            </a:r>
            <a:r>
              <a:rPr lang="en-US" sz="2400" b="1" dirty="0">
                <a:cs typeface="Calibri" panose="020F0502020204030204" pitchFamily="34" charset="0"/>
              </a:rPr>
              <a:t> </a:t>
            </a:r>
            <a:br>
              <a:rPr lang="en-US" sz="2400" b="1" dirty="0">
                <a:cs typeface="Calibri" panose="020F0502020204030204" pitchFamily="34" charset="0"/>
              </a:rPr>
            </a:br>
            <a:r>
              <a:rPr lang="en-US" sz="2400" b="1" dirty="0">
                <a:cs typeface="Calibri" panose="020F0502020204030204" pitchFamily="34" charset="0"/>
              </a:rPr>
              <a:t>Use language children will understand.</a:t>
            </a:r>
            <a:endParaRPr lang="en-US" sz="2400" dirty="0"/>
          </a:p>
        </p:txBody>
      </p:sp>
      <p:sp>
        <p:nvSpPr>
          <p:cNvPr id="7" name="TextBox 6">
            <a:extLst>
              <a:ext uri="{FF2B5EF4-FFF2-40B4-BE49-F238E27FC236}">
                <a16:creationId xmlns:a16="http://schemas.microsoft.com/office/drawing/2014/main" id="{C4CAEFA7-10F0-ACDB-3461-2A155243D86C}"/>
              </a:ext>
            </a:extLst>
          </p:cNvPr>
          <p:cNvSpPr txBox="1"/>
          <p:nvPr/>
        </p:nvSpPr>
        <p:spPr>
          <a:xfrm>
            <a:off x="989351" y="4224829"/>
            <a:ext cx="10628026" cy="2185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95478"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Keep your explanations developmentally appropriate. </a:t>
            </a:r>
          </a:p>
          <a:p>
            <a:pPr marL="395478" indent="-28575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marL="395478"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Young children need simple information they can understand and need to be reminded that they are safe. </a:t>
            </a:r>
          </a:p>
          <a:p>
            <a:pPr marL="395478" indent="-28575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marL="395478"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Older students will have questions and will need an opportunity to express their range of emotions.</a:t>
            </a:r>
          </a:p>
        </p:txBody>
      </p:sp>
      <p:pic>
        <p:nvPicPr>
          <p:cNvPr id="9" name="Picture 8">
            <a:extLst>
              <a:ext uri="{FF2B5EF4-FFF2-40B4-BE49-F238E27FC236}">
                <a16:creationId xmlns:a16="http://schemas.microsoft.com/office/drawing/2014/main" id="{ECDCEE4D-5B23-2A76-D60B-F1F2F1A7461B}"/>
              </a:ext>
            </a:extLst>
          </p:cNvPr>
          <p:cNvPicPr>
            <a:picLocks noChangeAspect="1"/>
          </p:cNvPicPr>
          <p:nvPr/>
        </p:nvPicPr>
        <p:blipFill>
          <a:blip r:embed="rId2"/>
          <a:stretch>
            <a:fillRect/>
          </a:stretch>
        </p:blipFill>
        <p:spPr>
          <a:xfrm>
            <a:off x="4718660" y="1398411"/>
            <a:ext cx="2754677" cy="2677623"/>
          </a:xfrm>
          <a:prstGeom prst="rect">
            <a:avLst/>
          </a:prstGeom>
        </p:spPr>
      </p:pic>
    </p:spTree>
    <p:extLst>
      <p:ext uri="{BB962C8B-B14F-4D97-AF65-F5344CB8AC3E}">
        <p14:creationId xmlns:p14="http://schemas.microsoft.com/office/powerpoint/2010/main" val="60253604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855C6A-BD7E-3264-BBD9-95531DF18BA8}"/>
              </a:ext>
            </a:extLst>
          </p:cNvPr>
          <p:cNvPicPr>
            <a:picLocks noChangeAspect="1"/>
          </p:cNvPicPr>
          <p:nvPr/>
        </p:nvPicPr>
        <p:blipFill>
          <a:blip r:embed="rId2"/>
          <a:stretch>
            <a:fillRect/>
          </a:stretch>
        </p:blipFill>
        <p:spPr>
          <a:xfrm>
            <a:off x="4714987" y="1438528"/>
            <a:ext cx="2762021" cy="2730812"/>
          </a:xfrm>
          <a:prstGeom prst="rect">
            <a:avLst/>
          </a:prstGeom>
        </p:spPr>
      </p:pic>
      <p:sp>
        <p:nvSpPr>
          <p:cNvPr id="4" name="TextBox 3">
            <a:extLst>
              <a:ext uri="{FF2B5EF4-FFF2-40B4-BE49-F238E27FC236}">
                <a16:creationId xmlns:a16="http://schemas.microsoft.com/office/drawing/2014/main" id="{CAC11A8A-296D-F08D-EB6B-02F6BF39DF47}"/>
              </a:ext>
            </a:extLst>
          </p:cNvPr>
          <p:cNvSpPr txBox="1"/>
          <p:nvPr/>
        </p:nvSpPr>
        <p:spPr>
          <a:xfrm>
            <a:off x="209938" y="4054066"/>
            <a:ext cx="11772121" cy="1538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95478" indent="-285750">
              <a:buFont typeface="Arial" panose="020B0604020202020204" pitchFamily="34" charset="0"/>
              <a:buChar char="•"/>
            </a:pPr>
            <a:r>
              <a:rPr lang="en-US" sz="18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Let students talk about their feelings and assure them what they are feeling is normal. </a:t>
            </a:r>
          </a:p>
          <a:p>
            <a:pPr marL="281178" indent="-171450">
              <a:buFont typeface="Arial" panose="020B0604020202020204" pitchFamily="34" charset="0"/>
              <a:buChar char="•"/>
            </a:pPr>
            <a:endParaRPr lang="en-US" sz="1100" dirty="0">
              <a:latin typeface="Calibri" panose="020F0502020204030204" pitchFamily="34" charset="0"/>
              <a:cs typeface="Calibri" panose="020F0502020204030204" pitchFamily="34" charset="0"/>
            </a:endParaRPr>
          </a:p>
          <a:p>
            <a:pPr marL="452628"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Remember that some children may not want to talk about their feelings.  </a:t>
            </a:r>
          </a:p>
          <a:p>
            <a:pPr marL="281178" indent="-171450">
              <a:buFont typeface="Arial" panose="020B0604020202020204" pitchFamily="34" charset="0"/>
              <a:buChar char="•"/>
            </a:pPr>
            <a:endParaRPr lang="en-US" sz="1100" dirty="0">
              <a:latin typeface="Calibri" panose="020F0502020204030204" pitchFamily="34" charset="0"/>
              <a:cs typeface="Calibri" panose="020F0502020204030204" pitchFamily="34" charset="0"/>
            </a:endParaRPr>
          </a:p>
          <a:p>
            <a:pPr marL="452628"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Encourage these students to express themselves through writing, art, and other projects.</a:t>
            </a:r>
          </a:p>
        </p:txBody>
      </p:sp>
      <p:sp>
        <p:nvSpPr>
          <p:cNvPr id="6" name="TextBox 5">
            <a:extLst>
              <a:ext uri="{FF2B5EF4-FFF2-40B4-BE49-F238E27FC236}">
                <a16:creationId xmlns:a16="http://schemas.microsoft.com/office/drawing/2014/main" id="{692158AE-131B-FD3A-4910-989E80725393}"/>
              </a:ext>
            </a:extLst>
          </p:cNvPr>
          <p:cNvSpPr txBox="1"/>
          <p:nvPr/>
        </p:nvSpPr>
        <p:spPr>
          <a:xfrm>
            <a:off x="3272714" y="329799"/>
            <a:ext cx="60975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2400" b="1" dirty="0"/>
              <a:t>Eco-anxiety Teaching Tips</a:t>
            </a:r>
            <a:r>
              <a:rPr lang="en-US" sz="2400" b="1" dirty="0">
                <a:cs typeface="Calibri" panose="020F0502020204030204" pitchFamily="34" charset="0"/>
              </a:rPr>
              <a:t> </a:t>
            </a:r>
            <a:br>
              <a:rPr lang="en-US" sz="2400" b="1" dirty="0">
                <a:cs typeface="Calibri" panose="020F0502020204030204" pitchFamily="34" charset="0"/>
              </a:rPr>
            </a:br>
            <a:r>
              <a:rPr lang="en-US" sz="2400" dirty="0">
                <a:cs typeface="Calibri" panose="020F0502020204030204" pitchFamily="34" charset="0"/>
              </a:rPr>
              <a:t>Take the time to talk.</a:t>
            </a:r>
            <a:endParaRPr lang="en-US" sz="2400" dirty="0"/>
          </a:p>
        </p:txBody>
      </p:sp>
    </p:spTree>
    <p:extLst>
      <p:ext uri="{BB962C8B-B14F-4D97-AF65-F5344CB8AC3E}">
        <p14:creationId xmlns:p14="http://schemas.microsoft.com/office/powerpoint/2010/main" val="243554843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55576CAE-C31F-67A6-4D8B-0DFF36088E04}"/>
              </a:ext>
            </a:extLst>
          </p:cNvPr>
          <p:cNvPicPr>
            <a:picLocks noChangeAspect="1"/>
          </p:cNvPicPr>
          <p:nvPr/>
        </p:nvPicPr>
        <p:blipFill>
          <a:blip r:embed="rId2"/>
          <a:stretch>
            <a:fillRect/>
          </a:stretch>
        </p:blipFill>
        <p:spPr>
          <a:xfrm>
            <a:off x="4465088" y="1449906"/>
            <a:ext cx="3347940" cy="2671519"/>
          </a:xfrm>
          <a:prstGeom prst="rect">
            <a:avLst/>
          </a:prstGeom>
          <a:ln w="76200">
            <a:solidFill>
              <a:srgbClr val="00B050"/>
            </a:solidFill>
          </a:ln>
        </p:spPr>
      </p:pic>
      <p:sp>
        <p:nvSpPr>
          <p:cNvPr id="4" name="TextBox 3">
            <a:extLst>
              <a:ext uri="{FF2B5EF4-FFF2-40B4-BE49-F238E27FC236}">
                <a16:creationId xmlns:a16="http://schemas.microsoft.com/office/drawing/2014/main" id="{4934AAB2-562E-2D9F-CC2E-A200BD893D94}"/>
              </a:ext>
            </a:extLst>
          </p:cNvPr>
          <p:cNvSpPr txBox="1"/>
          <p:nvPr/>
        </p:nvSpPr>
        <p:spPr>
          <a:xfrm>
            <a:off x="3160744" y="307137"/>
            <a:ext cx="609755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2400" b="1" dirty="0"/>
              <a:t>Eco-anxiety Teaching Tips</a:t>
            </a:r>
            <a:r>
              <a:rPr lang="en-US" sz="2400" b="1" dirty="0">
                <a:cs typeface="Calibri" panose="020F0502020204030204" pitchFamily="34" charset="0"/>
              </a:rPr>
              <a:t> </a:t>
            </a:r>
            <a:br>
              <a:rPr lang="en-US" sz="2400" b="1" dirty="0">
                <a:cs typeface="Calibri" panose="020F0502020204030204" pitchFamily="34" charset="0"/>
              </a:rPr>
            </a:br>
            <a:r>
              <a:rPr lang="en-US" sz="2400" dirty="0">
                <a:cs typeface="Calibri" panose="020F0502020204030204" pitchFamily="34" charset="0"/>
              </a:rPr>
              <a:t>Monitor and limit television and news.</a:t>
            </a:r>
            <a:endParaRPr lang="en-US" sz="2400" dirty="0"/>
          </a:p>
        </p:txBody>
      </p:sp>
      <p:sp>
        <p:nvSpPr>
          <p:cNvPr id="6" name="TextBox 5">
            <a:extLst>
              <a:ext uri="{FF2B5EF4-FFF2-40B4-BE49-F238E27FC236}">
                <a16:creationId xmlns:a16="http://schemas.microsoft.com/office/drawing/2014/main" id="{DA971296-00BB-890E-0674-935404A90F84}"/>
              </a:ext>
            </a:extLst>
          </p:cNvPr>
          <p:cNvSpPr txBox="1"/>
          <p:nvPr/>
        </p:nvSpPr>
        <p:spPr>
          <a:xfrm>
            <a:off x="457200" y="4530931"/>
            <a:ext cx="11056776" cy="17389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Developmentally inappropriate information and overexposure to news of the event can cause more anxiety or fear, particularly in young children. </a:t>
            </a:r>
          </a:p>
          <a:p>
            <a:pPr marL="171450" indent="-171450">
              <a:buFont typeface="Arial" panose="020B0604020202020204" pitchFamily="34" charset="0"/>
              <a:buChar char="•"/>
            </a:pPr>
            <a:endParaRPr lang="en-US" sz="11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Adults also need to be careful of the content of conversations that they have with each other in front of children.</a:t>
            </a:r>
          </a:p>
        </p:txBody>
      </p:sp>
    </p:spTree>
    <p:extLst>
      <p:ext uri="{BB962C8B-B14F-4D97-AF65-F5344CB8AC3E}">
        <p14:creationId xmlns:p14="http://schemas.microsoft.com/office/powerpoint/2010/main" val="346042227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9C5EAB-0C1E-766F-4782-658F98803661}"/>
              </a:ext>
            </a:extLst>
          </p:cNvPr>
          <p:cNvSpPr txBox="1"/>
          <p:nvPr/>
        </p:nvSpPr>
        <p:spPr>
          <a:xfrm>
            <a:off x="2060455" y="1889737"/>
            <a:ext cx="7521315"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en-US" sz="2400" dirty="0"/>
          </a:p>
          <a:p>
            <a:pPr marL="457200" indent="-457200">
              <a:buFont typeface="Arial" panose="020B0604020202020204" pitchFamily="34" charset="0"/>
              <a:buChar char="•"/>
            </a:pPr>
            <a:r>
              <a:rPr lang="en-US" sz="2400" dirty="0"/>
              <a:t>Why do you think, throughout history, civilizations and cities have developed around major rivers?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Is it possible to allocate water fairly on a global scale?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 How can we prepare for dire situations such as droughts, natural disasters, and man-made contaminations?</a:t>
            </a:r>
          </a:p>
          <a:p>
            <a:pPr marL="457200" indent="-457200">
              <a:buFont typeface="Arial" panose="020B0604020202020204" pitchFamily="34" charset="0"/>
              <a:buChar char="•"/>
            </a:pPr>
            <a:endParaRPr lang="en-US" sz="2400" dirty="0"/>
          </a:p>
        </p:txBody>
      </p:sp>
      <p:pic>
        <p:nvPicPr>
          <p:cNvPr id="7" name="Picture 2" descr="Free Save Water Cliparts, Download Free Save Water Cliparts png images,  Free ClipArts on Clipart Library">
            <a:extLst>
              <a:ext uri="{FF2B5EF4-FFF2-40B4-BE49-F238E27FC236}">
                <a16:creationId xmlns:a16="http://schemas.microsoft.com/office/drawing/2014/main" id="{63999CDD-3038-3AD7-ED66-8482EDE48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9397" y="2484541"/>
            <a:ext cx="1771650" cy="2590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574CF89-AF87-CD97-7B2E-A63B309C0441}"/>
              </a:ext>
            </a:extLst>
          </p:cNvPr>
          <p:cNvSpPr txBox="1"/>
          <p:nvPr/>
        </p:nvSpPr>
        <p:spPr>
          <a:xfrm>
            <a:off x="3035509" y="602317"/>
            <a:ext cx="609350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altLang="en-US" sz="3200" b="1" dirty="0"/>
              <a:t>Assessment Questions</a:t>
            </a:r>
          </a:p>
        </p:txBody>
      </p:sp>
    </p:spTree>
    <p:extLst>
      <p:ext uri="{BB962C8B-B14F-4D97-AF65-F5344CB8AC3E}">
        <p14:creationId xmlns:p14="http://schemas.microsoft.com/office/powerpoint/2010/main" val="5304873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We Are Water Protectors">
            <a:extLst>
              <a:ext uri="{FF2B5EF4-FFF2-40B4-BE49-F238E27FC236}">
                <a16:creationId xmlns:a16="http://schemas.microsoft.com/office/drawing/2014/main" id="{6F6F54C1-D353-DD23-C3C5-A8C3F4414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682" y="511211"/>
            <a:ext cx="1848771" cy="184877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 name="Picture 8" descr="Walking for Water: How One Boy Stood up for Gender Equality">
            <a:extLst>
              <a:ext uri="{FF2B5EF4-FFF2-40B4-BE49-F238E27FC236}">
                <a16:creationId xmlns:a16="http://schemas.microsoft.com/office/drawing/2014/main" id="{4165C96D-1D9D-5483-A4C3-58A384EA3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0671">
            <a:off x="9709990" y="3143562"/>
            <a:ext cx="1364658" cy="163213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7" name="Picture 12" descr="Water: How We Can Protect Our Freshwater">
            <a:extLst>
              <a:ext uri="{FF2B5EF4-FFF2-40B4-BE49-F238E27FC236}">
                <a16:creationId xmlns:a16="http://schemas.microsoft.com/office/drawing/2014/main" id="{07341DD0-6230-F74A-A81D-831A17A0E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2676">
            <a:off x="747825" y="3062492"/>
            <a:ext cx="1554079" cy="177165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 name="Picture 6" descr=" ">
            <a:extLst>
              <a:ext uri="{FF2B5EF4-FFF2-40B4-BE49-F238E27FC236}">
                <a16:creationId xmlns:a16="http://schemas.microsoft.com/office/drawing/2014/main" id="{9E998684-36CE-153D-AC7A-17E3F2CA5E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2354" y="1435597"/>
            <a:ext cx="1524000" cy="177165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9" name="Picture 2" descr="Haven Jacobs Saves the Planet">
            <a:extLst>
              <a:ext uri="{FF2B5EF4-FFF2-40B4-BE49-F238E27FC236}">
                <a16:creationId xmlns:a16="http://schemas.microsoft.com/office/drawing/2014/main" id="{E3D33200-749E-1831-741C-DA15946539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74161">
            <a:off x="1882139" y="4591396"/>
            <a:ext cx="1190507" cy="179898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E370075-15C9-4EF9-AE72-815D1E559634}"/>
              </a:ext>
            </a:extLst>
          </p:cNvPr>
          <p:cNvPicPr>
            <a:picLocks noChangeAspect="1"/>
          </p:cNvPicPr>
          <p:nvPr/>
        </p:nvPicPr>
        <p:blipFill>
          <a:blip r:embed="rId7"/>
          <a:stretch>
            <a:fillRect/>
          </a:stretch>
        </p:blipFill>
        <p:spPr>
          <a:xfrm>
            <a:off x="3405187" y="895350"/>
            <a:ext cx="5381625" cy="5067300"/>
          </a:xfrm>
          <a:prstGeom prst="rect">
            <a:avLst/>
          </a:prstGeom>
          <a:ln w="38100">
            <a:solidFill>
              <a:schemeClr val="tx1"/>
            </a:solidFill>
          </a:ln>
        </p:spPr>
      </p:pic>
      <p:pic>
        <p:nvPicPr>
          <p:cNvPr id="10" name="Picture 2" descr="Out of the Dust">
            <a:extLst>
              <a:ext uri="{FF2B5EF4-FFF2-40B4-BE49-F238E27FC236}">
                <a16:creationId xmlns:a16="http://schemas.microsoft.com/office/drawing/2014/main" id="{25388A14-5CD5-446F-A6C7-CCB5904D23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4128" y="4688271"/>
            <a:ext cx="1104781" cy="160523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44118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itle 1"/>
          <p:cNvSpPr txBox="1"/>
          <p:nvPr/>
        </p:nvSpPr>
        <p:spPr>
          <a:xfrm>
            <a:off x="883918" y="291089"/>
            <a:ext cx="10424161" cy="9326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spcBef>
                <a:spcPts val="600"/>
              </a:spcBef>
              <a:defRPr sz="5400" spc="-300">
                <a:latin typeface="Calibri Light"/>
                <a:ea typeface="Calibri Light"/>
                <a:cs typeface="Calibri Light"/>
                <a:sym typeface="Calibri Light"/>
              </a:defRPr>
            </a:lvl1pPr>
          </a:lstStyle>
          <a:p>
            <a:r>
              <a:rPr dirty="0"/>
              <a:t>Invest In Girls</a:t>
            </a:r>
          </a:p>
        </p:txBody>
      </p:sp>
      <p:pic>
        <p:nvPicPr>
          <p:cNvPr id="230" name="Picture 3" descr="Picture 3"/>
          <p:cNvPicPr>
            <a:picLocks noChangeAspect="1"/>
          </p:cNvPicPr>
          <p:nvPr/>
        </p:nvPicPr>
        <p:blipFill>
          <a:blip r:embed="rId2"/>
          <a:stretch>
            <a:fillRect/>
          </a:stretch>
        </p:blipFill>
        <p:spPr>
          <a:xfrm>
            <a:off x="1779453" y="1486729"/>
            <a:ext cx="8633092" cy="4864952"/>
          </a:xfrm>
          <a:prstGeom prst="rect">
            <a:avLst/>
          </a:prstGeom>
          <a:ln w="12700">
            <a:miter lim="400000"/>
          </a:ln>
        </p:spPr>
      </p:pic>
      <p:sp>
        <p:nvSpPr>
          <p:cNvPr id="231" name="Slide Number Placeholder 6"/>
          <p:cNvSpPr txBox="1">
            <a:spLocks noGrp="1"/>
          </p:cNvSpPr>
          <p:nvPr>
            <p:ph type="sldNum" sz="quarter" idx="4294967295"/>
          </p:nvPr>
        </p:nvSpPr>
        <p:spPr>
          <a:xfrm>
            <a:off x="11080144" y="6404292"/>
            <a:ext cx="273657"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a:spcBef>
                <a:spcPts val="600"/>
              </a:spcBef>
              <a:defRPr>
                <a:solidFill>
                  <a:srgbClr val="888888"/>
                </a:solidFill>
                <a:latin typeface="Inter"/>
                <a:ea typeface="Inter"/>
                <a:cs typeface="Inter"/>
                <a:sym typeface="Inter"/>
              </a:defRPr>
            </a:lvl1pPr>
          </a:lstStyle>
          <a:p>
            <a:fld id="{86CB4B4D-7CA3-9044-876B-883B54F8677D}" type="slidenum">
              <a:t>38</a:t>
            </a:fld>
            <a:endParaRPr dirty="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Down Arrow 7"/>
          <p:cNvSpPr/>
          <p:nvPr/>
        </p:nvSpPr>
        <p:spPr>
          <a:xfrm rot="16200000">
            <a:off x="800100" y="1491343"/>
            <a:ext cx="3333749" cy="3499104"/>
          </a:xfrm>
          <a:custGeom>
            <a:avLst/>
            <a:gdLst/>
            <a:ahLst/>
            <a:cxnLst>
              <a:cxn ang="0">
                <a:pos x="wd2" y="hd2"/>
              </a:cxn>
              <a:cxn ang="5400000">
                <a:pos x="wd2" y="hd2"/>
              </a:cxn>
              <a:cxn ang="10800000">
                <a:pos x="wd2" y="hd2"/>
              </a:cxn>
              <a:cxn ang="16200000">
                <a:pos x="wd2" y="hd2"/>
              </a:cxn>
            </a:cxnLst>
            <a:rect l="0" t="0" r="r" b="b"/>
            <a:pathLst>
              <a:path w="21600" h="21600" extrusionOk="0">
                <a:moveTo>
                  <a:pt x="0" y="18351"/>
                </a:moveTo>
                <a:lnTo>
                  <a:pt x="0" y="0"/>
                </a:lnTo>
                <a:lnTo>
                  <a:pt x="21600" y="0"/>
                </a:lnTo>
                <a:lnTo>
                  <a:pt x="21600" y="18351"/>
                </a:lnTo>
                <a:lnTo>
                  <a:pt x="10800" y="21600"/>
                </a:lnTo>
                <a:close/>
              </a:path>
            </a:pathLst>
          </a:custGeom>
          <a:solidFill>
            <a:srgbClr val="404040"/>
          </a:solidFill>
          <a:ln w="12700">
            <a:miter lim="400000"/>
          </a:ln>
        </p:spPr>
        <p:txBody>
          <a:bodyPr lIns="45719" rIns="45719" anchor="ctr"/>
          <a:lstStyle/>
          <a:p>
            <a:pPr algn="ctr">
              <a:defRPr>
                <a:solidFill>
                  <a:srgbClr val="FFFFFF"/>
                </a:solidFill>
              </a:defRPr>
            </a:pPr>
            <a:endParaRPr dirty="0"/>
          </a:p>
        </p:txBody>
      </p:sp>
      <p:sp>
        <p:nvSpPr>
          <p:cNvPr id="234" name="Title 1"/>
          <p:cNvSpPr txBox="1"/>
          <p:nvPr/>
        </p:nvSpPr>
        <p:spPr>
          <a:xfrm>
            <a:off x="1074419" y="1967265"/>
            <a:ext cx="2537462" cy="2547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spcBef>
                <a:spcPts val="600"/>
              </a:spcBef>
              <a:defRPr sz="3600" spc="-300">
                <a:solidFill>
                  <a:srgbClr val="FFFFFF"/>
                </a:solidFill>
                <a:latin typeface="Calibri Light"/>
                <a:ea typeface="Calibri Light"/>
                <a:cs typeface="Calibri Light"/>
                <a:sym typeface="Calibri Light"/>
              </a:defRPr>
            </a:lvl1pPr>
          </a:lstStyle>
          <a:p>
            <a:r>
              <a:rPr dirty="0"/>
              <a:t>NEC </a:t>
            </a:r>
          </a:p>
        </p:txBody>
      </p:sp>
      <p:pic>
        <p:nvPicPr>
          <p:cNvPr id="235" name="Picture 3" descr="Picture 3"/>
          <p:cNvPicPr>
            <a:picLocks noChangeAspect="1"/>
          </p:cNvPicPr>
          <p:nvPr/>
        </p:nvPicPr>
        <p:blipFill>
          <a:blip r:embed="rId2"/>
          <a:stretch>
            <a:fillRect/>
          </a:stretch>
        </p:blipFill>
        <p:spPr>
          <a:xfrm>
            <a:off x="4217039" y="570"/>
            <a:ext cx="5269524" cy="7023466"/>
          </a:xfrm>
          <a:prstGeom prst="rect">
            <a:avLst/>
          </a:prstGeom>
          <a:ln w="12700">
            <a:miter lim="400000"/>
          </a:ln>
        </p:spPr>
      </p:pic>
      <p:sp>
        <p:nvSpPr>
          <p:cNvPr id="236" name="Slide Number Placeholder 6"/>
          <p:cNvSpPr txBox="1">
            <a:spLocks noGrp="1"/>
          </p:cNvSpPr>
          <p:nvPr>
            <p:ph type="sldNum" sz="quarter" idx="4294967295"/>
          </p:nvPr>
        </p:nvSpPr>
        <p:spPr>
          <a:xfrm>
            <a:off x="11274876" y="6404292"/>
            <a:ext cx="273656"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a:spcBef>
                <a:spcPts val="600"/>
              </a:spcBef>
              <a:defRPr>
                <a:solidFill>
                  <a:srgbClr val="000000">
                    <a:alpha val="80000"/>
                  </a:srgbClr>
                </a:solidFill>
                <a:latin typeface="Inter"/>
                <a:ea typeface="Inter"/>
                <a:cs typeface="Inter"/>
                <a:sym typeface="Inter"/>
              </a:defRPr>
            </a:lvl1pPr>
          </a:lstStyle>
          <a:p>
            <a:fld id="{86CB4B4D-7CA3-9044-876B-883B54F8677D}" type="slidenum">
              <a:t>39</a:t>
            </a:fld>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CAC6A3-3974-407B-A36D-15D673C7CC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210" y="3952580"/>
            <a:ext cx="1684969" cy="192207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45E5347-4942-4EA3-AC09-78ACF74E612C}"/>
              </a:ext>
            </a:extLst>
          </p:cNvPr>
          <p:cNvSpPr/>
          <p:nvPr/>
        </p:nvSpPr>
        <p:spPr>
          <a:xfrm>
            <a:off x="3460810" y="4107083"/>
            <a:ext cx="7503113" cy="2031325"/>
          </a:xfrm>
          <a:prstGeom prst="rect">
            <a:avLst/>
          </a:prstGeom>
        </p:spPr>
        <p:txBody>
          <a:bodyPr wrap="square">
            <a:spAutoFit/>
          </a:bodyPr>
          <a:lstStyle/>
          <a:p>
            <a:r>
              <a:rPr lang="en-US" b="1" dirty="0">
                <a:latin typeface="Calibri" panose="020F0502020204030204" pitchFamily="34" charset="0"/>
                <a:ea typeface="Calibri" panose="020F0502020204030204" pitchFamily="34" charset="0"/>
              </a:rPr>
              <a:t>Lynne Farrell Stover </a:t>
            </a:r>
            <a:r>
              <a:rPr lang="en-US" dirty="0">
                <a:latin typeface="Calibri" panose="020F0502020204030204" pitchFamily="34" charset="0"/>
                <a:ea typeface="Calibri" panose="020F0502020204030204" pitchFamily="34" charset="0"/>
              </a:rPr>
              <a:t>is currently a Teacher Consultant at the James Madison University Center for Economic Education.  Prior to this, she spent thirty-three years in public education where she enjoyed various teaching assignments including classroom teacher, gifted education specialist, and librarian. She is the author of over fifty educational articles and eight teacher resource books. She is the recipient of the 2022 NAEE Platinum Curriculum Award for her lessons developed for Virginia’s Reading Makes Cents Program. </a:t>
            </a:r>
          </a:p>
        </p:txBody>
      </p:sp>
      <p:sp>
        <p:nvSpPr>
          <p:cNvPr id="6" name="Rectangle 5">
            <a:extLst>
              <a:ext uri="{FF2B5EF4-FFF2-40B4-BE49-F238E27FC236}">
                <a16:creationId xmlns:a16="http://schemas.microsoft.com/office/drawing/2014/main" id="{5F779C3B-1DC2-4DF7-AD2A-82A232D3DE8D}"/>
              </a:ext>
            </a:extLst>
          </p:cNvPr>
          <p:cNvSpPr/>
          <p:nvPr/>
        </p:nvSpPr>
        <p:spPr>
          <a:xfrm>
            <a:off x="684922" y="6138408"/>
            <a:ext cx="1933543" cy="369332"/>
          </a:xfrm>
          <a:prstGeom prst="rect">
            <a:avLst/>
          </a:prstGeom>
        </p:spPr>
        <p:txBody>
          <a:bodyPr wrap="none">
            <a:spAutoFit/>
          </a:bodyPr>
          <a:lstStyle/>
          <a:p>
            <a:pPr algn="ctr"/>
            <a:r>
              <a:rPr lang="en-US" dirty="0">
                <a:solidFill>
                  <a:srgbClr val="450084"/>
                </a:solidFill>
                <a:hlinkClick r:id="rId3">
                  <a:extLst>
                    <a:ext uri="{A12FA001-AC4F-418D-AE19-62706E023703}">
                      <ahyp:hlinkClr xmlns:ahyp="http://schemas.microsoft.com/office/drawing/2018/hyperlinkcolor" val="tx"/>
                    </a:ext>
                  </a:extLst>
                </a:hlinkClick>
              </a:rPr>
              <a:t>stoverlf@jmu.edu</a:t>
            </a:r>
            <a:r>
              <a:rPr lang="en-US" dirty="0">
                <a:solidFill>
                  <a:srgbClr val="450084"/>
                </a:solidFill>
              </a:rPr>
              <a:t> </a:t>
            </a:r>
          </a:p>
        </p:txBody>
      </p:sp>
      <p:pic>
        <p:nvPicPr>
          <p:cNvPr id="7" name="Picture 6">
            <a:extLst>
              <a:ext uri="{FF2B5EF4-FFF2-40B4-BE49-F238E27FC236}">
                <a16:creationId xmlns:a16="http://schemas.microsoft.com/office/drawing/2014/main" id="{61896F59-6E9A-4795-B6CD-D4B110EB8172}"/>
              </a:ext>
            </a:extLst>
          </p:cNvPr>
          <p:cNvPicPr>
            <a:picLocks noChangeAspect="1"/>
          </p:cNvPicPr>
          <p:nvPr/>
        </p:nvPicPr>
        <p:blipFill>
          <a:blip r:embed="rId4"/>
          <a:stretch>
            <a:fillRect/>
          </a:stretch>
        </p:blipFill>
        <p:spPr>
          <a:xfrm>
            <a:off x="809210" y="1382842"/>
            <a:ext cx="1525618" cy="1701295"/>
          </a:xfrm>
          <a:prstGeom prst="rect">
            <a:avLst/>
          </a:prstGeom>
          <a:ln w="38100">
            <a:solidFill>
              <a:schemeClr val="tx1"/>
            </a:solidFill>
          </a:ln>
        </p:spPr>
      </p:pic>
      <p:sp>
        <p:nvSpPr>
          <p:cNvPr id="8" name="Rectangle 7">
            <a:extLst>
              <a:ext uri="{FF2B5EF4-FFF2-40B4-BE49-F238E27FC236}">
                <a16:creationId xmlns:a16="http://schemas.microsoft.com/office/drawing/2014/main" id="{B957DD7C-0501-42DD-95C1-3EF0C20DE0B8}"/>
              </a:ext>
            </a:extLst>
          </p:cNvPr>
          <p:cNvSpPr/>
          <p:nvPr/>
        </p:nvSpPr>
        <p:spPr>
          <a:xfrm>
            <a:off x="3460810" y="1420046"/>
            <a:ext cx="7356630" cy="2031325"/>
          </a:xfrm>
          <a:prstGeom prst="rect">
            <a:avLst/>
          </a:prstGeom>
        </p:spPr>
        <p:txBody>
          <a:bodyPr wrap="square">
            <a:spAutoFit/>
          </a:bodyPr>
          <a:lstStyle/>
          <a:p>
            <a:r>
              <a:rPr lang="en-US" b="1" dirty="0"/>
              <a:t>Lauren Hensley Shifflett </a:t>
            </a:r>
            <a:r>
              <a:rPr lang="en-US" dirty="0"/>
              <a:t>is the new Associate Director at the James Madison University Center for Economic Education. Prior to joining the Center, she spent twelve years in early elementary education where she enjoyed prospering young minds as a classroom teacher. Lauren became nationally known as an elementary economic educator when she received the John Morton Award of the national Council for Economic Education in 2021. Her love for economics guides her lessons to prepare students for life.</a:t>
            </a:r>
          </a:p>
        </p:txBody>
      </p:sp>
      <p:sp>
        <p:nvSpPr>
          <p:cNvPr id="9" name="Rectangle 8">
            <a:extLst>
              <a:ext uri="{FF2B5EF4-FFF2-40B4-BE49-F238E27FC236}">
                <a16:creationId xmlns:a16="http://schemas.microsoft.com/office/drawing/2014/main" id="{3AE93353-0553-4630-8E47-A387C584C462}"/>
              </a:ext>
            </a:extLst>
          </p:cNvPr>
          <p:cNvSpPr/>
          <p:nvPr/>
        </p:nvSpPr>
        <p:spPr>
          <a:xfrm>
            <a:off x="618071" y="3266705"/>
            <a:ext cx="1907895" cy="369332"/>
          </a:xfrm>
          <a:prstGeom prst="rect">
            <a:avLst/>
          </a:prstGeom>
        </p:spPr>
        <p:txBody>
          <a:bodyPr wrap="none">
            <a:spAutoFit/>
          </a:bodyPr>
          <a:lstStyle/>
          <a:p>
            <a:pPr algn="ctr"/>
            <a:r>
              <a:rPr lang="en-US" dirty="0">
                <a:solidFill>
                  <a:schemeClr val="tx1"/>
                </a:solidFill>
              </a:rPr>
              <a:t> </a:t>
            </a:r>
            <a:r>
              <a:rPr lang="en-US" dirty="0">
                <a:hlinkClick r:id="rId5"/>
              </a:rPr>
              <a:t>shiffllh@jmu.edu</a:t>
            </a:r>
            <a:r>
              <a:rPr lang="en-US" dirty="0"/>
              <a:t> </a:t>
            </a:r>
          </a:p>
        </p:txBody>
      </p:sp>
      <p:sp>
        <p:nvSpPr>
          <p:cNvPr id="10" name="TextBox 9">
            <a:extLst>
              <a:ext uri="{FF2B5EF4-FFF2-40B4-BE49-F238E27FC236}">
                <a16:creationId xmlns:a16="http://schemas.microsoft.com/office/drawing/2014/main" id="{BC26613A-A80A-4784-95B9-7EA1E3003652}"/>
              </a:ext>
            </a:extLst>
          </p:cNvPr>
          <p:cNvSpPr txBox="1"/>
          <p:nvPr/>
        </p:nvSpPr>
        <p:spPr>
          <a:xfrm>
            <a:off x="4589755" y="240624"/>
            <a:ext cx="4758431"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000000"/>
                </a:solidFill>
                <a:effectLst/>
                <a:uFillTx/>
                <a:latin typeface="+mn-lt"/>
                <a:ea typeface="+mn-ea"/>
                <a:cs typeface="+mn-cs"/>
                <a:sym typeface="Calibri"/>
              </a:rPr>
              <a:t>Presenters</a:t>
            </a:r>
          </a:p>
        </p:txBody>
      </p:sp>
    </p:spTree>
    <p:extLst>
      <p:ext uri="{BB962C8B-B14F-4D97-AF65-F5344CB8AC3E}">
        <p14:creationId xmlns:p14="http://schemas.microsoft.com/office/powerpoint/2010/main" val="114469310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6"/>
          <p:cNvSpPr/>
          <p:nvPr/>
        </p:nvSpPr>
        <p:spPr>
          <a:xfrm>
            <a:off x="2" y="0"/>
            <a:ext cx="12191997" cy="6858000"/>
          </a:xfrm>
          <a:prstGeom prst="rect">
            <a:avLst/>
          </a:prstGeom>
          <a:solidFill>
            <a:srgbClr val="000000"/>
          </a:solidFill>
          <a:ln w="12700">
            <a:miter lim="400000"/>
          </a:ln>
        </p:spPr>
        <p:txBody>
          <a:bodyPr lIns="45719" rIns="45719" anchor="ctr"/>
          <a:lstStyle/>
          <a:p>
            <a:pPr algn="ctr">
              <a:defRPr>
                <a:solidFill>
                  <a:srgbClr val="FFFFFF"/>
                </a:solidFill>
              </a:defRPr>
            </a:pPr>
            <a:endParaRPr dirty="0"/>
          </a:p>
        </p:txBody>
      </p:sp>
      <p:sp>
        <p:nvSpPr>
          <p:cNvPr id="239" name="Freeform: Shape 8"/>
          <p:cNvSpPr/>
          <p:nvPr/>
        </p:nvSpPr>
        <p:spPr>
          <a:xfrm>
            <a:off x="0" y="0"/>
            <a:ext cx="9272923" cy="6858001"/>
          </a:xfrm>
          <a:custGeom>
            <a:avLst/>
            <a:gdLst/>
            <a:ahLst/>
            <a:cxnLst>
              <a:cxn ang="0">
                <a:pos x="wd2" y="hd2"/>
              </a:cxn>
              <a:cxn ang="5400000">
                <a:pos x="wd2" y="hd2"/>
              </a:cxn>
              <a:cxn ang="10800000">
                <a:pos x="wd2" y="hd2"/>
              </a:cxn>
              <a:cxn ang="16200000">
                <a:pos x="wd2" y="hd2"/>
              </a:cxn>
            </a:cxnLst>
            <a:rect l="0" t="0" r="r" b="b"/>
            <a:pathLst>
              <a:path w="21539" h="21600" extrusionOk="0">
                <a:moveTo>
                  <a:pt x="0" y="0"/>
                </a:moveTo>
                <a:lnTo>
                  <a:pt x="18875" y="0"/>
                </a:lnTo>
                <a:lnTo>
                  <a:pt x="18905" y="100"/>
                </a:lnTo>
                <a:cubicBezTo>
                  <a:pt x="21355" y="8449"/>
                  <a:pt x="21355" y="8449"/>
                  <a:pt x="21355" y="8449"/>
                </a:cubicBezTo>
                <a:cubicBezTo>
                  <a:pt x="21600" y="9411"/>
                  <a:pt x="21600" y="10855"/>
                  <a:pt x="21355" y="11818"/>
                </a:cubicBezTo>
                <a:cubicBezTo>
                  <a:pt x="20231" y="15648"/>
                  <a:pt x="19353" y="18640"/>
                  <a:pt x="18667" y="20978"/>
                </a:cubicBezTo>
                <a:lnTo>
                  <a:pt x="18484" y="21599"/>
                </a:lnTo>
                <a:lnTo>
                  <a:pt x="7684" y="21599"/>
                </a:lnTo>
                <a:lnTo>
                  <a:pt x="7684" y="21600"/>
                </a:lnTo>
                <a:lnTo>
                  <a:pt x="0" y="21600"/>
                </a:lnTo>
                <a:close/>
              </a:path>
            </a:pathLst>
          </a:custGeom>
          <a:solidFill>
            <a:srgbClr val="FFFFFF"/>
          </a:solidFill>
          <a:ln w="12700">
            <a:miter lim="400000"/>
          </a:ln>
        </p:spPr>
        <p:txBody>
          <a:bodyPr lIns="45719" rIns="45719" anchor="ctr"/>
          <a:lstStyle/>
          <a:p>
            <a:pPr algn="ctr">
              <a:defRPr>
                <a:solidFill>
                  <a:srgbClr val="FFFFFF"/>
                </a:solidFill>
              </a:defRPr>
            </a:pPr>
            <a:endParaRPr dirty="0"/>
          </a:p>
        </p:txBody>
      </p:sp>
      <p:pic>
        <p:nvPicPr>
          <p:cNvPr id="240" name="Picture 2" descr="Picture 2"/>
          <p:cNvPicPr>
            <a:picLocks noChangeAspect="1"/>
          </p:cNvPicPr>
          <p:nvPr/>
        </p:nvPicPr>
        <p:blipFill>
          <a:blip r:embed="rId2"/>
          <a:stretch>
            <a:fillRect/>
          </a:stretch>
        </p:blipFill>
        <p:spPr>
          <a:xfrm>
            <a:off x="1561392" y="-110678"/>
            <a:ext cx="5306340" cy="7075122"/>
          </a:xfrm>
          <a:prstGeom prst="rect">
            <a:avLst/>
          </a:prstGeom>
          <a:ln w="12700">
            <a:miter lim="400000"/>
          </a:ln>
        </p:spPr>
      </p:pic>
      <p:grpSp>
        <p:nvGrpSpPr>
          <p:cNvPr id="243" name="Group 10"/>
          <p:cNvGrpSpPr/>
          <p:nvPr/>
        </p:nvGrpSpPr>
        <p:grpSpPr>
          <a:xfrm>
            <a:off x="9163241" y="1075187"/>
            <a:ext cx="1557646" cy="1172974"/>
            <a:chOff x="0" y="0"/>
            <a:chExt cx="1557645" cy="1172973"/>
          </a:xfrm>
        </p:grpSpPr>
        <p:sp>
          <p:nvSpPr>
            <p:cNvPr id="241" name="Freeform 5"/>
            <p:cNvSpPr/>
            <p:nvPr/>
          </p:nvSpPr>
          <p:spPr>
            <a:xfrm>
              <a:off x="0" y="348658"/>
              <a:ext cx="929975" cy="824316"/>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dirty="0"/>
            </a:p>
          </p:txBody>
        </p:sp>
        <p:sp>
          <p:nvSpPr>
            <p:cNvPr id="242" name="Freeform 5"/>
            <p:cNvSpPr/>
            <p:nvPr/>
          </p:nvSpPr>
          <p:spPr>
            <a:xfrm>
              <a:off x="799604" y="0"/>
              <a:ext cx="758042" cy="671915"/>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dirty="0"/>
            </a:p>
          </p:txBody>
        </p:sp>
      </p:grpSp>
      <p:sp>
        <p:nvSpPr>
          <p:cNvPr id="244" name="TextBox 2"/>
          <p:cNvSpPr txBox="1"/>
          <p:nvPr/>
        </p:nvSpPr>
        <p:spPr>
          <a:xfrm>
            <a:off x="9535368" y="2600225"/>
            <a:ext cx="2194854" cy="706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800">
                <a:solidFill>
                  <a:srgbClr val="FFFFFF"/>
                </a:solidFill>
              </a:defRPr>
            </a:lvl1pPr>
          </a:lstStyle>
          <a:p>
            <a:r>
              <a:rPr dirty="0"/>
              <a:t>NPFC</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p:nvPr/>
        </p:nvSpPr>
        <p:spPr>
          <a:xfrm>
            <a:off x="7510334" y="1783958"/>
            <a:ext cx="3995867" cy="28891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spcBef>
                <a:spcPts val="600"/>
              </a:spcBef>
              <a:defRPr sz="5400" spc="-300">
                <a:solidFill>
                  <a:srgbClr val="EDEDED"/>
                </a:solidFill>
                <a:latin typeface="Calibri Light"/>
                <a:ea typeface="Calibri Light"/>
                <a:cs typeface="Calibri Light"/>
                <a:sym typeface="Calibri Light"/>
              </a:defRPr>
            </a:lvl1pPr>
          </a:lstStyle>
          <a:p>
            <a:r>
              <a:rPr dirty="0"/>
              <a:t>Advocacy </a:t>
            </a:r>
          </a:p>
        </p:txBody>
      </p:sp>
      <p:sp>
        <p:nvSpPr>
          <p:cNvPr id="247" name="Freeform: Shape 10"/>
          <p:cNvSpPr/>
          <p:nvPr/>
        </p:nvSpPr>
        <p:spPr>
          <a:xfrm flipH="1" flipV="1">
            <a:off x="1" y="-1"/>
            <a:ext cx="7188052"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27" y="21600"/>
                </a:lnTo>
                <a:lnTo>
                  <a:pt x="238" y="21043"/>
                </a:lnTo>
                <a:cubicBezTo>
                  <a:pt x="81" y="19896"/>
                  <a:pt x="0" y="18723"/>
                  <a:pt x="0" y="17530"/>
                </a:cubicBezTo>
                <a:cubicBezTo>
                  <a:pt x="0" y="10897"/>
                  <a:pt x="2507" y="4878"/>
                  <a:pt x="6583" y="458"/>
                </a:cubicBezTo>
                <a:lnTo>
                  <a:pt x="7030" y="0"/>
                </a:lnTo>
                <a:lnTo>
                  <a:pt x="21600" y="0"/>
                </a:lnTo>
                <a:close/>
              </a:path>
            </a:pathLst>
          </a:custGeom>
          <a:solidFill>
            <a:srgbClr val="FFFFFF">
              <a:alpha val="80000"/>
            </a:srgbClr>
          </a:solidFill>
          <a:ln w="12700">
            <a:miter lim="400000"/>
          </a:ln>
        </p:spPr>
        <p:txBody>
          <a:bodyPr lIns="45719" rIns="45719" anchor="ctr"/>
          <a:lstStyle/>
          <a:p>
            <a:pPr algn="ctr">
              <a:defRPr>
                <a:solidFill>
                  <a:srgbClr val="FFFFFF"/>
                </a:solidFill>
              </a:defRPr>
            </a:pPr>
            <a:endParaRPr dirty="0"/>
          </a:p>
        </p:txBody>
      </p:sp>
      <p:pic>
        <p:nvPicPr>
          <p:cNvPr id="248" name="Picture 3" descr="Picture 3"/>
          <p:cNvPicPr>
            <a:picLocks noChangeAspect="1"/>
          </p:cNvPicPr>
          <p:nvPr/>
        </p:nvPicPr>
        <p:blipFill>
          <a:blip r:embed="rId2"/>
          <a:srcRect t="2708" b="21915"/>
          <a:stretch>
            <a:fillRect/>
          </a:stretch>
        </p:blipFill>
        <p:spPr>
          <a:xfrm>
            <a:off x="157113" y="9"/>
            <a:ext cx="7028497"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002" y="21600"/>
                </a:lnTo>
                <a:lnTo>
                  <a:pt x="14969" y="20650"/>
                </a:lnTo>
                <a:cubicBezTo>
                  <a:pt x="19069" y="16385"/>
                  <a:pt x="21600" y="10531"/>
                  <a:pt x="21600" y="4070"/>
                </a:cubicBezTo>
                <a:cubicBezTo>
                  <a:pt x="21600" y="2923"/>
                  <a:pt x="21520" y="1794"/>
                  <a:pt x="21366" y="691"/>
                </a:cubicBezTo>
                <a:lnTo>
                  <a:pt x="21252" y="0"/>
                </a:lnTo>
                <a:lnTo>
                  <a:pt x="0" y="0"/>
                </a:lnTo>
                <a:close/>
              </a:path>
            </a:pathLst>
          </a:custGeom>
          <a:ln w="12700">
            <a:miter lim="400000"/>
          </a:ln>
        </p:spPr>
      </p:pic>
      <p:sp>
        <p:nvSpPr>
          <p:cNvPr id="249" name="Slide Number Placeholder 6"/>
          <p:cNvSpPr txBox="1">
            <a:spLocks noGrp="1"/>
          </p:cNvSpPr>
          <p:nvPr>
            <p:ph type="sldNum" sz="quarter" idx="4294967295"/>
          </p:nvPr>
        </p:nvSpPr>
        <p:spPr>
          <a:xfrm>
            <a:off x="11083626" y="738825"/>
            <a:ext cx="387949" cy="277998"/>
          </a:xfrm>
          <a:prstGeom prst="rect">
            <a:avLst/>
          </a:prstGeom>
          <a:solidFill>
            <a:srgbClr val="7F7F7F"/>
          </a:solid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normAutofit fontScale="92500" lnSpcReduction="20000"/>
          </a:bodyPr>
          <a:lstStyle>
            <a:lvl1pPr algn="ctr">
              <a:spcBef>
                <a:spcPts val="600"/>
              </a:spcBef>
              <a:defRPr sz="1500">
                <a:solidFill>
                  <a:srgbClr val="FFFFFF"/>
                </a:solidFill>
              </a:defRPr>
            </a:lvl1pPr>
          </a:lstStyle>
          <a:p>
            <a:fld id="{86CB4B4D-7CA3-9044-876B-883B54F8677D}" type="slidenum">
              <a:t>41</a:t>
            </a:fld>
            <a:endParaRPr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itle 1"/>
          <p:cNvSpPr txBox="1"/>
          <p:nvPr/>
        </p:nvSpPr>
        <p:spPr>
          <a:xfrm>
            <a:off x="727670" y="516836"/>
            <a:ext cx="10491404"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rPr dirty="0"/>
              <a:t>Suggested Presentation Deck</a:t>
            </a:r>
          </a:p>
        </p:txBody>
      </p:sp>
      <p:sp>
        <p:nvSpPr>
          <p:cNvPr id="252" name="Slide Number Placeholder 6"/>
          <p:cNvSpPr txBox="1">
            <a:spLocks noGrp="1"/>
          </p:cNvSpPr>
          <p:nvPr>
            <p:ph type="sldNum" sz="quarter" idx="4294967295"/>
          </p:nvPr>
        </p:nvSpPr>
        <p:spPr>
          <a:xfrm>
            <a:off x="11622173" y="6435612"/>
            <a:ext cx="245404"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42</a:t>
            </a:fld>
            <a:endParaRPr dirty="0"/>
          </a:p>
        </p:txBody>
      </p:sp>
      <p:sp>
        <p:nvSpPr>
          <p:cNvPr id="253" name="Title 1"/>
          <p:cNvSpPr txBox="1"/>
          <p:nvPr/>
        </p:nvSpPr>
        <p:spPr>
          <a:xfrm>
            <a:off x="2026919" y="1531487"/>
            <a:ext cx="8138162"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a:lnSpc>
                <a:spcPct val="90000"/>
              </a:lnSpc>
              <a:defRPr sz="5500"/>
            </a:lvl1pPr>
          </a:lstStyle>
          <a:p>
            <a:r>
              <a:rPr dirty="0"/>
              <a:t>CEE Affiliates</a:t>
            </a:r>
          </a:p>
        </p:txBody>
      </p:sp>
      <p:sp>
        <p:nvSpPr>
          <p:cNvPr id="254" name="TextBox 2"/>
          <p:cNvSpPr txBox="1"/>
          <p:nvPr/>
        </p:nvSpPr>
        <p:spPr>
          <a:xfrm>
            <a:off x="3071494" y="5595613"/>
            <a:ext cx="6049012" cy="11331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Arial"/>
                <a:ea typeface="Arial"/>
                <a:cs typeface="Arial"/>
                <a:sym typeface="Arial"/>
              </a:defRPr>
            </a:pPr>
            <a:r>
              <a:rPr u="sng" dirty="0">
                <a:solidFill>
                  <a:srgbClr val="0563C1"/>
                </a:solidFill>
                <a:uFill>
                  <a:solidFill>
                    <a:srgbClr val="0563C1"/>
                  </a:solidFill>
                </a:uFill>
                <a:hlinkClick r:id="rId2"/>
              </a:rPr>
              <a:t>https://www.councilforeconed.org/resources/local-affiliates/</a:t>
            </a:r>
          </a:p>
          <a:p>
            <a:pPr>
              <a:defRPr>
                <a:latin typeface="Arial"/>
                <a:ea typeface="Arial"/>
                <a:cs typeface="Arial"/>
                <a:sym typeface="Arial"/>
              </a:defRPr>
            </a:pPr>
            <a:endParaRPr u="sng" dirty="0">
              <a:solidFill>
                <a:srgbClr val="0563C1"/>
              </a:solidFill>
              <a:uFill>
                <a:solidFill>
                  <a:srgbClr val="0563C1"/>
                </a:solidFill>
              </a:uFill>
              <a:hlinkClick r:id="rId2"/>
            </a:endParaRPr>
          </a:p>
          <a:p>
            <a:pPr algn="ctr">
              <a:defRPr>
                <a:latin typeface="Arial"/>
                <a:ea typeface="Arial"/>
                <a:cs typeface="Arial"/>
                <a:sym typeface="Arial"/>
              </a:defRPr>
            </a:pPr>
            <a:r>
              <a:rPr dirty="0"/>
              <a:t>Include your local affiliate page</a:t>
            </a:r>
          </a:p>
        </p:txBody>
      </p:sp>
      <p:pic>
        <p:nvPicPr>
          <p:cNvPr id="255" name="Picture 4" descr="Picture 4"/>
          <p:cNvPicPr>
            <a:picLocks noChangeAspect="1"/>
          </p:cNvPicPr>
          <p:nvPr/>
        </p:nvPicPr>
        <p:blipFill>
          <a:blip r:embed="rId3"/>
          <a:stretch>
            <a:fillRect/>
          </a:stretch>
        </p:blipFill>
        <p:spPr>
          <a:xfrm>
            <a:off x="3048000" y="2796851"/>
            <a:ext cx="6096000" cy="2405063"/>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p:nvPr/>
        </p:nvSpPr>
        <p:spPr>
          <a:xfrm>
            <a:off x="1851405" y="206347"/>
            <a:ext cx="7680961" cy="156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lnSpc>
                <a:spcPts val="5700"/>
              </a:lnSpc>
              <a:defRPr sz="5400" b="1">
                <a:solidFill>
                  <a:srgbClr val="203864"/>
                </a:solidFill>
                <a:effectLst>
                  <a:outerShdw blurRad="50800" dist="50800" dir="5400000" rotWithShape="0">
                    <a:srgbClr val="000000">
                      <a:alpha val="0"/>
                    </a:srgbClr>
                  </a:outerShdw>
                </a:effectLst>
              </a:defRPr>
            </a:lvl1pPr>
          </a:lstStyle>
          <a:p>
            <a:r>
              <a:rPr dirty="0"/>
              <a:t>Thank You to Our Sponsors!</a:t>
            </a:r>
          </a:p>
        </p:txBody>
      </p:sp>
      <p:sp>
        <p:nvSpPr>
          <p:cNvPr id="259" name="Rectangle 7"/>
          <p:cNvSpPr txBox="1"/>
          <p:nvPr/>
        </p:nvSpPr>
        <p:spPr>
          <a:xfrm>
            <a:off x="4496532" y="3244333"/>
            <a:ext cx="16129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latin typeface="Times New Roman"/>
                <a:ea typeface="Times New Roman"/>
                <a:cs typeface="Times New Roman"/>
                <a:sym typeface="Times New Roman"/>
              </a:defRPr>
            </a:lvl1pPr>
          </a:lstStyle>
          <a:p>
            <a:r>
              <a:rPr dirty="0"/>
              <a:t> </a:t>
            </a:r>
          </a:p>
        </p:txBody>
      </p:sp>
      <p:pic>
        <p:nvPicPr>
          <p:cNvPr id="260" name="Picture 8" descr="Picture 8"/>
          <p:cNvPicPr>
            <a:picLocks noChangeAspect="1"/>
          </p:cNvPicPr>
          <p:nvPr/>
        </p:nvPicPr>
        <p:blipFill>
          <a:blip r:embed="rId2"/>
          <a:stretch>
            <a:fillRect/>
          </a:stretch>
        </p:blipFill>
        <p:spPr>
          <a:xfrm>
            <a:off x="1007616" y="1439041"/>
            <a:ext cx="1905001" cy="1874521"/>
          </a:xfrm>
          <a:prstGeom prst="rect">
            <a:avLst/>
          </a:prstGeom>
          <a:ln w="12700">
            <a:miter lim="400000"/>
          </a:ln>
        </p:spPr>
      </p:pic>
      <p:sp>
        <p:nvSpPr>
          <p:cNvPr id="261" name="Google Shape;109;p25"/>
          <p:cNvSpPr txBox="1">
            <a:spLocks noGrp="1"/>
          </p:cNvSpPr>
          <p:nvPr>
            <p:ph type="sldNum" sz="quarter" idx="4294967295"/>
          </p:nvPr>
        </p:nvSpPr>
        <p:spPr>
          <a:xfrm>
            <a:off x="11784107" y="6597458"/>
            <a:ext cx="245364" cy="243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lstStyle>
            <a:lvl1pPr>
              <a:defRPr sz="1000">
                <a:solidFill>
                  <a:srgbClr val="414A58"/>
                </a:solidFill>
                <a:latin typeface="Inter"/>
                <a:ea typeface="Inter"/>
                <a:cs typeface="Inter"/>
                <a:sym typeface="Inter"/>
              </a:defRPr>
            </a:lvl1pPr>
          </a:lstStyle>
          <a:p>
            <a:fld id="{86CB4B4D-7CA3-9044-876B-883B54F8677D}" type="slidenum">
              <a:t>43</a:t>
            </a:fld>
            <a:endParaRPr dirty="0"/>
          </a:p>
        </p:txBody>
      </p:sp>
      <p:pic>
        <p:nvPicPr>
          <p:cNvPr id="262" name="Google Shape;112;p25" descr="Google Shape;112;p25"/>
          <p:cNvPicPr>
            <a:picLocks noChangeAspect="1"/>
          </p:cNvPicPr>
          <p:nvPr/>
        </p:nvPicPr>
        <p:blipFill>
          <a:blip r:embed="rId3"/>
          <a:stretch>
            <a:fillRect/>
          </a:stretch>
        </p:blipFill>
        <p:spPr>
          <a:xfrm>
            <a:off x="3870647" y="3123291"/>
            <a:ext cx="4762501" cy="2190751"/>
          </a:xfrm>
          <a:prstGeom prst="rect">
            <a:avLst/>
          </a:prstGeom>
          <a:ln w="12700">
            <a:miter lim="400000"/>
          </a:ln>
        </p:spPr>
      </p:pic>
      <p:pic>
        <p:nvPicPr>
          <p:cNvPr id="263" name="Google Shape;113;p25" descr="Google Shape;113;p25"/>
          <p:cNvPicPr>
            <a:picLocks noChangeAspect="1"/>
          </p:cNvPicPr>
          <p:nvPr/>
        </p:nvPicPr>
        <p:blipFill>
          <a:blip r:embed="rId4"/>
          <a:stretch>
            <a:fillRect/>
          </a:stretch>
        </p:blipFill>
        <p:spPr>
          <a:xfrm>
            <a:off x="3341199" y="4918976"/>
            <a:ext cx="2952751" cy="1552576"/>
          </a:xfrm>
          <a:prstGeom prst="rect">
            <a:avLst/>
          </a:prstGeom>
          <a:ln w="12700">
            <a:miter lim="400000"/>
          </a:ln>
        </p:spPr>
      </p:pic>
      <p:pic>
        <p:nvPicPr>
          <p:cNvPr id="264" name="Google Shape;114;p25" descr="Google Shape;114;p25"/>
          <p:cNvPicPr>
            <a:picLocks noChangeAspect="1"/>
          </p:cNvPicPr>
          <p:nvPr/>
        </p:nvPicPr>
        <p:blipFill>
          <a:blip r:embed="rId5"/>
          <a:stretch>
            <a:fillRect/>
          </a:stretch>
        </p:blipFill>
        <p:spPr>
          <a:xfrm>
            <a:off x="1162592" y="4948342"/>
            <a:ext cx="1669726" cy="1799700"/>
          </a:xfrm>
          <a:prstGeom prst="rect">
            <a:avLst/>
          </a:prstGeom>
          <a:ln w="12700">
            <a:miter lim="400000"/>
          </a:ln>
        </p:spPr>
      </p:pic>
      <p:pic>
        <p:nvPicPr>
          <p:cNvPr id="265" name="Google Shape;115;p25" descr="Google Shape;115;p25"/>
          <p:cNvPicPr>
            <a:picLocks noChangeAspect="1"/>
          </p:cNvPicPr>
          <p:nvPr/>
        </p:nvPicPr>
        <p:blipFill>
          <a:blip r:embed="rId6"/>
          <a:stretch>
            <a:fillRect/>
          </a:stretch>
        </p:blipFill>
        <p:spPr>
          <a:xfrm>
            <a:off x="3546428" y="1713668"/>
            <a:ext cx="1724026" cy="1714501"/>
          </a:xfrm>
          <a:prstGeom prst="rect">
            <a:avLst/>
          </a:prstGeom>
          <a:ln w="12700">
            <a:miter lim="400000"/>
          </a:ln>
        </p:spPr>
      </p:pic>
      <p:pic>
        <p:nvPicPr>
          <p:cNvPr id="266" name="Google Shape;116;p25" descr="Google Shape;116;p25"/>
          <p:cNvPicPr>
            <a:picLocks noChangeAspect="1"/>
          </p:cNvPicPr>
          <p:nvPr/>
        </p:nvPicPr>
        <p:blipFill>
          <a:blip r:embed="rId7"/>
          <a:stretch>
            <a:fillRect/>
          </a:stretch>
        </p:blipFill>
        <p:spPr>
          <a:xfrm>
            <a:off x="592488" y="3369633"/>
            <a:ext cx="2952751" cy="1552576"/>
          </a:xfrm>
          <a:prstGeom prst="rect">
            <a:avLst/>
          </a:prstGeom>
          <a:ln w="12700">
            <a:miter lim="400000"/>
          </a:ln>
        </p:spPr>
      </p:pic>
      <p:pic>
        <p:nvPicPr>
          <p:cNvPr id="267" name="Google Shape;117;p25" descr="Google Shape;117;p25"/>
          <p:cNvPicPr>
            <a:picLocks noChangeAspect="1"/>
          </p:cNvPicPr>
          <p:nvPr/>
        </p:nvPicPr>
        <p:blipFill>
          <a:blip r:embed="rId8"/>
          <a:stretch>
            <a:fillRect/>
          </a:stretch>
        </p:blipFill>
        <p:spPr>
          <a:xfrm>
            <a:off x="8502726" y="1437232"/>
            <a:ext cx="1714501" cy="1714501"/>
          </a:xfrm>
          <a:prstGeom prst="rect">
            <a:avLst/>
          </a:prstGeom>
          <a:ln w="12700">
            <a:miter lim="400000"/>
          </a:ln>
        </p:spPr>
      </p:pic>
      <p:pic>
        <p:nvPicPr>
          <p:cNvPr id="268" name="Google Shape;118;p25" descr="Google Shape;118;p25"/>
          <p:cNvPicPr>
            <a:picLocks noChangeAspect="1"/>
          </p:cNvPicPr>
          <p:nvPr/>
        </p:nvPicPr>
        <p:blipFill>
          <a:blip r:embed="rId9"/>
          <a:stretch>
            <a:fillRect/>
          </a:stretch>
        </p:blipFill>
        <p:spPr>
          <a:xfrm>
            <a:off x="8791306" y="3313272"/>
            <a:ext cx="2857501" cy="1600201"/>
          </a:xfrm>
          <a:prstGeom prst="rect">
            <a:avLst/>
          </a:prstGeom>
          <a:ln w="12700">
            <a:miter lim="400000"/>
          </a:ln>
        </p:spPr>
      </p:pic>
      <p:pic>
        <p:nvPicPr>
          <p:cNvPr id="269" name="Google Shape;119;p25" descr="Google Shape;119;p25"/>
          <p:cNvPicPr>
            <a:picLocks noChangeAspect="1"/>
          </p:cNvPicPr>
          <p:nvPr/>
        </p:nvPicPr>
        <p:blipFill>
          <a:blip r:embed="rId10"/>
          <a:stretch>
            <a:fillRect/>
          </a:stretch>
        </p:blipFill>
        <p:spPr>
          <a:xfrm>
            <a:off x="5503578" y="1753103"/>
            <a:ext cx="2580302" cy="1407077"/>
          </a:xfrm>
          <a:prstGeom prst="rect">
            <a:avLst/>
          </a:prstGeom>
          <a:ln w="12700">
            <a:miter lim="400000"/>
          </a:ln>
        </p:spPr>
      </p:pic>
      <p:pic>
        <p:nvPicPr>
          <p:cNvPr id="270" name="Google Shape;120;p25" descr="Google Shape;120;p25"/>
          <p:cNvPicPr>
            <a:picLocks noChangeAspect="1"/>
          </p:cNvPicPr>
          <p:nvPr/>
        </p:nvPicPr>
        <p:blipFill>
          <a:blip r:embed="rId11"/>
          <a:stretch>
            <a:fillRect/>
          </a:stretch>
        </p:blipFill>
        <p:spPr>
          <a:xfrm>
            <a:off x="7194831" y="4982028"/>
            <a:ext cx="3619501" cy="1743076"/>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itle 1"/>
          <p:cNvSpPr txBox="1">
            <a:spLocks noGrp="1"/>
          </p:cNvSpPr>
          <p:nvPr>
            <p:ph type="title" idx="4294967295"/>
          </p:nvPr>
        </p:nvSpPr>
        <p:spPr>
          <a:xfrm>
            <a:off x="510959" y="3309003"/>
            <a:ext cx="10515601" cy="1325560"/>
          </a:xfrm>
          <a:prstGeom prst="rect">
            <a:avLst/>
          </a:prstGeom>
        </p:spPr>
        <p:txBody>
          <a:bodyPr anchor="t">
            <a:normAutofit/>
          </a:bodyPr>
          <a:lstStyle>
            <a:lvl1pPr>
              <a:defRPr sz="3200" spc="-100">
                <a:solidFill>
                  <a:srgbClr val="FFFFFF"/>
                </a:solidFill>
                <a:latin typeface="Inter Light"/>
                <a:ea typeface="Inter Light"/>
                <a:cs typeface="Inter Light"/>
                <a:sym typeface="Inter Light"/>
              </a:defRPr>
            </a:lvl1pPr>
          </a:lstStyle>
          <a:p>
            <a:r>
              <a:rPr dirty="0"/>
              <a:t>Contact information</a:t>
            </a:r>
          </a:p>
        </p:txBody>
      </p:sp>
      <p:sp>
        <p:nvSpPr>
          <p:cNvPr id="273" name="Text Placeholder 2"/>
          <p:cNvSpPr txBox="1">
            <a:spLocks noGrp="1"/>
          </p:cNvSpPr>
          <p:nvPr>
            <p:ph type="body" sz="quarter" idx="1"/>
          </p:nvPr>
        </p:nvSpPr>
        <p:spPr>
          <a:xfrm>
            <a:off x="510959" y="2388768"/>
            <a:ext cx="10515601" cy="914401"/>
          </a:xfrm>
          <a:prstGeom prst="rect">
            <a:avLst/>
          </a:prstGeom>
        </p:spPr>
        <p:txBody>
          <a:bodyPr/>
          <a:lstStyle>
            <a:lvl1pPr>
              <a:defRPr spc="-200">
                <a:latin typeface="Inter"/>
                <a:ea typeface="Inter"/>
                <a:cs typeface="Inter"/>
                <a:sym typeface="Inter"/>
              </a:defRPr>
            </a:lvl1pPr>
          </a:lstStyle>
          <a:p>
            <a:r>
              <a:rPr dirty="0"/>
              <a:t>Thank You</a:t>
            </a:r>
          </a:p>
        </p:txBody>
      </p:sp>
      <p:sp>
        <p:nvSpPr>
          <p:cNvPr id="3" name="TextBox 2">
            <a:extLst>
              <a:ext uri="{FF2B5EF4-FFF2-40B4-BE49-F238E27FC236}">
                <a16:creationId xmlns:a16="http://schemas.microsoft.com/office/drawing/2014/main" id="{8D91CD1D-2CD6-A06F-A345-BE56979D650A}"/>
              </a:ext>
            </a:extLst>
          </p:cNvPr>
          <p:cNvSpPr txBox="1"/>
          <p:nvPr/>
        </p:nvSpPr>
        <p:spPr>
          <a:xfrm>
            <a:off x="1306727" y="4217943"/>
            <a:ext cx="6098058"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dirty="0">
                <a:solidFill>
                  <a:schemeClr val="bg1"/>
                </a:solidFill>
                <a:latin typeface="+mn-lt"/>
              </a:rPr>
              <a:t>Lauren H Shifflett   </a:t>
            </a:r>
            <a:r>
              <a:rPr lang="en-US" sz="2800" dirty="0">
                <a:solidFill>
                  <a:schemeClr val="bg1"/>
                </a:solidFill>
                <a:latin typeface="+mn-lt"/>
                <a:hlinkClick r:id="rId2">
                  <a:extLst>
                    <a:ext uri="{A12FA001-AC4F-418D-AE19-62706E023703}">
                      <ahyp:hlinkClr xmlns:ahyp="http://schemas.microsoft.com/office/drawing/2018/hyperlinkcolor" val="tx"/>
                    </a:ext>
                  </a:extLst>
                </a:hlinkClick>
              </a:rPr>
              <a:t>shiffllh@jmu.edu</a:t>
            </a:r>
            <a:r>
              <a:rPr lang="en-US" sz="2800" dirty="0">
                <a:solidFill>
                  <a:schemeClr val="bg1"/>
                </a:solidFill>
                <a:latin typeface="+mn-lt"/>
              </a:rPr>
              <a:t> </a:t>
            </a:r>
            <a:br>
              <a:rPr lang="en-US" sz="2800" dirty="0">
                <a:solidFill>
                  <a:schemeClr val="bg1"/>
                </a:solidFill>
                <a:latin typeface="+mn-lt"/>
              </a:rPr>
            </a:br>
            <a:r>
              <a:rPr lang="en-US" sz="2800" dirty="0">
                <a:solidFill>
                  <a:schemeClr val="bg1"/>
                </a:solidFill>
                <a:latin typeface="+mn-lt"/>
              </a:rPr>
              <a:t>Lynne  F Stover   </a:t>
            </a:r>
            <a:r>
              <a:rPr lang="en-US" sz="2800" dirty="0">
                <a:solidFill>
                  <a:schemeClr val="bg1"/>
                </a:solidFill>
                <a:latin typeface="+mn-lt"/>
                <a:hlinkClick r:id="rId3">
                  <a:extLst>
                    <a:ext uri="{A12FA001-AC4F-418D-AE19-62706E023703}">
                      <ahyp:hlinkClr xmlns:ahyp="http://schemas.microsoft.com/office/drawing/2018/hyperlinkcolor" val="tx"/>
                    </a:ext>
                  </a:extLst>
                </a:hlinkClick>
              </a:rPr>
              <a:t>stoverlf@jmu.edu</a:t>
            </a:r>
            <a:r>
              <a:rPr lang="en-US" sz="2800" dirty="0">
                <a:solidFill>
                  <a:schemeClr val="bg1"/>
                </a:solidFill>
                <a:latin typeface="+mn-lt"/>
              </a:rPr>
              <a:t> </a:t>
            </a:r>
            <a:endParaRPr lang="en-US" sz="2800" dirty="0">
              <a:solidFill>
                <a:schemeClr val="bg1"/>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A7E092-2505-313E-F154-F98D42BF2E82}"/>
              </a:ext>
            </a:extLst>
          </p:cNvPr>
          <p:cNvPicPr>
            <a:picLocks noChangeAspect="1"/>
          </p:cNvPicPr>
          <p:nvPr/>
        </p:nvPicPr>
        <p:blipFill>
          <a:blip r:embed="rId2"/>
          <a:stretch>
            <a:fillRect/>
          </a:stretch>
        </p:blipFill>
        <p:spPr>
          <a:xfrm>
            <a:off x="840013" y="1052335"/>
            <a:ext cx="3437289" cy="1356395"/>
          </a:xfrm>
          <a:prstGeom prst="rect">
            <a:avLst/>
          </a:prstGeom>
          <a:ln w="28575">
            <a:solidFill>
              <a:schemeClr val="tx1"/>
            </a:solidFill>
          </a:ln>
        </p:spPr>
      </p:pic>
      <p:pic>
        <p:nvPicPr>
          <p:cNvPr id="3" name="Picture 2">
            <a:extLst>
              <a:ext uri="{FF2B5EF4-FFF2-40B4-BE49-F238E27FC236}">
                <a16:creationId xmlns:a16="http://schemas.microsoft.com/office/drawing/2014/main" id="{B24643D9-B14E-7248-C651-6B963F509EFC}"/>
              </a:ext>
            </a:extLst>
          </p:cNvPr>
          <p:cNvPicPr>
            <a:picLocks noChangeAspect="1"/>
          </p:cNvPicPr>
          <p:nvPr/>
        </p:nvPicPr>
        <p:blipFill>
          <a:blip r:embed="rId3"/>
          <a:stretch>
            <a:fillRect/>
          </a:stretch>
        </p:blipFill>
        <p:spPr>
          <a:xfrm>
            <a:off x="3023471" y="2537977"/>
            <a:ext cx="3437289" cy="1486545"/>
          </a:xfrm>
          <a:prstGeom prst="rect">
            <a:avLst/>
          </a:prstGeom>
          <a:ln w="28575">
            <a:solidFill>
              <a:schemeClr val="tx1"/>
            </a:solidFill>
          </a:ln>
        </p:spPr>
      </p:pic>
      <p:pic>
        <p:nvPicPr>
          <p:cNvPr id="4" name="Picture 3">
            <a:extLst>
              <a:ext uri="{FF2B5EF4-FFF2-40B4-BE49-F238E27FC236}">
                <a16:creationId xmlns:a16="http://schemas.microsoft.com/office/drawing/2014/main" id="{54D17A48-771F-06C2-F0B2-3394A69280B2}"/>
              </a:ext>
            </a:extLst>
          </p:cNvPr>
          <p:cNvPicPr>
            <a:picLocks noChangeAspect="1"/>
          </p:cNvPicPr>
          <p:nvPr/>
        </p:nvPicPr>
        <p:blipFill>
          <a:blip r:embed="rId4"/>
          <a:stretch>
            <a:fillRect/>
          </a:stretch>
        </p:blipFill>
        <p:spPr>
          <a:xfrm rot="488531">
            <a:off x="7982560" y="1804589"/>
            <a:ext cx="2779450" cy="3678361"/>
          </a:xfrm>
          <a:prstGeom prst="rect">
            <a:avLst/>
          </a:prstGeom>
          <a:ln w="19050">
            <a:solidFill>
              <a:schemeClr val="tx1"/>
            </a:solidFill>
          </a:ln>
        </p:spPr>
      </p:pic>
      <p:sp>
        <p:nvSpPr>
          <p:cNvPr id="6" name="TextBox 5">
            <a:extLst>
              <a:ext uri="{FF2B5EF4-FFF2-40B4-BE49-F238E27FC236}">
                <a16:creationId xmlns:a16="http://schemas.microsoft.com/office/drawing/2014/main" id="{48D0699A-264C-D84C-C851-4AF8B81DBF14}"/>
              </a:ext>
            </a:extLst>
          </p:cNvPr>
          <p:cNvSpPr txBox="1"/>
          <p:nvPr/>
        </p:nvSpPr>
        <p:spPr>
          <a:xfrm>
            <a:off x="1099279" y="6267330"/>
            <a:ext cx="1109272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905255">
              <a:defRPr sz="3168"/>
            </a:pPr>
            <a:r>
              <a:rPr lang="en-US" sz="1800" b="1" dirty="0">
                <a:latin typeface="Calibri"/>
                <a:ea typeface="ＭＳ Ｐゴシック"/>
                <a:cs typeface="Calibri"/>
              </a:rPr>
              <a:t> </a:t>
            </a:r>
            <a:r>
              <a:rPr lang="en-US" sz="1800" b="1" dirty="0">
                <a:latin typeface="Calibri Light"/>
                <a:ea typeface="ＭＳ Ｐゴシック"/>
                <a:cs typeface="Calibri Light"/>
                <a:hlinkClick r:id="rId5"/>
              </a:rPr>
              <a:t>https://www.councilforeconed.org/wp-content/uploads/2012/03/voluntary-national-content-standards-2010.pdf</a:t>
            </a:r>
            <a:endParaRPr lang="en-US" sz="1800" b="1" dirty="0"/>
          </a:p>
        </p:txBody>
      </p:sp>
      <p:sp>
        <p:nvSpPr>
          <p:cNvPr id="8" name="TextBox 7">
            <a:extLst>
              <a:ext uri="{FF2B5EF4-FFF2-40B4-BE49-F238E27FC236}">
                <a16:creationId xmlns:a16="http://schemas.microsoft.com/office/drawing/2014/main" id="{8D6CE704-2416-6741-F173-05517D755737}"/>
              </a:ext>
            </a:extLst>
          </p:cNvPr>
          <p:cNvSpPr txBox="1"/>
          <p:nvPr/>
        </p:nvSpPr>
        <p:spPr>
          <a:xfrm>
            <a:off x="2609083" y="406004"/>
            <a:ext cx="609350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3600" b="1" dirty="0">
                <a:solidFill>
                  <a:srgbClr val="FF0000"/>
                </a:solidFill>
                <a:effectLst>
                  <a:outerShdw blurRad="38100" dist="38100" dir="2700000" algn="tl">
                    <a:srgbClr val="000000">
                      <a:alpha val="43137"/>
                    </a:srgbClr>
                  </a:outerShdw>
                </a:effectLst>
              </a:rPr>
              <a:t>National Content Standards</a:t>
            </a:r>
          </a:p>
        </p:txBody>
      </p:sp>
      <p:pic>
        <p:nvPicPr>
          <p:cNvPr id="7" name="Picture 6">
            <a:extLst>
              <a:ext uri="{FF2B5EF4-FFF2-40B4-BE49-F238E27FC236}">
                <a16:creationId xmlns:a16="http://schemas.microsoft.com/office/drawing/2014/main" id="{D254CF34-FF7C-E718-133A-593CE05EBA8E}"/>
              </a:ext>
            </a:extLst>
          </p:cNvPr>
          <p:cNvPicPr>
            <a:picLocks noChangeAspect="1"/>
          </p:cNvPicPr>
          <p:nvPr/>
        </p:nvPicPr>
        <p:blipFill>
          <a:blip r:embed="rId6"/>
          <a:stretch>
            <a:fillRect/>
          </a:stretch>
        </p:blipFill>
        <p:spPr>
          <a:xfrm>
            <a:off x="1873771" y="4320023"/>
            <a:ext cx="4586990" cy="1890619"/>
          </a:xfrm>
          <a:prstGeom prst="rect">
            <a:avLst/>
          </a:prstGeom>
          <a:ln w="19050">
            <a:solidFill>
              <a:schemeClr val="tx1"/>
            </a:solidFill>
          </a:ln>
        </p:spPr>
      </p:pic>
    </p:spTree>
    <p:extLst>
      <p:ext uri="{BB962C8B-B14F-4D97-AF65-F5344CB8AC3E}">
        <p14:creationId xmlns:p14="http://schemas.microsoft.com/office/powerpoint/2010/main" val="224131482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D96DFA-10CB-A240-4318-3AF473A53A10}"/>
              </a:ext>
            </a:extLst>
          </p:cNvPr>
          <p:cNvSpPr txBox="1"/>
          <p:nvPr/>
        </p:nvSpPr>
        <p:spPr>
          <a:xfrm>
            <a:off x="614597" y="1446128"/>
            <a:ext cx="11377534" cy="3323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lvl="0" indent="-342900">
              <a:buFont typeface="Arial" panose="020B0604020202020204" pitchFamily="34" charset="0"/>
              <a:buChar char="•"/>
            </a:pPr>
            <a:r>
              <a:rPr lang="en-US" sz="2400" dirty="0"/>
              <a:t>Introduction [5 mins.]</a:t>
            </a:r>
          </a:p>
          <a:p>
            <a:pPr lvl="0"/>
            <a:endParaRPr lang="en-US" sz="1200" dirty="0"/>
          </a:p>
          <a:p>
            <a:pPr marL="342900" lvl="0" indent="-342900">
              <a:buFont typeface="Arial" panose="020B0604020202020204" pitchFamily="34" charset="0"/>
              <a:buChar char="•"/>
            </a:pPr>
            <a:r>
              <a:rPr lang="en-US" sz="2400" dirty="0"/>
              <a:t>Review information concerning the current water crisis. [10 mins.]</a:t>
            </a:r>
          </a:p>
          <a:p>
            <a:pPr marL="342900" lvl="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400" dirty="0"/>
              <a:t>Examine related children’s books and review lessons and activities based on the featured titles. [40 mins.]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400" dirty="0"/>
              <a:t>Discuss the costs and benefits of promoting environmentally themed books. [5 mins.]</a:t>
            </a:r>
          </a:p>
          <a:p>
            <a:endParaRPr lang="en-US" sz="1200" dirty="0"/>
          </a:p>
          <a:p>
            <a:pPr marL="342900" indent="-342900">
              <a:buFont typeface="Arial" panose="020B0604020202020204" pitchFamily="34" charset="0"/>
              <a:buChar char="•"/>
            </a:pPr>
            <a:r>
              <a:rPr lang="en-US" sz="2400" dirty="0"/>
              <a:t>Conclude with discussion questions, book list review, and webinar survey [5 mins.] </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4" name="TextBox 3">
            <a:extLst>
              <a:ext uri="{FF2B5EF4-FFF2-40B4-BE49-F238E27FC236}">
                <a16:creationId xmlns:a16="http://schemas.microsoft.com/office/drawing/2014/main" id="{B1D1C1A1-273F-555F-3BC9-F4BEB62B6A74}"/>
              </a:ext>
            </a:extLst>
          </p:cNvPr>
          <p:cNvSpPr txBox="1"/>
          <p:nvPr/>
        </p:nvSpPr>
        <p:spPr>
          <a:xfrm>
            <a:off x="2821899" y="287524"/>
            <a:ext cx="6093500"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4000" dirty="0">
                <a:ea typeface="Calibri" panose="020F0502020204030204" pitchFamily="34" charset="0"/>
                <a:cs typeface="Times New Roman" panose="02020603050405020304" pitchFamily="18" charset="0"/>
              </a:rPr>
              <a:t>Agenda</a:t>
            </a:r>
            <a:endParaRPr lang="en-US" sz="4000" dirty="0"/>
          </a:p>
        </p:txBody>
      </p:sp>
      <p:pic>
        <p:nvPicPr>
          <p:cNvPr id="6" name="Picture 5">
            <a:extLst>
              <a:ext uri="{FF2B5EF4-FFF2-40B4-BE49-F238E27FC236}">
                <a16:creationId xmlns:a16="http://schemas.microsoft.com/office/drawing/2014/main" id="{F126D9C0-6E6F-686C-50E9-0FE293DF11E3}"/>
              </a:ext>
            </a:extLst>
          </p:cNvPr>
          <p:cNvPicPr>
            <a:picLocks noChangeAspect="1"/>
          </p:cNvPicPr>
          <p:nvPr/>
        </p:nvPicPr>
        <p:blipFill>
          <a:blip r:embed="rId2"/>
          <a:stretch>
            <a:fillRect/>
          </a:stretch>
        </p:blipFill>
        <p:spPr>
          <a:xfrm>
            <a:off x="3919420" y="5070930"/>
            <a:ext cx="3898458" cy="1387120"/>
          </a:xfrm>
          <a:prstGeom prst="rect">
            <a:avLst/>
          </a:prstGeom>
        </p:spPr>
      </p:pic>
    </p:spTree>
    <p:extLst>
      <p:ext uri="{BB962C8B-B14F-4D97-AF65-F5344CB8AC3E}">
        <p14:creationId xmlns:p14="http://schemas.microsoft.com/office/powerpoint/2010/main" val="15983512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7</a:t>
            </a:fld>
            <a:endParaRPr dirty="0"/>
          </a:p>
        </p:txBody>
      </p:sp>
      <p:sp>
        <p:nvSpPr>
          <p:cNvPr id="192" name="Title 1"/>
          <p:cNvSpPr txBox="1"/>
          <p:nvPr/>
        </p:nvSpPr>
        <p:spPr>
          <a:xfrm>
            <a:off x="737615" y="629231"/>
            <a:ext cx="10424161"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rPr dirty="0">
                <a:solidFill>
                  <a:schemeClr val="tx1"/>
                </a:solidFill>
                <a:latin typeface="+mn-lt"/>
              </a:rPr>
              <a:t>Objectives</a:t>
            </a:r>
          </a:p>
        </p:txBody>
      </p:sp>
      <p:sp>
        <p:nvSpPr>
          <p:cNvPr id="3" name="TextBox 2">
            <a:extLst>
              <a:ext uri="{FF2B5EF4-FFF2-40B4-BE49-F238E27FC236}">
                <a16:creationId xmlns:a16="http://schemas.microsoft.com/office/drawing/2014/main" id="{3931E9E1-A2A7-1B36-7E45-FF53355F8639}"/>
              </a:ext>
            </a:extLst>
          </p:cNvPr>
          <p:cNvSpPr txBox="1"/>
          <p:nvPr/>
        </p:nvSpPr>
        <p:spPr>
          <a:xfrm>
            <a:off x="237037" y="1443841"/>
            <a:ext cx="11543153" cy="4585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fontAlgn="base" latinLnBrk="0"/>
            <a:r>
              <a:rPr lang="en-US" sz="2800" b="0" i="0" dirty="0">
                <a:solidFill>
                  <a:schemeClr val="tx1"/>
                </a:solidFill>
                <a:effectLst/>
              </a:rPr>
              <a:t>In this webinar teachers will:</a:t>
            </a:r>
          </a:p>
          <a:p>
            <a:pPr algn="l" fontAlgn="base" latinLnBrk="0"/>
            <a:endParaRPr lang="en-US" sz="2800" b="0" i="0" dirty="0">
              <a:solidFill>
                <a:schemeClr val="tx1"/>
              </a:solidFill>
              <a:effectLst/>
            </a:endParaRPr>
          </a:p>
          <a:p>
            <a:pPr algn="l" fontAlgn="base" latinLnBrk="0">
              <a:buFont typeface="Arial" panose="020B0604020202020204" pitchFamily="34" charset="0"/>
              <a:buChar char="•"/>
            </a:pPr>
            <a:r>
              <a:rPr lang="en-US" sz="2800" b="0" i="0" dirty="0">
                <a:solidFill>
                  <a:schemeClr val="tx1"/>
                </a:solidFill>
                <a:effectLst/>
              </a:rPr>
              <a:t>Review information concerning the national safe water crisis.</a:t>
            </a:r>
          </a:p>
          <a:p>
            <a:pPr algn="l" fontAlgn="base" latinLnBrk="0"/>
            <a:endParaRPr lang="en-US" sz="800" b="0" i="0" dirty="0">
              <a:solidFill>
                <a:schemeClr val="tx1"/>
              </a:solidFill>
              <a:effectLst/>
            </a:endParaRPr>
          </a:p>
          <a:p>
            <a:pPr algn="l" fontAlgn="base" latinLnBrk="0">
              <a:buFont typeface="Arial" panose="020B0604020202020204" pitchFamily="34" charset="0"/>
              <a:buChar char="•"/>
            </a:pPr>
            <a:r>
              <a:rPr lang="en-US" sz="2800" b="0" i="0" dirty="0">
                <a:solidFill>
                  <a:schemeClr val="tx1"/>
                </a:solidFill>
                <a:effectLst/>
              </a:rPr>
              <a:t>Relate the concepts of scarcity, allocation of limited resources, opportunity       cost, and decision-making to the topic of water scarcity.</a:t>
            </a:r>
          </a:p>
          <a:p>
            <a:pPr algn="l" fontAlgn="base" latinLnBrk="0"/>
            <a:endParaRPr lang="en-US" sz="800" b="0" i="0" dirty="0">
              <a:solidFill>
                <a:schemeClr val="tx1"/>
              </a:solidFill>
              <a:effectLst/>
            </a:endParaRPr>
          </a:p>
          <a:p>
            <a:pPr algn="l" fontAlgn="base" latinLnBrk="0">
              <a:buFont typeface="Arial" panose="020B0604020202020204" pitchFamily="34" charset="0"/>
              <a:buChar char="•"/>
            </a:pPr>
            <a:r>
              <a:rPr lang="en-US" sz="2800" b="0" i="0" dirty="0">
                <a:solidFill>
                  <a:schemeClr val="tx1"/>
                </a:solidFill>
                <a:effectLst/>
              </a:rPr>
              <a:t>Learn how climate change will likely intensify a national water crisis.</a:t>
            </a:r>
          </a:p>
          <a:p>
            <a:pPr algn="l" fontAlgn="base" latinLnBrk="0"/>
            <a:endParaRPr lang="en-US" sz="800" b="0" i="0" dirty="0">
              <a:solidFill>
                <a:schemeClr val="tx1"/>
              </a:solidFill>
              <a:effectLst/>
            </a:endParaRPr>
          </a:p>
          <a:p>
            <a:pPr algn="l" fontAlgn="base" latinLnBrk="0">
              <a:buFont typeface="Arial" panose="020B0604020202020204" pitchFamily="34" charset="0"/>
              <a:buChar char="•"/>
            </a:pPr>
            <a:r>
              <a:rPr lang="en-US" sz="2800" dirty="0">
                <a:solidFill>
                  <a:schemeClr val="tx1"/>
                </a:solidFill>
              </a:rPr>
              <a:t>Examine children’s books and classroom activities featuring water scarcity.</a:t>
            </a:r>
          </a:p>
          <a:p>
            <a:pPr algn="l" fontAlgn="base" latinLnBrk="0"/>
            <a:endParaRPr lang="en-US" sz="800" b="0" i="0" dirty="0">
              <a:solidFill>
                <a:schemeClr val="tx1"/>
              </a:solidFill>
              <a:effectLst/>
            </a:endParaRPr>
          </a:p>
          <a:p>
            <a:pPr algn="l" fontAlgn="base" latinLnBrk="0">
              <a:buFont typeface="Arial" panose="020B0604020202020204" pitchFamily="34" charset="0"/>
              <a:buChar char="•"/>
            </a:pPr>
            <a:r>
              <a:rPr lang="en-US" sz="2800" b="0" i="0" dirty="0">
                <a:solidFill>
                  <a:schemeClr val="tx1"/>
                </a:solidFill>
                <a:effectLst/>
              </a:rPr>
              <a:t>Discuss class and wealth differences in relation to clean water accessibility.</a:t>
            </a:r>
          </a:p>
          <a:p>
            <a:pPr algn="l" fontAlgn="base" latinLnBrk="0">
              <a:buFont typeface="Arial" panose="020B0604020202020204" pitchFamily="34" charset="0"/>
              <a:buChar char="•"/>
            </a:pPr>
            <a:endParaRPr lang="en-US" sz="800" b="0" i="0" dirty="0">
              <a:solidFill>
                <a:schemeClr val="tx1"/>
              </a:solidFill>
              <a:effectLst/>
            </a:endParaRPr>
          </a:p>
          <a:p>
            <a:pPr algn="l" fontAlgn="base" latinLnBrk="0">
              <a:buFont typeface="Arial" panose="020B0604020202020204" pitchFamily="34" charset="0"/>
              <a:buChar char="•"/>
            </a:pPr>
            <a:r>
              <a:rPr lang="en-US" sz="2800" dirty="0"/>
              <a:t>Discuss the costs and benefits of promoting environmentally themed books.</a:t>
            </a:r>
            <a:endParaRPr lang="en-US" sz="2800" b="0" i="0" dirty="0">
              <a:solidFill>
                <a:schemeClr val="tx1"/>
              </a:solidFill>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8</a:t>
            </a:fld>
            <a:endParaRPr dirty="0"/>
          </a:p>
        </p:txBody>
      </p:sp>
      <p:sp>
        <p:nvSpPr>
          <p:cNvPr id="188" name="Title 1"/>
          <p:cNvSpPr txBox="1"/>
          <p:nvPr/>
        </p:nvSpPr>
        <p:spPr>
          <a:xfrm>
            <a:off x="737615" y="629231"/>
            <a:ext cx="10424161"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endParaRPr dirty="0"/>
          </a:p>
        </p:txBody>
      </p:sp>
      <p:sp>
        <p:nvSpPr>
          <p:cNvPr id="189" name="TextBox 5"/>
          <p:cNvSpPr txBox="1"/>
          <p:nvPr/>
        </p:nvSpPr>
        <p:spPr>
          <a:xfrm>
            <a:off x="1357993" y="102933"/>
            <a:ext cx="9043878" cy="1754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buSzPct val="100000"/>
              <a:buFont typeface="Arial"/>
              <a:buChar char="•"/>
              <a:defRPr>
                <a:latin typeface="Calibri Light"/>
                <a:ea typeface="Calibri Light"/>
                <a:cs typeface="Calibri Light"/>
                <a:sym typeface="Calibri Light"/>
              </a:defRPr>
            </a:lvl1pPr>
          </a:lstStyle>
          <a:p>
            <a:pPr marL="0" indent="0" algn="ctr">
              <a:buNone/>
            </a:pPr>
            <a:r>
              <a:rPr lang="en-US" sz="3600" b="1" dirty="0">
                <a:solidFill>
                  <a:srgbClr val="00823B"/>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PART I</a:t>
            </a:r>
            <a:br>
              <a:rPr lang="en-US" sz="3600" b="1" dirty="0">
                <a:solidFill>
                  <a:srgbClr val="00823B"/>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br>
            <a:r>
              <a:rPr lang="en-US" sz="3600" b="1" dirty="0">
                <a:solidFill>
                  <a:srgbClr val="00823B"/>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Introduction &amp; Quick Overview</a:t>
            </a:r>
            <a:endParaRPr lang="en-US" sz="3600" dirty="0">
              <a:solidFill>
                <a:srgbClr val="00823B"/>
              </a:solidFill>
            </a:endParaRPr>
          </a:p>
          <a:p>
            <a:pPr marL="0" indent="0" algn="ctr">
              <a:buNone/>
            </a:pPr>
            <a:endParaRPr sz="3600" b="1" dirty="0">
              <a:solidFill>
                <a:schemeClr val="tx1"/>
              </a:solidFill>
              <a:latin typeface="+mn-lt"/>
            </a:endParaRPr>
          </a:p>
        </p:txBody>
      </p:sp>
      <p:sp>
        <p:nvSpPr>
          <p:cNvPr id="3" name="TextBox 2">
            <a:extLst>
              <a:ext uri="{FF2B5EF4-FFF2-40B4-BE49-F238E27FC236}">
                <a16:creationId xmlns:a16="http://schemas.microsoft.com/office/drawing/2014/main" id="{AC665858-6499-2C33-0113-6D4F64A25121}"/>
              </a:ext>
            </a:extLst>
          </p:cNvPr>
          <p:cNvSpPr txBox="1"/>
          <p:nvPr/>
        </p:nvSpPr>
        <p:spPr>
          <a:xfrm>
            <a:off x="927168" y="1531019"/>
            <a:ext cx="10853022"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b="0" i="0" dirty="0">
                <a:solidFill>
                  <a:srgbClr val="000000"/>
                </a:solidFill>
                <a:effectLst/>
              </a:rPr>
              <a:t>In the United States, water scarcity occurs when communities are unable to fulfill their basic water needs. This can be due to drought, limited supplies, or a failing infrastructure. In this webinar educators will learn that the lack of safe water has dire consequences. </a:t>
            </a:r>
            <a:endParaRPr lang="en-US" sz="2800" dirty="0"/>
          </a:p>
        </p:txBody>
      </p:sp>
      <p:pic>
        <p:nvPicPr>
          <p:cNvPr id="4" name="Picture 2" descr="Africa Water Shortage Stock Illustrations – 89 Africa Water Shortage Stock  Illustrations, Vectors &amp; Clipart - Dreamstime">
            <a:extLst>
              <a:ext uri="{FF2B5EF4-FFF2-40B4-BE49-F238E27FC236}">
                <a16:creationId xmlns:a16="http://schemas.microsoft.com/office/drawing/2014/main" id="{302A01C3-D3C5-FE2F-1D44-FA607A0BF9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690" y="0"/>
            <a:ext cx="1342955" cy="13429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0CE21FC-758C-FD7C-A7E0-D48328DA7200}"/>
              </a:ext>
            </a:extLst>
          </p:cNvPr>
          <p:cNvPicPr>
            <a:picLocks noChangeAspect="1"/>
          </p:cNvPicPr>
          <p:nvPr/>
        </p:nvPicPr>
        <p:blipFill>
          <a:blip r:embed="rId3"/>
          <a:stretch>
            <a:fillRect/>
          </a:stretch>
        </p:blipFill>
        <p:spPr>
          <a:xfrm>
            <a:off x="1011278" y="3440293"/>
            <a:ext cx="10169443" cy="3117239"/>
          </a:xfrm>
          <a:prstGeom prst="rect">
            <a:avLst/>
          </a:prstGeom>
          <a:ln w="19050">
            <a:solidFill>
              <a:schemeClr val="tx1"/>
            </a:solidFill>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F9C8FC-CBDD-4D22-A7F8-206B50A781D4}"/>
              </a:ext>
            </a:extLst>
          </p:cNvPr>
          <p:cNvSpPr txBox="1"/>
          <p:nvPr/>
        </p:nvSpPr>
        <p:spPr>
          <a:xfrm>
            <a:off x="3837373" y="5714545"/>
            <a:ext cx="609452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spcBef>
                <a:spcPts val="0"/>
              </a:spcBef>
              <a:spcAft>
                <a:spcPts val="0"/>
              </a:spcAft>
            </a:pPr>
            <a:r>
              <a:rPr lang="en-US" sz="1800" u="sng" dirty="0">
                <a:solidFill>
                  <a:srgbClr val="000000"/>
                </a:solidFill>
                <a:effectLst/>
                <a:latin typeface="Calibri" panose="020F0502020204030204" pitchFamily="34" charset="0"/>
                <a:ea typeface="Times New Roman" panose="02020603050405020304" pitchFamily="18" charset="0"/>
                <a:hlinkClick r:id="rId2"/>
              </a:rPr>
              <a:t>https://www.youtube.com/watch?v=w9qpsiQvI2c</a:t>
            </a:r>
            <a:endParaRPr lang="en-US" sz="1600" dirty="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DE9886EC-29C7-4FA0-8749-E9B3663CCDD1}"/>
              </a:ext>
            </a:extLst>
          </p:cNvPr>
          <p:cNvPicPr>
            <a:picLocks noChangeAspect="1"/>
          </p:cNvPicPr>
          <p:nvPr/>
        </p:nvPicPr>
        <p:blipFill>
          <a:blip r:embed="rId3"/>
          <a:stretch>
            <a:fillRect/>
          </a:stretch>
        </p:blipFill>
        <p:spPr>
          <a:xfrm>
            <a:off x="3739718" y="1823749"/>
            <a:ext cx="4799709" cy="3632721"/>
          </a:xfrm>
          <a:prstGeom prst="rect">
            <a:avLst/>
          </a:prstGeom>
        </p:spPr>
      </p:pic>
      <p:sp>
        <p:nvSpPr>
          <p:cNvPr id="6" name="TextBox 5">
            <a:extLst>
              <a:ext uri="{FF2B5EF4-FFF2-40B4-BE49-F238E27FC236}">
                <a16:creationId xmlns:a16="http://schemas.microsoft.com/office/drawing/2014/main" id="{AFF06628-48AF-4719-A4F9-F5299C902F4E}"/>
              </a:ext>
            </a:extLst>
          </p:cNvPr>
          <p:cNvSpPr txBox="1"/>
          <p:nvPr/>
        </p:nvSpPr>
        <p:spPr>
          <a:xfrm>
            <a:off x="3739718" y="1553644"/>
            <a:ext cx="44632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1" u="none" strike="noStrike" cap="none" spc="0" normalizeH="0" baseline="0" dirty="0">
                <a:ln>
                  <a:noFill/>
                </a:ln>
                <a:solidFill>
                  <a:srgbClr val="000000"/>
                </a:solidFill>
                <a:effectLst/>
                <a:uFillTx/>
                <a:latin typeface="+mn-lt"/>
                <a:ea typeface="+mn-ea"/>
                <a:cs typeface="+mn-cs"/>
                <a:sym typeface="Calibri"/>
              </a:rPr>
              <a:t>River White Noise </a:t>
            </a:r>
          </a:p>
        </p:txBody>
      </p:sp>
      <p:sp>
        <p:nvSpPr>
          <p:cNvPr id="7" name="TextBox 6">
            <a:extLst>
              <a:ext uri="{FF2B5EF4-FFF2-40B4-BE49-F238E27FC236}">
                <a16:creationId xmlns:a16="http://schemas.microsoft.com/office/drawing/2014/main" id="{070E9EAC-DF61-412E-8BEC-B3F56ECA266B}"/>
              </a:ext>
            </a:extLst>
          </p:cNvPr>
          <p:cNvSpPr txBox="1"/>
          <p:nvPr/>
        </p:nvSpPr>
        <p:spPr>
          <a:xfrm>
            <a:off x="1189608" y="-575553"/>
            <a:ext cx="8975324"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4000" dirty="0"/>
          </a:p>
          <a:p>
            <a:pPr marL="0" marR="0" indent="0" algn="ctr" defTabSz="914400" rtl="0" fontAlgn="auto" latinLnBrk="0" hangingPunct="0">
              <a:lnSpc>
                <a:spcPct val="100000"/>
              </a:lnSpc>
              <a:spcBef>
                <a:spcPts val="0"/>
              </a:spcBef>
              <a:spcAft>
                <a:spcPts val="0"/>
              </a:spcAft>
              <a:buClrTx/>
              <a:buSzTx/>
              <a:buFontTx/>
              <a:buNone/>
              <a:tabLst/>
            </a:pPr>
            <a:r>
              <a:rPr lang="en-US" sz="4000" dirty="0"/>
              <a:t>Standing next to the river, </a:t>
            </a:r>
          </a:p>
          <a:p>
            <a:pPr marL="0" marR="0" indent="0" algn="ctr" defTabSz="914400" rtl="0" fontAlgn="auto" latinLnBrk="0" hangingPunct="0">
              <a:lnSpc>
                <a:spcPct val="100000"/>
              </a:lnSpc>
              <a:spcBef>
                <a:spcPts val="0"/>
              </a:spcBef>
              <a:spcAft>
                <a:spcPts val="0"/>
              </a:spcAft>
              <a:buClrTx/>
              <a:buSzTx/>
              <a:buFontTx/>
              <a:buNone/>
              <a:tabLst/>
            </a:pPr>
            <a:r>
              <a:rPr lang="en-US" sz="4000" dirty="0"/>
              <a:t>what questions would you ask it? </a:t>
            </a:r>
            <a:endParaRPr kumimoji="0" lang="en-US" sz="40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214855190"/>
      </p:ext>
    </p:extLst>
  </p:cSld>
  <p:clrMapOvr>
    <a:masterClrMapping/>
  </p:clrMapOvr>
  <p:transition spd="med"/>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2806</TotalTime>
  <Words>1921</Words>
  <Application>Microsoft Office PowerPoint</Application>
  <PresentationFormat>Widescreen</PresentationFormat>
  <Paragraphs>193</Paragraphs>
  <Slides>44</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44</vt:i4>
      </vt:variant>
    </vt:vector>
  </HeadingPairs>
  <TitlesOfParts>
    <vt:vector size="59" baseType="lpstr">
      <vt:lpstr>Microsoft JhengHei</vt:lpstr>
      <vt:lpstr>Arial</vt:lpstr>
      <vt:lpstr>Calibri</vt:lpstr>
      <vt:lpstr>Calibri Light</vt:lpstr>
      <vt:lpstr>GeoEditRegular</vt:lpstr>
      <vt:lpstr>Helvetica</vt:lpstr>
      <vt:lpstr>Inter</vt:lpstr>
      <vt:lpstr>Inter Light</vt:lpstr>
      <vt:lpstr>Inter SemiBold</vt:lpstr>
      <vt:lpstr>Lato</vt:lpstr>
      <vt:lpstr>MV Boli</vt:lpstr>
      <vt:lpstr>Open Sans</vt:lpstr>
      <vt:lpstr>Pristina</vt:lpstr>
      <vt:lpstr>Times New Roman</vt:lpstr>
      <vt:lpstr>1_Office Theme</vt:lpstr>
      <vt:lpstr>Lauren H Shifflett   shiffllh@jmu.edu  Lynne  F Stover   stoverlf@jmu.edu   March 28,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Email:  Date:</dc:title>
  <dc:creator>Lynne</dc:creator>
  <cp:lastModifiedBy>Stover, Lynne - stoverlf</cp:lastModifiedBy>
  <cp:revision>30</cp:revision>
  <dcterms:modified xsi:type="dcterms:W3CDTF">2023-03-28T20:14:25Z</dcterms:modified>
</cp:coreProperties>
</file>