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Lst>
  <p:notesMasterIdLst>
    <p:notesMasterId r:id="rId51"/>
  </p:notesMasterIdLst>
  <p:handoutMasterIdLst>
    <p:handoutMasterId r:id="rId52"/>
  </p:handoutMasterIdLst>
  <p:sldIdLst>
    <p:sldId id="700" r:id="rId7"/>
    <p:sldId id="703" r:id="rId8"/>
    <p:sldId id="704" r:id="rId9"/>
    <p:sldId id="663" r:id="rId10"/>
    <p:sldId id="677" r:id="rId11"/>
    <p:sldId id="682" r:id="rId12"/>
    <p:sldId id="724" r:id="rId13"/>
    <p:sldId id="743" r:id="rId14"/>
    <p:sldId id="720" r:id="rId15"/>
    <p:sldId id="723" r:id="rId16"/>
    <p:sldId id="749" r:id="rId17"/>
    <p:sldId id="747" r:id="rId18"/>
    <p:sldId id="708" r:id="rId19"/>
    <p:sldId id="709" r:id="rId20"/>
    <p:sldId id="713" r:id="rId21"/>
    <p:sldId id="730" r:id="rId22"/>
    <p:sldId id="711" r:id="rId23"/>
    <p:sldId id="721" r:id="rId24"/>
    <p:sldId id="731" r:id="rId25"/>
    <p:sldId id="751" r:id="rId26"/>
    <p:sldId id="748" r:id="rId27"/>
    <p:sldId id="736" r:id="rId28"/>
    <p:sldId id="714" r:id="rId29"/>
    <p:sldId id="739" r:id="rId30"/>
    <p:sldId id="738" r:id="rId31"/>
    <p:sldId id="741" r:id="rId32"/>
    <p:sldId id="740" r:id="rId33"/>
    <p:sldId id="735" r:id="rId34"/>
    <p:sldId id="734" r:id="rId35"/>
    <p:sldId id="715" r:id="rId36"/>
    <p:sldId id="732" r:id="rId37"/>
    <p:sldId id="745" r:id="rId38"/>
    <p:sldId id="360" r:id="rId39"/>
    <p:sldId id="737" r:id="rId40"/>
    <p:sldId id="372" r:id="rId41"/>
    <p:sldId id="718" r:id="rId42"/>
    <p:sldId id="717" r:id="rId43"/>
    <p:sldId id="705" r:id="rId44"/>
    <p:sldId id="729" r:id="rId45"/>
    <p:sldId id="725" r:id="rId46"/>
    <p:sldId id="722" r:id="rId47"/>
    <p:sldId id="726" r:id="rId48"/>
    <p:sldId id="728" r:id="rId49"/>
    <p:sldId id="70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E6607-9075-4B4D-78A3-878EC511BA18}"/>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3" name="Date Placeholder 2">
            <a:extLst>
              <a:ext uri="{FF2B5EF4-FFF2-40B4-BE49-F238E27FC236}">
                <a16:creationId xmlns:a16="http://schemas.microsoft.com/office/drawing/2014/main" id="{E7B4FDB2-3D9C-4AA2-4873-78561E33C2D8}"/>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0C38B3-81AF-5B46-8263-7874B85BD1CF}"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3/20/2023</a:t>
            </a:fld>
            <a:endParaRPr lang="en-US" sz="1200" b="0" i="0" u="none" strike="noStrike" kern="1200" cap="none" spc="0" baseline="0" dirty="0">
              <a:solidFill>
                <a:srgbClr val="000000"/>
              </a:solidFill>
              <a:uFillTx/>
              <a:latin typeface="Calibri"/>
            </a:endParaRPr>
          </a:p>
        </p:txBody>
      </p:sp>
      <p:sp>
        <p:nvSpPr>
          <p:cNvPr id="4" name="Footer Placeholder 3">
            <a:extLst>
              <a:ext uri="{FF2B5EF4-FFF2-40B4-BE49-F238E27FC236}">
                <a16:creationId xmlns:a16="http://schemas.microsoft.com/office/drawing/2014/main" id="{D868E50E-9B48-81D3-BF2D-F995A6E6D718}"/>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5" name="Slide Number Placeholder 4">
            <a:extLst>
              <a:ext uri="{FF2B5EF4-FFF2-40B4-BE49-F238E27FC236}">
                <a16:creationId xmlns:a16="http://schemas.microsoft.com/office/drawing/2014/main" id="{4DF33FF1-1B11-C918-2A99-08CD3D786BEF}"/>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B9E692A-5FB9-7541-8B6E-C1190A6A4ABA}" type="slidenum">
              <a:t>‹#›</a:t>
            </a:fld>
            <a:endParaRPr lang="en-US"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4394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CFE72-0F8C-2114-3A06-0903810A60F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B7694AF9-910A-C53E-6001-BC1B810432F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267A4A-31B1-C44A-A547-B1FA2C31C6DA}" type="datetime1">
              <a:rPr lang="en-US"/>
              <a:pPr lvl="0"/>
              <a:t>3/20/2023</a:t>
            </a:fld>
            <a:endParaRPr lang="en-US" dirty="0"/>
          </a:p>
        </p:txBody>
      </p:sp>
      <p:sp>
        <p:nvSpPr>
          <p:cNvPr id="4" name="Slide Image Placeholder 3">
            <a:extLst>
              <a:ext uri="{FF2B5EF4-FFF2-40B4-BE49-F238E27FC236}">
                <a16:creationId xmlns:a16="http://schemas.microsoft.com/office/drawing/2014/main" id="{5829790C-48C5-865C-071B-9BF9B0D36C21}"/>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532DEFD-04E7-89F9-44E4-CD02074A8471}"/>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082C6A-22FF-A55E-74C4-60CC58B97881}"/>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73223ABD-C66B-5CCF-E2EC-8D722906A66D}"/>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CD9D3-C2EB-654E-B421-57F976836AAF}" type="slidenum">
              <a:t>‹#›</a:t>
            </a:fld>
            <a:endParaRPr lang="en-US" dirty="0"/>
          </a:p>
        </p:txBody>
      </p:sp>
    </p:spTree>
    <p:extLst>
      <p:ext uri="{BB962C8B-B14F-4D97-AF65-F5344CB8AC3E}">
        <p14:creationId xmlns:p14="http://schemas.microsoft.com/office/powerpoint/2010/main" val="237750963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A9ACD9D3-C2EB-654E-B421-57F976836AAF}" type="slidenum">
              <a:rPr lang="en-US" smtClean="0"/>
              <a:t>1</a:t>
            </a:fld>
            <a:endParaRPr lang="en-US" dirty="0"/>
          </a:p>
        </p:txBody>
      </p:sp>
    </p:spTree>
    <p:extLst>
      <p:ext uri="{BB962C8B-B14F-4D97-AF65-F5344CB8AC3E}">
        <p14:creationId xmlns:p14="http://schemas.microsoft.com/office/powerpoint/2010/main" val="353077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6</a:t>
            </a:fld>
            <a:endParaRPr lang="en-US" dirty="0"/>
          </a:p>
        </p:txBody>
      </p:sp>
    </p:spTree>
    <p:extLst>
      <p:ext uri="{BB962C8B-B14F-4D97-AF65-F5344CB8AC3E}">
        <p14:creationId xmlns:p14="http://schemas.microsoft.com/office/powerpoint/2010/main" val="375776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9</a:t>
            </a:fld>
            <a:endParaRPr lang="en-US" dirty="0"/>
          </a:p>
        </p:txBody>
      </p:sp>
    </p:spTree>
    <p:extLst>
      <p:ext uri="{BB962C8B-B14F-4D97-AF65-F5344CB8AC3E}">
        <p14:creationId xmlns:p14="http://schemas.microsoft.com/office/powerpoint/2010/main" val="84884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5F6EE7B-9005-E215-5CA0-746AF2E67AF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FFFFFF"/>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12042249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DC79FA-6780-01F2-148D-B71B1D52EAFD}"/>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598390-3B3E-32EA-1243-2F057EA33508}"/>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354484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627087-28DC-C245-2623-4FD24AC1C6B1}"/>
              </a:ext>
            </a:extLst>
          </p:cNvPr>
          <p:cNvSpPr txBox="1">
            <a:spLocks noGrp="1"/>
          </p:cNvSpPr>
          <p:nvPr>
            <p:ph type="sldNum" sz="quarter" idx="8"/>
          </p:nvPr>
        </p:nvSpPr>
        <p:spPr/>
        <p:txBody>
          <a:bodyPr/>
          <a:lstStyle>
            <a:lvl1pPr>
              <a:defRPr/>
            </a:lvl1pPr>
          </a:lstStyle>
          <a:p>
            <a:pPr lvl="0"/>
            <a:fld id="{75C05A01-5B6C-4E4E-B6D9-A456010C023B}" type="slidenum">
              <a:t>‹#›</a:t>
            </a:fld>
            <a:endParaRPr lang="en-US" dirty="0"/>
          </a:p>
        </p:txBody>
      </p:sp>
      <p:sp>
        <p:nvSpPr>
          <p:cNvPr id="3" name="Content Placeholder 2">
            <a:extLst>
              <a:ext uri="{FF2B5EF4-FFF2-40B4-BE49-F238E27FC236}">
                <a16:creationId xmlns:a16="http://schemas.microsoft.com/office/drawing/2014/main" id="{371998E4-8561-33FE-A353-B8BE11548B31}"/>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4016AB7-D83D-B9C6-3E9A-68FF7EC3771E}"/>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357280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77B04BE-3319-3930-68B8-480D1EC11FFA}"/>
              </a:ext>
            </a:extLst>
          </p:cNvPr>
          <p:cNvSpPr txBox="1">
            <a:spLocks noGrp="1"/>
          </p:cNvSpPr>
          <p:nvPr>
            <p:ph sz="half" idx="2"/>
          </p:nvPr>
        </p:nvSpPr>
        <p:spPr>
          <a:xfrm>
            <a:off x="839784" y="2505071"/>
            <a:ext cx="5157782"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3" name="Text Placeholder 4">
            <a:extLst>
              <a:ext uri="{FF2B5EF4-FFF2-40B4-BE49-F238E27FC236}">
                <a16:creationId xmlns:a16="http://schemas.microsoft.com/office/drawing/2014/main" id="{75BCF8A3-A40A-6EED-D2B0-CBCF0555A331}"/>
              </a:ext>
            </a:extLst>
          </p:cNvPr>
          <p:cNvSpPr txBox="1">
            <a:spLocks noGrp="1"/>
          </p:cNvSpPr>
          <p:nvPr>
            <p:ph type="body" idx="1"/>
          </p:nvPr>
        </p:nvSpPr>
        <p:spPr>
          <a:xfrm>
            <a:off x="6172200" y="1681160"/>
            <a:ext cx="5183184" cy="823910"/>
          </a:xfrm>
          <a:prstGeom prst="rect">
            <a:avLst/>
          </a:prstGeom>
          <a:solidFill>
            <a:srgbClr val="2C3842"/>
          </a:solidFill>
          <a:ln w="12701">
            <a:solidFill>
              <a:srgbClr val="2C3842"/>
            </a:solidFill>
            <a:prstDash val="solid"/>
          </a:ln>
        </p:spPr>
        <p:txBody>
          <a:bodyPr vert="horz" wrap="square" lIns="91440" tIns="45720" rIns="91440" bIns="45720" anchor="ctr" anchorCtr="0" compatLnSpc="1">
            <a:noAutofit/>
          </a:bodyPr>
          <a:lstStyle>
            <a:lvl1pPr marL="0" marR="0" lvl="0" indent="0" fontAlgn="auto">
              <a:spcAft>
                <a:spcPts val="0"/>
              </a:spcAft>
              <a:buNone/>
              <a:tabLst/>
              <a:defRPr lang="en-US" sz="2400" b="1" i="0" u="none" strike="noStrike" cap="none" spc="0" baseline="0">
                <a:solidFill>
                  <a:srgbClr val="FFFFFF"/>
                </a:solidFill>
                <a:uFillTx/>
                <a:latin typeface="Inter SemiBold" pitchFamily="2"/>
                <a:ea typeface="Inter SemiBold" pitchFamily="2"/>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AC4B0E05-4683-6D2D-B3B2-EDAEA290B414}"/>
              </a:ext>
            </a:extLst>
          </p:cNvPr>
          <p:cNvSpPr txBox="1">
            <a:spLocks noGrp="1"/>
          </p:cNvSpPr>
          <p:nvPr>
            <p:ph sz="quarter" idx="4"/>
          </p:nvPr>
        </p:nvSpPr>
        <p:spPr>
          <a:xfrm>
            <a:off x="6172200" y="2505071"/>
            <a:ext cx="5183184"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5" name="Slide Number Placeholder 8">
            <a:extLst>
              <a:ext uri="{FF2B5EF4-FFF2-40B4-BE49-F238E27FC236}">
                <a16:creationId xmlns:a16="http://schemas.microsoft.com/office/drawing/2014/main" id="{4B1F9432-DC5B-B549-24B0-F854B75C0014}"/>
              </a:ext>
            </a:extLst>
          </p:cNvPr>
          <p:cNvSpPr txBox="1">
            <a:spLocks noGrp="1"/>
          </p:cNvSpPr>
          <p:nvPr>
            <p:ph type="sldNum" sz="quarter" idx="8"/>
          </p:nvPr>
        </p:nvSpPr>
        <p:spPr/>
        <p:txBody>
          <a:bodyPr/>
          <a:lstStyle>
            <a:lvl1pPr>
              <a:defRPr/>
            </a:lvl1pPr>
          </a:lstStyle>
          <a:p>
            <a:pPr lvl="0"/>
            <a:fld id="{CCA30D68-C8CE-E04E-826F-CD269741E059}" type="slidenum">
              <a:t>‹#›</a:t>
            </a:fld>
            <a:endParaRPr lang="en-US" dirty="0"/>
          </a:p>
        </p:txBody>
      </p:sp>
    </p:spTree>
    <p:extLst>
      <p:ext uri="{BB962C8B-B14F-4D97-AF65-F5344CB8AC3E}">
        <p14:creationId xmlns:p14="http://schemas.microsoft.com/office/powerpoint/2010/main" val="30465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D55B70-2566-A3A2-EEC8-7572AC1D7281}"/>
              </a:ext>
            </a:extLst>
          </p:cNvPr>
          <p:cNvSpPr txBox="1">
            <a:spLocks noGrp="1"/>
          </p:cNvSpPr>
          <p:nvPr>
            <p:ph type="sldNum" sz="quarter" idx="8"/>
          </p:nvPr>
        </p:nvSpPr>
        <p:spPr/>
        <p:txBody>
          <a:bodyPr/>
          <a:lstStyle>
            <a:lvl1pPr>
              <a:defRPr/>
            </a:lvl1pPr>
          </a:lstStyle>
          <a:p>
            <a:pPr lvl="0"/>
            <a:fld id="{7276FEE9-C51F-0C4D-A455-C6B26ACBD87E}" type="slidenum">
              <a:t>‹#›</a:t>
            </a:fld>
            <a:endParaRPr lang="en-US" dirty="0"/>
          </a:p>
        </p:txBody>
      </p:sp>
      <p:sp>
        <p:nvSpPr>
          <p:cNvPr id="3" name="Content Placeholder 2">
            <a:extLst>
              <a:ext uri="{FF2B5EF4-FFF2-40B4-BE49-F238E27FC236}">
                <a16:creationId xmlns:a16="http://schemas.microsoft.com/office/drawing/2014/main" id="{AC39C13C-193A-0197-C64E-43A0201883D7}"/>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7048FB0-6146-B9CC-731D-881178EF86E5}"/>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140370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1750B64-583C-E9A8-7A43-6E29AA0FBEFA}"/>
              </a:ext>
            </a:extLst>
          </p:cNvPr>
          <p:cNvSpPr txBox="1">
            <a:spLocks noGrp="1"/>
          </p:cNvSpPr>
          <p:nvPr>
            <p:ph type="subTitle" sz="quarter" idx="4294967295"/>
          </p:nvPr>
        </p:nvSpPr>
        <p:spPr>
          <a:xfrm>
            <a:off x="732187" y="861392"/>
            <a:ext cx="9144000" cy="6162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Calibri"/>
              </a:defRPr>
            </a:lvl1pPr>
          </a:lstStyle>
          <a:p>
            <a:pPr lvl="0"/>
            <a:r>
              <a:rPr lang="en-US"/>
              <a:t>CLICK TO EDIT MASTER SUBTITLE STYLE</a:t>
            </a:r>
          </a:p>
        </p:txBody>
      </p:sp>
      <p:sp>
        <p:nvSpPr>
          <p:cNvPr id="3" name="Slide Number Placeholder 5">
            <a:extLst>
              <a:ext uri="{FF2B5EF4-FFF2-40B4-BE49-F238E27FC236}">
                <a16:creationId xmlns:a16="http://schemas.microsoft.com/office/drawing/2014/main" id="{E631D127-AF44-422A-48B2-6DC945072270}"/>
              </a:ext>
            </a:extLst>
          </p:cNvPr>
          <p:cNvSpPr txBox="1">
            <a:spLocks noGrp="1"/>
          </p:cNvSpPr>
          <p:nvPr>
            <p:ph type="sldNum" sz="quarter" idx="8"/>
          </p:nvPr>
        </p:nvSpPr>
        <p:spPr/>
        <p:txBody>
          <a:bodyPr/>
          <a:lstStyle>
            <a:lvl1pPr>
              <a:defRPr/>
            </a:lvl1pPr>
          </a:lstStyle>
          <a:p>
            <a:pPr lvl="0"/>
            <a:fld id="{FD15E157-0DA7-E846-874B-85D8260FF863}" type="slidenum">
              <a:t>‹#›</a:t>
            </a:fld>
            <a:endParaRPr lang="en-US" dirty="0"/>
          </a:p>
        </p:txBody>
      </p:sp>
      <p:sp>
        <p:nvSpPr>
          <p:cNvPr id="4" name="Content Placeholder 2">
            <a:extLst>
              <a:ext uri="{FF2B5EF4-FFF2-40B4-BE49-F238E27FC236}">
                <a16:creationId xmlns:a16="http://schemas.microsoft.com/office/drawing/2014/main" id="{EAFF9107-A131-C244-1FAD-FC18826BF46F}"/>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B365C52-E63F-7544-EFC4-429ED5C71844}"/>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4981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D47ECC5-9FC9-F38A-E672-7E1A3846183F}"/>
              </a:ext>
            </a:extLst>
          </p:cNvPr>
          <p:cNvSpPr txBox="1">
            <a:spLocks noGrp="1"/>
          </p:cNvSpPr>
          <p:nvPr>
            <p:ph sz="half" idx="1"/>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EB74A8F5-1A21-114C-2D34-AF2CF661ACCE}"/>
              </a:ext>
            </a:extLst>
          </p:cNvPr>
          <p:cNvSpPr txBox="1">
            <a:spLocks noGrp="1"/>
          </p:cNvSpPr>
          <p:nvPr>
            <p:ph type="sldNum" sz="quarter" idx="8"/>
          </p:nvPr>
        </p:nvSpPr>
        <p:spPr/>
        <p:txBody>
          <a:bodyPr/>
          <a:lstStyle>
            <a:lvl1pPr>
              <a:defRPr/>
            </a:lvl1pPr>
          </a:lstStyle>
          <a:p>
            <a:pPr lvl="0"/>
            <a:fld id="{D6EF7B99-29BE-0A4D-A105-15F12E259CAC}" type="slidenum">
              <a:t>‹#›</a:t>
            </a:fld>
            <a:endParaRPr lang="en-US" dirty="0"/>
          </a:p>
        </p:txBody>
      </p:sp>
    </p:spTree>
    <p:extLst>
      <p:ext uri="{BB962C8B-B14F-4D97-AF65-F5344CB8AC3E}">
        <p14:creationId xmlns:p14="http://schemas.microsoft.com/office/powerpoint/2010/main" val="368608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369C6FF-58DE-3B51-807C-6EADECA39551}"/>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882ACD57-0886-E84B-EB11-B14361E3A3D5}"/>
              </a:ext>
            </a:extLst>
          </p:cNvPr>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543B6E54-AD86-F7D2-2425-B74AA78B66AD}"/>
              </a:ext>
            </a:extLst>
          </p:cNvPr>
          <p:cNvSpPr txBox="1">
            <a:spLocks noGrp="1"/>
          </p:cNvSpPr>
          <p:nvPr>
            <p:ph type="sldNum" sz="quarter" idx="8"/>
          </p:nvPr>
        </p:nvSpPr>
        <p:spPr/>
        <p:txBody>
          <a:bodyPr/>
          <a:lstStyle>
            <a:lvl1pPr>
              <a:defRPr/>
            </a:lvl1pPr>
          </a:lstStyle>
          <a:p>
            <a:pPr lvl="0"/>
            <a:fld id="{B2E230EE-F3FC-0C46-9D5A-599BBBFA9817}" type="slidenum">
              <a:t>‹#›</a:t>
            </a:fld>
            <a:endParaRPr lang="en-US" dirty="0"/>
          </a:p>
        </p:txBody>
      </p:sp>
    </p:spTree>
    <p:extLst>
      <p:ext uri="{BB962C8B-B14F-4D97-AF65-F5344CB8AC3E}">
        <p14:creationId xmlns:p14="http://schemas.microsoft.com/office/powerpoint/2010/main" val="21141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422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6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5F2401-7499-65E7-E0DA-AECB1CD02B23}"/>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78ACA984-6FBD-F14A-BB88-7FB992435689}" type="slidenum">
              <a:t>‹#›</a:t>
            </a:fld>
            <a:endParaRPr lang="en-US" dirty="0"/>
          </a:p>
        </p:txBody>
      </p:sp>
      <p:pic>
        <p:nvPicPr>
          <p:cNvPr id="3" name="Picture 3">
            <a:extLst>
              <a:ext uri="{FF2B5EF4-FFF2-40B4-BE49-F238E27FC236}">
                <a16:creationId xmlns:a16="http://schemas.microsoft.com/office/drawing/2014/main" id="{BE6222B2-BA8A-E209-9D8A-438F078568D7}"/>
              </a:ext>
            </a:extLst>
          </p:cNvPr>
          <p:cNvPicPr>
            <a:picLocks noChangeAspect="1"/>
          </p:cNvPicPr>
          <p:nvPr/>
        </p:nvPicPr>
        <p:blipFill>
          <a:blip r:embed="rId2"/>
          <a:srcRect t="805" b="1138"/>
          <a:stretch>
            <a:fillRect/>
          </a:stretch>
        </p:blipFill>
        <p:spPr>
          <a:xfrm>
            <a:off x="0" y="0"/>
            <a:ext cx="9290962" cy="6858000"/>
          </a:xfrm>
          <a:prstGeom prst="rect">
            <a:avLst/>
          </a:prstGeom>
          <a:noFill/>
          <a:ln cap="flat">
            <a:noFill/>
          </a:ln>
        </p:spPr>
      </p:pic>
      <p:pic>
        <p:nvPicPr>
          <p:cNvPr id="4" name="Picture 4">
            <a:extLst>
              <a:ext uri="{FF2B5EF4-FFF2-40B4-BE49-F238E27FC236}">
                <a16:creationId xmlns:a16="http://schemas.microsoft.com/office/drawing/2014/main" id="{9EE2C1C0-E998-DD8F-7928-9A25C2EFEFF5}"/>
              </a:ext>
            </a:extLst>
          </p:cNvPr>
          <p:cNvPicPr>
            <a:picLocks noChangeAspect="1"/>
          </p:cNvPicPr>
          <p:nvPr/>
        </p:nvPicPr>
        <p:blipFill>
          <a:blip r:embed="rId3"/>
          <a:srcRect l="21989" t="16064" r="31320" b="13140"/>
          <a:stretch>
            <a:fillRect/>
          </a:stretch>
        </p:blipFill>
        <p:spPr>
          <a:xfrm>
            <a:off x="4644767" y="0"/>
            <a:ext cx="5387004" cy="6858000"/>
          </a:xfrm>
          <a:prstGeom prst="rect">
            <a:avLst/>
          </a:prstGeom>
          <a:noFill/>
          <a:ln cap="flat">
            <a:noFill/>
          </a:ln>
        </p:spPr>
      </p:pic>
      <p:pic>
        <p:nvPicPr>
          <p:cNvPr id="5" name="Picture 6">
            <a:extLst>
              <a:ext uri="{FF2B5EF4-FFF2-40B4-BE49-F238E27FC236}">
                <a16:creationId xmlns:a16="http://schemas.microsoft.com/office/drawing/2014/main" id="{2410FC15-C03B-3F2E-F0F2-BFDDBED8FE3D}"/>
              </a:ext>
            </a:extLst>
          </p:cNvPr>
          <p:cNvPicPr>
            <a:picLocks noChangeAspect="1"/>
          </p:cNvPicPr>
          <p:nvPr/>
        </p:nvPicPr>
        <p:blipFill>
          <a:blip r:embed="rId4"/>
          <a:stretch>
            <a:fillRect/>
          </a:stretch>
        </p:blipFill>
        <p:spPr>
          <a:xfrm>
            <a:off x="558917" y="4896474"/>
            <a:ext cx="1270001" cy="888997"/>
          </a:xfrm>
          <a:prstGeom prst="rect">
            <a:avLst/>
          </a:prstGeom>
          <a:noFill/>
          <a:ln cap="flat">
            <a:noFill/>
          </a:ln>
        </p:spPr>
      </p:pic>
    </p:spTree>
    <p:extLst>
      <p:ext uri="{BB962C8B-B14F-4D97-AF65-F5344CB8AC3E}">
        <p14:creationId xmlns:p14="http://schemas.microsoft.com/office/powerpoint/2010/main" val="9722324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06AA696-CE90-1D27-0454-9458C7289FD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000000"/>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33973547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5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534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5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E45E28A-FA45-A0B3-B1DA-5A295F71517A}"/>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1302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5D8471-8E5C-9BAA-2FB7-31A3DB3AFFAD}"/>
              </a:ext>
            </a:extLst>
          </p:cNvPr>
          <p:cNvSpPr txBox="1">
            <a:spLocks noGrp="1"/>
          </p:cNvSpPr>
          <p:nvPr>
            <p:ph type="sldNum" sz="quarter" idx="8"/>
          </p:nvPr>
        </p:nvSpPr>
        <p:spPr/>
        <p:txBody>
          <a:bodyPr/>
          <a:lstStyle>
            <a:lvl1pPr>
              <a:defRPr/>
            </a:lvl1pPr>
          </a:lstStyle>
          <a:p>
            <a:pPr lvl="0"/>
            <a:fld id="{29D8E1D0-E78E-9C48-9710-D095594FF379}" type="slidenum">
              <a:t>‹#›</a:t>
            </a:fld>
            <a:endParaRPr lang="en-US" dirty="0"/>
          </a:p>
        </p:txBody>
      </p:sp>
      <p:sp>
        <p:nvSpPr>
          <p:cNvPr id="3" name="Text Placeholder 3">
            <a:extLst>
              <a:ext uri="{FF2B5EF4-FFF2-40B4-BE49-F238E27FC236}">
                <a16:creationId xmlns:a16="http://schemas.microsoft.com/office/drawing/2014/main" id="{E2B7258E-8B32-BCE3-2D46-6497099A3903}"/>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899583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D3BF-9F95-1D33-CAA5-328DF960FC15}"/>
              </a:ext>
            </a:extLst>
          </p:cNvPr>
          <p:cNvPicPr>
            <a:picLocks noChangeAspect="1"/>
          </p:cNvPicPr>
          <p:nvPr/>
        </p:nvPicPr>
        <p:blipFill>
          <a:blip r:embed="rId5"/>
          <a:srcRect t="8823" r="19682"/>
          <a:stretch>
            <a:fillRect/>
          </a:stretch>
        </p:blipFill>
        <p:spPr>
          <a:xfrm>
            <a:off x="0" y="0"/>
            <a:ext cx="12191996" cy="685800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A3043-4CCE-0A71-1A94-DB9E9E5FEAFC}"/>
              </a:ext>
            </a:extLst>
          </p:cNvPr>
          <p:cNvPicPr>
            <a:picLocks noChangeAspect="1"/>
          </p:cNvPicPr>
          <p:nvPr/>
        </p:nvPicPr>
        <p:blipFill>
          <a:blip r:embed="rId4"/>
          <a:stretch>
            <a:fillRect/>
          </a:stretch>
        </p:blipFill>
        <p:spPr>
          <a:xfrm>
            <a:off x="-59637" y="-636102"/>
            <a:ext cx="15259260" cy="753386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607CA-1157-26B7-1680-BC0242E72D50}"/>
              </a:ext>
            </a:extLst>
          </p:cNvPr>
          <p:cNvPicPr>
            <a:picLocks noChangeAspect="1"/>
          </p:cNvPicPr>
          <p:nvPr/>
        </p:nvPicPr>
        <p:blipFill>
          <a:blip r:embed="rId14"/>
          <a:stretch>
            <a:fillRect/>
          </a:stretch>
        </p:blipFill>
        <p:spPr>
          <a:xfrm>
            <a:off x="9942454" y="70363"/>
            <a:ext cx="1465618" cy="1221345"/>
          </a:xfrm>
          <a:prstGeom prst="rect">
            <a:avLst/>
          </a:prstGeom>
          <a:noFill/>
          <a:ln cap="flat">
            <a:noFill/>
          </a:ln>
        </p:spPr>
      </p:pic>
      <p:sp>
        <p:nvSpPr>
          <p:cNvPr id="3" name="Rectangle 2">
            <a:extLst>
              <a:ext uri="{FF2B5EF4-FFF2-40B4-BE49-F238E27FC236}">
                <a16:creationId xmlns:a16="http://schemas.microsoft.com/office/drawing/2014/main" id="{5DB4DCCA-63C7-F1C7-D82C-1B8EE516FB36}"/>
              </a:ext>
            </a:extLst>
          </p:cNvPr>
          <p:cNvSpPr/>
          <p:nvPr/>
        </p:nvSpPr>
        <p:spPr>
          <a:xfrm flipV="1">
            <a:off x="790416" y="1291708"/>
            <a:ext cx="10611173" cy="45720"/>
          </a:xfrm>
          <a:prstGeom prst="rect">
            <a:avLst/>
          </a:prstGeom>
          <a:solidFill>
            <a:srgbClr val="A7CE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Slide Number Placeholder 5">
            <a:extLst>
              <a:ext uri="{FF2B5EF4-FFF2-40B4-BE49-F238E27FC236}">
                <a16:creationId xmlns:a16="http://schemas.microsoft.com/office/drawing/2014/main" id="{C5FE8B75-320E-3E21-EBCE-F2C787E28CD7}"/>
              </a:ext>
            </a:extLst>
          </p:cNvPr>
          <p:cNvSpPr txBox="1">
            <a:spLocks noGrp="1"/>
          </p:cNvSpPr>
          <p:nvPr>
            <p:ph type="sldNum" sz="quarter" idx="4"/>
          </p:nvPr>
        </p:nvSpPr>
        <p:spPr>
          <a:xfrm>
            <a:off x="8610603" y="6356351"/>
            <a:ext cx="3389241"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414A58"/>
                </a:solidFill>
                <a:uFillTx/>
                <a:latin typeface="Inter" pitchFamily="2"/>
                <a:ea typeface="Inter" pitchFamily="2"/>
              </a:defRPr>
            </a:lvl1pPr>
          </a:lstStyle>
          <a:p>
            <a:pPr lvl="0"/>
            <a:fld id="{9D2D4309-1456-EB4A-8187-D623C8A2F352}" type="slidenum">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shiffllh@jmu.edu" TargetMode="External"/><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ilto:stoverlf@jmu.edu" TargetMode="External"/><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E6pjj2gVnWA"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v=tIWAjQhClK0" TargetMode="Externa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yZvgsh0TLhA" TargetMode="External"/><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virginia.agclassroom.org/matrix/lesson/225/" TargetMode="Externa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lindasuepark.com/wp-content/uploads/2020/03/dg_longwalktowater.pdf" TargetMode="Externa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hyperlink" Target="https://static1.squarespace.com/static/613e5d3ed1ee594ddbfd25cf/t/6344604e326a2c6fae1cbdbc/1665425487295/ALWTW+sample+teachers+guide.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2X4gZWvxzrE"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iversebooks.org/blog-qa-with-varsha-bajaj-thirst/" TargetMode="Externa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ater.org/our-impact/water-crisis/"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https://thewaterproject.org/resources/download/TheWaterProject-TeachingGuide-K5.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hyperlink" Target="https://pinnguaq.com/learn/create-a-water-filter-from-recycled-and-natural-material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innguaq.com/learn/create-a-water-filter-from-recycled-and-natural-material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1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hyperlink" Target="mailto:shiffllh@jmu.edu" TargetMode="Externa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name="Slide44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3EEF-2C05-3575-D66D-6B17A39C2598}"/>
              </a:ext>
            </a:extLst>
          </p:cNvPr>
          <p:cNvSpPr txBox="1">
            <a:spLocks noGrp="1"/>
          </p:cNvSpPr>
          <p:nvPr>
            <p:ph type="title"/>
          </p:nvPr>
        </p:nvSpPr>
        <p:spPr>
          <a:xfrm>
            <a:off x="3177766" y="5328836"/>
            <a:ext cx="4744016" cy="1325559"/>
          </a:xfrm>
          <a:prstGeom prst="rect">
            <a:avLst/>
          </a:prstGeom>
          <a:noFill/>
          <a:ln>
            <a:noFill/>
          </a:ln>
        </p:spPr>
        <p:txBody>
          <a:bodyPr vert="horz" wrap="square" lIns="91440" tIns="45720" rIns="91440" bIns="45720" anchor="t" anchorCtr="0" compatLnSpc="1">
            <a:noAutofit/>
          </a:bodyPr>
          <a:lstStyle/>
          <a:p>
            <a:pPr lvl="0" algn="ctr">
              <a:spcBef>
                <a:spcPts val="0"/>
              </a:spcBef>
            </a:pPr>
            <a:br>
              <a:rPr lang="en-US" sz="1800" spc="-150" dirty="0">
                <a:solidFill>
                  <a:srgbClr val="414A58"/>
                </a:solidFill>
                <a:latin typeface="Inter" pitchFamily="2"/>
              </a:rPr>
            </a:br>
            <a:r>
              <a:rPr lang="en-US" sz="1800" spc="-150" dirty="0">
                <a:solidFill>
                  <a:srgbClr val="414A58"/>
                </a:solidFill>
                <a:latin typeface="Inter" pitchFamily="2"/>
              </a:rPr>
              <a:t>Lauren Shifflett </a:t>
            </a:r>
            <a:r>
              <a:rPr lang="en-US" sz="1800" spc="-150" dirty="0">
                <a:solidFill>
                  <a:srgbClr val="414A58"/>
                </a:solidFill>
                <a:latin typeface="Inter" pitchFamily="2"/>
                <a:hlinkClick r:id="rId3"/>
              </a:rPr>
              <a:t>shiffllh@jmu.edu</a:t>
            </a:r>
            <a:br>
              <a:rPr lang="en-US" sz="1800" spc="-150" dirty="0">
                <a:solidFill>
                  <a:srgbClr val="414A58"/>
                </a:solidFill>
                <a:latin typeface="Inter" pitchFamily="2"/>
              </a:rPr>
            </a:br>
            <a:r>
              <a:rPr lang="en-US" sz="1800" spc="-150" dirty="0">
                <a:solidFill>
                  <a:srgbClr val="414A58"/>
                </a:solidFill>
                <a:latin typeface="Inter" pitchFamily="2"/>
              </a:rPr>
              <a:t>Lynne Stover </a:t>
            </a:r>
            <a:r>
              <a:rPr lang="en-US" sz="1800" spc="-150" dirty="0">
                <a:solidFill>
                  <a:srgbClr val="414A58"/>
                </a:solidFill>
                <a:latin typeface="Inter" pitchFamily="2"/>
                <a:hlinkClick r:id="rId4"/>
              </a:rPr>
              <a:t>stoverlf@jmu.edu</a:t>
            </a:r>
            <a:br>
              <a:rPr lang="en-US" sz="1800" spc="-150" dirty="0">
                <a:solidFill>
                  <a:srgbClr val="414A58"/>
                </a:solidFill>
                <a:latin typeface="Inter" pitchFamily="2"/>
              </a:rPr>
            </a:br>
            <a:r>
              <a:rPr lang="en-US" sz="1800" spc="-150" dirty="0">
                <a:solidFill>
                  <a:srgbClr val="414A58"/>
                </a:solidFill>
                <a:latin typeface="Inter" pitchFamily="2"/>
              </a:rPr>
              <a:t>March 21, 2023</a:t>
            </a:r>
            <a:endParaRPr lang="en-US" sz="1800" spc="-100" dirty="0">
              <a:solidFill>
                <a:srgbClr val="000000"/>
              </a:solidFill>
              <a:latin typeface="Inter Light"/>
            </a:endParaRPr>
          </a:p>
        </p:txBody>
      </p:sp>
      <p:sp>
        <p:nvSpPr>
          <p:cNvPr id="3" name="Text Placeholder 2">
            <a:extLst>
              <a:ext uri="{FF2B5EF4-FFF2-40B4-BE49-F238E27FC236}">
                <a16:creationId xmlns:a16="http://schemas.microsoft.com/office/drawing/2014/main" id="{38A78D8A-FF52-C9F3-3AAA-C53D0FAAA196}"/>
              </a:ext>
            </a:extLst>
          </p:cNvPr>
          <p:cNvSpPr txBox="1">
            <a:spLocks noGrp="1"/>
          </p:cNvSpPr>
          <p:nvPr>
            <p:ph type="body" sz="quarter" idx="4294967295"/>
          </p:nvPr>
        </p:nvSpPr>
        <p:spPr>
          <a:xfrm>
            <a:off x="1146446" y="405753"/>
            <a:ext cx="10320950" cy="1952625"/>
          </a:xfrm>
          <a:prstGeom prst="rect">
            <a:avLst/>
          </a:prstGeom>
          <a:noFill/>
          <a:ln>
            <a:noFill/>
          </a:ln>
        </p:spPr>
        <p:txBody>
          <a:bodyPr vert="horz" wrap="square" lIns="91440" tIns="45720" rIns="91440" bIns="45720" anchor="t" anchorCtr="0" compatLnSpc="1">
            <a:noAutofit/>
          </a:bodyPr>
          <a:lstStyle/>
          <a:p>
            <a:pPr marL="0" indent="0" algn="ctr">
              <a:buNone/>
            </a:pPr>
            <a:r>
              <a:rPr lang="en-US" sz="6600" dirty="0">
                <a:ln w="15875">
                  <a:solidFill>
                    <a:srgbClr val="FFFFFF"/>
                  </a:solidFill>
                </a:ln>
                <a:solidFill>
                  <a:srgbClr val="006600"/>
                </a:solidFill>
                <a:effectLst/>
                <a:latin typeface="Berlin Sans FB Demi" panose="020E0802020502020306" pitchFamily="34" charset="0"/>
              </a:rPr>
              <a:t>International Thirst: </a:t>
            </a:r>
          </a:p>
          <a:p>
            <a:pPr marL="0" indent="0" algn="ctr">
              <a:buNone/>
            </a:pPr>
            <a:r>
              <a:rPr lang="en-US" sz="4400" dirty="0">
                <a:ln w="15875">
                  <a:solidFill>
                    <a:srgbClr val="FFFFFF"/>
                  </a:solidFill>
                </a:ln>
                <a:solidFill>
                  <a:srgbClr val="006600"/>
                </a:solidFill>
                <a:latin typeface="Berlin Sans FB Demi" panose="020E0802020502020306" pitchFamily="34" charset="0"/>
              </a:rPr>
              <a:t>Scarcity Across the Sea</a:t>
            </a:r>
            <a:br>
              <a:rPr lang="en-US" sz="4800" dirty="0">
                <a:ln w="15875">
                  <a:solidFill>
                    <a:srgbClr val="FFFFFF"/>
                  </a:solidFill>
                </a:ln>
                <a:solidFill>
                  <a:srgbClr val="006600"/>
                </a:solidFill>
                <a:effectLst/>
                <a:latin typeface="Berlin Sans FB Demi" panose="020E0802020502020306" pitchFamily="34" charset="0"/>
              </a:rPr>
            </a:br>
            <a:endParaRPr lang="en-US" sz="4000" b="0" i="0" dirty="0">
              <a:solidFill>
                <a:srgbClr val="006600"/>
              </a:solidFill>
              <a:effectLst/>
              <a:latin typeface="effra"/>
            </a:endParaRPr>
          </a:p>
        </p:txBody>
      </p:sp>
      <p:pic>
        <p:nvPicPr>
          <p:cNvPr id="6" name="Picture 6" descr="Nya's Long Walk: A Step at a Time">
            <a:extLst>
              <a:ext uri="{FF2B5EF4-FFF2-40B4-BE49-F238E27FC236}">
                <a16:creationId xmlns:a16="http://schemas.microsoft.com/office/drawing/2014/main" id="{D2774A1F-4339-4157-A9A8-F135E5242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95" y="2148439"/>
            <a:ext cx="2381250" cy="195262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A Long Walk to Water: A Novel: Based on a True Story">
            <a:extLst>
              <a:ext uri="{FF2B5EF4-FFF2-40B4-BE49-F238E27FC236}">
                <a16:creationId xmlns:a16="http://schemas.microsoft.com/office/drawing/2014/main" id="{F447D303-1AC9-4FCD-A9DD-DFD5323866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8421" y="3398188"/>
            <a:ext cx="1451302" cy="2202869"/>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8" name="Picture 8" descr="The Water Princess">
            <a:extLst>
              <a:ext uri="{FF2B5EF4-FFF2-40B4-BE49-F238E27FC236}">
                <a16:creationId xmlns:a16="http://schemas.microsoft.com/office/drawing/2014/main" id="{906EF106-2F77-4862-9547-0D6220EFED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4460">
            <a:off x="1414358" y="3821317"/>
            <a:ext cx="2350570" cy="238818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Thirst">
            <a:extLst>
              <a:ext uri="{FF2B5EF4-FFF2-40B4-BE49-F238E27FC236}">
                <a16:creationId xmlns:a16="http://schemas.microsoft.com/office/drawing/2014/main" id="{4695C011-1839-4A02-AFAF-B8B62D7F63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10618">
            <a:off x="9814712" y="1421653"/>
            <a:ext cx="1676780" cy="253380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When the World Runs Dry - Workman Publishing">
            <a:extLst>
              <a:ext uri="{FF2B5EF4-FFF2-40B4-BE49-F238E27FC236}">
                <a16:creationId xmlns:a16="http://schemas.microsoft.com/office/drawing/2014/main" id="{C0E00618-495A-4189-90A2-0ED3F725B8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86362" y="4101064"/>
            <a:ext cx="1339911" cy="20189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ew Page 1">
            <a:extLst>
              <a:ext uri="{FF2B5EF4-FFF2-40B4-BE49-F238E27FC236}">
                <a16:creationId xmlns:a16="http://schemas.microsoft.com/office/drawing/2014/main" id="{F57F850A-104E-0518-3707-6CB45B10E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922" y="485854"/>
            <a:ext cx="2098155" cy="1857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7E4A5A3-B3F8-9140-665D-070CEDAC7BD7}"/>
              </a:ext>
            </a:extLst>
          </p:cNvPr>
          <p:cNvPicPr>
            <a:picLocks noChangeAspect="1"/>
          </p:cNvPicPr>
          <p:nvPr/>
        </p:nvPicPr>
        <p:blipFill>
          <a:blip r:embed="rId3"/>
          <a:stretch>
            <a:fillRect/>
          </a:stretch>
        </p:blipFill>
        <p:spPr>
          <a:xfrm>
            <a:off x="3700461" y="2449564"/>
            <a:ext cx="4791075" cy="3248025"/>
          </a:xfrm>
          <a:prstGeom prst="rect">
            <a:avLst/>
          </a:prstGeom>
        </p:spPr>
      </p:pic>
      <p:sp>
        <p:nvSpPr>
          <p:cNvPr id="7" name="TextBox 6">
            <a:extLst>
              <a:ext uri="{FF2B5EF4-FFF2-40B4-BE49-F238E27FC236}">
                <a16:creationId xmlns:a16="http://schemas.microsoft.com/office/drawing/2014/main" id="{97EC0441-024E-FB8E-7A2B-C518D5D322D4}"/>
              </a:ext>
            </a:extLst>
          </p:cNvPr>
          <p:cNvSpPr txBox="1"/>
          <p:nvPr/>
        </p:nvSpPr>
        <p:spPr>
          <a:xfrm>
            <a:off x="3575154" y="6002814"/>
            <a:ext cx="6100996" cy="369332"/>
          </a:xfrm>
          <a:prstGeom prst="rect">
            <a:avLst/>
          </a:prstGeom>
          <a:noFill/>
        </p:spPr>
        <p:txBody>
          <a:bodyPr wrap="square">
            <a:spAutoFit/>
          </a:bodyPr>
          <a:lstStyle/>
          <a:p>
            <a:r>
              <a:rPr lang="en-US" dirty="0"/>
              <a:t>https://virginia.agclassroom.org/matrix/lesson/225/</a:t>
            </a:r>
          </a:p>
        </p:txBody>
      </p:sp>
    </p:spTree>
    <p:extLst>
      <p:ext uri="{BB962C8B-B14F-4D97-AF65-F5344CB8AC3E}">
        <p14:creationId xmlns:p14="http://schemas.microsoft.com/office/powerpoint/2010/main" val="3967822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7F1E-A3F7-4188-A5ED-932CDE9DDAD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CA437B5-FA17-43ED-9744-140AEBE08AC1}"/>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2C0119B5-4C26-4CE2-A2FD-153B93AF1E43}"/>
              </a:ext>
            </a:extLst>
          </p:cNvPr>
          <p:cNvSpPr txBox="1"/>
          <p:nvPr/>
        </p:nvSpPr>
        <p:spPr>
          <a:xfrm>
            <a:off x="2855843" y="6096864"/>
            <a:ext cx="6268278" cy="646331"/>
          </a:xfrm>
          <a:prstGeom prst="rect">
            <a:avLst/>
          </a:prstGeom>
          <a:noFill/>
        </p:spPr>
        <p:txBody>
          <a:bodyPr wrap="square">
            <a:spAutoFit/>
          </a:bodyPr>
          <a:lstStyle/>
          <a:p>
            <a:pPr algn="ctr"/>
            <a:r>
              <a:rPr lang="en-US" dirty="0">
                <a:hlinkClick r:id="rId2"/>
              </a:rPr>
              <a:t>https://www.youtube.com/watch?v=E6pjj2gVnWA</a:t>
            </a:r>
            <a:endParaRPr lang="en-US" dirty="0"/>
          </a:p>
          <a:p>
            <a:pPr algn="ctr"/>
            <a:endParaRPr lang="en-US" dirty="0"/>
          </a:p>
        </p:txBody>
      </p:sp>
      <p:pic>
        <p:nvPicPr>
          <p:cNvPr id="7" name="Picture 6">
            <a:extLst>
              <a:ext uri="{FF2B5EF4-FFF2-40B4-BE49-F238E27FC236}">
                <a16:creationId xmlns:a16="http://schemas.microsoft.com/office/drawing/2014/main" id="{5ECD272E-7427-4022-A417-BB43EA1B28E8}"/>
              </a:ext>
            </a:extLst>
          </p:cNvPr>
          <p:cNvPicPr>
            <a:picLocks noChangeAspect="1"/>
          </p:cNvPicPr>
          <p:nvPr/>
        </p:nvPicPr>
        <p:blipFill>
          <a:blip r:embed="rId3"/>
          <a:stretch>
            <a:fillRect/>
          </a:stretch>
        </p:blipFill>
        <p:spPr>
          <a:xfrm>
            <a:off x="2855843" y="1353248"/>
            <a:ext cx="6895894" cy="4324726"/>
          </a:xfrm>
          <a:prstGeom prst="rect">
            <a:avLst/>
          </a:prstGeom>
          <a:ln w="28575">
            <a:solidFill>
              <a:schemeClr val="tx1"/>
            </a:solidFill>
          </a:ln>
        </p:spPr>
      </p:pic>
      <p:sp>
        <p:nvSpPr>
          <p:cNvPr id="8" name="TextBox 7">
            <a:extLst>
              <a:ext uri="{FF2B5EF4-FFF2-40B4-BE49-F238E27FC236}">
                <a16:creationId xmlns:a16="http://schemas.microsoft.com/office/drawing/2014/main" id="{F2081E09-3868-45D7-B393-0DA86D2BAB3A}"/>
              </a:ext>
            </a:extLst>
          </p:cNvPr>
          <p:cNvSpPr txBox="1"/>
          <p:nvPr/>
        </p:nvSpPr>
        <p:spPr>
          <a:xfrm>
            <a:off x="1470991" y="491474"/>
            <a:ext cx="8786192" cy="861774"/>
          </a:xfrm>
          <a:prstGeom prst="rect">
            <a:avLst/>
          </a:prstGeom>
          <a:noFill/>
        </p:spPr>
        <p:txBody>
          <a:bodyPr wrap="square" rtlCol="0">
            <a:spAutoFit/>
          </a:bodyPr>
          <a:lstStyle/>
          <a:p>
            <a:r>
              <a:rPr lang="en-US" sz="3200" b="1" i="0" dirty="0">
                <a:solidFill>
                  <a:srgbClr val="0066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Water Scarcity - Explained in a Nutshell</a:t>
            </a:r>
          </a:p>
          <a:p>
            <a:endParaRPr lang="en-US" dirty="0">
              <a:solidFill>
                <a:srgbClr val="0066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931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DC85-E6B0-71AB-CC5F-60E8D9D8C9AB}"/>
              </a:ext>
            </a:extLst>
          </p:cNvPr>
          <p:cNvSpPr>
            <a:spLocks noGrp="1"/>
          </p:cNvSpPr>
          <p:nvPr>
            <p:ph type="title"/>
          </p:nvPr>
        </p:nvSpPr>
        <p:spPr/>
        <p:txBody>
          <a:bodyPr>
            <a:normAutofit fontScale="90000"/>
          </a:bodyPr>
          <a:lstStyle/>
          <a:p>
            <a:pPr algn="ctr"/>
            <a:endParaRPr lang="en-US" dirty="0"/>
          </a:p>
        </p:txBody>
      </p:sp>
      <p:sp>
        <p:nvSpPr>
          <p:cNvPr id="3" name="Content Placeholder 2">
            <a:extLst>
              <a:ext uri="{FF2B5EF4-FFF2-40B4-BE49-F238E27FC236}">
                <a16:creationId xmlns:a16="http://schemas.microsoft.com/office/drawing/2014/main" id="{111303DC-00D3-07BF-4E97-38B00BB678A3}"/>
              </a:ext>
            </a:extLst>
          </p:cNvPr>
          <p:cNvSpPr>
            <a:spLocks noGrp="1"/>
          </p:cNvSpPr>
          <p:nvPr>
            <p:ph idx="1"/>
          </p:nvPr>
        </p:nvSpPr>
        <p:spPr>
          <a:xfrm rot="10800000" flipV="1">
            <a:off x="838200" y="1690688"/>
            <a:ext cx="10293927" cy="3061854"/>
          </a:xfrm>
        </p:spPr>
        <p:txBody>
          <a:bodyPr>
            <a:normAutofit fontScale="25000" lnSpcReduction="20000"/>
          </a:bodyPr>
          <a:lstStyle/>
          <a:p>
            <a:pPr marL="0" indent="0">
              <a:buNone/>
            </a:pPr>
            <a:r>
              <a:rPr lang="en-US" sz="11200" dirty="0"/>
              <a:t>Economic concepts become more interesting when students can make connections to a story. Students learn to recognize that economic decision-making is part of everyday life when reading or listening to a book. </a:t>
            </a:r>
          </a:p>
          <a:p>
            <a:pPr marL="0" indent="0">
              <a:buNone/>
            </a:pPr>
            <a:r>
              <a:rPr lang="en-US" sz="11200" dirty="0"/>
              <a:t>Research shows that using children’s literature to teach in the content areas can enrich learning. It can help build an awareness of economic concepts through storytelling as well as help students develop problem solving skills, recognize ethical dilemmas and comprehend social commentary. </a:t>
            </a:r>
          </a:p>
          <a:p>
            <a:pPr marL="0" indent="0">
              <a:buNone/>
            </a:pPr>
            <a:endParaRPr lang="en-US" dirty="0"/>
          </a:p>
        </p:txBody>
      </p:sp>
      <p:pic>
        <p:nvPicPr>
          <p:cNvPr id="3076" name="Picture 4" descr="Best children's books to teach kids about caring for the environment |  Metro News">
            <a:extLst>
              <a:ext uri="{FF2B5EF4-FFF2-40B4-BE49-F238E27FC236}">
                <a16:creationId xmlns:a16="http://schemas.microsoft.com/office/drawing/2014/main" id="{F1A78793-B91E-5EE6-84CA-799F5AFFE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563" y="4660064"/>
            <a:ext cx="3726873" cy="19566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6B92D2-29E7-41E8-9AC9-77AF7957AE8D}"/>
              </a:ext>
            </a:extLst>
          </p:cNvPr>
          <p:cNvSpPr txBox="1"/>
          <p:nvPr/>
        </p:nvSpPr>
        <p:spPr>
          <a:xfrm>
            <a:off x="2105891" y="0"/>
            <a:ext cx="7426037" cy="1354217"/>
          </a:xfrm>
          <a:prstGeom prst="rect">
            <a:avLst/>
          </a:prstGeom>
          <a:noFill/>
        </p:spPr>
        <p:txBody>
          <a:bodyPr wrap="square" rtlCol="0">
            <a:spAutoFit/>
          </a:bodyPr>
          <a:lstStyle/>
          <a:p>
            <a:pPr algn="ctr"/>
            <a:endParaRPr lang="en-US" dirty="0"/>
          </a:p>
          <a:p>
            <a:pPr algn="ctr"/>
            <a:r>
              <a:rPr lang="en-US" sz="3200" b="1" dirty="0">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Part II</a:t>
            </a:r>
          </a:p>
          <a:p>
            <a:pPr algn="ctr"/>
            <a:r>
              <a:rPr lang="en-US" sz="3200" b="1" dirty="0">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Featured Books and Lessons</a:t>
            </a:r>
          </a:p>
        </p:txBody>
      </p:sp>
    </p:spTree>
    <p:extLst>
      <p:ext uri="{BB962C8B-B14F-4D97-AF65-F5344CB8AC3E}">
        <p14:creationId xmlns:p14="http://schemas.microsoft.com/office/powerpoint/2010/main" val="331315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9D0F38-B407-8549-106E-A3A74924BC3A}"/>
              </a:ext>
            </a:extLst>
          </p:cNvPr>
          <p:cNvSpPr txBox="1"/>
          <p:nvPr/>
        </p:nvSpPr>
        <p:spPr>
          <a:xfrm>
            <a:off x="2811001" y="5531062"/>
            <a:ext cx="5119141" cy="646331"/>
          </a:xfrm>
          <a:prstGeom prst="rect">
            <a:avLst/>
          </a:prstGeom>
          <a:noFill/>
        </p:spPr>
        <p:txBody>
          <a:bodyPr wrap="square">
            <a:spAutoFit/>
          </a:bodyPr>
          <a:lstStyle/>
          <a:p>
            <a:pPr algn="ctr"/>
            <a:r>
              <a:rPr lang="en-US" dirty="0">
                <a:hlinkClick r:id="rId2"/>
              </a:rPr>
              <a:t>https://www.youtube.com/watch?v=tIWAjQhClK0</a:t>
            </a:r>
            <a:endParaRPr lang="en-US" dirty="0"/>
          </a:p>
          <a:p>
            <a:pPr algn="ctr"/>
            <a:r>
              <a:rPr lang="en-US" dirty="0"/>
              <a:t>6 minutes</a:t>
            </a:r>
          </a:p>
        </p:txBody>
      </p:sp>
      <p:pic>
        <p:nvPicPr>
          <p:cNvPr id="6" name="Picture 8" descr="The Water Princess">
            <a:extLst>
              <a:ext uri="{FF2B5EF4-FFF2-40B4-BE49-F238E27FC236}">
                <a16:creationId xmlns:a16="http://schemas.microsoft.com/office/drawing/2014/main" id="{62E29056-DB1C-CEFC-0F8E-454C687E5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97" y="1026995"/>
            <a:ext cx="3983605" cy="40473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1FE5BC-79BB-7FAC-AC48-F2F1B365F0DE}"/>
              </a:ext>
            </a:extLst>
          </p:cNvPr>
          <p:cNvSpPr txBox="1"/>
          <p:nvPr/>
        </p:nvSpPr>
        <p:spPr>
          <a:xfrm>
            <a:off x="5899535" y="3874010"/>
            <a:ext cx="2855626" cy="1200329"/>
          </a:xfrm>
          <a:prstGeom prst="rect">
            <a:avLst/>
          </a:prstGeom>
          <a:noFill/>
          <a:ln w="28575">
            <a:solidFill>
              <a:srgbClr val="92D050"/>
            </a:solidFill>
          </a:ln>
        </p:spPr>
        <p:txBody>
          <a:bodyPr wrap="square" rtlCol="0">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Penguin </a:t>
            </a:r>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2016</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2.2</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K-3</a:t>
            </a:r>
          </a:p>
        </p:txBody>
      </p:sp>
      <p:sp>
        <p:nvSpPr>
          <p:cNvPr id="10" name="TextBox 9">
            <a:extLst>
              <a:ext uri="{FF2B5EF4-FFF2-40B4-BE49-F238E27FC236}">
                <a16:creationId xmlns:a16="http://schemas.microsoft.com/office/drawing/2014/main" id="{A48AD978-6D0C-F2C5-4E7B-19727B0C0537}"/>
              </a:ext>
            </a:extLst>
          </p:cNvPr>
          <p:cNvSpPr txBox="1"/>
          <p:nvPr/>
        </p:nvSpPr>
        <p:spPr>
          <a:xfrm>
            <a:off x="2811000" y="230502"/>
            <a:ext cx="6872645" cy="830997"/>
          </a:xfrm>
          <a:prstGeom prst="rect">
            <a:avLst/>
          </a:prstGeom>
          <a:noFill/>
        </p:spPr>
        <p:txBody>
          <a:bodyPr wrap="square" rtlCol="0">
            <a:spAutoFit/>
          </a:bodyPr>
          <a:lstStyle/>
          <a:p>
            <a:pPr algn="ctr"/>
            <a:r>
              <a:rPr lang="en-US" sz="4800" b="1" dirty="0">
                <a:latin typeface="Ink Free" panose="03080402000500000000" pitchFamily="66" charset="0"/>
              </a:rPr>
              <a:t>THE WATER PRINCESS</a:t>
            </a:r>
          </a:p>
        </p:txBody>
      </p:sp>
      <p:sp>
        <p:nvSpPr>
          <p:cNvPr id="12" name="TextBox 11">
            <a:extLst>
              <a:ext uri="{FF2B5EF4-FFF2-40B4-BE49-F238E27FC236}">
                <a16:creationId xmlns:a16="http://schemas.microsoft.com/office/drawing/2014/main" id="{87484369-3D8C-CDD6-28EE-ED725B00090C}"/>
              </a:ext>
            </a:extLst>
          </p:cNvPr>
          <p:cNvSpPr txBox="1"/>
          <p:nvPr/>
        </p:nvSpPr>
        <p:spPr>
          <a:xfrm>
            <a:off x="5044189" y="1725708"/>
            <a:ext cx="6393306" cy="1477328"/>
          </a:xfrm>
          <a:prstGeom prst="rect">
            <a:avLst/>
          </a:prstGeom>
          <a:noFill/>
          <a:ln w="12700">
            <a:solidFill>
              <a:schemeClr val="tx1"/>
            </a:solidFill>
          </a:ln>
        </p:spPr>
        <p:txBody>
          <a:bodyPr wrap="square">
            <a:spAutoFit/>
          </a:bodyPr>
          <a:lstStyle/>
          <a:p>
            <a:r>
              <a:rPr lang="en-US" b="1" i="0" dirty="0">
                <a:solidFill>
                  <a:srgbClr val="333333"/>
                </a:solidFill>
                <a:effectLst/>
                <a:latin typeface="Lato" panose="020F0502020204030203" pitchFamily="34" charset="0"/>
              </a:rPr>
              <a:t>Book Synopsis</a:t>
            </a:r>
            <a:r>
              <a:rPr lang="en-US" b="0" i="0" dirty="0">
                <a:solidFill>
                  <a:srgbClr val="333333"/>
                </a:solidFill>
                <a:effectLst/>
                <a:latin typeface="Lato" panose="020F0502020204030203" pitchFamily="34" charset="0"/>
              </a:rPr>
              <a:t>: The story of a young girl who gets up every morning to make to long journey to bring water to her small African village. After </a:t>
            </a:r>
            <a:r>
              <a:rPr lang="en-US" dirty="0">
                <a:solidFill>
                  <a:srgbClr val="333333"/>
                </a:solidFill>
                <a:latin typeface="Lato" panose="020F0502020204030203" pitchFamily="34" charset="0"/>
              </a:rPr>
              <a:t>returning </a:t>
            </a:r>
            <a:r>
              <a:rPr lang="en-US" b="0" i="0" dirty="0">
                <a:solidFill>
                  <a:srgbClr val="333333"/>
                </a:solidFill>
                <a:effectLst/>
                <a:latin typeface="Lato" panose="020F0502020204030203" pitchFamily="34" charset="0"/>
              </a:rPr>
              <a:t>home and boiling to water so it can be used to drink, she dreams of a day when her village will have cool, crystal-clear water of its own.</a:t>
            </a:r>
            <a:endParaRPr lang="en-US" dirty="0"/>
          </a:p>
        </p:txBody>
      </p:sp>
    </p:spTree>
    <p:extLst>
      <p:ext uri="{BB962C8B-B14F-4D97-AF65-F5344CB8AC3E}">
        <p14:creationId xmlns:p14="http://schemas.microsoft.com/office/powerpoint/2010/main" val="170555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F0CD2-6097-424F-FF6D-2DB077E9D2CB}"/>
              </a:ext>
            </a:extLst>
          </p:cNvPr>
          <p:cNvPicPr>
            <a:picLocks noChangeAspect="1"/>
          </p:cNvPicPr>
          <p:nvPr/>
        </p:nvPicPr>
        <p:blipFill>
          <a:blip r:embed="rId2"/>
          <a:stretch>
            <a:fillRect/>
          </a:stretch>
        </p:blipFill>
        <p:spPr>
          <a:xfrm>
            <a:off x="1422192" y="806659"/>
            <a:ext cx="2362200" cy="4914900"/>
          </a:xfrm>
          <a:prstGeom prst="rect">
            <a:avLst/>
          </a:prstGeom>
          <a:ln w="12700">
            <a:solidFill>
              <a:schemeClr val="tx1"/>
            </a:solidFill>
          </a:ln>
        </p:spPr>
      </p:pic>
      <p:pic>
        <p:nvPicPr>
          <p:cNvPr id="7" name="Picture 6">
            <a:extLst>
              <a:ext uri="{FF2B5EF4-FFF2-40B4-BE49-F238E27FC236}">
                <a16:creationId xmlns:a16="http://schemas.microsoft.com/office/drawing/2014/main" id="{1F28ABA6-6998-FD14-9D5A-FCEFD7F3F1A0}"/>
              </a:ext>
            </a:extLst>
          </p:cNvPr>
          <p:cNvPicPr>
            <a:picLocks noChangeAspect="1"/>
          </p:cNvPicPr>
          <p:nvPr/>
        </p:nvPicPr>
        <p:blipFill>
          <a:blip r:embed="rId3"/>
          <a:stretch>
            <a:fillRect/>
          </a:stretch>
        </p:blipFill>
        <p:spPr>
          <a:xfrm>
            <a:off x="5323940" y="434715"/>
            <a:ext cx="2779755" cy="5658787"/>
          </a:xfrm>
          <a:prstGeom prst="rect">
            <a:avLst/>
          </a:prstGeom>
          <a:ln w="19050">
            <a:solidFill>
              <a:schemeClr val="tx1"/>
            </a:solidFill>
          </a:ln>
        </p:spPr>
      </p:pic>
      <p:sp>
        <p:nvSpPr>
          <p:cNvPr id="9" name="TextBox 8">
            <a:extLst>
              <a:ext uri="{FF2B5EF4-FFF2-40B4-BE49-F238E27FC236}">
                <a16:creationId xmlns:a16="http://schemas.microsoft.com/office/drawing/2014/main" id="{02802A99-2709-1417-3CFB-B42E9676A3A3}"/>
              </a:ext>
            </a:extLst>
          </p:cNvPr>
          <p:cNvSpPr txBox="1"/>
          <p:nvPr/>
        </p:nvSpPr>
        <p:spPr>
          <a:xfrm>
            <a:off x="1040500" y="6238619"/>
            <a:ext cx="8566879" cy="369332"/>
          </a:xfrm>
          <a:prstGeom prst="rect">
            <a:avLst/>
          </a:prstGeom>
          <a:noFill/>
        </p:spPr>
        <p:txBody>
          <a:bodyPr wrap="square">
            <a:spAutoFit/>
          </a:bodyPr>
          <a:lstStyle/>
          <a:p>
            <a:r>
              <a:rPr lang="en-US" dirty="0"/>
              <a:t>https://carlos.emory.edu/sites/default/files/2020-05/WP%20lesson%20plan.pdf</a:t>
            </a:r>
          </a:p>
        </p:txBody>
      </p:sp>
      <p:sp>
        <p:nvSpPr>
          <p:cNvPr id="11" name="TextBox 10">
            <a:extLst>
              <a:ext uri="{FF2B5EF4-FFF2-40B4-BE49-F238E27FC236}">
                <a16:creationId xmlns:a16="http://schemas.microsoft.com/office/drawing/2014/main" id="{25E3B264-C0DD-3801-EEC6-3BD3CCE108D0}"/>
              </a:ext>
            </a:extLst>
          </p:cNvPr>
          <p:cNvSpPr txBox="1"/>
          <p:nvPr/>
        </p:nvSpPr>
        <p:spPr>
          <a:xfrm>
            <a:off x="1317260" y="303953"/>
            <a:ext cx="3644484" cy="369332"/>
          </a:xfrm>
          <a:prstGeom prst="rect">
            <a:avLst/>
          </a:prstGeom>
          <a:noFill/>
        </p:spPr>
        <p:txBody>
          <a:bodyPr wrap="square" rtlCol="0">
            <a:spAutoFit/>
          </a:bodyPr>
          <a:lstStyle/>
          <a:p>
            <a:r>
              <a:rPr lang="en-US" dirty="0"/>
              <a:t>Emory University’s Carlos Museum </a:t>
            </a:r>
          </a:p>
        </p:txBody>
      </p:sp>
      <p:pic>
        <p:nvPicPr>
          <p:cNvPr id="13" name="Picture 12">
            <a:extLst>
              <a:ext uri="{FF2B5EF4-FFF2-40B4-BE49-F238E27FC236}">
                <a16:creationId xmlns:a16="http://schemas.microsoft.com/office/drawing/2014/main" id="{F3CC5237-3BAB-1EB1-2775-92E283E9744C}"/>
              </a:ext>
            </a:extLst>
          </p:cNvPr>
          <p:cNvPicPr>
            <a:picLocks noChangeAspect="1"/>
          </p:cNvPicPr>
          <p:nvPr/>
        </p:nvPicPr>
        <p:blipFill>
          <a:blip r:embed="rId4"/>
          <a:stretch>
            <a:fillRect/>
          </a:stretch>
        </p:blipFill>
        <p:spPr>
          <a:xfrm>
            <a:off x="8643860" y="1470441"/>
            <a:ext cx="3028950" cy="1428750"/>
          </a:xfrm>
          <a:prstGeom prst="rect">
            <a:avLst/>
          </a:prstGeom>
          <a:ln w="19050">
            <a:solidFill>
              <a:schemeClr val="tx1"/>
            </a:solidFill>
          </a:ln>
        </p:spPr>
      </p:pic>
      <p:pic>
        <p:nvPicPr>
          <p:cNvPr id="15" name="Picture 14">
            <a:extLst>
              <a:ext uri="{FF2B5EF4-FFF2-40B4-BE49-F238E27FC236}">
                <a16:creationId xmlns:a16="http://schemas.microsoft.com/office/drawing/2014/main" id="{3F051828-B303-A8D1-B5F5-0C85C93765E8}"/>
              </a:ext>
            </a:extLst>
          </p:cNvPr>
          <p:cNvPicPr>
            <a:picLocks noChangeAspect="1"/>
          </p:cNvPicPr>
          <p:nvPr/>
        </p:nvPicPr>
        <p:blipFill>
          <a:blip r:embed="rId5"/>
          <a:stretch>
            <a:fillRect/>
          </a:stretch>
        </p:blipFill>
        <p:spPr>
          <a:xfrm>
            <a:off x="9291560" y="3211097"/>
            <a:ext cx="1733550" cy="1495425"/>
          </a:xfrm>
          <a:prstGeom prst="rect">
            <a:avLst/>
          </a:prstGeom>
        </p:spPr>
      </p:pic>
    </p:spTree>
    <p:extLst>
      <p:ext uri="{BB962C8B-B14F-4D97-AF65-F5344CB8AC3E}">
        <p14:creationId xmlns:p14="http://schemas.microsoft.com/office/powerpoint/2010/main" val="1031838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ya's Long Walk: A Step at a Time">
            <a:extLst>
              <a:ext uri="{FF2B5EF4-FFF2-40B4-BE49-F238E27FC236}">
                <a16:creationId xmlns:a16="http://schemas.microsoft.com/office/drawing/2014/main" id="{1C8DCC18-ABFC-FBD8-5A94-782AA50B9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10" y="1465459"/>
            <a:ext cx="4998255" cy="40985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E3074C-6679-790B-80CC-D9C2509965B5}"/>
              </a:ext>
            </a:extLst>
          </p:cNvPr>
          <p:cNvSpPr txBox="1"/>
          <p:nvPr/>
        </p:nvSpPr>
        <p:spPr>
          <a:xfrm>
            <a:off x="6265888" y="3950622"/>
            <a:ext cx="3087974" cy="1200329"/>
          </a:xfrm>
          <a:prstGeom prst="rect">
            <a:avLst/>
          </a:prstGeom>
          <a:noFill/>
          <a:ln w="19050">
            <a:solidFill>
              <a:schemeClr val="tx1"/>
            </a:solidFill>
          </a:ln>
        </p:spPr>
        <p:txBody>
          <a:bodyPr wrap="square" rtlCol="0">
            <a:spAutoFit/>
          </a:bodyPr>
          <a:lstStyle/>
          <a:p>
            <a:r>
              <a:rPr lang="en-US" b="1" i="0" dirty="0">
                <a:solidFill>
                  <a:srgbClr val="333333"/>
                </a:solidFill>
                <a:effectLst/>
                <a:latin typeface="Lato" panose="020F0502020204030203" pitchFamily="34" charset="0"/>
              </a:rPr>
              <a:t>Publisher: </a:t>
            </a:r>
            <a:r>
              <a:rPr lang="en-US" b="0" i="0" dirty="0">
                <a:solidFill>
                  <a:srgbClr val="333333"/>
                </a:solidFill>
                <a:effectLst/>
                <a:latin typeface="Lato" panose="020F0502020204030203" pitchFamily="34" charset="0"/>
              </a:rPr>
              <a:t>Houghton Mifflin </a:t>
            </a:r>
          </a:p>
          <a:p>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2019</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2.9</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P-2</a:t>
            </a:r>
          </a:p>
        </p:txBody>
      </p:sp>
      <p:sp>
        <p:nvSpPr>
          <p:cNvPr id="8" name="TextBox 7">
            <a:extLst>
              <a:ext uri="{FF2B5EF4-FFF2-40B4-BE49-F238E27FC236}">
                <a16:creationId xmlns:a16="http://schemas.microsoft.com/office/drawing/2014/main" id="{E1D61356-626C-2091-C3B1-6BE9022ED91D}"/>
              </a:ext>
            </a:extLst>
          </p:cNvPr>
          <p:cNvSpPr txBox="1"/>
          <p:nvPr/>
        </p:nvSpPr>
        <p:spPr>
          <a:xfrm>
            <a:off x="3045502" y="5977107"/>
            <a:ext cx="6100996" cy="646331"/>
          </a:xfrm>
          <a:prstGeom prst="rect">
            <a:avLst/>
          </a:prstGeom>
          <a:noFill/>
        </p:spPr>
        <p:txBody>
          <a:bodyPr wrap="square">
            <a:spAutoFit/>
          </a:bodyPr>
          <a:lstStyle/>
          <a:p>
            <a:pPr algn="ctr"/>
            <a:r>
              <a:rPr lang="en-US" dirty="0">
                <a:hlinkClick r:id="rId3"/>
              </a:rPr>
              <a:t>https://youtu.be/yZvgsh0TLhA</a:t>
            </a:r>
            <a:endParaRPr lang="en-US" dirty="0"/>
          </a:p>
          <a:p>
            <a:pPr algn="ctr"/>
            <a:r>
              <a:rPr lang="en-US" dirty="0"/>
              <a:t>6 minutes</a:t>
            </a:r>
          </a:p>
        </p:txBody>
      </p:sp>
      <p:sp>
        <p:nvSpPr>
          <p:cNvPr id="9" name="TextBox 8">
            <a:extLst>
              <a:ext uri="{FF2B5EF4-FFF2-40B4-BE49-F238E27FC236}">
                <a16:creationId xmlns:a16="http://schemas.microsoft.com/office/drawing/2014/main" id="{E15261C5-DC56-016E-5090-70DBCA461572}"/>
              </a:ext>
            </a:extLst>
          </p:cNvPr>
          <p:cNvSpPr txBox="1"/>
          <p:nvPr/>
        </p:nvSpPr>
        <p:spPr>
          <a:xfrm>
            <a:off x="1655163" y="234562"/>
            <a:ext cx="9221449" cy="769441"/>
          </a:xfrm>
          <a:prstGeom prst="rect">
            <a:avLst/>
          </a:prstGeom>
          <a:noFill/>
        </p:spPr>
        <p:txBody>
          <a:bodyPr wrap="square" rtlCol="0">
            <a:spAutoFit/>
          </a:bodyPr>
          <a:lstStyle/>
          <a:p>
            <a:pPr algn="ctr"/>
            <a:r>
              <a:rPr lang="en-US" sz="4400" b="1" dirty="0">
                <a:solidFill>
                  <a:srgbClr val="1A16AE"/>
                </a:solidFill>
              </a:rPr>
              <a:t>Nya’s Long Walk: A Step at a Time</a:t>
            </a:r>
          </a:p>
        </p:txBody>
      </p:sp>
      <p:sp>
        <p:nvSpPr>
          <p:cNvPr id="11" name="TextBox 10">
            <a:extLst>
              <a:ext uri="{FF2B5EF4-FFF2-40B4-BE49-F238E27FC236}">
                <a16:creationId xmlns:a16="http://schemas.microsoft.com/office/drawing/2014/main" id="{344EB800-CBB4-0246-BE6D-877570370DDF}"/>
              </a:ext>
            </a:extLst>
          </p:cNvPr>
          <p:cNvSpPr txBox="1"/>
          <p:nvPr/>
        </p:nvSpPr>
        <p:spPr>
          <a:xfrm>
            <a:off x="5905359" y="1323150"/>
            <a:ext cx="5172373" cy="2308324"/>
          </a:xfrm>
          <a:prstGeom prst="rect">
            <a:avLst/>
          </a:prstGeom>
          <a:noFill/>
          <a:ln w="19050">
            <a:solidFill>
              <a:schemeClr val="tx1"/>
            </a:solidFill>
          </a:ln>
        </p:spPr>
        <p:txBody>
          <a:bodyPr wrap="square">
            <a:spAutoFit/>
          </a:bodyPr>
          <a:lstStyle/>
          <a:p>
            <a:r>
              <a:rPr lang="en-US" b="0" i="0" dirty="0">
                <a:solidFill>
                  <a:srgbClr val="333333"/>
                </a:solidFill>
                <a:effectLst/>
                <a:latin typeface="Lato" panose="020F0502020204030203" pitchFamily="34" charset="0"/>
              </a:rPr>
              <a:t> </a:t>
            </a:r>
            <a:r>
              <a:rPr lang="en-US" sz="2400" b="1" i="0" dirty="0">
                <a:solidFill>
                  <a:srgbClr val="333333"/>
                </a:solidFill>
                <a:effectLst/>
              </a:rPr>
              <a:t>Story Synopsis: </a:t>
            </a:r>
            <a:r>
              <a:rPr lang="en-US" sz="2400" b="0" i="0" dirty="0">
                <a:solidFill>
                  <a:srgbClr val="333333"/>
                </a:solidFill>
                <a:effectLst/>
              </a:rPr>
              <a:t>Nya’s little sister becomes sick when they are returning home from their daily journey to the water hole.  </a:t>
            </a:r>
            <a:r>
              <a:rPr lang="en-US" sz="2400" dirty="0">
                <a:solidFill>
                  <a:srgbClr val="333333"/>
                </a:solidFill>
              </a:rPr>
              <a:t>Nya</a:t>
            </a:r>
            <a:r>
              <a:rPr lang="en-US" sz="2400" b="0" i="0" dirty="0">
                <a:solidFill>
                  <a:srgbClr val="333333"/>
                </a:solidFill>
                <a:effectLst/>
              </a:rPr>
              <a:t> must find the strength to  her and the water back to their village, one step at a time. </a:t>
            </a:r>
            <a:endParaRPr lang="en-US" sz="2400" dirty="0"/>
          </a:p>
        </p:txBody>
      </p:sp>
    </p:spTree>
    <p:extLst>
      <p:ext uri="{BB962C8B-B14F-4D97-AF65-F5344CB8AC3E}">
        <p14:creationId xmlns:p14="http://schemas.microsoft.com/office/powerpoint/2010/main" val="55133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078332-3C09-99F9-ADE7-F3519D87BD08}"/>
              </a:ext>
            </a:extLst>
          </p:cNvPr>
          <p:cNvSpPr txBox="1"/>
          <p:nvPr/>
        </p:nvSpPr>
        <p:spPr>
          <a:xfrm>
            <a:off x="2384061" y="6313571"/>
            <a:ext cx="8127167" cy="523220"/>
          </a:xfrm>
          <a:prstGeom prst="rect">
            <a:avLst/>
          </a:prstGeom>
          <a:noFill/>
        </p:spPr>
        <p:txBody>
          <a:bodyPr wrap="square">
            <a:spAutoFit/>
          </a:bodyPr>
          <a:lstStyle/>
          <a:p>
            <a:r>
              <a:rPr lang="en-US" sz="2800" dirty="0">
                <a:hlinkClick r:id="rId2"/>
              </a:rPr>
              <a:t>https://virginia.agclassroom.org/matrix/lesson/225/</a:t>
            </a:r>
            <a:r>
              <a:rPr lang="en-US" sz="2800" dirty="0"/>
              <a:t> </a:t>
            </a:r>
          </a:p>
        </p:txBody>
      </p:sp>
      <p:sp>
        <p:nvSpPr>
          <p:cNvPr id="7" name="TextBox 6">
            <a:extLst>
              <a:ext uri="{FF2B5EF4-FFF2-40B4-BE49-F238E27FC236}">
                <a16:creationId xmlns:a16="http://schemas.microsoft.com/office/drawing/2014/main" id="{CB94201E-8997-652E-B580-7F42266D9F90}"/>
              </a:ext>
            </a:extLst>
          </p:cNvPr>
          <p:cNvSpPr txBox="1"/>
          <p:nvPr/>
        </p:nvSpPr>
        <p:spPr>
          <a:xfrm>
            <a:off x="1680772" y="1537903"/>
            <a:ext cx="8830456" cy="4524315"/>
          </a:xfrm>
          <a:prstGeom prst="rect">
            <a:avLst/>
          </a:prstGeom>
          <a:noFill/>
        </p:spPr>
        <p:txBody>
          <a:bodyPr wrap="square">
            <a:spAutoFit/>
          </a:bodyPr>
          <a:lstStyle/>
          <a:p>
            <a:pPr algn="l">
              <a:buFont typeface="+mj-lt"/>
              <a:buAutoNum type="arabicPeriod"/>
            </a:pPr>
            <a:r>
              <a:rPr lang="en-US" b="0" i="0" dirty="0">
                <a:solidFill>
                  <a:srgbClr val="000000"/>
                </a:solidFill>
                <a:effectLst/>
                <a:latin typeface="Muli"/>
              </a:rPr>
              <a:t>To demonstrate how much of the Earth’s water supply is actually used, ask some students to help you with the next steps. (Make sure that the students understand this is just a demonstration and there is actually more water than this on earth.) </a:t>
            </a:r>
          </a:p>
          <a:p>
            <a:pPr algn="l">
              <a:buFont typeface="+mj-lt"/>
              <a:buAutoNum type="arabicPeriod"/>
            </a:pPr>
            <a:r>
              <a:rPr lang="en-US" b="0" i="0" dirty="0">
                <a:solidFill>
                  <a:srgbClr val="000000"/>
                </a:solidFill>
                <a:effectLst/>
                <a:latin typeface="Muli"/>
              </a:rPr>
              <a:t>Pour water into a one-gallon container, such as a plastic ice cream bucket. This represents all the water on the earth. </a:t>
            </a:r>
          </a:p>
          <a:p>
            <a:pPr algn="l">
              <a:buFont typeface="+mj-lt"/>
              <a:buAutoNum type="arabicPeriod"/>
            </a:pPr>
            <a:r>
              <a:rPr lang="en-US" b="0" i="0" dirty="0">
                <a:solidFill>
                  <a:srgbClr val="000000"/>
                </a:solidFill>
                <a:effectLst/>
                <a:latin typeface="Muli"/>
              </a:rPr>
              <a:t>Pour a half-cup of water out of the one-gallon container and into a clear bowl. The water in the bowl represents all of the fresh water on earth, which is less than three percent of the total water on earth. Fresh water is found in lakes, rivers, groundwater, ice, and living things. The 15 half-cups that are still in the one-gallon container represent salt water. We cannot use salt water without first removing the salt in a process known as desalination. Though research and technology are improving this process, it is still prohibitively expensive and often impractical.</a:t>
            </a:r>
          </a:p>
          <a:p>
            <a:pPr algn="l">
              <a:buFont typeface="+mj-lt"/>
              <a:buAutoNum type="arabicPeriod"/>
            </a:pPr>
            <a:r>
              <a:rPr lang="en-US" b="0" i="0" dirty="0">
                <a:solidFill>
                  <a:srgbClr val="000000"/>
                </a:solidFill>
                <a:effectLst/>
                <a:latin typeface="Muli"/>
              </a:rPr>
              <a:t>With an eyedropper, drop one drop of water from the half-cup onto a small plate. This one drop represents the freshwater that is available for our use. This water is found in rivers and lakes. The rest of the water in the half-cup is deep groundwater, water bound up as soil moisture, biomass water, or water in the atmosphere.</a:t>
            </a:r>
          </a:p>
        </p:txBody>
      </p:sp>
      <p:pic>
        <p:nvPicPr>
          <p:cNvPr id="9" name="Picture 8">
            <a:extLst>
              <a:ext uri="{FF2B5EF4-FFF2-40B4-BE49-F238E27FC236}">
                <a16:creationId xmlns:a16="http://schemas.microsoft.com/office/drawing/2014/main" id="{6D63F27B-2091-1291-6B64-1EE2CEE920F9}"/>
              </a:ext>
            </a:extLst>
          </p:cNvPr>
          <p:cNvPicPr>
            <a:picLocks noChangeAspect="1"/>
          </p:cNvPicPr>
          <p:nvPr/>
        </p:nvPicPr>
        <p:blipFill>
          <a:blip r:embed="rId3"/>
          <a:stretch>
            <a:fillRect/>
          </a:stretch>
        </p:blipFill>
        <p:spPr>
          <a:xfrm>
            <a:off x="8268481" y="194194"/>
            <a:ext cx="2614378" cy="972648"/>
          </a:xfrm>
          <a:prstGeom prst="rect">
            <a:avLst/>
          </a:prstGeom>
        </p:spPr>
      </p:pic>
      <p:sp>
        <p:nvSpPr>
          <p:cNvPr id="10" name="TextBox 9">
            <a:extLst>
              <a:ext uri="{FF2B5EF4-FFF2-40B4-BE49-F238E27FC236}">
                <a16:creationId xmlns:a16="http://schemas.microsoft.com/office/drawing/2014/main" id="{5173C6EB-FD32-F29A-9C84-3F1CBCC80605}"/>
              </a:ext>
            </a:extLst>
          </p:cNvPr>
          <p:cNvSpPr txBox="1"/>
          <p:nvPr/>
        </p:nvSpPr>
        <p:spPr>
          <a:xfrm>
            <a:off x="913151" y="544429"/>
            <a:ext cx="6941695" cy="830997"/>
          </a:xfrm>
          <a:prstGeom prst="rect">
            <a:avLst/>
          </a:prstGeom>
          <a:noFill/>
        </p:spPr>
        <p:txBody>
          <a:bodyPr wrap="square" rtlCol="0">
            <a:spAutoFit/>
          </a:bodyPr>
          <a:lstStyle/>
          <a:p>
            <a:r>
              <a:rPr lang="en-US" sz="2400" b="1" dirty="0"/>
              <a:t>Nya has to fetch fresh water for her family.  </a:t>
            </a:r>
          </a:p>
          <a:p>
            <a:r>
              <a:rPr lang="en-US" sz="2400" b="1" dirty="0"/>
              <a:t>What could be the reason? </a:t>
            </a:r>
          </a:p>
        </p:txBody>
      </p:sp>
    </p:spTree>
    <p:extLst>
      <p:ext uri="{BB962C8B-B14F-4D97-AF65-F5344CB8AC3E}">
        <p14:creationId xmlns:p14="http://schemas.microsoft.com/office/powerpoint/2010/main" val="23943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Long Walk to Water: A Novel: Based on a True Story">
            <a:extLst>
              <a:ext uri="{FF2B5EF4-FFF2-40B4-BE49-F238E27FC236}">
                <a16:creationId xmlns:a16="http://schemas.microsoft.com/office/drawing/2014/main" id="{ECFA84D6-0EDB-F7A8-E392-A8EF94418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915" y="1530814"/>
            <a:ext cx="3380282" cy="5130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5D7FBE-759B-85F8-C4A6-62AE0D316B76}"/>
              </a:ext>
            </a:extLst>
          </p:cNvPr>
          <p:cNvSpPr txBox="1"/>
          <p:nvPr/>
        </p:nvSpPr>
        <p:spPr>
          <a:xfrm>
            <a:off x="5553855" y="4619226"/>
            <a:ext cx="3102964" cy="1323439"/>
          </a:xfrm>
          <a:prstGeom prst="rect">
            <a:avLst/>
          </a:prstGeom>
          <a:noFill/>
          <a:ln w="12700">
            <a:solidFill>
              <a:schemeClr val="tx1"/>
            </a:solidFill>
          </a:ln>
        </p:spPr>
        <p:txBody>
          <a:bodyPr wrap="square" rtlCol="0">
            <a:spAutoFit/>
          </a:bodyPr>
          <a:lstStyle/>
          <a:p>
            <a:pPr algn="l"/>
            <a:r>
              <a:rPr lang="en-US" sz="2000" b="1" i="0" dirty="0">
                <a:solidFill>
                  <a:srgbClr val="333333"/>
                </a:solidFill>
                <a:effectLst/>
              </a:rPr>
              <a:t>Publisher:</a:t>
            </a:r>
            <a:r>
              <a:rPr lang="en-US" sz="2000" b="0" i="0" dirty="0">
                <a:solidFill>
                  <a:srgbClr val="333333"/>
                </a:solidFill>
                <a:effectLst/>
              </a:rPr>
              <a:t> Houghton Mifflin </a:t>
            </a:r>
            <a:r>
              <a:rPr lang="en-US" sz="2000" b="1" i="0" dirty="0">
                <a:solidFill>
                  <a:srgbClr val="333333"/>
                </a:solidFill>
                <a:effectLst/>
              </a:rPr>
              <a:t>Copyright Date:</a:t>
            </a:r>
            <a:r>
              <a:rPr lang="en-US" sz="2000" b="0" i="0" dirty="0">
                <a:solidFill>
                  <a:srgbClr val="333333"/>
                </a:solidFill>
                <a:effectLst/>
              </a:rPr>
              <a:t> 2010</a:t>
            </a:r>
          </a:p>
          <a:p>
            <a:pPr algn="l"/>
            <a:r>
              <a:rPr lang="en-US" sz="2000" b="1" i="0" dirty="0">
                <a:solidFill>
                  <a:srgbClr val="333333"/>
                </a:solidFill>
                <a:effectLst/>
              </a:rPr>
              <a:t>Reading Level:</a:t>
            </a:r>
            <a:r>
              <a:rPr lang="en-US" sz="2000" b="0" i="0" dirty="0">
                <a:solidFill>
                  <a:srgbClr val="333333"/>
                </a:solidFill>
                <a:effectLst/>
              </a:rPr>
              <a:t> 5.0</a:t>
            </a:r>
          </a:p>
          <a:p>
            <a:pPr algn="l"/>
            <a:r>
              <a:rPr lang="en-US" sz="2000" b="1" i="0" dirty="0">
                <a:solidFill>
                  <a:srgbClr val="333333"/>
                </a:solidFill>
                <a:effectLst/>
              </a:rPr>
              <a:t>Interest Level:</a:t>
            </a:r>
            <a:r>
              <a:rPr lang="en-US" sz="2000" b="0" i="0" dirty="0">
                <a:solidFill>
                  <a:srgbClr val="333333"/>
                </a:solidFill>
                <a:effectLst/>
              </a:rPr>
              <a:t> 5-9</a:t>
            </a:r>
          </a:p>
        </p:txBody>
      </p:sp>
      <p:sp>
        <p:nvSpPr>
          <p:cNvPr id="5" name="TextBox 4">
            <a:extLst>
              <a:ext uri="{FF2B5EF4-FFF2-40B4-BE49-F238E27FC236}">
                <a16:creationId xmlns:a16="http://schemas.microsoft.com/office/drawing/2014/main" id="{FF1BD95D-822C-4AFF-ACB5-0190751506C5}"/>
              </a:ext>
            </a:extLst>
          </p:cNvPr>
          <p:cNvSpPr txBox="1"/>
          <p:nvPr/>
        </p:nvSpPr>
        <p:spPr>
          <a:xfrm>
            <a:off x="427220" y="196401"/>
            <a:ext cx="11541176" cy="1077218"/>
          </a:xfrm>
          <a:prstGeom prst="rect">
            <a:avLst/>
          </a:prstGeom>
          <a:solidFill>
            <a:srgbClr val="000000"/>
          </a:solidFill>
        </p:spPr>
        <p:txBody>
          <a:bodyPr wrap="square" rtlCol="0">
            <a:spAutoFit/>
          </a:bodyPr>
          <a:lstStyle/>
          <a:p>
            <a:pPr algn="ctr"/>
            <a:br>
              <a:rPr lang="en-US" dirty="0">
                <a:solidFill>
                  <a:schemeClr val="bg1"/>
                </a:solidFill>
              </a:rPr>
            </a:br>
            <a:r>
              <a:rPr lang="en-US" sz="3600" b="1" i="0" dirty="0">
                <a:solidFill>
                  <a:schemeClr val="bg1"/>
                </a:solidFill>
                <a:effectLst/>
                <a:latin typeface="Lato" panose="020F0502020204030203" pitchFamily="34" charset="0"/>
              </a:rPr>
              <a:t>A Long Walk to Water: A Novel: Based on a True Story</a:t>
            </a:r>
          </a:p>
          <a:p>
            <a:endParaRPr lang="en-US" sz="1000" dirty="0">
              <a:solidFill>
                <a:schemeClr val="bg1"/>
              </a:solidFill>
            </a:endParaRPr>
          </a:p>
        </p:txBody>
      </p:sp>
      <p:sp>
        <p:nvSpPr>
          <p:cNvPr id="6" name="TextBox 5">
            <a:extLst>
              <a:ext uri="{FF2B5EF4-FFF2-40B4-BE49-F238E27FC236}">
                <a16:creationId xmlns:a16="http://schemas.microsoft.com/office/drawing/2014/main" id="{B2F16C44-50D5-69AC-AC28-994B42B46785}"/>
              </a:ext>
            </a:extLst>
          </p:cNvPr>
          <p:cNvSpPr txBox="1"/>
          <p:nvPr/>
        </p:nvSpPr>
        <p:spPr>
          <a:xfrm>
            <a:off x="4909278" y="1787882"/>
            <a:ext cx="6588177" cy="2308324"/>
          </a:xfrm>
          <a:prstGeom prst="rect">
            <a:avLst/>
          </a:prstGeom>
          <a:noFill/>
          <a:ln w="12700">
            <a:solidFill>
              <a:schemeClr val="tx1"/>
            </a:solidFill>
          </a:ln>
        </p:spPr>
        <p:txBody>
          <a:bodyPr wrap="square" rtlCol="0">
            <a:spAutoFit/>
          </a:bodyPr>
          <a:lstStyle/>
          <a:p>
            <a:r>
              <a:rPr lang="en-US" sz="2400" dirty="0">
                <a:solidFill>
                  <a:srgbClr val="333333"/>
                </a:solidFill>
              </a:rPr>
              <a:t>T</a:t>
            </a:r>
            <a:r>
              <a:rPr lang="en-US" sz="2400" b="0" i="0" dirty="0">
                <a:solidFill>
                  <a:srgbClr val="333333"/>
                </a:solidFill>
                <a:effectLst/>
              </a:rPr>
              <a:t>wo eleven-year-olds in Sudan, a girl in 2008 and a boy in 1985, tell a stories of survival. The girl, Nya, is fetching water from a pond that is two hours' walk from her home. Salva, becomes one of the "lost boys" of Sudan,. Their stories intersect with hope for a better future.</a:t>
            </a:r>
            <a:endParaRPr lang="en-US" sz="2400" dirty="0"/>
          </a:p>
        </p:txBody>
      </p:sp>
    </p:spTree>
    <p:extLst>
      <p:ext uri="{BB962C8B-B14F-4D97-AF65-F5344CB8AC3E}">
        <p14:creationId xmlns:p14="http://schemas.microsoft.com/office/powerpoint/2010/main" val="2115704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52ADFE-D8DB-181E-F431-CBEB4BA6BAC4}"/>
              </a:ext>
            </a:extLst>
          </p:cNvPr>
          <p:cNvSpPr>
            <a:spLocks noGrp="1"/>
          </p:cNvSpPr>
          <p:nvPr>
            <p:ph idx="1"/>
          </p:nvPr>
        </p:nvSpPr>
        <p:spPr>
          <a:xfrm>
            <a:off x="838200" y="299804"/>
            <a:ext cx="10515600" cy="479686"/>
          </a:xfrm>
        </p:spPr>
        <p:txBody>
          <a:bodyPr>
            <a:normAutofit/>
          </a:bodyPr>
          <a:lstStyle/>
          <a:p>
            <a:pPr marL="0" indent="0">
              <a:buNone/>
            </a:pPr>
            <a:r>
              <a:rPr lang="en-US" sz="2000" dirty="0">
                <a:hlinkClick r:id="rId2"/>
              </a:rPr>
              <a:t>https://lindasuepark.com/wp-content/uploads/2020/03/dg_longwalktowater.pdf</a:t>
            </a:r>
            <a:r>
              <a:rPr lang="en-US" sz="2000" dirty="0"/>
              <a:t> </a:t>
            </a:r>
          </a:p>
        </p:txBody>
      </p:sp>
      <p:pic>
        <p:nvPicPr>
          <p:cNvPr id="5" name="Picture 4">
            <a:extLst>
              <a:ext uri="{FF2B5EF4-FFF2-40B4-BE49-F238E27FC236}">
                <a16:creationId xmlns:a16="http://schemas.microsoft.com/office/drawing/2014/main" id="{B9791691-E7AD-A716-2AF7-4F18FEC0A37A}"/>
              </a:ext>
            </a:extLst>
          </p:cNvPr>
          <p:cNvPicPr>
            <a:picLocks noChangeAspect="1"/>
          </p:cNvPicPr>
          <p:nvPr/>
        </p:nvPicPr>
        <p:blipFill>
          <a:blip r:embed="rId3"/>
          <a:stretch>
            <a:fillRect/>
          </a:stretch>
        </p:blipFill>
        <p:spPr>
          <a:xfrm>
            <a:off x="838200" y="869429"/>
            <a:ext cx="4172492" cy="5119141"/>
          </a:xfrm>
          <a:prstGeom prst="rect">
            <a:avLst/>
          </a:prstGeom>
        </p:spPr>
      </p:pic>
      <p:pic>
        <p:nvPicPr>
          <p:cNvPr id="7" name="Picture 6">
            <a:extLst>
              <a:ext uri="{FF2B5EF4-FFF2-40B4-BE49-F238E27FC236}">
                <a16:creationId xmlns:a16="http://schemas.microsoft.com/office/drawing/2014/main" id="{C453689B-71FE-7D82-DCE3-AC6ADE34850A}"/>
              </a:ext>
            </a:extLst>
          </p:cNvPr>
          <p:cNvPicPr>
            <a:picLocks noChangeAspect="1"/>
          </p:cNvPicPr>
          <p:nvPr/>
        </p:nvPicPr>
        <p:blipFill>
          <a:blip r:embed="rId4"/>
          <a:stretch>
            <a:fillRect/>
          </a:stretch>
        </p:blipFill>
        <p:spPr>
          <a:xfrm>
            <a:off x="5651291" y="779490"/>
            <a:ext cx="3940306" cy="5127692"/>
          </a:xfrm>
          <a:prstGeom prst="rect">
            <a:avLst/>
          </a:prstGeom>
        </p:spPr>
      </p:pic>
      <p:sp>
        <p:nvSpPr>
          <p:cNvPr id="9" name="TextBox 8">
            <a:extLst>
              <a:ext uri="{FF2B5EF4-FFF2-40B4-BE49-F238E27FC236}">
                <a16:creationId xmlns:a16="http://schemas.microsoft.com/office/drawing/2014/main" id="{9F9F4DD5-F9B7-A7A2-6959-06017B6F508B}"/>
              </a:ext>
            </a:extLst>
          </p:cNvPr>
          <p:cNvSpPr txBox="1"/>
          <p:nvPr/>
        </p:nvSpPr>
        <p:spPr>
          <a:xfrm>
            <a:off x="2443396" y="6109548"/>
            <a:ext cx="6415791" cy="369332"/>
          </a:xfrm>
          <a:prstGeom prst="rect">
            <a:avLst/>
          </a:prstGeom>
          <a:noFill/>
        </p:spPr>
        <p:txBody>
          <a:bodyPr wrap="square" rtlCol="0">
            <a:spAutoFit/>
          </a:bodyPr>
          <a:lstStyle/>
          <a:p>
            <a:pPr algn="ctr"/>
            <a:r>
              <a:rPr lang="en-US" b="1" dirty="0"/>
              <a:t>Complex questions without any suggested answers.</a:t>
            </a:r>
          </a:p>
        </p:txBody>
      </p:sp>
    </p:spTree>
    <p:extLst>
      <p:ext uri="{BB962C8B-B14F-4D97-AF65-F5344CB8AC3E}">
        <p14:creationId xmlns:p14="http://schemas.microsoft.com/office/powerpoint/2010/main" val="182031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72B543-8371-790E-CF36-AECB8546E83D}"/>
              </a:ext>
            </a:extLst>
          </p:cNvPr>
          <p:cNvPicPr>
            <a:picLocks noChangeAspect="1"/>
          </p:cNvPicPr>
          <p:nvPr/>
        </p:nvPicPr>
        <p:blipFill>
          <a:blip r:embed="rId2"/>
          <a:stretch>
            <a:fillRect/>
          </a:stretch>
        </p:blipFill>
        <p:spPr>
          <a:xfrm>
            <a:off x="680454" y="801973"/>
            <a:ext cx="4522560" cy="5583836"/>
          </a:xfrm>
          <a:prstGeom prst="rect">
            <a:avLst/>
          </a:prstGeom>
          <a:ln w="28575">
            <a:solidFill>
              <a:schemeClr val="tx1"/>
            </a:solidFill>
          </a:ln>
        </p:spPr>
      </p:pic>
      <p:pic>
        <p:nvPicPr>
          <p:cNvPr id="7" name="Picture 6">
            <a:extLst>
              <a:ext uri="{FF2B5EF4-FFF2-40B4-BE49-F238E27FC236}">
                <a16:creationId xmlns:a16="http://schemas.microsoft.com/office/drawing/2014/main" id="{0C271434-0DA0-FA53-6182-8E8A7295D014}"/>
              </a:ext>
            </a:extLst>
          </p:cNvPr>
          <p:cNvPicPr>
            <a:picLocks noChangeAspect="1"/>
          </p:cNvPicPr>
          <p:nvPr/>
        </p:nvPicPr>
        <p:blipFill>
          <a:blip r:embed="rId3"/>
          <a:stretch>
            <a:fillRect/>
          </a:stretch>
        </p:blipFill>
        <p:spPr>
          <a:xfrm>
            <a:off x="6260892" y="2053421"/>
            <a:ext cx="3562975" cy="4332388"/>
          </a:xfrm>
          <a:prstGeom prst="rect">
            <a:avLst/>
          </a:prstGeom>
          <a:ln w="12700">
            <a:solidFill>
              <a:schemeClr val="tx1"/>
            </a:solidFill>
          </a:ln>
        </p:spPr>
      </p:pic>
      <p:sp>
        <p:nvSpPr>
          <p:cNvPr id="9" name="TextBox 8">
            <a:extLst>
              <a:ext uri="{FF2B5EF4-FFF2-40B4-BE49-F238E27FC236}">
                <a16:creationId xmlns:a16="http://schemas.microsoft.com/office/drawing/2014/main" id="{9D477895-47F5-9544-E0B6-015FC882CFCE}"/>
              </a:ext>
            </a:extLst>
          </p:cNvPr>
          <p:cNvSpPr txBox="1"/>
          <p:nvPr/>
        </p:nvSpPr>
        <p:spPr>
          <a:xfrm>
            <a:off x="329784" y="103497"/>
            <a:ext cx="11862216" cy="523220"/>
          </a:xfrm>
          <a:prstGeom prst="rect">
            <a:avLst/>
          </a:prstGeom>
          <a:noFill/>
        </p:spPr>
        <p:txBody>
          <a:bodyPr wrap="square">
            <a:spAutoFit/>
          </a:bodyPr>
          <a:lstStyle/>
          <a:p>
            <a:pPr algn="ctr"/>
            <a:r>
              <a:rPr lang="en-US" sz="1400" dirty="0">
                <a:hlinkClick r:id="rId4"/>
              </a:rPr>
              <a:t>https://static1.squarespace.com/static/613e5d3ed1ee594ddbfd25cf/t/6344604e326a2c6fae1cbdbc/1665425487295/ALWTW+sample+teachers+guide.pdf</a:t>
            </a:r>
            <a:endParaRPr lang="en-US" sz="1400" dirty="0"/>
          </a:p>
          <a:p>
            <a:pPr algn="ctr"/>
            <a:endParaRPr lang="en-US" sz="1400" dirty="0"/>
          </a:p>
        </p:txBody>
      </p:sp>
      <p:sp>
        <p:nvSpPr>
          <p:cNvPr id="10" name="TextBox 9">
            <a:extLst>
              <a:ext uri="{FF2B5EF4-FFF2-40B4-BE49-F238E27FC236}">
                <a16:creationId xmlns:a16="http://schemas.microsoft.com/office/drawing/2014/main" id="{F2FCBB6B-A56F-012B-3F77-2334DB62D1EF}"/>
              </a:ext>
            </a:extLst>
          </p:cNvPr>
          <p:cNvSpPr txBox="1"/>
          <p:nvPr/>
        </p:nvSpPr>
        <p:spPr>
          <a:xfrm>
            <a:off x="5678930" y="1280107"/>
            <a:ext cx="4726898" cy="584775"/>
          </a:xfrm>
          <a:prstGeom prst="rect">
            <a:avLst/>
          </a:prstGeom>
          <a:noFill/>
        </p:spPr>
        <p:txBody>
          <a:bodyPr wrap="square" rtlCol="0">
            <a:spAutoFit/>
          </a:bodyPr>
          <a:lstStyle/>
          <a:p>
            <a:r>
              <a:rPr lang="en-US" sz="3200" dirty="0"/>
              <a:t>Teacher’s Guide – 33 pages</a:t>
            </a:r>
          </a:p>
        </p:txBody>
      </p:sp>
    </p:spTree>
    <p:extLst>
      <p:ext uri="{BB962C8B-B14F-4D97-AF65-F5344CB8AC3E}">
        <p14:creationId xmlns:p14="http://schemas.microsoft.com/office/powerpoint/2010/main" val="186513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48">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2CC33E-D61B-F539-DA87-E082511F830A}"/>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08DA7B35-F30B-6C4C-91B1-4DC39C44FA57}" type="slidenum">
              <a:rPr lang="en-US" sz="1000">
                <a:solidFill>
                  <a:srgbClr val="414A58"/>
                </a:solidFill>
                <a:latin typeface="Inter" pitchFamily="2"/>
              </a:rPr>
              <a:t>2</a:t>
            </a:fld>
            <a:endParaRPr lang="en-US" sz="1000" dirty="0">
              <a:solidFill>
                <a:srgbClr val="414A58"/>
              </a:solidFill>
              <a:latin typeface="Inter" pitchFamily="2"/>
            </a:endParaRPr>
          </a:p>
        </p:txBody>
      </p:sp>
      <p:sp>
        <p:nvSpPr>
          <p:cNvPr id="2" name="Content Placeholder 2">
            <a:extLst>
              <a:ext uri="{FF2B5EF4-FFF2-40B4-BE49-F238E27FC236}">
                <a16:creationId xmlns:a16="http://schemas.microsoft.com/office/drawing/2014/main" id="{95D739AB-84B2-93A8-B540-99EA7F1755B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ea typeface="ＭＳ Ｐゴシック"/>
                <a:cs typeface="Arial"/>
              </a:rPr>
              <a:t>You can now access CEE’s professional development webinars directly on EconEdLink.org! To receive these new professional development benefits, </a:t>
            </a:r>
            <a:r>
              <a:rPr lang="en-US" sz="2000" b="1" dirty="0">
                <a:ea typeface="ＭＳ Ｐゴシック"/>
                <a:cs typeface="Arial"/>
              </a:rPr>
              <a:t>become an EconEdLink </a:t>
            </a:r>
            <a:r>
              <a:rPr lang="en-US" sz="2000" b="1" dirty="0">
                <a:ea typeface="ＭＳ Ｐゴシック"/>
                <a:cs typeface="Arial"/>
                <a:hlinkClick r:id="rId2"/>
              </a:rPr>
              <a:t>member</a:t>
            </a:r>
            <a:r>
              <a:rPr lang="en-US" sz="2000" dirty="0">
                <a:ea typeface="ＭＳ Ｐゴシック"/>
                <a:cs typeface="Arial"/>
              </a:rPr>
              <a:t>. As a member, you will now be able to: </a:t>
            </a:r>
            <a:endParaRPr lang="en-US" sz="2000" dirty="0"/>
          </a:p>
          <a:p>
            <a:pPr>
              <a:defRPr/>
            </a:pPr>
            <a:endParaRPr lang="en-US" sz="2000" dirty="0"/>
          </a:p>
          <a:p>
            <a:pPr marL="285750" indent="-285750">
              <a:buFont typeface="Arial"/>
              <a:buChar char="•"/>
              <a:defRPr/>
            </a:pPr>
            <a:r>
              <a:rPr lang="en-US" sz="2000" dirty="0">
                <a:ea typeface="ＭＳ Ｐゴシック"/>
                <a:cs typeface="Arial"/>
              </a:rPr>
              <a:t>Automatically receive a professional development certificate via e-mail within 24 hours after viewing any webinar for a minimum of 45 minutes</a:t>
            </a:r>
            <a:endParaRPr lang="en-US" sz="2000" dirty="0"/>
          </a:p>
          <a:p>
            <a:pPr marL="285750" indent="-285750">
              <a:buFont typeface="Arial"/>
              <a:buChar char="•"/>
              <a:defRPr/>
            </a:pPr>
            <a:r>
              <a:rPr lang="en-US" sz="2000" dirty="0">
                <a:ea typeface="ＭＳ Ｐゴシック"/>
                <a:cs typeface="Arial"/>
              </a:rPr>
              <a:t>Register for upcoming webinars with a simple one-click process </a:t>
            </a:r>
            <a:endParaRPr lang="en-US" sz="2000" dirty="0"/>
          </a:p>
          <a:p>
            <a:pPr marL="285750" indent="-285750">
              <a:buFont typeface="Arial"/>
              <a:buChar char="•"/>
              <a:defRPr/>
            </a:pPr>
            <a:r>
              <a:rPr lang="en-US" sz="2000" dirty="0">
                <a:ea typeface="ＭＳ Ｐゴシック"/>
                <a:cs typeface="Arial"/>
              </a:rPr>
              <a:t>Easily download presentations, lesson plan materials and activities for each webinar </a:t>
            </a:r>
            <a:endParaRPr lang="en-US" sz="2000" dirty="0"/>
          </a:p>
          <a:p>
            <a:pPr marL="285750" indent="-285750">
              <a:buFont typeface="Arial"/>
              <a:buChar char="•"/>
              <a:defRPr/>
            </a:pPr>
            <a:r>
              <a:rPr lang="en-US" sz="2000" dirty="0">
                <a:ea typeface="ＭＳ Ｐゴシック"/>
                <a:cs typeface="Arial"/>
              </a:rPr>
              <a:t>Search and view all webinars at your convenience </a:t>
            </a:r>
            <a:endParaRPr lang="en-US" sz="2000" dirty="0"/>
          </a:p>
          <a:p>
            <a:pPr marL="285750" indent="-285750">
              <a:buFont typeface="Arial"/>
              <a:buChar char="•"/>
              <a:defRPr/>
            </a:pPr>
            <a:r>
              <a:rPr lang="en-US" sz="2000" dirty="0">
                <a:ea typeface="ＭＳ Ｐゴシック"/>
                <a:cs typeface="Arial"/>
              </a:rPr>
              <a:t>Save webinars to your EconEdLink dashboard for easy access to the event</a:t>
            </a:r>
            <a:endParaRPr lang="en-US" sz="2000" dirty="0"/>
          </a:p>
          <a:p>
            <a:pPr>
              <a:defRPr/>
            </a:pPr>
            <a:endParaRPr lang="en-US" sz="2000" dirty="0">
              <a:ea typeface="ＭＳ Ｐゴシック"/>
              <a:cs typeface="Arial"/>
            </a:endParaRPr>
          </a:p>
          <a:p>
            <a:pPr marL="0" indent="0" algn="ctr">
              <a:buFont typeface="Arial" panose="020B0604020202020204" pitchFamily="34" charset="0"/>
              <a:buNone/>
              <a:defRPr/>
            </a:pPr>
            <a:r>
              <a:rPr lang="en-US" sz="2000" dirty="0">
                <a:ea typeface="ＭＳ Ｐゴシック"/>
                <a:cs typeface="Arial"/>
              </a:rPr>
              <a:t>Access our new </a:t>
            </a:r>
            <a:r>
              <a:rPr lang="en-US" sz="2000" b="1" dirty="0">
                <a:ea typeface="ＭＳ Ｐゴシック"/>
                <a:cs typeface="Arial"/>
              </a:rPr>
              <a:t>Professional Development</a:t>
            </a:r>
            <a:r>
              <a:rPr lang="en-US" sz="2000" dirty="0">
                <a:ea typeface="ＭＳ Ｐゴシック"/>
                <a:cs typeface="Arial"/>
              </a:rPr>
              <a:t> page </a:t>
            </a:r>
            <a:r>
              <a:rPr lang="en-US" sz="2000" dirty="0">
                <a:ea typeface="ＭＳ Ｐゴシック"/>
                <a:cs typeface="Arial"/>
                <a:hlinkClick r:id="rId3"/>
              </a:rPr>
              <a:t>here</a:t>
            </a:r>
            <a:endParaRPr lang="en-US" sz="2000" dirty="0">
              <a:ea typeface="ＭＳ Ｐゴシック"/>
              <a:cs typeface="Arial"/>
            </a:endParaRPr>
          </a:p>
          <a:p>
            <a:pPr>
              <a:defRPr/>
            </a:pPr>
            <a:endParaRPr lang="en-US" dirty="0"/>
          </a:p>
        </p:txBody>
      </p:sp>
      <p:sp>
        <p:nvSpPr>
          <p:cNvPr id="4" name="Title 1">
            <a:extLst>
              <a:ext uri="{FF2B5EF4-FFF2-40B4-BE49-F238E27FC236}">
                <a16:creationId xmlns:a16="http://schemas.microsoft.com/office/drawing/2014/main" id="{B6935490-9F5C-3D3F-7EC4-24F30BB3B679}"/>
              </a:ext>
            </a:extLst>
          </p:cNvPr>
          <p:cNvSpPr txBox="1">
            <a:spLocks noChangeArrowheads="1"/>
          </p:cNvSpPr>
          <p:nvPr/>
        </p:nvSpPr>
        <p:spPr>
          <a:xfrm>
            <a:off x="533400" y="681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EconEdLink Membership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AB2C-0C82-4859-ACFE-6A93E534A75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3DCE95A-0762-4F1D-8E0D-0AB1F4B3B411}"/>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84AE32FC-9B4B-4D59-B961-D5478ABDE9E2}"/>
              </a:ext>
            </a:extLst>
          </p:cNvPr>
          <p:cNvSpPr txBox="1"/>
          <p:nvPr/>
        </p:nvSpPr>
        <p:spPr>
          <a:xfrm>
            <a:off x="2534478" y="5515038"/>
            <a:ext cx="7123043" cy="1015663"/>
          </a:xfrm>
          <a:prstGeom prst="rect">
            <a:avLst/>
          </a:prstGeom>
          <a:noFill/>
        </p:spPr>
        <p:txBody>
          <a:bodyPr wrap="square">
            <a:spAutoFit/>
          </a:bodyPr>
          <a:lstStyle/>
          <a:p>
            <a:endParaRPr lang="en-US" dirty="0"/>
          </a:p>
          <a:p>
            <a:r>
              <a:rPr lang="en-US" sz="2400" dirty="0">
                <a:hlinkClick r:id="rId2"/>
              </a:rPr>
              <a:t>https://www.youtube.com/watch?v=2X4gZWvxzrE</a:t>
            </a:r>
            <a:endParaRPr lang="en-US" sz="2400" dirty="0"/>
          </a:p>
          <a:p>
            <a:pPr algn="ctr"/>
            <a:endParaRPr lang="en-US" dirty="0"/>
          </a:p>
        </p:txBody>
      </p:sp>
      <p:pic>
        <p:nvPicPr>
          <p:cNvPr id="7" name="Picture 6">
            <a:extLst>
              <a:ext uri="{FF2B5EF4-FFF2-40B4-BE49-F238E27FC236}">
                <a16:creationId xmlns:a16="http://schemas.microsoft.com/office/drawing/2014/main" id="{001D7F5E-E24E-4243-B933-75DFC37BF31A}"/>
              </a:ext>
            </a:extLst>
          </p:cNvPr>
          <p:cNvPicPr>
            <a:picLocks noChangeAspect="1"/>
          </p:cNvPicPr>
          <p:nvPr/>
        </p:nvPicPr>
        <p:blipFill>
          <a:blip r:embed="rId3"/>
          <a:stretch>
            <a:fillRect/>
          </a:stretch>
        </p:blipFill>
        <p:spPr>
          <a:xfrm>
            <a:off x="2448546" y="1696279"/>
            <a:ext cx="6952752" cy="3835262"/>
          </a:xfrm>
          <a:prstGeom prst="rect">
            <a:avLst/>
          </a:prstGeom>
        </p:spPr>
      </p:pic>
      <p:sp>
        <p:nvSpPr>
          <p:cNvPr id="8" name="TextBox 7">
            <a:extLst>
              <a:ext uri="{FF2B5EF4-FFF2-40B4-BE49-F238E27FC236}">
                <a16:creationId xmlns:a16="http://schemas.microsoft.com/office/drawing/2014/main" id="{332BD8A9-C1FC-4227-B16A-A84AF2FF3AFE}"/>
              </a:ext>
            </a:extLst>
          </p:cNvPr>
          <p:cNvSpPr txBox="1"/>
          <p:nvPr/>
        </p:nvSpPr>
        <p:spPr>
          <a:xfrm>
            <a:off x="1298712" y="618573"/>
            <a:ext cx="9992139" cy="707886"/>
          </a:xfrm>
          <a:prstGeom prst="rect">
            <a:avLst/>
          </a:prstGeom>
          <a:noFill/>
        </p:spPr>
        <p:txBody>
          <a:bodyPr wrap="square" rtlCol="0">
            <a:spAutoFit/>
          </a:bodyPr>
          <a:lstStyle/>
          <a:p>
            <a:pPr algn="l"/>
            <a:r>
              <a:rPr lang="en-US" sz="4000" b="1" i="0" dirty="0">
                <a:solidFill>
                  <a:srgbClr val="006600"/>
                </a:solidFill>
                <a:effectLst/>
                <a:latin typeface="MV Boli" panose="02000500030200090000" pitchFamily="2" charset="0"/>
                <a:cs typeface="MV Boli" panose="02000500030200090000" pitchFamily="2" charset="0"/>
              </a:rPr>
              <a:t>The </a:t>
            </a:r>
            <a:r>
              <a:rPr lang="en-US" sz="4000" b="1" dirty="0">
                <a:solidFill>
                  <a:srgbClr val="006600"/>
                </a:solidFill>
                <a:latin typeface="MV Boli" panose="02000500030200090000" pitchFamily="2" charset="0"/>
                <a:cs typeface="MV Boli" panose="02000500030200090000" pitchFamily="2" charset="0"/>
              </a:rPr>
              <a:t>C</a:t>
            </a:r>
            <a:r>
              <a:rPr lang="en-US" sz="4000" b="1" i="0" dirty="0">
                <a:solidFill>
                  <a:srgbClr val="006600"/>
                </a:solidFill>
                <a:effectLst/>
                <a:latin typeface="MV Boli" panose="02000500030200090000" pitchFamily="2" charset="0"/>
                <a:cs typeface="MV Boli" panose="02000500030200090000" pitchFamily="2" charset="0"/>
              </a:rPr>
              <a:t>hildren </a:t>
            </a:r>
            <a:r>
              <a:rPr lang="en-US" sz="4000" b="1" dirty="0">
                <a:solidFill>
                  <a:srgbClr val="006600"/>
                </a:solidFill>
                <a:latin typeface="MV Boli" panose="02000500030200090000" pitchFamily="2" charset="0"/>
                <a:cs typeface="MV Boli" panose="02000500030200090000" pitchFamily="2" charset="0"/>
              </a:rPr>
              <a:t>W</a:t>
            </a:r>
            <a:r>
              <a:rPr lang="en-US" sz="4000" b="1" i="0" dirty="0">
                <a:solidFill>
                  <a:srgbClr val="006600"/>
                </a:solidFill>
                <a:effectLst/>
                <a:latin typeface="MV Boli" panose="02000500030200090000" pitchFamily="2" charset="0"/>
                <a:cs typeface="MV Boli" panose="02000500030200090000" pitchFamily="2" charset="0"/>
              </a:rPr>
              <a:t>alking 6K for Water</a:t>
            </a:r>
          </a:p>
        </p:txBody>
      </p:sp>
    </p:spTree>
    <p:extLst>
      <p:ext uri="{BB962C8B-B14F-4D97-AF65-F5344CB8AC3E}">
        <p14:creationId xmlns:p14="http://schemas.microsoft.com/office/powerpoint/2010/main" val="196200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A44AFA6-55C3-D02D-C398-2B0F91232E5B}"/>
              </a:ext>
            </a:extLst>
          </p:cNvPr>
          <p:cNvPicPr>
            <a:picLocks noChangeAspect="1"/>
          </p:cNvPicPr>
          <p:nvPr/>
        </p:nvPicPr>
        <p:blipFill>
          <a:blip r:embed="rId2"/>
          <a:stretch>
            <a:fillRect/>
          </a:stretch>
        </p:blipFill>
        <p:spPr>
          <a:xfrm>
            <a:off x="6453205" y="3261964"/>
            <a:ext cx="5291666" cy="3373437"/>
          </a:xfrm>
          <a:prstGeom prst="rect">
            <a:avLst/>
          </a:prstGeom>
          <a:ln w="28575">
            <a:solidFill>
              <a:schemeClr val="tx1"/>
            </a:solidFill>
          </a:ln>
        </p:spPr>
      </p:pic>
      <p:pic>
        <p:nvPicPr>
          <p:cNvPr id="2" name="Picture 2">
            <a:extLst>
              <a:ext uri="{FF2B5EF4-FFF2-40B4-BE49-F238E27FC236}">
                <a16:creationId xmlns:a16="http://schemas.microsoft.com/office/drawing/2014/main" id="{E855F7E8-2D86-1244-AF72-4FD2AD8CD809}"/>
              </a:ext>
            </a:extLst>
          </p:cNvPr>
          <p:cNvPicPr>
            <a:picLocks noChangeAspect="1"/>
          </p:cNvPicPr>
          <p:nvPr/>
        </p:nvPicPr>
        <p:blipFill>
          <a:blip r:embed="rId3"/>
          <a:stretch>
            <a:fillRect/>
          </a:stretch>
        </p:blipFill>
        <p:spPr>
          <a:xfrm>
            <a:off x="1934212" y="166937"/>
            <a:ext cx="7541092" cy="2884497"/>
          </a:xfrm>
          <a:prstGeom prst="rect">
            <a:avLst/>
          </a:prstGeom>
          <a:ln w="12700">
            <a:solidFill>
              <a:schemeClr val="tx1"/>
            </a:solidFill>
          </a:ln>
        </p:spPr>
      </p:pic>
      <p:pic>
        <p:nvPicPr>
          <p:cNvPr id="4" name="Picture 4" descr="Diagram&#10;&#10;Description automatically generated">
            <a:extLst>
              <a:ext uri="{FF2B5EF4-FFF2-40B4-BE49-F238E27FC236}">
                <a16:creationId xmlns:a16="http://schemas.microsoft.com/office/drawing/2014/main" id="{F82B8CB2-63BC-2D2A-6B2A-A0AD238E9AB7}"/>
              </a:ext>
            </a:extLst>
          </p:cNvPr>
          <p:cNvPicPr>
            <a:picLocks noChangeAspect="1"/>
          </p:cNvPicPr>
          <p:nvPr/>
        </p:nvPicPr>
        <p:blipFill>
          <a:blip r:embed="rId4"/>
          <a:stretch>
            <a:fillRect/>
          </a:stretch>
        </p:blipFill>
        <p:spPr>
          <a:xfrm>
            <a:off x="784831" y="3922643"/>
            <a:ext cx="5311169" cy="2052081"/>
          </a:xfrm>
          <a:prstGeom prst="rect">
            <a:avLst/>
          </a:prstGeom>
        </p:spPr>
      </p:pic>
    </p:spTree>
    <p:extLst>
      <p:ext uri="{BB962C8B-B14F-4D97-AF65-F5344CB8AC3E}">
        <p14:creationId xmlns:p14="http://schemas.microsoft.com/office/powerpoint/2010/main" val="2711463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EF7FD201-0012-B835-7913-D6194C3A459E}"/>
              </a:ext>
            </a:extLst>
          </p:cNvPr>
          <p:cNvPicPr>
            <a:picLocks noChangeAspect="1"/>
          </p:cNvPicPr>
          <p:nvPr/>
        </p:nvPicPr>
        <p:blipFill rotWithShape="1">
          <a:blip r:embed="rId2"/>
          <a:srcRect l="20755" r="8029"/>
          <a:stretch/>
        </p:blipFill>
        <p:spPr>
          <a:xfrm>
            <a:off x="553060" y="1112546"/>
            <a:ext cx="5346948" cy="5743612"/>
          </a:xfrm>
          <a:prstGeom prst="rect">
            <a:avLst/>
          </a:prstGeom>
        </p:spPr>
      </p:pic>
      <p:pic>
        <p:nvPicPr>
          <p:cNvPr id="3" name="Picture 3" descr="Text, letter&#10;&#10;Description automatically generated">
            <a:extLst>
              <a:ext uri="{FF2B5EF4-FFF2-40B4-BE49-F238E27FC236}">
                <a16:creationId xmlns:a16="http://schemas.microsoft.com/office/drawing/2014/main" id="{49E35E30-4E72-42D8-BC84-382FCCBA1458}"/>
              </a:ext>
            </a:extLst>
          </p:cNvPr>
          <p:cNvPicPr>
            <a:picLocks noChangeAspect="1"/>
          </p:cNvPicPr>
          <p:nvPr/>
        </p:nvPicPr>
        <p:blipFill rotWithShape="1">
          <a:blip r:embed="rId3"/>
          <a:srcRect l="12223" r="12107" b="-1"/>
          <a:stretch/>
        </p:blipFill>
        <p:spPr>
          <a:xfrm>
            <a:off x="6182942" y="776749"/>
            <a:ext cx="5365590" cy="5743612"/>
          </a:xfrm>
          <a:prstGeom prst="rect">
            <a:avLst/>
          </a:prstGeom>
        </p:spPr>
      </p:pic>
      <p:sp>
        <p:nvSpPr>
          <p:cNvPr id="6" name="TextBox 5">
            <a:extLst>
              <a:ext uri="{FF2B5EF4-FFF2-40B4-BE49-F238E27FC236}">
                <a16:creationId xmlns:a16="http://schemas.microsoft.com/office/drawing/2014/main" id="{EE1EEF24-EF69-7C1D-E3A4-ED3460838C3D}"/>
              </a:ext>
            </a:extLst>
          </p:cNvPr>
          <p:cNvSpPr txBox="1"/>
          <p:nvPr/>
        </p:nvSpPr>
        <p:spPr>
          <a:xfrm>
            <a:off x="-528334" y="2632"/>
            <a:ext cx="102430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cs typeface="Calibri"/>
              </a:rPr>
              <a:t>What type of Water Project is Needed?</a:t>
            </a:r>
          </a:p>
        </p:txBody>
      </p:sp>
      <p:pic>
        <p:nvPicPr>
          <p:cNvPr id="7" name="Picture 8" descr="A picture containing linedrawing&#10;&#10;Description automatically generated">
            <a:extLst>
              <a:ext uri="{FF2B5EF4-FFF2-40B4-BE49-F238E27FC236}">
                <a16:creationId xmlns:a16="http://schemas.microsoft.com/office/drawing/2014/main" id="{B7F19082-E0D0-DACA-96CA-BDA4F3674E95}"/>
              </a:ext>
            </a:extLst>
          </p:cNvPr>
          <p:cNvPicPr>
            <a:picLocks noChangeAspect="1"/>
          </p:cNvPicPr>
          <p:nvPr/>
        </p:nvPicPr>
        <p:blipFill>
          <a:blip r:embed="rId4"/>
          <a:stretch>
            <a:fillRect/>
          </a:stretch>
        </p:blipFill>
        <p:spPr>
          <a:xfrm>
            <a:off x="833761" y="3132800"/>
            <a:ext cx="914400" cy="1021487"/>
          </a:xfrm>
          <a:prstGeom prst="rect">
            <a:avLst/>
          </a:prstGeom>
        </p:spPr>
      </p:pic>
      <p:pic>
        <p:nvPicPr>
          <p:cNvPr id="9" name="Picture 8" descr="A picture containing linedrawing&#10;&#10;Description automatically generated">
            <a:extLst>
              <a:ext uri="{FF2B5EF4-FFF2-40B4-BE49-F238E27FC236}">
                <a16:creationId xmlns:a16="http://schemas.microsoft.com/office/drawing/2014/main" id="{F671A65F-80C5-3047-3F45-5D8564BD51CA}"/>
              </a:ext>
            </a:extLst>
          </p:cNvPr>
          <p:cNvPicPr>
            <a:picLocks noChangeAspect="1"/>
          </p:cNvPicPr>
          <p:nvPr/>
        </p:nvPicPr>
        <p:blipFill>
          <a:blip r:embed="rId4"/>
          <a:stretch>
            <a:fillRect/>
          </a:stretch>
        </p:blipFill>
        <p:spPr>
          <a:xfrm>
            <a:off x="4924887" y="2918256"/>
            <a:ext cx="914400" cy="1021487"/>
          </a:xfrm>
          <a:prstGeom prst="rect">
            <a:avLst/>
          </a:prstGeom>
        </p:spPr>
      </p:pic>
      <p:pic>
        <p:nvPicPr>
          <p:cNvPr id="10" name="Picture 10" descr="Diagram&#10;&#10;Description automatically generated">
            <a:extLst>
              <a:ext uri="{FF2B5EF4-FFF2-40B4-BE49-F238E27FC236}">
                <a16:creationId xmlns:a16="http://schemas.microsoft.com/office/drawing/2014/main" id="{D3D8EFB7-ABA9-A19A-0781-2F853F5CFE4C}"/>
              </a:ext>
            </a:extLst>
          </p:cNvPr>
          <p:cNvPicPr>
            <a:picLocks noChangeAspect="1"/>
          </p:cNvPicPr>
          <p:nvPr/>
        </p:nvPicPr>
        <p:blipFill>
          <a:blip r:embed="rId5"/>
          <a:stretch>
            <a:fillRect/>
          </a:stretch>
        </p:blipFill>
        <p:spPr>
          <a:xfrm>
            <a:off x="2830497" y="1824467"/>
            <a:ext cx="1115628" cy="1167201"/>
          </a:xfrm>
          <a:prstGeom prst="rect">
            <a:avLst/>
          </a:prstGeom>
        </p:spPr>
      </p:pic>
      <p:pic>
        <p:nvPicPr>
          <p:cNvPr id="11" name="Picture 11" descr="A picture containing antenna&#10;&#10;Description automatically generated">
            <a:extLst>
              <a:ext uri="{FF2B5EF4-FFF2-40B4-BE49-F238E27FC236}">
                <a16:creationId xmlns:a16="http://schemas.microsoft.com/office/drawing/2014/main" id="{A5CAC9C1-5B3A-23C3-34F5-F3EC4232A3C2}"/>
              </a:ext>
            </a:extLst>
          </p:cNvPr>
          <p:cNvPicPr>
            <a:picLocks noChangeAspect="1"/>
          </p:cNvPicPr>
          <p:nvPr/>
        </p:nvPicPr>
        <p:blipFill>
          <a:blip r:embed="rId6"/>
          <a:stretch>
            <a:fillRect/>
          </a:stretch>
        </p:blipFill>
        <p:spPr>
          <a:xfrm>
            <a:off x="2623351" y="5349641"/>
            <a:ext cx="997259" cy="1255982"/>
          </a:xfrm>
          <a:prstGeom prst="rect">
            <a:avLst/>
          </a:prstGeom>
        </p:spPr>
      </p:pic>
    </p:spTree>
    <p:extLst>
      <p:ext uri="{BB962C8B-B14F-4D97-AF65-F5344CB8AC3E}">
        <p14:creationId xmlns:p14="http://schemas.microsoft.com/office/powerpoint/2010/main" val="38815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rst">
            <a:extLst>
              <a:ext uri="{FF2B5EF4-FFF2-40B4-BE49-F238E27FC236}">
                <a16:creationId xmlns:a16="http://schemas.microsoft.com/office/drawing/2014/main" id="{90E1C365-311F-44AC-46A5-7B5F87677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186" y="1250282"/>
            <a:ext cx="2897311" cy="437815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64502E-12B3-C2D1-4127-688E38848221}"/>
              </a:ext>
            </a:extLst>
          </p:cNvPr>
          <p:cNvSpPr txBox="1"/>
          <p:nvPr/>
        </p:nvSpPr>
        <p:spPr>
          <a:xfrm>
            <a:off x="4791832" y="4977299"/>
            <a:ext cx="3714827" cy="1569660"/>
          </a:xfrm>
          <a:prstGeom prst="rect">
            <a:avLst/>
          </a:prstGeom>
          <a:noFill/>
          <a:ln w="9525">
            <a:solidFill>
              <a:schemeClr val="tx1"/>
            </a:solidFill>
          </a:ln>
        </p:spPr>
        <p:txBody>
          <a:bodyPr wrap="square" rtlCol="0">
            <a:spAutoFit/>
          </a:bodyPr>
          <a:lstStyle/>
          <a:p>
            <a:pPr algn="l"/>
            <a:r>
              <a:rPr lang="en-US" sz="2400" b="1" i="0" dirty="0">
                <a:solidFill>
                  <a:srgbClr val="333333"/>
                </a:solidFill>
                <a:effectLst/>
              </a:rPr>
              <a:t>Publisher: Penguin</a:t>
            </a:r>
            <a:r>
              <a:rPr lang="en-US" sz="2400" b="0" i="0" dirty="0">
                <a:solidFill>
                  <a:srgbClr val="333333"/>
                </a:solidFill>
                <a:effectLst/>
              </a:rPr>
              <a:t> </a:t>
            </a:r>
          </a:p>
          <a:p>
            <a:pPr algn="l"/>
            <a:r>
              <a:rPr lang="en-US" sz="2400" b="1" i="0" dirty="0">
                <a:solidFill>
                  <a:srgbClr val="333333"/>
                </a:solidFill>
                <a:effectLst/>
              </a:rPr>
              <a:t>Copyright Date:</a:t>
            </a:r>
            <a:r>
              <a:rPr lang="en-US" sz="2400" b="0" i="0" dirty="0">
                <a:solidFill>
                  <a:srgbClr val="333333"/>
                </a:solidFill>
                <a:effectLst/>
              </a:rPr>
              <a:t> 2022</a:t>
            </a:r>
          </a:p>
          <a:p>
            <a:pPr algn="l"/>
            <a:r>
              <a:rPr lang="en-US" sz="2400" b="1" i="0" dirty="0">
                <a:solidFill>
                  <a:srgbClr val="333333"/>
                </a:solidFill>
                <a:effectLst/>
              </a:rPr>
              <a:t>Reading Level:</a:t>
            </a:r>
            <a:r>
              <a:rPr lang="en-US" sz="2400" b="0" i="0" dirty="0">
                <a:solidFill>
                  <a:srgbClr val="333333"/>
                </a:solidFill>
                <a:effectLst/>
              </a:rPr>
              <a:t> 4.4</a:t>
            </a:r>
          </a:p>
          <a:p>
            <a:pPr algn="l"/>
            <a:r>
              <a:rPr lang="en-US" sz="2400" b="1" i="0" dirty="0">
                <a:solidFill>
                  <a:srgbClr val="333333"/>
                </a:solidFill>
                <a:effectLst/>
              </a:rPr>
              <a:t>Interest Level:</a:t>
            </a:r>
            <a:r>
              <a:rPr lang="en-US" sz="2400" b="0" i="0" dirty="0">
                <a:solidFill>
                  <a:srgbClr val="333333"/>
                </a:solidFill>
                <a:effectLst/>
              </a:rPr>
              <a:t> 5-9</a:t>
            </a:r>
          </a:p>
        </p:txBody>
      </p:sp>
      <p:sp>
        <p:nvSpPr>
          <p:cNvPr id="5" name="TextBox 4">
            <a:extLst>
              <a:ext uri="{FF2B5EF4-FFF2-40B4-BE49-F238E27FC236}">
                <a16:creationId xmlns:a16="http://schemas.microsoft.com/office/drawing/2014/main" id="{FFA39AA8-106E-E707-EC27-5ABEEEB71A2F}"/>
              </a:ext>
            </a:extLst>
          </p:cNvPr>
          <p:cNvSpPr txBox="1"/>
          <p:nvPr/>
        </p:nvSpPr>
        <p:spPr>
          <a:xfrm>
            <a:off x="3741426" y="2086706"/>
            <a:ext cx="7283839" cy="2677656"/>
          </a:xfrm>
          <a:prstGeom prst="rect">
            <a:avLst/>
          </a:prstGeom>
          <a:noFill/>
          <a:ln w="19050">
            <a:solidFill>
              <a:schemeClr val="tx1"/>
            </a:solidFill>
          </a:ln>
        </p:spPr>
        <p:txBody>
          <a:bodyPr wrap="square" rtlCol="0">
            <a:spAutoFit/>
          </a:bodyPr>
          <a:lstStyle/>
          <a:p>
            <a:r>
              <a:rPr lang="en-US" sz="2400" b="1" i="0" dirty="0">
                <a:solidFill>
                  <a:srgbClr val="333333"/>
                </a:solidFill>
                <a:effectLst/>
              </a:rPr>
              <a:t>Story Synopsis: </a:t>
            </a:r>
            <a:r>
              <a:rPr lang="en-US" sz="2400" b="0" i="0" dirty="0">
                <a:solidFill>
                  <a:srgbClr val="333333"/>
                </a:solidFill>
                <a:effectLst/>
              </a:rPr>
              <a:t>Minni lives in the poorest part of Mumbai, where access to water is limited to a few hours a day and the communal taps have long lines. In the high-rise building where she just started to work, she discovers that water streams out of every faucet </a:t>
            </a:r>
            <a:r>
              <a:rPr lang="en-US" sz="2400" b="0" i="1" dirty="0">
                <a:solidFill>
                  <a:srgbClr val="333333"/>
                </a:solidFill>
                <a:effectLst/>
              </a:rPr>
              <a:t>and </a:t>
            </a:r>
            <a:r>
              <a:rPr lang="en-US" sz="2400" b="0" i="0" dirty="0">
                <a:solidFill>
                  <a:srgbClr val="333333"/>
                </a:solidFill>
                <a:effectLst/>
              </a:rPr>
              <a:t>there’s even a rooftop swimming pool. </a:t>
            </a:r>
            <a:r>
              <a:rPr lang="en-US" sz="2400" dirty="0">
                <a:solidFill>
                  <a:srgbClr val="333333"/>
                </a:solidFill>
              </a:rPr>
              <a:t>She resolves to fight for water equity. </a:t>
            </a:r>
            <a:endParaRPr lang="en-US" sz="2400" dirty="0"/>
          </a:p>
        </p:txBody>
      </p:sp>
      <p:pic>
        <p:nvPicPr>
          <p:cNvPr id="8" name="Picture 7">
            <a:extLst>
              <a:ext uri="{FF2B5EF4-FFF2-40B4-BE49-F238E27FC236}">
                <a16:creationId xmlns:a16="http://schemas.microsoft.com/office/drawing/2014/main" id="{A9B4B199-3BCD-FE03-066E-8DFA9560F7F4}"/>
              </a:ext>
            </a:extLst>
          </p:cNvPr>
          <p:cNvPicPr>
            <a:picLocks noChangeAspect="1"/>
          </p:cNvPicPr>
          <p:nvPr/>
        </p:nvPicPr>
        <p:blipFill>
          <a:blip r:embed="rId3"/>
          <a:stretch>
            <a:fillRect/>
          </a:stretch>
        </p:blipFill>
        <p:spPr>
          <a:xfrm>
            <a:off x="4956981" y="449705"/>
            <a:ext cx="3800008" cy="1424065"/>
          </a:xfrm>
          <a:prstGeom prst="rect">
            <a:avLst/>
          </a:prstGeom>
        </p:spPr>
      </p:pic>
    </p:spTree>
    <p:extLst>
      <p:ext uri="{BB962C8B-B14F-4D97-AF65-F5344CB8AC3E}">
        <p14:creationId xmlns:p14="http://schemas.microsoft.com/office/powerpoint/2010/main" val="2297615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0E1432-C1CB-01D2-62F1-9E8E08191501}"/>
              </a:ext>
            </a:extLst>
          </p:cNvPr>
          <p:cNvSpPr txBox="1"/>
          <p:nvPr/>
        </p:nvSpPr>
        <p:spPr>
          <a:xfrm>
            <a:off x="681950" y="645990"/>
            <a:ext cx="10582844" cy="1200360"/>
          </a:xfrm>
          <a:prstGeom prst="rect">
            <a:avLst/>
          </a:prstGeom>
          <a:noFill/>
          <a:ln cap="flat">
            <a:noFill/>
          </a:ln>
        </p:spPr>
        <p:txBody>
          <a:bodyPr vert="horz" wrap="square" lIns="91440" tIns="45720" rIns="91440" bIns="45720" anchor="t" anchorCtr="0" compatLnSpc="1">
            <a:noAutofit/>
          </a:bodyPr>
          <a:lstStyle/>
          <a:p>
            <a:pPr>
              <a:lnSpc>
                <a:spcPct val="90000"/>
              </a:lnSpc>
              <a:defRPr sz="1800" b="0" i="0" u="none" strike="noStrike" kern="0" cap="none" spc="0" baseline="0">
                <a:solidFill>
                  <a:srgbClr val="000000"/>
                </a:solidFill>
                <a:uFillTx/>
              </a:defRPr>
            </a:pPr>
            <a:r>
              <a:rPr lang="en-US" sz="4000" b="1" spc="-300" dirty="0">
                <a:solidFill>
                  <a:srgbClr val="0066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Thirst: Mumbai</a:t>
            </a:r>
            <a:endParaRPr lang="en-US" b="1" dirty="0">
              <a:solidFill>
                <a:srgbClr val="0066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
        <p:nvSpPr>
          <p:cNvPr id="4" name="TextBox 3">
            <a:extLst>
              <a:ext uri="{FF2B5EF4-FFF2-40B4-BE49-F238E27FC236}">
                <a16:creationId xmlns:a16="http://schemas.microsoft.com/office/drawing/2014/main" id="{54EFFE41-3DE6-5996-C834-1AF0215BB3A5}"/>
              </a:ext>
            </a:extLst>
          </p:cNvPr>
          <p:cNvSpPr txBox="1"/>
          <p:nvPr/>
        </p:nvSpPr>
        <p:spPr>
          <a:xfrm>
            <a:off x="61993" y="6416298"/>
            <a:ext cx="70698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https://diversebooks.org/blog-qa-with-varsha-bajaj-thirst/</a:t>
            </a:r>
            <a:endParaRPr lang="en-US" dirty="0"/>
          </a:p>
          <a:p>
            <a:endParaRPr lang="en-US" dirty="0">
              <a:cs typeface="Calibri"/>
            </a:endParaRPr>
          </a:p>
        </p:txBody>
      </p:sp>
      <p:pic>
        <p:nvPicPr>
          <p:cNvPr id="5" name="Picture 5" descr="A picture containing graphical user interface&#10;&#10;Description automatically generated">
            <a:extLst>
              <a:ext uri="{FF2B5EF4-FFF2-40B4-BE49-F238E27FC236}">
                <a16:creationId xmlns:a16="http://schemas.microsoft.com/office/drawing/2014/main" id="{1BD4067D-416B-F9EE-3316-854039B57319}"/>
              </a:ext>
            </a:extLst>
          </p:cNvPr>
          <p:cNvPicPr>
            <a:picLocks noChangeAspect="1"/>
          </p:cNvPicPr>
          <p:nvPr/>
        </p:nvPicPr>
        <p:blipFill>
          <a:blip r:embed="rId3"/>
          <a:stretch>
            <a:fillRect/>
          </a:stretch>
        </p:blipFill>
        <p:spPr>
          <a:xfrm>
            <a:off x="922740" y="1637217"/>
            <a:ext cx="4251776" cy="4265632"/>
          </a:xfrm>
          <a:prstGeom prst="rect">
            <a:avLst/>
          </a:prstGeom>
        </p:spPr>
      </p:pic>
      <p:pic>
        <p:nvPicPr>
          <p:cNvPr id="7" name="Picture 7" descr="A picture containing person, outdoor, ground&#10;&#10;Description automatically generated">
            <a:extLst>
              <a:ext uri="{FF2B5EF4-FFF2-40B4-BE49-F238E27FC236}">
                <a16:creationId xmlns:a16="http://schemas.microsoft.com/office/drawing/2014/main" id="{8EF135E8-68BE-43C2-CB52-F250EDB2CA02}"/>
              </a:ext>
            </a:extLst>
          </p:cNvPr>
          <p:cNvPicPr>
            <a:picLocks noChangeAspect="1"/>
          </p:cNvPicPr>
          <p:nvPr/>
        </p:nvPicPr>
        <p:blipFill>
          <a:blip r:embed="rId4"/>
          <a:stretch>
            <a:fillRect/>
          </a:stretch>
        </p:blipFill>
        <p:spPr>
          <a:xfrm>
            <a:off x="6330970" y="119941"/>
            <a:ext cx="5857280" cy="3301655"/>
          </a:xfrm>
          <a:prstGeom prst="rect">
            <a:avLst/>
          </a:prstGeom>
        </p:spPr>
      </p:pic>
      <p:pic>
        <p:nvPicPr>
          <p:cNvPr id="8" name="Picture 8" descr="A picture containing outdoor, person, group, dancer&#10;&#10;Description automatically generated">
            <a:extLst>
              <a:ext uri="{FF2B5EF4-FFF2-40B4-BE49-F238E27FC236}">
                <a16:creationId xmlns:a16="http://schemas.microsoft.com/office/drawing/2014/main" id="{9FEFBBA3-4E6E-25E0-0250-F2B424684C13}"/>
              </a:ext>
            </a:extLst>
          </p:cNvPr>
          <p:cNvPicPr>
            <a:picLocks noChangeAspect="1"/>
          </p:cNvPicPr>
          <p:nvPr/>
        </p:nvPicPr>
        <p:blipFill>
          <a:blip r:embed="rId5"/>
          <a:stretch>
            <a:fillRect/>
          </a:stretch>
        </p:blipFill>
        <p:spPr>
          <a:xfrm>
            <a:off x="6329779" y="3473812"/>
            <a:ext cx="5865179" cy="3350474"/>
          </a:xfrm>
          <a:prstGeom prst="rect">
            <a:avLst/>
          </a:prstGeom>
        </p:spPr>
      </p:pic>
    </p:spTree>
    <p:extLst>
      <p:ext uri="{BB962C8B-B14F-4D97-AF65-F5344CB8AC3E}">
        <p14:creationId xmlns:p14="http://schemas.microsoft.com/office/powerpoint/2010/main" val="503987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E7A28-431E-E29A-3DF6-F9E2F3248477}"/>
              </a:ext>
            </a:extLst>
          </p:cNvPr>
          <p:cNvSpPr txBox="1"/>
          <p:nvPr/>
        </p:nvSpPr>
        <p:spPr>
          <a:xfrm>
            <a:off x="4446778" y="6130402"/>
            <a:ext cx="58428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https://water.org/our-impact/water-crisis/</a:t>
            </a:r>
            <a:endParaRPr lang="en-US" dirty="0"/>
          </a:p>
          <a:p>
            <a:endParaRPr lang="en-US" dirty="0">
              <a:cs typeface="Calibri"/>
            </a:endParaRPr>
          </a:p>
        </p:txBody>
      </p:sp>
      <p:pic>
        <p:nvPicPr>
          <p:cNvPr id="3" name="Picture 3" descr="Graphical user interface, text&#10;&#10;Description automatically generated">
            <a:extLst>
              <a:ext uri="{FF2B5EF4-FFF2-40B4-BE49-F238E27FC236}">
                <a16:creationId xmlns:a16="http://schemas.microsoft.com/office/drawing/2014/main" id="{353C81E3-6785-277A-A93C-09D23F9D3DBB}"/>
              </a:ext>
            </a:extLst>
          </p:cNvPr>
          <p:cNvPicPr>
            <a:picLocks noChangeAspect="1"/>
          </p:cNvPicPr>
          <p:nvPr/>
        </p:nvPicPr>
        <p:blipFill>
          <a:blip r:embed="rId3"/>
          <a:stretch>
            <a:fillRect/>
          </a:stretch>
        </p:blipFill>
        <p:spPr>
          <a:xfrm>
            <a:off x="1675725" y="1399528"/>
            <a:ext cx="9368724" cy="4730874"/>
          </a:xfrm>
          <a:prstGeom prst="rect">
            <a:avLst/>
          </a:prstGeom>
          <a:ln w="19050">
            <a:solidFill>
              <a:schemeClr val="tx1"/>
            </a:solidFill>
          </a:ln>
        </p:spPr>
      </p:pic>
      <p:sp>
        <p:nvSpPr>
          <p:cNvPr id="5" name="TextBox 4">
            <a:extLst>
              <a:ext uri="{FF2B5EF4-FFF2-40B4-BE49-F238E27FC236}">
                <a16:creationId xmlns:a16="http://schemas.microsoft.com/office/drawing/2014/main" id="{4DB37865-F6B3-5FD9-90AC-FC3C964E8382}"/>
              </a:ext>
            </a:extLst>
          </p:cNvPr>
          <p:cNvSpPr txBox="1"/>
          <p:nvPr/>
        </p:nvSpPr>
        <p:spPr>
          <a:xfrm>
            <a:off x="1634060" y="441836"/>
            <a:ext cx="82257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66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Thirst: How Water Effects the Economy?</a:t>
            </a:r>
          </a:p>
        </p:txBody>
      </p:sp>
    </p:spTree>
    <p:extLst>
      <p:ext uri="{BB962C8B-B14F-4D97-AF65-F5344CB8AC3E}">
        <p14:creationId xmlns:p14="http://schemas.microsoft.com/office/powerpoint/2010/main" val="997362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person, outdoor&#10;&#10;Description automatically generated">
            <a:extLst>
              <a:ext uri="{FF2B5EF4-FFF2-40B4-BE49-F238E27FC236}">
                <a16:creationId xmlns:a16="http://schemas.microsoft.com/office/drawing/2014/main" id="{B51DB96D-A2DE-4F6C-7F81-F1122437EF12}"/>
              </a:ext>
            </a:extLst>
          </p:cNvPr>
          <p:cNvPicPr>
            <a:picLocks noChangeAspect="1"/>
          </p:cNvPicPr>
          <p:nvPr/>
        </p:nvPicPr>
        <p:blipFill>
          <a:blip r:embed="rId2"/>
          <a:stretch>
            <a:fillRect/>
          </a:stretch>
        </p:blipFill>
        <p:spPr>
          <a:xfrm>
            <a:off x="1073426" y="828931"/>
            <a:ext cx="4030104" cy="5200137"/>
          </a:xfrm>
          <a:prstGeom prst="rect">
            <a:avLst/>
          </a:prstGeom>
        </p:spPr>
      </p:pic>
      <p:pic>
        <p:nvPicPr>
          <p:cNvPr id="3" name="Picture 3" descr="Graphical user interface, text, application&#10;&#10;Description automatically generated">
            <a:extLst>
              <a:ext uri="{FF2B5EF4-FFF2-40B4-BE49-F238E27FC236}">
                <a16:creationId xmlns:a16="http://schemas.microsoft.com/office/drawing/2014/main" id="{47162D60-A5B9-306F-D76F-96A589C8A9C2}"/>
              </a:ext>
            </a:extLst>
          </p:cNvPr>
          <p:cNvPicPr>
            <a:picLocks noChangeAspect="1"/>
          </p:cNvPicPr>
          <p:nvPr/>
        </p:nvPicPr>
        <p:blipFill>
          <a:blip r:embed="rId3"/>
          <a:stretch>
            <a:fillRect/>
          </a:stretch>
        </p:blipFill>
        <p:spPr>
          <a:xfrm>
            <a:off x="5768594" y="1601809"/>
            <a:ext cx="6105453" cy="4187042"/>
          </a:xfrm>
          <a:prstGeom prst="rect">
            <a:avLst/>
          </a:prstGeom>
          <a:ln w="19050">
            <a:solidFill>
              <a:schemeClr val="tx1"/>
            </a:solidFill>
          </a:ln>
        </p:spPr>
      </p:pic>
      <p:sp>
        <p:nvSpPr>
          <p:cNvPr id="4" name="TextBox 3">
            <a:extLst>
              <a:ext uri="{FF2B5EF4-FFF2-40B4-BE49-F238E27FC236}">
                <a16:creationId xmlns:a16="http://schemas.microsoft.com/office/drawing/2014/main" id="{9D01C27E-370E-2CD7-4E53-1FCB19212F1A}"/>
              </a:ext>
            </a:extLst>
          </p:cNvPr>
          <p:cNvSpPr txBox="1"/>
          <p:nvPr/>
        </p:nvSpPr>
        <p:spPr>
          <a:xfrm>
            <a:off x="2173357" y="6351972"/>
            <a:ext cx="90512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https://thewaterproject.org/resources/download/TheWaterProject-TeachingGuide-K5.pdf</a:t>
            </a:r>
            <a:endParaRPr lang="en-US" dirty="0"/>
          </a:p>
          <a:p>
            <a:endParaRPr lang="en-US" dirty="0">
              <a:cs typeface="Calibri"/>
            </a:endParaRPr>
          </a:p>
        </p:txBody>
      </p:sp>
      <p:sp>
        <p:nvSpPr>
          <p:cNvPr id="6" name="TextBox 5">
            <a:extLst>
              <a:ext uri="{FF2B5EF4-FFF2-40B4-BE49-F238E27FC236}">
                <a16:creationId xmlns:a16="http://schemas.microsoft.com/office/drawing/2014/main" id="{1DBC5088-20C7-440A-9F11-CF4B7D57C109}"/>
              </a:ext>
            </a:extLst>
          </p:cNvPr>
          <p:cNvSpPr txBox="1"/>
          <p:nvPr/>
        </p:nvSpPr>
        <p:spPr>
          <a:xfrm>
            <a:off x="4280452" y="265810"/>
            <a:ext cx="6096000" cy="523220"/>
          </a:xfrm>
          <a:prstGeom prst="rect">
            <a:avLst/>
          </a:prstGeom>
          <a:noFill/>
        </p:spPr>
        <p:txBody>
          <a:bodyPr wrap="square">
            <a:spAutoFit/>
          </a:bodyPr>
          <a:lstStyle/>
          <a:p>
            <a:pPr algn="ctr"/>
            <a:r>
              <a:rPr lang="en-US" sz="2800" b="1" dirty="0">
                <a:solidFill>
                  <a:srgbClr val="0066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Scarcity  Scramble</a:t>
            </a:r>
          </a:p>
        </p:txBody>
      </p:sp>
    </p:spTree>
    <p:extLst>
      <p:ext uri="{BB962C8B-B14F-4D97-AF65-F5344CB8AC3E}">
        <p14:creationId xmlns:p14="http://schemas.microsoft.com/office/powerpoint/2010/main" val="123717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43827-C082-90A9-A1BF-9D4C2DD62A0A}"/>
              </a:ext>
            </a:extLst>
          </p:cNvPr>
          <p:cNvSpPr txBox="1"/>
          <p:nvPr/>
        </p:nvSpPr>
        <p:spPr>
          <a:xfrm>
            <a:off x="330530" y="1713903"/>
            <a:ext cx="356586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cs typeface="Calibri"/>
              </a:rPr>
              <a:t>Abundance</a:t>
            </a:r>
          </a:p>
        </p:txBody>
      </p:sp>
      <p:sp>
        <p:nvSpPr>
          <p:cNvPr id="4" name="TextBox 3">
            <a:extLst>
              <a:ext uri="{FF2B5EF4-FFF2-40B4-BE49-F238E27FC236}">
                <a16:creationId xmlns:a16="http://schemas.microsoft.com/office/drawing/2014/main" id="{701A4CF2-0473-DDE6-6D4B-4AD73E4F41A5}"/>
              </a:ext>
            </a:extLst>
          </p:cNvPr>
          <p:cNvSpPr txBox="1"/>
          <p:nvPr/>
        </p:nvSpPr>
        <p:spPr>
          <a:xfrm>
            <a:off x="4463411" y="1578292"/>
            <a:ext cx="356586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cs typeface="Calibri"/>
              </a:rPr>
              <a:t>Physical Scarcity</a:t>
            </a:r>
          </a:p>
        </p:txBody>
      </p:sp>
      <p:sp>
        <p:nvSpPr>
          <p:cNvPr id="5" name="TextBox 4">
            <a:extLst>
              <a:ext uri="{FF2B5EF4-FFF2-40B4-BE49-F238E27FC236}">
                <a16:creationId xmlns:a16="http://schemas.microsoft.com/office/drawing/2014/main" id="{D1448A5F-2718-C21C-15EA-1997B88EC97B}"/>
              </a:ext>
            </a:extLst>
          </p:cNvPr>
          <p:cNvSpPr txBox="1"/>
          <p:nvPr/>
        </p:nvSpPr>
        <p:spPr>
          <a:xfrm>
            <a:off x="8254037" y="1539545"/>
            <a:ext cx="356586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cs typeface="Calibri"/>
              </a:rPr>
              <a:t>Economic</a:t>
            </a:r>
            <a:endParaRPr lang="en-US" dirty="0"/>
          </a:p>
          <a:p>
            <a:pPr algn="ctr"/>
            <a:r>
              <a:rPr lang="en-US" sz="4400" dirty="0">
                <a:cs typeface="Calibri"/>
              </a:rPr>
              <a:t>Scarcity</a:t>
            </a:r>
            <a:endParaRPr lang="en-US" dirty="0"/>
          </a:p>
        </p:txBody>
      </p:sp>
      <p:pic>
        <p:nvPicPr>
          <p:cNvPr id="7" name="Picture 7" descr="A pile of coins&#10;&#10;Description automatically generated">
            <a:extLst>
              <a:ext uri="{FF2B5EF4-FFF2-40B4-BE49-F238E27FC236}">
                <a16:creationId xmlns:a16="http://schemas.microsoft.com/office/drawing/2014/main" id="{7433177D-0EDC-6424-010F-703BE5FC4BD9}"/>
              </a:ext>
            </a:extLst>
          </p:cNvPr>
          <p:cNvPicPr>
            <a:picLocks noChangeAspect="1"/>
          </p:cNvPicPr>
          <p:nvPr/>
        </p:nvPicPr>
        <p:blipFill>
          <a:blip r:embed="rId2"/>
          <a:stretch>
            <a:fillRect/>
          </a:stretch>
        </p:blipFill>
        <p:spPr>
          <a:xfrm>
            <a:off x="514027" y="3171906"/>
            <a:ext cx="3763505" cy="2516052"/>
          </a:xfrm>
          <a:prstGeom prst="rect">
            <a:avLst/>
          </a:prstGeom>
        </p:spPr>
      </p:pic>
      <p:pic>
        <p:nvPicPr>
          <p:cNvPr id="8" name="Picture 8">
            <a:extLst>
              <a:ext uri="{FF2B5EF4-FFF2-40B4-BE49-F238E27FC236}">
                <a16:creationId xmlns:a16="http://schemas.microsoft.com/office/drawing/2014/main" id="{FC3B1EFC-F677-097F-54DD-6F6FBCAEF18E}"/>
              </a:ext>
            </a:extLst>
          </p:cNvPr>
          <p:cNvPicPr>
            <a:picLocks noChangeAspect="1"/>
          </p:cNvPicPr>
          <p:nvPr/>
        </p:nvPicPr>
        <p:blipFill>
          <a:blip r:embed="rId3"/>
          <a:stretch>
            <a:fillRect/>
          </a:stretch>
        </p:blipFill>
        <p:spPr>
          <a:xfrm>
            <a:off x="5800241" y="3979191"/>
            <a:ext cx="1056467" cy="1056467"/>
          </a:xfrm>
          <a:prstGeom prst="rect">
            <a:avLst/>
          </a:prstGeom>
        </p:spPr>
      </p:pic>
      <p:pic>
        <p:nvPicPr>
          <p:cNvPr id="10" name="Picture 10" descr="Shape&#10;&#10;Description automatically generated">
            <a:extLst>
              <a:ext uri="{FF2B5EF4-FFF2-40B4-BE49-F238E27FC236}">
                <a16:creationId xmlns:a16="http://schemas.microsoft.com/office/drawing/2014/main" id="{495E6010-FC19-E112-2EB4-2BD79BF99EE9}"/>
              </a:ext>
            </a:extLst>
          </p:cNvPr>
          <p:cNvPicPr>
            <a:picLocks noChangeAspect="1"/>
          </p:cNvPicPr>
          <p:nvPr/>
        </p:nvPicPr>
        <p:blipFill rotWithShape="1">
          <a:blip r:embed="rId4"/>
          <a:srcRect r="235" b="7625"/>
          <a:stretch/>
        </p:blipFill>
        <p:spPr>
          <a:xfrm>
            <a:off x="8779790" y="3239198"/>
            <a:ext cx="2736749" cy="2736748"/>
          </a:xfrm>
          <a:prstGeom prst="rect">
            <a:avLst/>
          </a:prstGeom>
        </p:spPr>
      </p:pic>
      <p:sp>
        <p:nvSpPr>
          <p:cNvPr id="3" name="TextBox 2">
            <a:extLst>
              <a:ext uri="{FF2B5EF4-FFF2-40B4-BE49-F238E27FC236}">
                <a16:creationId xmlns:a16="http://schemas.microsoft.com/office/drawing/2014/main" id="{8A1CAC7E-B8C2-4D02-8E0E-1385BC88AFA7}"/>
              </a:ext>
            </a:extLst>
          </p:cNvPr>
          <p:cNvSpPr txBox="1"/>
          <p:nvPr/>
        </p:nvSpPr>
        <p:spPr>
          <a:xfrm>
            <a:off x="2372139" y="371061"/>
            <a:ext cx="7103165" cy="646331"/>
          </a:xfrm>
          <a:prstGeom prst="rect">
            <a:avLst/>
          </a:prstGeom>
          <a:noFill/>
        </p:spPr>
        <p:txBody>
          <a:bodyPr wrap="square" rtlCol="0">
            <a:spAutoFit/>
          </a:bodyPr>
          <a:lstStyle/>
          <a:p>
            <a:pPr algn="ctr"/>
            <a:r>
              <a:rPr lang="en-US" sz="3600" b="1" dirty="0">
                <a:solidFill>
                  <a:srgbClr val="0066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Abundance vs Scarcity Activity</a:t>
            </a:r>
          </a:p>
        </p:txBody>
      </p:sp>
    </p:spTree>
    <p:extLst>
      <p:ext uri="{BB962C8B-B14F-4D97-AF65-F5344CB8AC3E}">
        <p14:creationId xmlns:p14="http://schemas.microsoft.com/office/powerpoint/2010/main" val="598406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indoor, dish, meal&#10;&#10;Description automatically generated">
            <a:extLst>
              <a:ext uri="{FF2B5EF4-FFF2-40B4-BE49-F238E27FC236}">
                <a16:creationId xmlns:a16="http://schemas.microsoft.com/office/drawing/2014/main" id="{42C59E01-26F2-10EE-7AF0-59674BADC464}"/>
              </a:ext>
            </a:extLst>
          </p:cNvPr>
          <p:cNvPicPr>
            <a:picLocks noChangeAspect="1"/>
          </p:cNvPicPr>
          <p:nvPr/>
        </p:nvPicPr>
        <p:blipFill>
          <a:blip r:embed="rId2"/>
          <a:stretch>
            <a:fillRect/>
          </a:stretch>
        </p:blipFill>
        <p:spPr>
          <a:xfrm>
            <a:off x="6023573" y="3431321"/>
            <a:ext cx="3290656" cy="3344549"/>
          </a:xfrm>
          <a:prstGeom prst="rect">
            <a:avLst/>
          </a:prstGeom>
        </p:spPr>
      </p:pic>
      <p:pic>
        <p:nvPicPr>
          <p:cNvPr id="3" name="Picture 3" descr="A picture containing table&#10;&#10;Description automatically generated">
            <a:extLst>
              <a:ext uri="{FF2B5EF4-FFF2-40B4-BE49-F238E27FC236}">
                <a16:creationId xmlns:a16="http://schemas.microsoft.com/office/drawing/2014/main" id="{72795D4D-D3B7-C10B-B80D-CAAB15402938}"/>
              </a:ext>
            </a:extLst>
          </p:cNvPr>
          <p:cNvPicPr>
            <a:picLocks noChangeAspect="1"/>
          </p:cNvPicPr>
          <p:nvPr/>
        </p:nvPicPr>
        <p:blipFill>
          <a:blip r:embed="rId3"/>
          <a:stretch>
            <a:fillRect/>
          </a:stretch>
        </p:blipFill>
        <p:spPr>
          <a:xfrm rot="-1980000">
            <a:off x="8177162" y="1691900"/>
            <a:ext cx="3483005" cy="3244860"/>
          </a:xfrm>
          <a:prstGeom prst="rect">
            <a:avLst/>
          </a:prstGeom>
        </p:spPr>
      </p:pic>
      <p:sp>
        <p:nvSpPr>
          <p:cNvPr id="4" name="TextBox 3">
            <a:extLst>
              <a:ext uri="{FF2B5EF4-FFF2-40B4-BE49-F238E27FC236}">
                <a16:creationId xmlns:a16="http://schemas.microsoft.com/office/drawing/2014/main" id="{0CFE98B9-85DD-7364-300C-38F4C55E2B23}"/>
              </a:ext>
            </a:extLst>
          </p:cNvPr>
          <p:cNvSpPr txBox="1"/>
          <p:nvPr/>
        </p:nvSpPr>
        <p:spPr>
          <a:xfrm>
            <a:off x="9701738" y="5264533"/>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latin typeface="Verdana Pro"/>
                <a:cs typeface="Calibri"/>
              </a:rPr>
              <a:t>Materials</a:t>
            </a:r>
            <a:endParaRPr lang="en-US" sz="3600">
              <a:latin typeface="Verdana Pro"/>
            </a:endParaRPr>
          </a:p>
        </p:txBody>
      </p:sp>
      <p:sp>
        <p:nvSpPr>
          <p:cNvPr id="7" name="TextBox 6">
            <a:extLst>
              <a:ext uri="{FF2B5EF4-FFF2-40B4-BE49-F238E27FC236}">
                <a16:creationId xmlns:a16="http://schemas.microsoft.com/office/drawing/2014/main" id="{7AED833C-BEB0-930B-B045-A96632774FFF}"/>
              </a:ext>
            </a:extLst>
          </p:cNvPr>
          <p:cNvSpPr txBox="1"/>
          <p:nvPr/>
        </p:nvSpPr>
        <p:spPr>
          <a:xfrm>
            <a:off x="288011" y="1954079"/>
            <a:ext cx="551998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93F4F"/>
                </a:solidFill>
                <a:latin typeface="Calibri"/>
                <a:cs typeface="Calibri"/>
              </a:rPr>
              <a:t>In this activity, learners will challenge themselves to create an effective water filter made from recycled materials and natural materials found outside. While this activity does not actually filter the water to the standards that allow for drinking, it will allow students to explore the first stage of water treatment, which is filtration.</a:t>
            </a:r>
            <a:r>
              <a:rPr lang="en-US" sz="2400">
                <a:solidFill>
                  <a:srgbClr val="393F4F"/>
                </a:solidFill>
                <a:latin typeface="Overpass"/>
              </a:rPr>
              <a:t> </a:t>
            </a:r>
            <a:endParaRPr lang="en-US" sz="2400"/>
          </a:p>
        </p:txBody>
      </p:sp>
      <p:sp>
        <p:nvSpPr>
          <p:cNvPr id="8" name="TextBox 7">
            <a:extLst>
              <a:ext uri="{FF2B5EF4-FFF2-40B4-BE49-F238E27FC236}">
                <a16:creationId xmlns:a16="http://schemas.microsoft.com/office/drawing/2014/main" id="{EE07F7A6-C7B4-60EE-348C-34D251EDE94D}"/>
              </a:ext>
            </a:extLst>
          </p:cNvPr>
          <p:cNvSpPr txBox="1"/>
          <p:nvPr/>
        </p:nvSpPr>
        <p:spPr>
          <a:xfrm>
            <a:off x="1205949" y="255107"/>
            <a:ext cx="856702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0066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Make Your Own Water Filter </a:t>
            </a:r>
          </a:p>
          <a:p>
            <a:endParaRPr lang="en-US" sz="3600" dirty="0">
              <a:latin typeface="Helvetica Neue"/>
              <a:cs typeface="Calibri"/>
            </a:endParaRPr>
          </a:p>
        </p:txBody>
      </p:sp>
      <p:sp>
        <p:nvSpPr>
          <p:cNvPr id="9" name="TextBox 8">
            <a:extLst>
              <a:ext uri="{FF2B5EF4-FFF2-40B4-BE49-F238E27FC236}">
                <a16:creationId xmlns:a16="http://schemas.microsoft.com/office/drawing/2014/main" id="{7545349F-AD64-3B4C-F746-B746A20EBE77}"/>
              </a:ext>
            </a:extLst>
          </p:cNvPr>
          <p:cNvSpPr txBox="1"/>
          <p:nvPr/>
        </p:nvSpPr>
        <p:spPr>
          <a:xfrm>
            <a:off x="158858" y="6099874"/>
            <a:ext cx="56491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https://pinnguaq.com/learn/create-a-water-filter-from-recycled-and-natural-materials/</a:t>
            </a:r>
            <a:endParaRPr lang="en-US"/>
          </a:p>
          <a:p>
            <a:endParaRPr lang="en-US">
              <a:cs typeface="Calibri"/>
            </a:endParaRPr>
          </a:p>
        </p:txBody>
      </p:sp>
    </p:spTree>
    <p:extLst>
      <p:ext uri="{BB962C8B-B14F-4D97-AF65-F5344CB8AC3E}">
        <p14:creationId xmlns:p14="http://schemas.microsoft.com/office/powerpoint/2010/main" val="2507533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871C1-5EEC-6ACA-75EB-24CBADF95D80}"/>
              </a:ext>
            </a:extLst>
          </p:cNvPr>
          <p:cNvSpPr txBox="1"/>
          <p:nvPr/>
        </p:nvSpPr>
        <p:spPr>
          <a:xfrm>
            <a:off x="2063408" y="6312976"/>
            <a:ext cx="104536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https://pinnguaq.com/learn/create-a-water-filter-from-recycled-and-natural-materials/</a:t>
            </a:r>
            <a:endParaRPr lang="en-US" dirty="0"/>
          </a:p>
          <a:p>
            <a:endParaRPr lang="en-US" dirty="0">
              <a:cs typeface="Calibri"/>
            </a:endParaRPr>
          </a:p>
        </p:txBody>
      </p:sp>
      <p:sp>
        <p:nvSpPr>
          <p:cNvPr id="3" name="TextBox 2">
            <a:extLst>
              <a:ext uri="{FF2B5EF4-FFF2-40B4-BE49-F238E27FC236}">
                <a16:creationId xmlns:a16="http://schemas.microsoft.com/office/drawing/2014/main" id="{CD9FBBFA-9886-2C33-DFF3-B35ED22C9155}"/>
              </a:ext>
            </a:extLst>
          </p:cNvPr>
          <p:cNvSpPr txBox="1"/>
          <p:nvPr/>
        </p:nvSpPr>
        <p:spPr>
          <a:xfrm>
            <a:off x="1325721" y="379299"/>
            <a:ext cx="81495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0066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Creating a Water Filter</a:t>
            </a:r>
          </a:p>
        </p:txBody>
      </p:sp>
      <p:sp>
        <p:nvSpPr>
          <p:cNvPr id="4" name="TextBox 3">
            <a:extLst>
              <a:ext uri="{FF2B5EF4-FFF2-40B4-BE49-F238E27FC236}">
                <a16:creationId xmlns:a16="http://schemas.microsoft.com/office/drawing/2014/main" id="{E5B5A18B-CEA4-E772-C9F0-10060C5F3E6D}"/>
              </a:ext>
            </a:extLst>
          </p:cNvPr>
          <p:cNvSpPr txBox="1"/>
          <p:nvPr/>
        </p:nvSpPr>
        <p:spPr>
          <a:xfrm>
            <a:off x="865322" y="1523999"/>
            <a:ext cx="1071966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In this activity, learners will challenge themselves to create an effective water filter made from recycled materials and natural materials found outside. While this activity does not actually filter the water to the standards that allow for drinking, it will allow students to explore the first stage of water treatment, which is filtration. </a:t>
            </a:r>
          </a:p>
        </p:txBody>
      </p:sp>
      <p:pic>
        <p:nvPicPr>
          <p:cNvPr id="5" name="Picture 5" descr="A picture containing table, cup, container, glass&#10;&#10;Description automatically generated">
            <a:extLst>
              <a:ext uri="{FF2B5EF4-FFF2-40B4-BE49-F238E27FC236}">
                <a16:creationId xmlns:a16="http://schemas.microsoft.com/office/drawing/2014/main" id="{5BFCD1C1-1CA3-4421-BC4E-69C130DFA732}"/>
              </a:ext>
            </a:extLst>
          </p:cNvPr>
          <p:cNvPicPr>
            <a:picLocks noChangeAspect="1"/>
          </p:cNvPicPr>
          <p:nvPr/>
        </p:nvPicPr>
        <p:blipFill>
          <a:blip r:embed="rId3"/>
          <a:stretch>
            <a:fillRect/>
          </a:stretch>
        </p:blipFill>
        <p:spPr>
          <a:xfrm>
            <a:off x="7530603" y="3690641"/>
            <a:ext cx="3505199" cy="2622335"/>
          </a:xfrm>
          <a:prstGeom prst="rect">
            <a:avLst/>
          </a:prstGeom>
        </p:spPr>
      </p:pic>
    </p:spTree>
    <p:extLst>
      <p:ext uri="{BB962C8B-B14F-4D97-AF65-F5344CB8AC3E}">
        <p14:creationId xmlns:p14="http://schemas.microsoft.com/office/powerpoint/2010/main" val="3499666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D5DDC-37A4-D24D-59EF-BF174199F6F2}"/>
              </a:ext>
            </a:extLst>
          </p:cNvPr>
          <p:cNvSpPr txBox="1"/>
          <p:nvPr/>
        </p:nvSpPr>
        <p:spPr>
          <a:xfrm>
            <a:off x="706218" y="469343"/>
            <a:ext cx="10582844" cy="122134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dirty="0">
              <a:solidFill>
                <a:srgbClr val="414A58"/>
              </a:solidFill>
              <a:uFillTx/>
              <a:latin typeface="Inter Light" pitchFamily="2"/>
              <a:ea typeface="Inter Light" pitchFamily="2"/>
            </a:endParaRPr>
          </a:p>
        </p:txBody>
      </p:sp>
      <p:sp>
        <p:nvSpPr>
          <p:cNvPr id="4" name="Slide Number Placeholder 4">
            <a:extLst>
              <a:ext uri="{FF2B5EF4-FFF2-40B4-BE49-F238E27FC236}">
                <a16:creationId xmlns:a16="http://schemas.microsoft.com/office/drawing/2014/main" id="{1EAE6985-04F6-0793-5463-5FD8ADB6FA2C}"/>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9987EC1D-768E-2147-8ACD-16FE6BC01CCB}" type="slidenum">
              <a:rPr lang="en-US" sz="1000">
                <a:solidFill>
                  <a:srgbClr val="414A58"/>
                </a:solidFill>
                <a:latin typeface="Inter" pitchFamily="2"/>
              </a:rPr>
              <a:t>3</a:t>
            </a:fld>
            <a:endParaRPr lang="en-US" sz="1000" dirty="0">
              <a:solidFill>
                <a:srgbClr val="414A58"/>
              </a:solidFill>
              <a:latin typeface="Inter" pitchFamily="2"/>
            </a:endParaRPr>
          </a:p>
        </p:txBody>
      </p:sp>
      <p:sp>
        <p:nvSpPr>
          <p:cNvPr id="3" name="Title 1">
            <a:extLst>
              <a:ext uri="{FF2B5EF4-FFF2-40B4-BE49-F238E27FC236}">
                <a16:creationId xmlns:a16="http://schemas.microsoft.com/office/drawing/2014/main" id="{F09D67C9-1906-BD97-310D-5050575DF4B5}"/>
              </a:ext>
            </a:extLst>
          </p:cNvPr>
          <p:cNvSpPr txBox="1">
            <a:spLocks noChangeArrowheads="1"/>
          </p:cNvSpPr>
          <p:nvPr/>
        </p:nvSpPr>
        <p:spPr>
          <a:xfrm>
            <a:off x="739840" y="4693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Professional Development Opportunities</a:t>
            </a:r>
          </a:p>
        </p:txBody>
      </p:sp>
      <p:sp>
        <p:nvSpPr>
          <p:cNvPr id="5" name="Content Placeholder 2">
            <a:extLst>
              <a:ext uri="{FF2B5EF4-FFF2-40B4-BE49-F238E27FC236}">
                <a16:creationId xmlns:a16="http://schemas.microsoft.com/office/drawing/2014/main" id="{31CDD0B8-9444-EA1B-2872-306B324C89FE}"/>
              </a:ext>
            </a:extLst>
          </p:cNvPr>
          <p:cNvSpPr txBox="1">
            <a:spLocks/>
          </p:cNvSpPr>
          <p:nvPr/>
        </p:nvSpPr>
        <p:spPr>
          <a:xfrm>
            <a:off x="902938" y="1577155"/>
            <a:ext cx="10515600" cy="28770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Tx/>
              <a:buNone/>
              <a:defRPr/>
            </a:pPr>
            <a:r>
              <a:rPr lang="en-US" sz="1800" dirty="0">
                <a:solidFill>
                  <a:prstClr val="black"/>
                </a:solidFill>
                <a:latin typeface="Calibri" panose="020F0502020204030204" pitchFamily="34" charset="0"/>
                <a:ea typeface="ＭＳ Ｐゴシック"/>
                <a:cs typeface="Calibri" panose="020F0502020204030204" pitchFamily="34" charset="0"/>
              </a:rPr>
              <a:t>To earn professional development credit for CEE webinars found on EconEdLink, you must:</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Watch a minimum of 45-minutes and you will automatically receive a professional development </a:t>
            </a:r>
            <a:r>
              <a:rPr lang="en-US" sz="1800" b="1" dirty="0">
                <a:solidFill>
                  <a:srgbClr val="7A9900"/>
                </a:solidFill>
                <a:latin typeface="Calibri" panose="020F0502020204030204" pitchFamily="34" charset="0"/>
                <a:ea typeface="ＭＳ Ｐゴシック"/>
                <a:cs typeface="Calibri" panose="020F0502020204030204" pitchFamily="34" charset="0"/>
              </a:rPr>
              <a:t>certificate </a:t>
            </a:r>
            <a:r>
              <a:rPr lang="en-US" sz="1800" dirty="0">
                <a:solidFill>
                  <a:prstClr val="black"/>
                </a:solidFill>
                <a:latin typeface="Calibri" panose="020F0502020204030204" pitchFamily="34" charset="0"/>
                <a:ea typeface="ＭＳ Ｐゴシック"/>
                <a:cs typeface="Calibri" panose="020F0502020204030204" pitchFamily="34" charset="0"/>
              </a:rPr>
              <a:t>via e-mail within 24 hours. </a:t>
            </a: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Attendees can learn how much credit they will earn per workshop. </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Tx/>
              <a:buNone/>
              <a:defRPr/>
            </a:pPr>
            <a:r>
              <a:rPr lang="en-US" sz="1800" b="1" u="sng" dirty="0">
                <a:solidFill>
                  <a:prstClr val="black"/>
                </a:solidFill>
                <a:latin typeface="Calibri" panose="020F0502020204030204" pitchFamily="34" charset="0"/>
                <a:ea typeface="ＭＳ Ｐゴシック"/>
                <a:cs typeface="Calibri" panose="020F0502020204030204" pitchFamily="34" charset="0"/>
              </a:rPr>
              <a:t>Accessing resources: </a:t>
            </a:r>
            <a:endParaRPr lang="en-US" sz="1800" b="1" u="sng"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You can now easily download presentations, lesson plan materials, and activities for each webinar from </a:t>
            </a:r>
            <a:r>
              <a:rPr lang="en-US" sz="1600" b="1" i="1" dirty="0">
                <a:solidFill>
                  <a:srgbClr val="005CB8"/>
                </a:solidFill>
                <a:latin typeface="Calibri" panose="020F0502020204030204" pitchFamily="34" charset="0"/>
                <a:ea typeface="ＭＳ Ｐゴシック"/>
                <a:cs typeface="Calibri" panose="020F0502020204030204" pitchFamily="34" charset="0"/>
                <a:hlinkClick r:id="rId2"/>
              </a:rPr>
              <a:t>EconEdLink.org/professional-development/</a:t>
            </a: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Sans-Serif"/>
              <a:buChar char="•"/>
              <a:defRPr/>
            </a:pPr>
            <a:endParaRPr lang="en-US" sz="1600" b="1" i="1" u="sng"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r>
              <a:rPr lang="en-US" sz="1600" b="1" u="sng" dirty="0">
                <a:solidFill>
                  <a:prstClr val="black"/>
                </a:solidFill>
                <a:latin typeface="Calibri" panose="020F0502020204030204" pitchFamily="34" charset="0"/>
                <a:ea typeface="ＭＳ Ｐゴシック"/>
                <a:cs typeface="Calibri" panose="020F0502020204030204" pitchFamily="34" charset="0"/>
              </a:rPr>
              <a:t>Local resources:</a:t>
            </a:r>
            <a:r>
              <a:rPr lang="en-US" sz="1600" dirty="0">
                <a:solidFill>
                  <a:prstClr val="black"/>
                </a:solidFill>
                <a:latin typeface="Calibri" panose="020F0502020204030204" pitchFamily="34" charset="0"/>
                <a:ea typeface="ＭＳ Ｐゴシック"/>
                <a:cs typeface="Calibri" panose="020F0502020204030204" pitchFamily="34" charset="0"/>
              </a:rPr>
              <a:t> </a:t>
            </a: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600" dirty="0">
                <a:solidFill>
                  <a:prstClr val="black"/>
                </a:solidFill>
                <a:latin typeface="Calibri" panose="020F0502020204030204" pitchFamily="34" charset="0"/>
                <a:ea typeface="ＭＳ Ｐゴシック"/>
                <a:cs typeface="Calibri" panose="020F0502020204030204" pitchFamily="34" charset="0"/>
              </a:rPr>
              <a:t>Insert your local professional development opportunities (if applicable)</a:t>
            </a:r>
            <a:endParaRPr lang="en-US" sz="1400" b="1" i="1"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C282-3095-8824-3247-218B5F2D34C0}"/>
              </a:ext>
            </a:extLst>
          </p:cNvPr>
          <p:cNvSpPr>
            <a:spLocks noGrp="1"/>
          </p:cNvSpPr>
          <p:nvPr>
            <p:ph type="title"/>
          </p:nvPr>
        </p:nvSpPr>
        <p:spPr/>
        <p:txBody>
          <a:bodyPr>
            <a:normAutofit fontScale="90000"/>
          </a:bodyPr>
          <a:lstStyle/>
          <a:p>
            <a:pPr algn="ctr"/>
            <a:endParaRPr lang="en-US" sz="3600" dirty="0">
              <a:latin typeface="Bahnschrift Condensed" panose="020B0502040204020203" pitchFamily="34" charset="0"/>
            </a:endParaRPr>
          </a:p>
        </p:txBody>
      </p:sp>
      <p:pic>
        <p:nvPicPr>
          <p:cNvPr id="4" name="Picture 3" descr="When the World Runs Dry - Workman Publishing">
            <a:extLst>
              <a:ext uri="{FF2B5EF4-FFF2-40B4-BE49-F238E27FC236}">
                <a16:creationId xmlns:a16="http://schemas.microsoft.com/office/drawing/2014/main" id="{83E08EB0-B491-E3DD-44CD-49215B874F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6725" y="1663968"/>
            <a:ext cx="3185411" cy="479978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DCA522-C885-4644-69E7-4E295BA57B5D}"/>
              </a:ext>
            </a:extLst>
          </p:cNvPr>
          <p:cNvSpPr txBox="1"/>
          <p:nvPr/>
        </p:nvSpPr>
        <p:spPr>
          <a:xfrm>
            <a:off x="5693766" y="4811250"/>
            <a:ext cx="3185410" cy="1200329"/>
          </a:xfrm>
          <a:prstGeom prst="rect">
            <a:avLst/>
          </a:prstGeom>
          <a:noFill/>
          <a:ln w="9525">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Workman Pub. Co.</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2022</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a:t>
            </a:r>
            <a:r>
              <a:rPr lang="en-US" dirty="0">
                <a:solidFill>
                  <a:srgbClr val="333333"/>
                </a:solidFill>
                <a:latin typeface="Lato" panose="020F0502020204030203" pitchFamily="34" charset="0"/>
              </a:rPr>
              <a:t>6.0</a:t>
            </a:r>
            <a:endParaRPr lang="en-US" b="0" i="0" dirty="0">
              <a:solidFill>
                <a:srgbClr val="333333"/>
              </a:solidFill>
              <a:effectLst/>
              <a:latin typeface="Lato" panose="020F0502020204030203" pitchFamily="34" charset="0"/>
            </a:endParaRP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a:t>
            </a:r>
            <a:r>
              <a:rPr lang="en-US" dirty="0">
                <a:solidFill>
                  <a:srgbClr val="333333"/>
                </a:solidFill>
                <a:latin typeface="Lato" panose="020F0502020204030203" pitchFamily="34" charset="0"/>
              </a:rPr>
              <a:t>7-12</a:t>
            </a:r>
            <a:endParaRPr lang="en-US" b="0" i="0" dirty="0">
              <a:solidFill>
                <a:srgbClr val="333333"/>
              </a:solidFill>
              <a:effectLst/>
              <a:latin typeface="Lato" panose="020F0502020204030203" pitchFamily="34" charset="0"/>
            </a:endParaRPr>
          </a:p>
        </p:txBody>
      </p:sp>
      <p:sp>
        <p:nvSpPr>
          <p:cNvPr id="8" name="TextBox 7">
            <a:extLst>
              <a:ext uri="{FF2B5EF4-FFF2-40B4-BE49-F238E27FC236}">
                <a16:creationId xmlns:a16="http://schemas.microsoft.com/office/drawing/2014/main" id="{10C8E168-8A17-1B7A-98E1-FA2A0393E5E5}"/>
              </a:ext>
            </a:extLst>
          </p:cNvPr>
          <p:cNvSpPr txBox="1"/>
          <p:nvPr/>
        </p:nvSpPr>
        <p:spPr>
          <a:xfrm>
            <a:off x="5501390" y="2443397"/>
            <a:ext cx="5852410" cy="1938992"/>
          </a:xfrm>
          <a:prstGeom prst="rect">
            <a:avLst/>
          </a:prstGeom>
          <a:noFill/>
          <a:ln w="9525">
            <a:solidFill>
              <a:schemeClr val="tx1"/>
            </a:solidFill>
          </a:ln>
        </p:spPr>
        <p:txBody>
          <a:bodyPr wrap="square" rtlCol="0">
            <a:spAutoFit/>
          </a:bodyPr>
          <a:lstStyle/>
          <a:p>
            <a:r>
              <a:rPr lang="en-US" sz="2400" b="1" dirty="0">
                <a:solidFill>
                  <a:srgbClr val="333333"/>
                </a:solidFill>
              </a:rPr>
              <a:t>Book</a:t>
            </a:r>
            <a:r>
              <a:rPr lang="en-US" sz="2400" b="1" i="0" dirty="0">
                <a:solidFill>
                  <a:srgbClr val="333333"/>
                </a:solidFill>
                <a:effectLst/>
              </a:rPr>
              <a:t> Synopsis: </a:t>
            </a:r>
            <a:r>
              <a:rPr lang="en-US" sz="2400" i="0" dirty="0">
                <a:solidFill>
                  <a:srgbClr val="333333"/>
                </a:solidFill>
                <a:effectLst/>
              </a:rPr>
              <a:t>This informational text  </a:t>
            </a:r>
            <a:r>
              <a:rPr lang="en-US" sz="2400" b="0" i="0" dirty="0">
                <a:solidFill>
                  <a:srgbClr val="333333"/>
                </a:solidFill>
                <a:effectLst/>
              </a:rPr>
              <a:t>explores the various ways in which water around the world is in danger, why we must act now, and why you’re never too young to make a difference.</a:t>
            </a:r>
            <a:endParaRPr lang="en-US" sz="2400" dirty="0"/>
          </a:p>
        </p:txBody>
      </p:sp>
      <p:sp>
        <p:nvSpPr>
          <p:cNvPr id="3" name="TextBox 2">
            <a:extLst>
              <a:ext uri="{FF2B5EF4-FFF2-40B4-BE49-F238E27FC236}">
                <a16:creationId xmlns:a16="http://schemas.microsoft.com/office/drawing/2014/main" id="{5F0452C2-8A1C-4E66-843B-BE5F0B49C4D1}"/>
              </a:ext>
            </a:extLst>
          </p:cNvPr>
          <p:cNvSpPr txBox="1"/>
          <p:nvPr/>
        </p:nvSpPr>
        <p:spPr>
          <a:xfrm>
            <a:off x="3299792" y="218344"/>
            <a:ext cx="5327374" cy="1077218"/>
          </a:xfrm>
          <a:prstGeom prst="rect">
            <a:avLst/>
          </a:prstGeom>
          <a:noFill/>
        </p:spPr>
        <p:txBody>
          <a:bodyPr wrap="square" rtlCol="0">
            <a:spAutoFit/>
          </a:bodyPr>
          <a:lstStyle/>
          <a:p>
            <a:pPr algn="ctr"/>
            <a:r>
              <a:rPr lang="en-US" sz="3600" b="1" dirty="0"/>
              <a:t>When the World Runs Dry</a:t>
            </a:r>
          </a:p>
          <a:p>
            <a:pPr algn="ctr"/>
            <a:r>
              <a:rPr lang="en-US" sz="2800" dirty="0"/>
              <a:t>(Informational Text)</a:t>
            </a:r>
          </a:p>
        </p:txBody>
      </p:sp>
    </p:spTree>
    <p:extLst>
      <p:ext uri="{BB962C8B-B14F-4D97-AF65-F5344CB8AC3E}">
        <p14:creationId xmlns:p14="http://schemas.microsoft.com/office/powerpoint/2010/main" val="2198705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CA583C-78A6-91AE-C8B9-A1B5A134D35F}"/>
              </a:ext>
            </a:extLst>
          </p:cNvPr>
          <p:cNvPicPr>
            <a:picLocks noChangeAspect="1"/>
          </p:cNvPicPr>
          <p:nvPr/>
        </p:nvPicPr>
        <p:blipFill>
          <a:blip r:embed="rId2"/>
          <a:stretch>
            <a:fillRect/>
          </a:stretch>
        </p:blipFill>
        <p:spPr>
          <a:xfrm>
            <a:off x="1069079" y="1041816"/>
            <a:ext cx="4422921" cy="4774367"/>
          </a:xfrm>
          <a:prstGeom prst="rect">
            <a:avLst/>
          </a:prstGeom>
          <a:ln w="12700">
            <a:solidFill>
              <a:schemeClr val="tx1"/>
            </a:solidFill>
          </a:ln>
        </p:spPr>
      </p:pic>
      <p:sp>
        <p:nvSpPr>
          <p:cNvPr id="7" name="TextBox 6">
            <a:extLst>
              <a:ext uri="{FF2B5EF4-FFF2-40B4-BE49-F238E27FC236}">
                <a16:creationId xmlns:a16="http://schemas.microsoft.com/office/drawing/2014/main" id="{90A0CF57-7ED7-226B-9338-B5410EF1EC6B}"/>
              </a:ext>
            </a:extLst>
          </p:cNvPr>
          <p:cNvSpPr txBox="1"/>
          <p:nvPr/>
        </p:nvSpPr>
        <p:spPr>
          <a:xfrm>
            <a:off x="6393305" y="2571052"/>
            <a:ext cx="3485214" cy="3416320"/>
          </a:xfrm>
          <a:prstGeom prst="rect">
            <a:avLst/>
          </a:prstGeom>
          <a:noFill/>
        </p:spPr>
        <p:txBody>
          <a:bodyPr wrap="square">
            <a:spAutoFit/>
          </a:bodyPr>
          <a:lstStyle/>
          <a:p>
            <a:r>
              <a:rPr lang="en-US" sz="2400" b="0" i="0" dirty="0">
                <a:solidFill>
                  <a:srgbClr val="333333"/>
                </a:solidFill>
                <a:effectLst/>
              </a:rPr>
              <a:t>Topics Include:</a:t>
            </a:r>
          </a:p>
          <a:p>
            <a:pPr marL="285750" indent="-285750">
              <a:buFont typeface="Arial" panose="020B0604020202020204" pitchFamily="34" charset="0"/>
              <a:buChar char="•"/>
            </a:pPr>
            <a:r>
              <a:rPr lang="en-US" sz="2400" b="0" i="0" dirty="0">
                <a:solidFill>
                  <a:srgbClr val="333333"/>
                </a:solidFill>
                <a:effectLst/>
              </a:rPr>
              <a:t>Lead and water</a:t>
            </a:r>
          </a:p>
          <a:p>
            <a:pPr marL="285750" indent="-285750">
              <a:buFont typeface="Arial" panose="020B0604020202020204" pitchFamily="34" charset="0"/>
              <a:buChar char="•"/>
            </a:pPr>
            <a:r>
              <a:rPr lang="en-US" sz="2400" dirty="0">
                <a:solidFill>
                  <a:srgbClr val="333333"/>
                </a:solidFill>
              </a:rPr>
              <a:t>I</a:t>
            </a:r>
            <a:r>
              <a:rPr lang="en-US" sz="2400" b="0" i="0" dirty="0">
                <a:solidFill>
                  <a:srgbClr val="333333"/>
                </a:solidFill>
                <a:effectLst/>
              </a:rPr>
              <a:t>nfrastructure problems</a:t>
            </a:r>
            <a:endParaRPr lang="en-US" sz="2400" dirty="0">
              <a:solidFill>
                <a:srgbClr val="333333"/>
              </a:solidFill>
            </a:endParaRPr>
          </a:p>
          <a:p>
            <a:pPr marL="285750" indent="-285750">
              <a:buFont typeface="Arial" panose="020B0604020202020204" pitchFamily="34" charset="0"/>
              <a:buChar char="•"/>
            </a:pPr>
            <a:r>
              <a:rPr lang="en-US" sz="2400" b="0" i="0" dirty="0">
                <a:solidFill>
                  <a:srgbClr val="333333"/>
                </a:solidFill>
                <a:effectLst/>
              </a:rPr>
              <a:t>Pollution</a:t>
            </a:r>
          </a:p>
          <a:p>
            <a:pPr marL="285750" indent="-285750">
              <a:buFont typeface="Arial" panose="020B0604020202020204" pitchFamily="34" charset="0"/>
              <a:buChar char="•"/>
            </a:pPr>
            <a:r>
              <a:rPr lang="en-US" sz="2400" dirty="0">
                <a:solidFill>
                  <a:srgbClr val="333333"/>
                </a:solidFill>
              </a:rPr>
              <a:t>F</a:t>
            </a:r>
            <a:r>
              <a:rPr lang="en-US" sz="2400" b="0" i="0" dirty="0">
                <a:solidFill>
                  <a:srgbClr val="333333"/>
                </a:solidFill>
                <a:effectLst/>
              </a:rPr>
              <a:t>racking contamination</a:t>
            </a:r>
            <a:endParaRPr lang="en-US" sz="2400" dirty="0">
              <a:solidFill>
                <a:srgbClr val="333333"/>
              </a:solidFill>
            </a:endParaRPr>
          </a:p>
          <a:p>
            <a:pPr marL="285750" indent="-285750">
              <a:buFont typeface="Arial" panose="020B0604020202020204" pitchFamily="34" charset="0"/>
              <a:buChar char="•"/>
            </a:pPr>
            <a:r>
              <a:rPr lang="en-US" sz="2400" dirty="0">
                <a:solidFill>
                  <a:srgbClr val="333333"/>
                </a:solidFill>
              </a:rPr>
              <a:t>H</a:t>
            </a:r>
            <a:r>
              <a:rPr lang="en-US" sz="2400" b="0" i="0" dirty="0">
                <a:solidFill>
                  <a:srgbClr val="333333"/>
                </a:solidFill>
                <a:effectLst/>
              </a:rPr>
              <a:t>armful algal blooms</a:t>
            </a:r>
            <a:endParaRPr lang="en-US" sz="2400" dirty="0">
              <a:solidFill>
                <a:srgbClr val="333333"/>
              </a:solidFill>
            </a:endParaRPr>
          </a:p>
          <a:p>
            <a:pPr marL="285750" indent="-285750">
              <a:buFont typeface="Arial" panose="020B0604020202020204" pitchFamily="34" charset="0"/>
              <a:buChar char="•"/>
            </a:pPr>
            <a:r>
              <a:rPr lang="en-US" sz="2400" dirty="0">
                <a:solidFill>
                  <a:srgbClr val="333333"/>
                </a:solidFill>
              </a:rPr>
              <a:t>W</a:t>
            </a:r>
            <a:r>
              <a:rPr lang="en-US" sz="2400" b="0" i="0" dirty="0">
                <a:solidFill>
                  <a:srgbClr val="333333"/>
                </a:solidFill>
                <a:effectLst/>
              </a:rPr>
              <a:t>ater supply issues</a:t>
            </a:r>
            <a:endParaRPr lang="en-US" sz="2400" dirty="0">
              <a:solidFill>
                <a:srgbClr val="333333"/>
              </a:solidFill>
            </a:endParaRPr>
          </a:p>
          <a:p>
            <a:pPr marL="285750" indent="-285750">
              <a:buFont typeface="Arial" panose="020B0604020202020204" pitchFamily="34" charset="0"/>
              <a:buChar char="•"/>
            </a:pPr>
            <a:r>
              <a:rPr lang="en-US" sz="2400" dirty="0">
                <a:solidFill>
                  <a:srgbClr val="333333"/>
                </a:solidFill>
              </a:rPr>
              <a:t>R</a:t>
            </a:r>
            <a:r>
              <a:rPr lang="en-US" sz="2400" b="0" i="0" dirty="0">
                <a:solidFill>
                  <a:srgbClr val="333333"/>
                </a:solidFill>
                <a:effectLst/>
              </a:rPr>
              <a:t>ising sea levels</a:t>
            </a:r>
            <a:endParaRPr lang="en-US" sz="2400" dirty="0">
              <a:solidFill>
                <a:srgbClr val="333333"/>
              </a:solidFill>
            </a:endParaRPr>
          </a:p>
          <a:p>
            <a:pPr marL="285750" indent="-285750">
              <a:buFont typeface="Arial" panose="020B0604020202020204" pitchFamily="34" charset="0"/>
              <a:buChar char="•"/>
            </a:pPr>
            <a:r>
              <a:rPr lang="en-US" sz="2400" dirty="0">
                <a:solidFill>
                  <a:srgbClr val="333333"/>
                </a:solidFill>
              </a:rPr>
              <a:t>P</a:t>
            </a:r>
            <a:r>
              <a:rPr lang="en-US" sz="2400" b="0" i="0" dirty="0">
                <a:solidFill>
                  <a:srgbClr val="333333"/>
                </a:solidFill>
                <a:effectLst/>
              </a:rPr>
              <a:t>otential solutions. </a:t>
            </a:r>
            <a:endParaRPr lang="en-US" sz="2400" dirty="0"/>
          </a:p>
        </p:txBody>
      </p:sp>
      <p:pic>
        <p:nvPicPr>
          <p:cNvPr id="9" name="Picture 8">
            <a:extLst>
              <a:ext uri="{FF2B5EF4-FFF2-40B4-BE49-F238E27FC236}">
                <a16:creationId xmlns:a16="http://schemas.microsoft.com/office/drawing/2014/main" id="{E6F47D7D-06DB-024A-201D-74388DACCD42}"/>
              </a:ext>
            </a:extLst>
          </p:cNvPr>
          <p:cNvPicPr>
            <a:picLocks noChangeAspect="1"/>
          </p:cNvPicPr>
          <p:nvPr/>
        </p:nvPicPr>
        <p:blipFill>
          <a:blip r:embed="rId3"/>
          <a:stretch>
            <a:fillRect/>
          </a:stretch>
        </p:blipFill>
        <p:spPr>
          <a:xfrm>
            <a:off x="7062631" y="385452"/>
            <a:ext cx="3255927" cy="1750885"/>
          </a:xfrm>
          <a:prstGeom prst="rect">
            <a:avLst/>
          </a:prstGeom>
        </p:spPr>
      </p:pic>
      <p:pic>
        <p:nvPicPr>
          <p:cNvPr id="10" name="Picture 9" descr="When the World Runs Dry - Workman Publishing">
            <a:extLst>
              <a:ext uri="{FF2B5EF4-FFF2-40B4-BE49-F238E27FC236}">
                <a16:creationId xmlns:a16="http://schemas.microsoft.com/office/drawing/2014/main" id="{CEA46F8C-146B-7697-30F8-A818A33C1B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3892" y="385452"/>
            <a:ext cx="1474338" cy="222153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064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2E89-5D2F-0DCE-A8BD-B7478489A21A}"/>
              </a:ext>
            </a:extLst>
          </p:cNvPr>
          <p:cNvSpPr>
            <a:spLocks noGrp="1"/>
          </p:cNvSpPr>
          <p:nvPr>
            <p:ph type="title"/>
          </p:nvPr>
        </p:nvSpPr>
        <p:spPr/>
        <p:txBody>
          <a:bodyPr>
            <a:normAutofit fontScale="90000"/>
          </a:bodyPr>
          <a:lstStyle/>
          <a:p>
            <a:pPr algn="ctr"/>
            <a:br>
              <a:rPr lang="en-US" b="1" dirty="0">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t>
            </a:r>
            <a:br>
              <a:rPr lang="en-US" b="1" dirty="0">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dirty="0"/>
          </a:p>
        </p:txBody>
      </p:sp>
      <p:pic>
        <p:nvPicPr>
          <p:cNvPr id="4" name="Content Placeholder 3">
            <a:extLst>
              <a:ext uri="{FF2B5EF4-FFF2-40B4-BE49-F238E27FC236}">
                <a16:creationId xmlns:a16="http://schemas.microsoft.com/office/drawing/2014/main" id="{C6A437F2-4BFE-A346-76A4-27E81C96474F}"/>
              </a:ext>
            </a:extLst>
          </p:cNvPr>
          <p:cNvPicPr>
            <a:picLocks noGrp="1" noChangeAspect="1"/>
          </p:cNvPicPr>
          <p:nvPr>
            <p:ph idx="1"/>
          </p:nvPr>
        </p:nvPicPr>
        <p:blipFill>
          <a:blip r:embed="rId2"/>
          <a:stretch>
            <a:fillRect/>
          </a:stretch>
        </p:blipFill>
        <p:spPr>
          <a:xfrm>
            <a:off x="4784034" y="1470511"/>
            <a:ext cx="1853496" cy="2131294"/>
          </a:xfrm>
          <a:prstGeom prst="rect">
            <a:avLst/>
          </a:prstGeom>
        </p:spPr>
      </p:pic>
      <p:sp>
        <p:nvSpPr>
          <p:cNvPr id="6" name="TextBox 5">
            <a:extLst>
              <a:ext uri="{FF2B5EF4-FFF2-40B4-BE49-F238E27FC236}">
                <a16:creationId xmlns:a16="http://schemas.microsoft.com/office/drawing/2014/main" id="{21704B68-1325-06C4-6C88-50D39A5C4503}"/>
              </a:ext>
            </a:extLst>
          </p:cNvPr>
          <p:cNvSpPr txBox="1"/>
          <p:nvPr/>
        </p:nvSpPr>
        <p:spPr>
          <a:xfrm>
            <a:off x="471055" y="3601805"/>
            <a:ext cx="11360727" cy="2431435"/>
          </a:xfrm>
          <a:prstGeom prst="rect">
            <a:avLst/>
          </a:prstGeom>
          <a:noFill/>
        </p:spPr>
        <p:txBody>
          <a:bodyPr wrap="square">
            <a:spAutoFit/>
          </a:bodyPr>
          <a:lstStyle/>
          <a:p>
            <a:pPr marL="0" indent="0" algn="ctr">
              <a:buNone/>
            </a:pPr>
            <a:r>
              <a:rPr lang="en-US" sz="2400" dirty="0"/>
              <a:t> </a:t>
            </a:r>
            <a:r>
              <a:rPr lang="en-US" sz="3200" dirty="0"/>
              <a:t>Eco-anxiety refers to a chronic fear of environmental doom. </a:t>
            </a:r>
          </a:p>
          <a:p>
            <a:pPr marL="0" indent="0">
              <a:buNone/>
            </a:pPr>
            <a:r>
              <a:rPr lang="en-US" sz="2400" dirty="0"/>
              <a:t>Causes include:</a:t>
            </a:r>
          </a:p>
          <a:p>
            <a:pPr marL="342900" indent="-342900">
              <a:buFont typeface="Arial" panose="020B0604020202020204" pitchFamily="34" charset="0"/>
              <a:buChar char="•"/>
            </a:pPr>
            <a:r>
              <a:rPr lang="en-US" sz="2400" dirty="0"/>
              <a:t>Reading or watching too many books or programs concerning environmental events</a:t>
            </a:r>
          </a:p>
          <a:p>
            <a:pPr marL="342900" indent="-342900">
              <a:buFont typeface="Arial" panose="020B0604020202020204" pitchFamily="34" charset="0"/>
              <a:buChar char="•"/>
            </a:pPr>
            <a:r>
              <a:rPr lang="en-US" sz="2400" dirty="0"/>
              <a:t>Being involved in an traumatic ecological incident</a:t>
            </a:r>
          </a:p>
          <a:p>
            <a:pPr marL="342900" indent="-342900">
              <a:buFont typeface="Arial" panose="020B0604020202020204" pitchFamily="34" charset="0"/>
              <a:buChar char="•"/>
            </a:pPr>
            <a:r>
              <a:rPr lang="en-US" sz="2400" dirty="0"/>
              <a:t>Living in an area affected by climate change</a:t>
            </a:r>
          </a:p>
          <a:p>
            <a:pPr marL="342900" indent="-342900">
              <a:buFont typeface="Arial" panose="020B0604020202020204" pitchFamily="34" charset="0"/>
              <a:buChar char="•"/>
            </a:pPr>
            <a:r>
              <a:rPr lang="en-US" sz="2400" dirty="0"/>
              <a:t>Belonging to a vulnerable population</a:t>
            </a:r>
          </a:p>
        </p:txBody>
      </p:sp>
      <p:sp>
        <p:nvSpPr>
          <p:cNvPr id="3" name="TextBox 2">
            <a:extLst>
              <a:ext uri="{FF2B5EF4-FFF2-40B4-BE49-F238E27FC236}">
                <a16:creationId xmlns:a16="http://schemas.microsoft.com/office/drawing/2014/main" id="{A23D7BE1-910F-41FB-A830-9CE7039F314B}"/>
              </a:ext>
            </a:extLst>
          </p:cNvPr>
          <p:cNvSpPr txBox="1"/>
          <p:nvPr/>
        </p:nvSpPr>
        <p:spPr>
          <a:xfrm>
            <a:off x="3843131" y="0"/>
            <a:ext cx="3816626" cy="1200329"/>
          </a:xfrm>
          <a:prstGeom prst="rect">
            <a:avLst/>
          </a:prstGeom>
          <a:noFill/>
        </p:spPr>
        <p:txBody>
          <a:bodyPr wrap="square" rtlCol="0">
            <a:spAutoFit/>
          </a:bodyPr>
          <a:lstStyle/>
          <a:p>
            <a:pPr algn="ctr"/>
            <a:r>
              <a:rPr lang="en-US" sz="3600" b="1" dirty="0">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PART III</a:t>
            </a:r>
          </a:p>
          <a:p>
            <a:pPr algn="ctr"/>
            <a:r>
              <a:rPr lang="en-US" sz="3600" b="1" dirty="0">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Eco-Anxiety</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260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7331" y="461357"/>
            <a:ext cx="8229600" cy="1066800"/>
          </a:xfrm>
        </p:spPr>
        <p:txBody>
          <a:bodyPr>
            <a:normAutofit/>
          </a:bodyPr>
          <a:lstStyle/>
          <a:p>
            <a:pPr algn="ctr"/>
            <a:r>
              <a:rPr lang="en-US" sz="2400" dirty="0"/>
              <a:t>Eco-anxiety Teaching Tips</a:t>
            </a:r>
            <a:r>
              <a:rPr lang="en-US" sz="2400" b="1" dirty="0">
                <a:latin typeface="Calibri" panose="020F0502020204030204" pitchFamily="34" charset="0"/>
                <a:cs typeface="Calibri" panose="020F0502020204030204" pitchFamily="34" charset="0"/>
              </a:rPr>
              <a:t>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Use language children will understand.</a:t>
            </a:r>
            <a:endParaRPr lang="en-US" sz="2400" dirty="0"/>
          </a:p>
        </p:txBody>
      </p:sp>
      <p:sp>
        <p:nvSpPr>
          <p:cNvPr id="3" name="Content Placeholder 2"/>
          <p:cNvSpPr>
            <a:spLocks noGrp="1"/>
          </p:cNvSpPr>
          <p:nvPr>
            <p:ph idx="1"/>
          </p:nvPr>
        </p:nvSpPr>
        <p:spPr>
          <a:xfrm>
            <a:off x="1431236" y="4446791"/>
            <a:ext cx="10588486" cy="2170141"/>
          </a:xfrm>
        </p:spPr>
        <p:txBody>
          <a:bodyPr/>
          <a:lstStyle/>
          <a:p>
            <a:pPr marL="109728" indent="0">
              <a:buNone/>
            </a:pPr>
            <a:r>
              <a:rPr lang="en-US" sz="2400" dirty="0">
                <a:latin typeface="Calibri" panose="020F0502020204030204" pitchFamily="34" charset="0"/>
                <a:cs typeface="Calibri" panose="020F0502020204030204" pitchFamily="34" charset="0"/>
              </a:rPr>
              <a:t>Keep your explanations developmentally appropriate. </a:t>
            </a:r>
          </a:p>
          <a:p>
            <a:pPr marL="109728" indent="0">
              <a:buNone/>
            </a:pPr>
            <a:r>
              <a:rPr lang="en-US" sz="2400" dirty="0">
                <a:latin typeface="Calibri" panose="020F0502020204030204" pitchFamily="34" charset="0"/>
                <a:cs typeface="Calibri" panose="020F0502020204030204" pitchFamily="34" charset="0"/>
              </a:rPr>
              <a:t>Young children need simple information they can understand and need to be reminded that they are safe. </a:t>
            </a:r>
          </a:p>
          <a:p>
            <a:pPr marL="109728" indent="0">
              <a:buNone/>
            </a:pPr>
            <a:r>
              <a:rPr lang="en-US" sz="2400" dirty="0">
                <a:latin typeface="Calibri" panose="020F0502020204030204" pitchFamily="34" charset="0"/>
                <a:cs typeface="Calibri" panose="020F0502020204030204" pitchFamily="34" charset="0"/>
              </a:rPr>
              <a:t>Older students will have questions and will need an opportunity to express their range of emotions.</a:t>
            </a:r>
          </a:p>
          <a:p>
            <a:endParaRPr lang="en-US" dirty="0"/>
          </a:p>
        </p:txBody>
      </p:sp>
      <p:pic>
        <p:nvPicPr>
          <p:cNvPr id="1028" name="Picture 4" descr="790+ Water Scarcity Illustrations, Royalty-Free Vector ...">
            <a:extLst>
              <a:ext uri="{FF2B5EF4-FFF2-40B4-BE49-F238E27FC236}">
                <a16:creationId xmlns:a16="http://schemas.microsoft.com/office/drawing/2014/main" id="{DB07FA2C-27B3-4E0C-B551-68CDD1D67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079" y="1460982"/>
            <a:ext cx="3684103" cy="298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04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4777"/>
            <a:ext cx="8229600" cy="1066800"/>
          </a:xfrm>
        </p:spPr>
        <p:txBody>
          <a:bodyPr>
            <a:normAutofit/>
          </a:bodyPr>
          <a:lstStyle/>
          <a:p>
            <a:pPr algn="ctr"/>
            <a:r>
              <a:rPr lang="en-US" sz="2800" dirty="0"/>
              <a:t>Eco-anxiety Teaching Tips</a:t>
            </a:r>
            <a:r>
              <a:rPr lang="en-US" sz="2800" b="1" dirty="0">
                <a:latin typeface="Calibri" panose="020F0502020204030204" pitchFamily="34" charset="0"/>
                <a:cs typeface="Calibri" panose="020F0502020204030204" pitchFamily="34" charset="0"/>
              </a:rPr>
              <a:t> </a:t>
            </a:r>
            <a:br>
              <a:rPr lang="en-US" sz="32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Take the time to talk.</a:t>
            </a:r>
            <a:endParaRPr lang="en-US" sz="2800" dirty="0"/>
          </a:p>
        </p:txBody>
      </p:sp>
      <p:sp>
        <p:nvSpPr>
          <p:cNvPr id="3" name="Content Placeholder 2"/>
          <p:cNvSpPr>
            <a:spLocks noGrp="1"/>
          </p:cNvSpPr>
          <p:nvPr>
            <p:ph idx="1"/>
          </p:nvPr>
        </p:nvSpPr>
        <p:spPr>
          <a:xfrm>
            <a:off x="1298714" y="4249323"/>
            <a:ext cx="10628244" cy="2428299"/>
          </a:xfrm>
        </p:spPr>
        <p:txBody>
          <a:bodyPr/>
          <a:lstStyle/>
          <a:p>
            <a:pPr marL="109728" indent="0">
              <a:buNone/>
            </a:pP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Let students talk about their feelings and assure them what they are feeling is normal. </a:t>
            </a:r>
          </a:p>
          <a:p>
            <a:pPr marL="109728" indent="0">
              <a:buNone/>
            </a:pPr>
            <a:r>
              <a:rPr lang="en-US" sz="2400" dirty="0">
                <a:latin typeface="Calibri" panose="020F0502020204030204" pitchFamily="34" charset="0"/>
                <a:cs typeface="Calibri" panose="020F0502020204030204" pitchFamily="34" charset="0"/>
              </a:rPr>
              <a:t>Remember that some children may not want to talk about their feelings.  </a:t>
            </a:r>
          </a:p>
          <a:p>
            <a:pPr marL="109728" indent="0">
              <a:buNone/>
            </a:pPr>
            <a:r>
              <a:rPr lang="en-US" sz="2400" dirty="0">
                <a:latin typeface="Calibri" panose="020F0502020204030204" pitchFamily="34" charset="0"/>
                <a:cs typeface="Calibri" panose="020F0502020204030204" pitchFamily="34" charset="0"/>
              </a:rPr>
              <a:t>Encourage these students to express themselves through writing, art, and other projects.</a:t>
            </a:r>
          </a:p>
          <a:p>
            <a:pPr marL="109728" indent="0">
              <a:buNone/>
            </a:pPr>
            <a:endParaRPr lang="en-US" dirty="0"/>
          </a:p>
        </p:txBody>
      </p:sp>
      <p:pic>
        <p:nvPicPr>
          <p:cNvPr id="6" name="Picture 5">
            <a:extLst>
              <a:ext uri="{FF2B5EF4-FFF2-40B4-BE49-F238E27FC236}">
                <a16:creationId xmlns:a16="http://schemas.microsoft.com/office/drawing/2014/main" id="{899E45EF-3BBD-4570-808C-291B8643E982}"/>
              </a:ext>
            </a:extLst>
          </p:cNvPr>
          <p:cNvPicPr>
            <a:picLocks noChangeAspect="1"/>
          </p:cNvPicPr>
          <p:nvPr/>
        </p:nvPicPr>
        <p:blipFill>
          <a:blip r:embed="rId2"/>
          <a:stretch>
            <a:fillRect/>
          </a:stretch>
        </p:blipFill>
        <p:spPr>
          <a:xfrm>
            <a:off x="4867974" y="1431577"/>
            <a:ext cx="2456051" cy="2428299"/>
          </a:xfrm>
          <a:prstGeom prst="rect">
            <a:avLst/>
          </a:prstGeom>
        </p:spPr>
      </p:pic>
    </p:spTree>
    <p:extLst>
      <p:ext uri="{BB962C8B-B14F-4D97-AF65-F5344CB8AC3E}">
        <p14:creationId xmlns:p14="http://schemas.microsoft.com/office/powerpoint/2010/main" val="1147512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0"/>
            <a:ext cx="8229600" cy="1066800"/>
          </a:xfrm>
        </p:spPr>
        <p:txBody>
          <a:bodyPr>
            <a:normAutofit fontScale="90000"/>
          </a:bodyPr>
          <a:lstStyle/>
          <a:p>
            <a:pPr algn="ctr"/>
            <a:br>
              <a:rPr lang="en-US" sz="2400" dirty="0">
                <a:latin typeface="Calibri" panose="020F0502020204030204" pitchFamily="34" charset="0"/>
                <a:cs typeface="Calibri" panose="020F0502020204030204" pitchFamily="34" charset="0"/>
              </a:rPr>
            </a:br>
            <a:r>
              <a:rPr lang="en-US" sz="2800" dirty="0"/>
              <a:t>Eco-anxiety </a:t>
            </a:r>
            <a:r>
              <a:rPr lang="en-US" sz="3100" dirty="0"/>
              <a:t>Teaching Tips</a:t>
            </a:r>
            <a:r>
              <a:rPr lang="en-US" sz="3100" b="1" dirty="0">
                <a:latin typeface="Calibri" panose="020F0502020204030204" pitchFamily="34" charset="0"/>
                <a:cs typeface="Calibri" panose="020F0502020204030204" pitchFamily="34" charset="0"/>
              </a:rPr>
              <a:t> </a:t>
            </a:r>
            <a:br>
              <a:rPr lang="en-US" sz="31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Monitor and limit television and news.</a:t>
            </a:r>
          </a:p>
        </p:txBody>
      </p:sp>
      <p:pic>
        <p:nvPicPr>
          <p:cNvPr id="4" name="Content Placeholder 3"/>
          <p:cNvPicPr>
            <a:picLocks noGrp="1" noChangeAspect="1"/>
          </p:cNvPicPr>
          <p:nvPr>
            <p:ph idx="1"/>
          </p:nvPr>
        </p:nvPicPr>
        <p:blipFill>
          <a:blip r:embed="rId2"/>
          <a:stretch>
            <a:fillRect/>
          </a:stretch>
        </p:blipFill>
        <p:spPr>
          <a:xfrm>
            <a:off x="4465088" y="1449906"/>
            <a:ext cx="3347940" cy="2671519"/>
          </a:xfrm>
          <a:prstGeom prst="rect">
            <a:avLst/>
          </a:prstGeom>
          <a:ln w="76200">
            <a:solidFill>
              <a:srgbClr val="00B050"/>
            </a:solidFill>
          </a:ln>
        </p:spPr>
      </p:pic>
      <p:sp>
        <p:nvSpPr>
          <p:cNvPr id="5" name="Rectangle 4"/>
          <p:cNvSpPr/>
          <p:nvPr/>
        </p:nvSpPr>
        <p:spPr>
          <a:xfrm>
            <a:off x="1590261" y="4325672"/>
            <a:ext cx="9594573" cy="1938992"/>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Developmentally inappropriate information and overexposure to news of the event can cause more anxiety or fear, particularly in young children.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Adults also need to be careful of the content of conversations that they have with each other in front of children.</a:t>
            </a:r>
          </a:p>
        </p:txBody>
      </p:sp>
    </p:spTree>
    <p:extLst>
      <p:ext uri="{BB962C8B-B14F-4D97-AF65-F5344CB8AC3E}">
        <p14:creationId xmlns:p14="http://schemas.microsoft.com/office/powerpoint/2010/main" val="3748065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36</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79EAE73F-264C-250D-AB9E-D7FCC0E0BBAF}"/>
              </a:ext>
            </a:extLst>
          </p:cNvPr>
          <p:cNvSpPr txBox="1">
            <a:spLocks noChangeArrowheads="1"/>
          </p:cNvSpPr>
          <p:nvPr/>
        </p:nvSpPr>
        <p:spPr>
          <a:xfrm>
            <a:off x="603420" y="41795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u="sng" dirty="0"/>
              <a:t>Assessment Questions</a:t>
            </a:r>
          </a:p>
        </p:txBody>
      </p:sp>
      <p:sp>
        <p:nvSpPr>
          <p:cNvPr id="5" name="Content Placeholder 2">
            <a:extLst>
              <a:ext uri="{FF2B5EF4-FFF2-40B4-BE49-F238E27FC236}">
                <a16:creationId xmlns:a16="http://schemas.microsoft.com/office/drawing/2014/main" id="{F9C7754E-5651-B851-31DF-BFA70419FB23}"/>
              </a:ext>
            </a:extLst>
          </p:cNvPr>
          <p:cNvSpPr txBox="1">
            <a:spLocks/>
          </p:cNvSpPr>
          <p:nvPr/>
        </p:nvSpPr>
        <p:spPr>
          <a:xfrm>
            <a:off x="749194" y="238875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
        <p:nvSpPr>
          <p:cNvPr id="7" name="TextBox 6">
            <a:extLst>
              <a:ext uri="{FF2B5EF4-FFF2-40B4-BE49-F238E27FC236}">
                <a16:creationId xmlns:a16="http://schemas.microsoft.com/office/drawing/2014/main" id="{99198EAE-5D80-4D2F-8750-CE7BAD015123}"/>
              </a:ext>
            </a:extLst>
          </p:cNvPr>
          <p:cNvSpPr txBox="1"/>
          <p:nvPr/>
        </p:nvSpPr>
        <p:spPr>
          <a:xfrm>
            <a:off x="1721572" y="1743520"/>
            <a:ext cx="9543222" cy="3539430"/>
          </a:xfrm>
          <a:prstGeom prst="rect">
            <a:avLst/>
          </a:prstGeom>
          <a:noFill/>
        </p:spPr>
        <p:txBody>
          <a:bodyPr wrap="square">
            <a:spAutoFit/>
          </a:bodyPr>
          <a:lstStyle/>
          <a:p>
            <a:pPr marL="457200" indent="-457200">
              <a:buFont typeface="Arial" panose="020B0604020202020204" pitchFamily="34" charset="0"/>
              <a:buChar char="•"/>
            </a:pPr>
            <a:r>
              <a:rPr lang="en-US" sz="3200" dirty="0"/>
              <a:t>How might your water use habits change if you had to carry all the water you use into your home?</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 How might your water use habits change if you had to boil all the water you use in your home?</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What does it mean to conserve water? </a:t>
            </a:r>
          </a:p>
        </p:txBody>
      </p:sp>
      <p:pic>
        <p:nvPicPr>
          <p:cNvPr id="2050" name="Picture 2" descr="Free Save Water Cliparts, Download Free Save Water Cliparts png images,  Free ClipArts on Clipart Library">
            <a:extLst>
              <a:ext uri="{FF2B5EF4-FFF2-40B4-BE49-F238E27FC236}">
                <a16:creationId xmlns:a16="http://schemas.microsoft.com/office/drawing/2014/main" id="{8E5C0B2E-A738-4AAC-8203-3DDB69668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603" y="3966732"/>
            <a:ext cx="177165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57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5D7F-E620-6B4A-69F4-CBFCD45452E0}"/>
              </a:ext>
            </a:extLst>
          </p:cNvPr>
          <p:cNvSpPr>
            <a:spLocks noGrp="1"/>
          </p:cNvSpPr>
          <p:nvPr>
            <p:ph type="title"/>
          </p:nvPr>
        </p:nvSpPr>
        <p:spPr>
          <a:xfrm>
            <a:off x="838200" y="365126"/>
            <a:ext cx="10515600" cy="315912"/>
          </a:xfrm>
        </p:spPr>
        <p:txBody>
          <a:bodyPr>
            <a:normAutofit fontScale="90000"/>
          </a:bodyPr>
          <a:lstStyle/>
          <a:p>
            <a:pPr algn="ctr"/>
            <a:endParaRPr lang="en-US" b="1" dirty="0">
              <a:solidFill>
                <a:srgbClr val="002060"/>
              </a:solidFill>
              <a:latin typeface="+mn-lt"/>
            </a:endParaRPr>
          </a:p>
        </p:txBody>
      </p:sp>
      <p:pic>
        <p:nvPicPr>
          <p:cNvPr id="7170" name="Picture 2" descr="Haven Jacobs Saves the Planet">
            <a:extLst>
              <a:ext uri="{FF2B5EF4-FFF2-40B4-BE49-F238E27FC236}">
                <a16:creationId xmlns:a16="http://schemas.microsoft.com/office/drawing/2014/main" id="{42BA5F57-913D-4703-E98C-ADD0EE596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74161">
            <a:off x="724089" y="575380"/>
            <a:ext cx="1190507" cy="179898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 ">
            <a:extLst>
              <a:ext uri="{FF2B5EF4-FFF2-40B4-BE49-F238E27FC236}">
                <a16:creationId xmlns:a16="http://schemas.microsoft.com/office/drawing/2014/main" id="{36787AA9-922F-31CD-5CF8-97F1E570D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87" y="2055342"/>
            <a:ext cx="1524000" cy="17716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176" name="Picture 8" descr="Walking for Water: How One Boy Stood up for Gender Equality">
            <a:extLst>
              <a:ext uri="{FF2B5EF4-FFF2-40B4-BE49-F238E27FC236}">
                <a16:creationId xmlns:a16="http://schemas.microsoft.com/office/drawing/2014/main" id="{5BC88D89-5539-F665-EF97-5F62451B7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0671">
            <a:off x="9696730" y="3745960"/>
            <a:ext cx="1364658" cy="163213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178" name="Picture 10" descr="We Are Water Protectors">
            <a:extLst>
              <a:ext uri="{FF2B5EF4-FFF2-40B4-BE49-F238E27FC236}">
                <a16:creationId xmlns:a16="http://schemas.microsoft.com/office/drawing/2014/main" id="{C51575ED-1EFB-80F9-DC26-3107863C3A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9977" y="1627324"/>
            <a:ext cx="1848771" cy="184877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180" name="Picture 12" descr="Water: How We Can Protect Our Freshwater">
            <a:extLst>
              <a:ext uri="{FF2B5EF4-FFF2-40B4-BE49-F238E27FC236}">
                <a16:creationId xmlns:a16="http://schemas.microsoft.com/office/drawing/2014/main" id="{4A33BE7E-5D57-E25F-B71F-7A82F643C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32676">
            <a:off x="483810" y="3826992"/>
            <a:ext cx="1554079" cy="177165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B06946A-BD57-206B-A621-765AA39A3A08}"/>
              </a:ext>
            </a:extLst>
          </p:cNvPr>
          <p:cNvPicPr>
            <a:picLocks noChangeAspect="1"/>
          </p:cNvPicPr>
          <p:nvPr/>
        </p:nvPicPr>
        <p:blipFill>
          <a:blip r:embed="rId7"/>
          <a:stretch>
            <a:fillRect/>
          </a:stretch>
        </p:blipFill>
        <p:spPr>
          <a:xfrm>
            <a:off x="3155906" y="268918"/>
            <a:ext cx="5306025" cy="5697537"/>
          </a:xfrm>
          <a:prstGeom prst="rect">
            <a:avLst/>
          </a:prstGeom>
          <a:ln w="76200">
            <a:solidFill>
              <a:srgbClr val="002060"/>
            </a:solidFill>
          </a:ln>
        </p:spPr>
      </p:pic>
      <p:sp>
        <p:nvSpPr>
          <p:cNvPr id="3" name="TextBox 2">
            <a:extLst>
              <a:ext uri="{FF2B5EF4-FFF2-40B4-BE49-F238E27FC236}">
                <a16:creationId xmlns:a16="http://schemas.microsoft.com/office/drawing/2014/main" id="{2B63F07D-ABE2-4903-8B23-A5BB24E7F4DE}"/>
              </a:ext>
            </a:extLst>
          </p:cNvPr>
          <p:cNvSpPr txBox="1"/>
          <p:nvPr/>
        </p:nvSpPr>
        <p:spPr>
          <a:xfrm>
            <a:off x="1997054" y="6141113"/>
            <a:ext cx="8739803" cy="646331"/>
          </a:xfrm>
          <a:prstGeom prst="rect">
            <a:avLst/>
          </a:prstGeom>
          <a:noFill/>
        </p:spPr>
        <p:txBody>
          <a:bodyPr wrap="square" rtlCol="0">
            <a:spAutoFit/>
          </a:bodyPr>
          <a:lstStyle/>
          <a:p>
            <a:r>
              <a:rPr lang="en-US" sz="3600" b="1" dirty="0">
                <a:solidFill>
                  <a:srgbClr val="002060"/>
                </a:solidFill>
                <a:latin typeface="+mn-lt"/>
              </a:rPr>
              <a:t>Children’s Books featuring Water Scarcity</a:t>
            </a:r>
            <a:endParaRPr lang="en-US" sz="3600" dirty="0"/>
          </a:p>
        </p:txBody>
      </p:sp>
    </p:spTree>
    <p:extLst>
      <p:ext uri="{BB962C8B-B14F-4D97-AF65-F5344CB8AC3E}">
        <p14:creationId xmlns:p14="http://schemas.microsoft.com/office/powerpoint/2010/main" val="1957076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838199" y="291090"/>
            <a:ext cx="10515599" cy="932688"/>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5400" b="0" i="0" u="none" strike="noStrike" kern="1200" cap="none" spc="-300" baseline="0" dirty="0">
                <a:solidFill>
                  <a:schemeClr val="tx1"/>
                </a:solidFill>
                <a:uFillTx/>
                <a:latin typeface="+mj-lt"/>
                <a:ea typeface="+mj-ea"/>
                <a:cs typeface="+mj-cs"/>
              </a:rPr>
              <a:t>Invest In Girls</a:t>
            </a:r>
            <a:endParaRPr lang="en-US" sz="5400" b="0" i="0" u="none" strike="noStrike" kern="1200" cap="none" spc="0" baseline="0" dirty="0">
              <a:solidFill>
                <a:schemeClr val="tx1"/>
              </a:solidFill>
              <a:uFillTx/>
              <a:latin typeface="+mj-lt"/>
              <a:ea typeface="+mj-ea"/>
              <a:cs typeface="+mj-cs"/>
            </a:endParaRPr>
          </a:p>
        </p:txBody>
      </p:sp>
      <p:pic>
        <p:nvPicPr>
          <p:cNvPr id="2" name="Picture 3" descr="Graphical user interface, text, application&#10;&#10;Description automatically generated">
            <a:extLst>
              <a:ext uri="{FF2B5EF4-FFF2-40B4-BE49-F238E27FC236}">
                <a16:creationId xmlns:a16="http://schemas.microsoft.com/office/drawing/2014/main" id="{5B064884-C6ED-4B6B-395C-652B687BD786}"/>
              </a:ext>
            </a:extLst>
          </p:cNvPr>
          <p:cNvPicPr>
            <a:picLocks noChangeAspect="1"/>
          </p:cNvPicPr>
          <p:nvPr/>
        </p:nvPicPr>
        <p:blipFill>
          <a:blip r:embed="rId2"/>
          <a:stretch>
            <a:fillRect/>
          </a:stretch>
        </p:blipFill>
        <p:spPr>
          <a:xfrm>
            <a:off x="1779454" y="1486729"/>
            <a:ext cx="8633091" cy="4864952"/>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10600" y="6356350"/>
            <a:ext cx="2743200"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tint val="75000"/>
                  </a:schemeClr>
                </a:solidFill>
              </a:rPr>
              <a:pPr lvl="0" algn="r">
                <a:spcAft>
                  <a:spcPts val="600"/>
                </a:spcAft>
              </a:pPr>
              <a:t>38</a:t>
            </a:fld>
            <a:endParaRPr lang="en-US" sz="1200" dirty="0">
              <a:solidFill>
                <a:schemeClr val="tx1">
                  <a:tint val="75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2" descr="Diagram&#10;&#10;Description automatically generated">
            <a:extLst>
              <a:ext uri="{FF2B5EF4-FFF2-40B4-BE49-F238E27FC236}">
                <a16:creationId xmlns:a16="http://schemas.microsoft.com/office/drawing/2014/main" id="{28CB2D7A-BC9A-BC45-814C-5432CB7CA3FD}"/>
              </a:ext>
            </a:extLst>
          </p:cNvPr>
          <p:cNvPicPr>
            <a:picLocks noChangeAspect="1"/>
          </p:cNvPicPr>
          <p:nvPr/>
        </p:nvPicPr>
        <p:blipFill>
          <a:blip r:embed="rId2"/>
          <a:stretch>
            <a:fillRect/>
          </a:stretch>
        </p:blipFill>
        <p:spPr>
          <a:xfrm>
            <a:off x="1561393" y="-110677"/>
            <a:ext cx="5306339" cy="7075121"/>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1CC265B6-70F1-DC71-4F5F-2B5EDCD78733}"/>
              </a:ext>
            </a:extLst>
          </p:cNvPr>
          <p:cNvSpPr txBox="1"/>
          <p:nvPr/>
        </p:nvSpPr>
        <p:spPr>
          <a:xfrm>
            <a:off x="9489649" y="2600226"/>
            <a:ext cx="22862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chemeClr val="bg1"/>
                </a:solidFill>
                <a:cs typeface="Calibri"/>
              </a:rPr>
              <a:t>NPFC</a:t>
            </a:r>
            <a:endParaRPr lang="en-US" dirty="0"/>
          </a:p>
        </p:txBody>
      </p:sp>
    </p:spTree>
    <p:extLst>
      <p:ext uri="{BB962C8B-B14F-4D97-AF65-F5344CB8AC3E}">
        <p14:creationId xmlns:p14="http://schemas.microsoft.com/office/powerpoint/2010/main" val="315825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AC6A3-3974-407B-A36D-15D673C7CC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210" y="3952580"/>
            <a:ext cx="1684969" cy="19220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3">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4"/>
          <a:stretch>
            <a:fillRect/>
          </a:stretch>
        </p:blipFill>
        <p:spPr>
          <a:xfrm>
            <a:off x="809210" y="1382842"/>
            <a:ext cx="1525618" cy="1701295"/>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5"/>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spTree>
    <p:extLst>
      <p:ext uri="{BB962C8B-B14F-4D97-AF65-F5344CB8AC3E}">
        <p14:creationId xmlns:p14="http://schemas.microsoft.com/office/powerpoint/2010/main" val="1144693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284A46E-D5C7-B21C-E7C3-A2481FE4CE2D}"/>
              </a:ext>
            </a:extLst>
          </p:cNvPr>
          <p:cNvSpPr txBox="1"/>
          <p:nvPr/>
        </p:nvSpPr>
        <p:spPr>
          <a:xfrm>
            <a:off x="1028700" y="1967266"/>
            <a:ext cx="2628900" cy="2547257"/>
          </a:xfrm>
          <a:prstGeom prst="rect">
            <a:avLst/>
          </a:prstGeom>
          <a:noFill/>
        </p:spPr>
        <p:txBody>
          <a:bodyPr vert="horz" lIns="91440" tIns="45720" rIns="91440" bIns="45720" rtlCol="0" anchor="ctr" anchorCtr="0" compatLnSpc="1">
            <a:normAutofit/>
          </a:bodyPr>
          <a:lstStyle/>
          <a:p>
            <a:pPr algn="ctr">
              <a:lnSpc>
                <a:spcPct val="90000"/>
              </a:lnSpc>
              <a:spcBef>
                <a:spcPct val="0"/>
              </a:spcBef>
              <a:spcAft>
                <a:spcPts val="600"/>
              </a:spcAft>
              <a:defRPr sz="1800" b="0" i="0" u="none" strike="noStrike" kern="0" cap="none" spc="0" baseline="0">
                <a:solidFill>
                  <a:srgbClr val="000000"/>
                </a:solidFill>
                <a:uFillTx/>
              </a:defRPr>
            </a:pPr>
            <a:r>
              <a:rPr lang="en-US" sz="3600" b="0" i="0" u="none" strike="noStrike" kern="1200" cap="none" spc="-300" baseline="0" dirty="0">
                <a:solidFill>
                  <a:srgbClr val="FFFFFF"/>
                </a:solidFill>
                <a:uFillTx/>
                <a:latin typeface="+mj-lt"/>
                <a:ea typeface="+mj-ea"/>
                <a:cs typeface="+mj-cs"/>
              </a:rPr>
              <a:t>NEC</a:t>
            </a:r>
            <a:r>
              <a:rPr lang="en-US" sz="3600" spc="-300" dirty="0">
                <a:solidFill>
                  <a:srgbClr val="FFFFFF"/>
                </a:solidFill>
                <a:latin typeface="+mj-lt"/>
                <a:ea typeface="+mj-ea"/>
                <a:cs typeface="+mj-cs"/>
              </a:rPr>
              <a:t> </a:t>
            </a:r>
            <a:endParaRPr lang="en-US" sz="3600" b="0" i="0" u="none" strike="noStrike" kern="1200" cap="none" spc="0" baseline="0" dirty="0">
              <a:solidFill>
                <a:srgbClr val="FFFFFF"/>
              </a:solidFill>
              <a:uFillTx/>
              <a:latin typeface="+mj-lt"/>
              <a:ea typeface="+mj-ea"/>
              <a:cs typeface="+mj-cs"/>
            </a:endParaRPr>
          </a:p>
        </p:txBody>
      </p:sp>
      <p:pic>
        <p:nvPicPr>
          <p:cNvPr id="2" name="Picture 3" descr="A picture containing graphical user interface&#10;&#10;Description automatically generated">
            <a:extLst>
              <a:ext uri="{FF2B5EF4-FFF2-40B4-BE49-F238E27FC236}">
                <a16:creationId xmlns:a16="http://schemas.microsoft.com/office/drawing/2014/main" id="{2012A8F8-EDBA-BFB5-CD17-485553463012}"/>
              </a:ext>
            </a:extLst>
          </p:cNvPr>
          <p:cNvPicPr>
            <a:picLocks noChangeAspect="1"/>
          </p:cNvPicPr>
          <p:nvPr/>
        </p:nvPicPr>
        <p:blipFill>
          <a:blip r:embed="rId2"/>
          <a:stretch>
            <a:fillRect/>
          </a:stretch>
        </p:blipFill>
        <p:spPr>
          <a:xfrm>
            <a:off x="4217040" y="570"/>
            <a:ext cx="5269523" cy="7023466"/>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34184" y="6356350"/>
            <a:ext cx="514349"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alpha val="80000"/>
                  </a:schemeClr>
                </a:solidFill>
              </a:rPr>
              <a:pPr lvl="0" algn="r">
                <a:spcAft>
                  <a:spcPts val="600"/>
                </a:spcAft>
              </a:pPr>
              <a:t>40</a:t>
            </a:fld>
            <a:endParaRPr lang="en-US" sz="1200" dirty="0">
              <a:solidFill>
                <a:schemeClr val="tx1">
                  <a:alpha val="80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3816050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US" sz="4000" b="0" i="0" u="none" strike="noStrike" kern="1200" cap="none" spc="-300" baseline="0" dirty="0">
                <a:solidFill>
                  <a:srgbClr val="414A58"/>
                </a:solidFill>
                <a:uFillTx/>
                <a:latin typeface="Inter" pitchFamily="2"/>
                <a:ea typeface="Inter Light" pitchFamily="2"/>
              </a:rPr>
              <a:t>Suggested Presentation Deck</a:t>
            </a: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41</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349C9AE7-29F6-99DB-2480-E7C25ED9A1D7}"/>
              </a:ext>
            </a:extLst>
          </p:cNvPr>
          <p:cNvSpPr txBox="1">
            <a:spLocks/>
          </p:cNvSpPr>
          <p:nvPr/>
        </p:nvSpPr>
        <p:spPr>
          <a:xfrm>
            <a:off x="1981200" y="1531487"/>
            <a:ext cx="8229600" cy="1143000"/>
          </a:xfrm>
          <a:prstGeom prst="rect">
            <a:avLst/>
          </a:prstGeom>
        </p:spPr>
        <p:txBody>
          <a:bodyPr rtlCol="0">
            <a:normAutofit/>
            <a:scene3d>
              <a:camera prst="orthographicFront"/>
              <a:lightRig rig="glow" dir="tl">
                <a:rot lat="0" lon="0" rev="5400000"/>
              </a:lightRig>
            </a:scene3d>
            <a:sp3d>
              <a:bevelT w="0" h="0"/>
              <a:contourClr>
                <a:schemeClr val="accent6">
                  <a:shade val="73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ndParaRPr>
          </a:p>
        </p:txBody>
      </p:sp>
      <p:sp>
        <p:nvSpPr>
          <p:cNvPr id="5" name="TextBox 2">
            <a:extLst>
              <a:ext uri="{FF2B5EF4-FFF2-40B4-BE49-F238E27FC236}">
                <a16:creationId xmlns:a16="http://schemas.microsoft.com/office/drawing/2014/main" id="{AF546B7B-5439-2D1A-A67D-E3A12C82BDAD}"/>
              </a:ext>
            </a:extLst>
          </p:cNvPr>
          <p:cNvSpPr txBox="1">
            <a:spLocks noChangeArrowheads="1"/>
          </p:cNvSpPr>
          <p:nvPr/>
        </p:nvSpPr>
        <p:spPr bwMode="auto">
          <a:xfrm>
            <a:off x="3025775" y="5595614"/>
            <a:ext cx="6140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Arial" panose="020B0604020202020204" pitchFamily="34" charset="0"/>
                <a:cs typeface="Arial" panose="020B0604020202020204" pitchFamily="34" charset="0"/>
                <a:hlinkClick r:id="rId2"/>
              </a:rPr>
              <a:t>https://www.councilforeconed.org/resources/local-affiliates/</a:t>
            </a:r>
            <a:endParaRPr lang="en-US" altLang="en-US" sz="1800" dirty="0">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sz="1800" dirty="0">
                <a:latin typeface="Arial" panose="020B0604020202020204" pitchFamily="34" charset="0"/>
                <a:cs typeface="Arial" panose="020B0604020202020204" pitchFamily="34" charset="0"/>
              </a:rPr>
              <a:t>Include your local affiliate page</a:t>
            </a:r>
            <a:endParaRPr lang="en-US" altLang="en-US" sz="1800" dirty="0"/>
          </a:p>
          <a:p>
            <a:pPr>
              <a:lnSpc>
                <a:spcPct val="100000"/>
              </a:lnSpc>
              <a:spcBef>
                <a:spcPct val="0"/>
              </a:spcBef>
              <a:buFontTx/>
              <a:buNone/>
            </a:pPr>
            <a:endParaRPr lang="en-US" altLang="en-US" sz="1800" dirty="0"/>
          </a:p>
        </p:txBody>
      </p:sp>
      <p:pic>
        <p:nvPicPr>
          <p:cNvPr id="7" name="Picture 4" descr="A picture containing bird&#10;&#10;Description generated with very high confidence">
            <a:extLst>
              <a:ext uri="{FF2B5EF4-FFF2-40B4-BE49-F238E27FC236}">
                <a16:creationId xmlns:a16="http://schemas.microsoft.com/office/drawing/2014/main" id="{F8B88045-53E7-7FD4-8561-45C09050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96852"/>
            <a:ext cx="60960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053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7464614" y="1783959"/>
            <a:ext cx="4087306" cy="2889114"/>
          </a:xfrm>
          <a:prstGeom prst="rect">
            <a:avLst/>
          </a:prstGeom>
        </p:spPr>
        <p:txBody>
          <a:bodyPr vert="horz" lIns="91440" tIns="45720" rIns="91440" bIns="45720" rtlCol="0" anchor="b" anchorCtr="0" compatLnSpc="1">
            <a:normAutofit/>
          </a:bodyPr>
          <a:lstStyle/>
          <a:p>
            <a:pPr>
              <a:lnSpc>
                <a:spcPct val="90000"/>
              </a:lnSpc>
              <a:spcBef>
                <a:spcPct val="0"/>
              </a:spcBef>
              <a:spcAft>
                <a:spcPts val="600"/>
              </a:spcAft>
              <a:defRPr sz="1800" b="0" i="0" u="none" strike="noStrike" kern="0" cap="none" spc="0" baseline="0">
                <a:solidFill>
                  <a:srgbClr val="000000"/>
                </a:solidFill>
                <a:uFillTx/>
              </a:defRPr>
            </a:pPr>
            <a:r>
              <a:rPr lang="en-US" sz="5400" b="0" i="0" u="none" strike="noStrike" cap="none" spc="-300" baseline="0" dirty="0">
                <a:solidFill>
                  <a:schemeClr val="accent3">
                    <a:lumMod val="20000"/>
                    <a:lumOff val="80000"/>
                  </a:schemeClr>
                </a:solidFill>
                <a:uFillTx/>
                <a:latin typeface="+mj-lt"/>
                <a:ea typeface="+mj-ea"/>
                <a:cs typeface="+mj-cs"/>
              </a:rPr>
              <a:t>Advocacy</a:t>
            </a:r>
            <a:r>
              <a:rPr lang="en-US" sz="5400" spc="-300" dirty="0">
                <a:solidFill>
                  <a:schemeClr val="accent3">
                    <a:lumMod val="20000"/>
                    <a:lumOff val="80000"/>
                  </a:schemeClr>
                </a:solidFill>
                <a:latin typeface="+mj-lt"/>
                <a:ea typeface="+mj-ea"/>
                <a:cs typeface="+mj-cs"/>
              </a:rPr>
              <a:t> </a:t>
            </a:r>
            <a:endParaRPr lang="en-US" sz="5400" b="0" i="0" u="none" strike="noStrike" cap="none" spc="0" baseline="0" dirty="0">
              <a:solidFill>
                <a:schemeClr val="accent3">
                  <a:lumMod val="20000"/>
                  <a:lumOff val="80000"/>
                </a:schemeClr>
              </a:solidFill>
              <a:uFillTx/>
              <a:latin typeface="+mj-lt"/>
              <a:ea typeface="+mj-ea"/>
              <a:cs typeface="Calibri Light"/>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3" descr="Text&#10;&#10;Description automatically generated">
            <a:extLst>
              <a:ext uri="{FF2B5EF4-FFF2-40B4-BE49-F238E27FC236}">
                <a16:creationId xmlns:a16="http://schemas.microsoft.com/office/drawing/2014/main" id="{E8A2318E-DAAB-1135-A88F-5AC74D98B999}"/>
              </a:ext>
            </a:extLst>
          </p:cNvPr>
          <p:cNvPicPr>
            <a:picLocks noChangeAspect="1"/>
          </p:cNvPicPr>
          <p:nvPr/>
        </p:nvPicPr>
        <p:blipFill rotWithShape="1">
          <a:blip r:embed="rId2"/>
          <a:srcRect t="2708" b="21916"/>
          <a:stretch/>
        </p:blipFill>
        <p:spPr>
          <a:xfrm>
            <a:off x="157114"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03280" y="603504"/>
            <a:ext cx="548640" cy="548640"/>
          </a:xfrm>
          <a:prstGeom prst="ellipse">
            <a:avLst/>
          </a:prstGeom>
          <a:solidFill>
            <a:srgbClr val="7F7F7F"/>
          </a:solidFill>
        </p:spPr>
        <p:txBody>
          <a:bodyPr vert="horz" lIns="91440" tIns="45720" rIns="91440" bIns="45720" rtlCol="0" anchor="ctr" anchorCtr="0" compatLnSpc="1">
            <a:normAutofit/>
          </a:bodyPr>
          <a:lstStyle/>
          <a:p>
            <a:pPr algn="ctr">
              <a:spcAft>
                <a:spcPts val="600"/>
              </a:spcAft>
              <a:defRPr/>
            </a:pPr>
            <a:fld id="{88379318-37C5-3C40-B4B5-D89D1784DE03}" type="slidenum">
              <a:rPr lang="en-US" sz="1500">
                <a:solidFill>
                  <a:srgbClr val="FFFFFF"/>
                </a:solidFill>
                <a:latin typeface="Calibri" panose="020F0502020204030204"/>
              </a:rPr>
              <a:pPr algn="ctr">
                <a:spcAft>
                  <a:spcPts val="600"/>
                </a:spcAft>
                <a:defRPr/>
              </a:pPr>
              <a:t>42</a:t>
            </a:fld>
            <a:endParaRPr lang="en-US" sz="1500" dirty="0">
              <a:solidFill>
                <a:srgbClr val="FFFFFF"/>
              </a:solidFill>
              <a:latin typeface="Calibri" panose="020F0502020204030204"/>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1353686248"/>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DA3EB623-6C13-B64A-349B-BA7FA90C2213}"/>
              </a:ext>
            </a:extLst>
          </p:cNvPr>
          <p:cNvPicPr>
            <a:picLocks noGrp="1" noChangeAspect="1"/>
          </p:cNvPicPr>
          <p:nvPr>
            <p:ph sz="quarter" idx="4294967295"/>
          </p:nvPr>
        </p:nvPicPr>
        <p:blipFill>
          <a:blip r:embed="rId2"/>
          <a:stretch>
            <a:fillRect/>
          </a:stretch>
        </p:blipFill>
        <p:spPr>
          <a:xfrm flipH="1">
            <a:off x="9525" y="0"/>
            <a:ext cx="4763758" cy="4754053"/>
          </a:xfrm>
        </p:spPr>
      </p:pic>
      <p:sp>
        <p:nvSpPr>
          <p:cNvPr id="4" name="Title 1">
            <a:extLst>
              <a:ext uri="{FF2B5EF4-FFF2-40B4-BE49-F238E27FC236}">
                <a16:creationId xmlns:a16="http://schemas.microsoft.com/office/drawing/2014/main" id="{688D72B4-224B-2F59-DC9A-3CEB4ED9F8CD}"/>
              </a:ext>
            </a:extLst>
          </p:cNvPr>
          <p:cNvSpPr>
            <a:spLocks noGrp="1"/>
          </p:cNvSpPr>
          <p:nvPr/>
        </p:nvSpPr>
        <p:spPr bwMode="auto">
          <a:xfrm>
            <a:off x="1805686" y="25429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lvl1pPr algn="ctr" rtl="0" fontAlgn="base">
              <a:lnSpc>
                <a:spcPts val="5700"/>
              </a:lnSpc>
              <a:spcBef>
                <a:spcPct val="0"/>
              </a:spcBef>
              <a:spcAft>
                <a:spcPct val="0"/>
              </a:spcAft>
              <a:defRPr sz="6600" b="1" i="0" kern="1200">
                <a:solidFill>
                  <a:srgbClr val="005CB8"/>
                </a:solidFill>
                <a:effectLst>
                  <a:outerShdw blurRad="50800" dist="50800" dir="5400000" algn="ctr" rotWithShape="0">
                    <a:srgbClr val="000000">
                      <a:alpha val="0"/>
                    </a:srgbClr>
                  </a:outerShdw>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5400" dirty="0">
                <a:solidFill>
                  <a:schemeClr val="accent1">
                    <a:lumMod val="50000"/>
                  </a:schemeClr>
                </a:solidFill>
                <a:latin typeface="Calibri"/>
                <a:ea typeface="ＭＳ Ｐゴシック"/>
                <a:cs typeface="Calibri"/>
              </a:rPr>
              <a:t>Thank You to Our Sponsors!</a:t>
            </a:r>
            <a:endParaRPr lang="en-US" sz="5400" dirty="0">
              <a:solidFill>
                <a:schemeClr val="accent1">
                  <a:lumMod val="50000"/>
                </a:schemeClr>
              </a:solidFill>
            </a:endParaRPr>
          </a:p>
        </p:txBody>
      </p:sp>
      <p:sp>
        <p:nvSpPr>
          <p:cNvPr id="8" name="Rectangle 7">
            <a:extLst>
              <a:ext uri="{FF2B5EF4-FFF2-40B4-BE49-F238E27FC236}">
                <a16:creationId xmlns:a16="http://schemas.microsoft.com/office/drawing/2014/main" id="{1EAA1B69-A7DD-C6D6-3DD4-99F0006B8480}"/>
              </a:ext>
            </a:extLst>
          </p:cNvPr>
          <p:cNvSpPr/>
          <p:nvPr/>
        </p:nvSpPr>
        <p:spPr>
          <a:xfrm>
            <a:off x="4450813" y="3244334"/>
            <a:ext cx="24237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dirty="0">
                <a:solidFill>
                  <a:srgbClr val="000000"/>
                </a:solidFill>
                <a:latin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6B6AF61D-DF10-238A-ADB0-08B2321A6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16" y="1439041"/>
            <a:ext cx="1905000" cy="1874520"/>
          </a:xfrm>
          <a:prstGeom prst="rect">
            <a:avLst/>
          </a:prstGeom>
        </p:spPr>
      </p:pic>
      <p:sp>
        <p:nvSpPr>
          <p:cNvPr id="12" name="Google Shape;109;p25">
            <a:extLst>
              <a:ext uri="{FF2B5EF4-FFF2-40B4-BE49-F238E27FC236}">
                <a16:creationId xmlns:a16="http://schemas.microsoft.com/office/drawing/2014/main" id="{8DD379AD-A2B2-DCC2-BF36-013D456603F6}"/>
              </a:ext>
            </a:extLst>
          </p:cNvPr>
          <p:cNvSpPr txBox="1">
            <a:spLocks noGrp="1"/>
          </p:cNvSpPr>
          <p:nvPr/>
        </p:nvSpPr>
        <p:spPr>
          <a:xfrm>
            <a:off x="8766070" y="6536809"/>
            <a:ext cx="32634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1pPr>
            <a:lvl2pPr marL="0" marR="0" lvl="1"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2pPr>
            <a:lvl3pPr marL="0" marR="0" lvl="2"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3pPr>
            <a:lvl4pPr marL="0" marR="0" lvl="3"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4pPr>
            <a:lvl5pPr marL="0" marR="0" lvl="4"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5pPr>
            <a:lvl6pPr marL="0" marR="0" lvl="5"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6pPr>
            <a:lvl7pPr marL="0" marR="0" lvl="6"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7pPr>
            <a:lvl8pPr marL="0" marR="0" lvl="7"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8pPr>
            <a:lvl9pPr marL="0" marR="0" lvl="8"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9pPr>
          </a:lstStyle>
          <a:p>
            <a:pPr marL="0" marR="0" lvl="0" indent="0" algn="r" rtl="0">
              <a:spcBef>
                <a:spcPts val="0"/>
              </a:spcBef>
              <a:spcAft>
                <a:spcPts val="0"/>
              </a:spcAft>
              <a:buNone/>
            </a:pPr>
            <a:fld id="{00000000-1234-1234-1234-123412341234}" type="slidenum">
              <a:rPr lang="en-US" sz="1000" b="0" i="0" u="none" strike="noStrike" cap="none">
                <a:solidFill>
                  <a:srgbClr val="414A58"/>
                </a:solidFill>
                <a:latin typeface="Inter"/>
                <a:ea typeface="Inter"/>
                <a:cs typeface="Inter"/>
                <a:sym typeface="Inter"/>
              </a:rPr>
              <a:pPr marL="0" marR="0" lvl="0" indent="0" algn="r" rtl="0">
                <a:spcBef>
                  <a:spcPts val="0"/>
                </a:spcBef>
                <a:spcAft>
                  <a:spcPts val="0"/>
                </a:spcAft>
                <a:buNone/>
              </a:pPr>
              <a:t>43</a:t>
            </a:fld>
            <a:endParaRPr sz="1000" b="0" i="0" u="none" strike="noStrike" cap="none" dirty="0">
              <a:solidFill>
                <a:srgbClr val="414A58"/>
              </a:solidFill>
              <a:latin typeface="Inter"/>
              <a:ea typeface="Inter"/>
              <a:cs typeface="Inter"/>
              <a:sym typeface="Inter"/>
            </a:endParaRPr>
          </a:p>
        </p:txBody>
      </p:sp>
      <p:sp>
        <p:nvSpPr>
          <p:cNvPr id="14" name="Google Shape;111;p25">
            <a:extLst>
              <a:ext uri="{FF2B5EF4-FFF2-40B4-BE49-F238E27FC236}">
                <a16:creationId xmlns:a16="http://schemas.microsoft.com/office/drawing/2014/main" id="{2333ED09-92B6-92B5-0BF4-95797DB337CF}"/>
              </a:ext>
            </a:extLst>
          </p:cNvPr>
          <p:cNvSpPr txBox="1"/>
          <p:nvPr/>
        </p:nvSpPr>
        <p:spPr>
          <a:xfrm>
            <a:off x="533400" y="392637"/>
            <a:ext cx="10515600" cy="1325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200"/>
            </a:pPr>
            <a:endParaRPr dirty="0">
              <a:solidFill>
                <a:schemeClr val="dk1"/>
              </a:solidFill>
            </a:endParaRPr>
          </a:p>
        </p:txBody>
      </p:sp>
      <p:pic>
        <p:nvPicPr>
          <p:cNvPr id="15" name="Google Shape;112;p25" descr="Intuit®: Complete Financial Confidence">
            <a:extLst>
              <a:ext uri="{FF2B5EF4-FFF2-40B4-BE49-F238E27FC236}">
                <a16:creationId xmlns:a16="http://schemas.microsoft.com/office/drawing/2014/main" id="{6E0DF17D-63A3-B97C-ADE3-EF2830B11B38}"/>
              </a:ext>
            </a:extLst>
          </p:cNvPr>
          <p:cNvPicPr preferRelativeResize="0"/>
          <p:nvPr/>
        </p:nvPicPr>
        <p:blipFill>
          <a:blip r:embed="rId4">
            <a:alphaModFix/>
          </a:blip>
          <a:stretch>
            <a:fillRect/>
          </a:stretch>
        </p:blipFill>
        <p:spPr>
          <a:xfrm>
            <a:off x="3870648" y="3123292"/>
            <a:ext cx="4762500" cy="2190750"/>
          </a:xfrm>
          <a:prstGeom prst="rect">
            <a:avLst/>
          </a:prstGeom>
          <a:noFill/>
          <a:ln>
            <a:noFill/>
          </a:ln>
        </p:spPr>
      </p:pic>
      <p:pic>
        <p:nvPicPr>
          <p:cNvPr id="16" name="Google Shape;113;p25" descr="Stash Launches Stock-Back™-- First-Ever Rewards Program To Bridge Banking &amp;  Investing">
            <a:extLst>
              <a:ext uri="{FF2B5EF4-FFF2-40B4-BE49-F238E27FC236}">
                <a16:creationId xmlns:a16="http://schemas.microsoft.com/office/drawing/2014/main" id="{8FDEAC41-31B4-5574-8E73-7605712626BE}"/>
              </a:ext>
            </a:extLst>
          </p:cNvPr>
          <p:cNvPicPr preferRelativeResize="0"/>
          <p:nvPr/>
        </p:nvPicPr>
        <p:blipFill>
          <a:blip r:embed="rId5">
            <a:alphaModFix/>
          </a:blip>
          <a:stretch>
            <a:fillRect/>
          </a:stretch>
        </p:blipFill>
        <p:spPr>
          <a:xfrm>
            <a:off x="3341199" y="4918976"/>
            <a:ext cx="2952750" cy="1552575"/>
          </a:xfrm>
          <a:prstGeom prst="rect">
            <a:avLst/>
          </a:prstGeom>
          <a:noFill/>
          <a:ln>
            <a:noFill/>
          </a:ln>
        </p:spPr>
      </p:pic>
      <p:pic>
        <p:nvPicPr>
          <p:cNvPr id="17" name="Google Shape;114;p25" descr="Wells Fargo - Wikipedia">
            <a:extLst>
              <a:ext uri="{FF2B5EF4-FFF2-40B4-BE49-F238E27FC236}">
                <a16:creationId xmlns:a16="http://schemas.microsoft.com/office/drawing/2014/main" id="{A5EACC91-3015-BC4D-63C8-E5E00FDB8D33}"/>
              </a:ext>
            </a:extLst>
          </p:cNvPr>
          <p:cNvPicPr preferRelativeResize="0"/>
          <p:nvPr/>
        </p:nvPicPr>
        <p:blipFill>
          <a:blip r:embed="rId6">
            <a:alphaModFix/>
          </a:blip>
          <a:stretch>
            <a:fillRect/>
          </a:stretch>
        </p:blipFill>
        <p:spPr>
          <a:xfrm>
            <a:off x="1162593" y="4948342"/>
            <a:ext cx="1669724" cy="1799699"/>
          </a:xfrm>
          <a:prstGeom prst="rect">
            <a:avLst/>
          </a:prstGeom>
          <a:noFill/>
          <a:ln>
            <a:noFill/>
          </a:ln>
        </p:spPr>
      </p:pic>
      <p:pic>
        <p:nvPicPr>
          <p:cNvPr id="18" name="Google Shape;115;p25" descr="American Express - Wikipedia">
            <a:extLst>
              <a:ext uri="{FF2B5EF4-FFF2-40B4-BE49-F238E27FC236}">
                <a16:creationId xmlns:a16="http://schemas.microsoft.com/office/drawing/2014/main" id="{D0C43A9C-95E9-2519-9670-B6DAB3520AA5}"/>
              </a:ext>
            </a:extLst>
          </p:cNvPr>
          <p:cNvPicPr preferRelativeResize="0"/>
          <p:nvPr/>
        </p:nvPicPr>
        <p:blipFill>
          <a:blip r:embed="rId7">
            <a:alphaModFix/>
          </a:blip>
          <a:stretch>
            <a:fillRect/>
          </a:stretch>
        </p:blipFill>
        <p:spPr>
          <a:xfrm>
            <a:off x="3546429" y="1713668"/>
            <a:ext cx="1724025" cy="1714500"/>
          </a:xfrm>
          <a:prstGeom prst="rect">
            <a:avLst/>
          </a:prstGeom>
          <a:noFill/>
          <a:ln>
            <a:noFill/>
          </a:ln>
        </p:spPr>
      </p:pic>
      <p:pic>
        <p:nvPicPr>
          <p:cNvPr id="19" name="Google Shape;116;p25" descr="About the Peter G. Peterson Foundation">
            <a:extLst>
              <a:ext uri="{FF2B5EF4-FFF2-40B4-BE49-F238E27FC236}">
                <a16:creationId xmlns:a16="http://schemas.microsoft.com/office/drawing/2014/main" id="{FA010F64-76E0-4F55-8DC2-82D5B737F4C9}"/>
              </a:ext>
            </a:extLst>
          </p:cNvPr>
          <p:cNvPicPr preferRelativeResize="0"/>
          <p:nvPr/>
        </p:nvPicPr>
        <p:blipFill>
          <a:blip r:embed="rId8">
            <a:alphaModFix/>
          </a:blip>
          <a:stretch>
            <a:fillRect/>
          </a:stretch>
        </p:blipFill>
        <p:spPr>
          <a:xfrm>
            <a:off x="592489" y="3369634"/>
            <a:ext cx="2952750" cy="1552575"/>
          </a:xfrm>
          <a:prstGeom prst="rect">
            <a:avLst/>
          </a:prstGeom>
          <a:noFill/>
          <a:ln>
            <a:noFill/>
          </a:ln>
        </p:spPr>
      </p:pic>
      <p:pic>
        <p:nvPicPr>
          <p:cNvPr id="20" name="Google Shape;117;p25" descr="Federal Reserve - Wikipedia">
            <a:extLst>
              <a:ext uri="{FF2B5EF4-FFF2-40B4-BE49-F238E27FC236}">
                <a16:creationId xmlns:a16="http://schemas.microsoft.com/office/drawing/2014/main" id="{F115FA58-4E14-58E0-22B0-0829040AC25B}"/>
              </a:ext>
            </a:extLst>
          </p:cNvPr>
          <p:cNvPicPr preferRelativeResize="0"/>
          <p:nvPr/>
        </p:nvPicPr>
        <p:blipFill>
          <a:blip r:embed="rId9">
            <a:alphaModFix/>
          </a:blip>
          <a:stretch>
            <a:fillRect/>
          </a:stretch>
        </p:blipFill>
        <p:spPr>
          <a:xfrm>
            <a:off x="8502727" y="1437232"/>
            <a:ext cx="1714500" cy="1714500"/>
          </a:xfrm>
          <a:prstGeom prst="rect">
            <a:avLst/>
          </a:prstGeom>
          <a:noFill/>
          <a:ln>
            <a:noFill/>
          </a:ln>
        </p:spPr>
      </p:pic>
      <p:pic>
        <p:nvPicPr>
          <p:cNvPr id="21" name="Google Shape;118;p25" descr="Nearpod: You'll wonder how you taught without it">
            <a:extLst>
              <a:ext uri="{FF2B5EF4-FFF2-40B4-BE49-F238E27FC236}">
                <a16:creationId xmlns:a16="http://schemas.microsoft.com/office/drawing/2014/main" id="{AD49FB12-017B-96F3-DAF5-15ACB43E6B6F}"/>
              </a:ext>
            </a:extLst>
          </p:cNvPr>
          <p:cNvPicPr preferRelativeResize="0"/>
          <p:nvPr/>
        </p:nvPicPr>
        <p:blipFill>
          <a:blip r:embed="rId10">
            <a:alphaModFix/>
          </a:blip>
          <a:stretch>
            <a:fillRect/>
          </a:stretch>
        </p:blipFill>
        <p:spPr>
          <a:xfrm>
            <a:off x="8791306" y="3313273"/>
            <a:ext cx="2857500" cy="1600200"/>
          </a:xfrm>
          <a:prstGeom prst="rect">
            <a:avLst/>
          </a:prstGeom>
          <a:noFill/>
          <a:ln>
            <a:noFill/>
          </a:ln>
        </p:spPr>
      </p:pic>
      <p:pic>
        <p:nvPicPr>
          <p:cNvPr id="22" name="Google Shape;119;p25" descr="Press Room">
            <a:extLst>
              <a:ext uri="{FF2B5EF4-FFF2-40B4-BE49-F238E27FC236}">
                <a16:creationId xmlns:a16="http://schemas.microsoft.com/office/drawing/2014/main" id="{70FFE688-8B19-8025-D4F4-CBBD390056F1}"/>
              </a:ext>
            </a:extLst>
          </p:cNvPr>
          <p:cNvPicPr preferRelativeResize="0"/>
          <p:nvPr/>
        </p:nvPicPr>
        <p:blipFill>
          <a:blip r:embed="rId11">
            <a:alphaModFix/>
          </a:blip>
          <a:stretch>
            <a:fillRect/>
          </a:stretch>
        </p:blipFill>
        <p:spPr>
          <a:xfrm>
            <a:off x="5503578" y="1753103"/>
            <a:ext cx="2580301" cy="1407076"/>
          </a:xfrm>
          <a:prstGeom prst="rect">
            <a:avLst/>
          </a:prstGeom>
          <a:noFill/>
          <a:ln>
            <a:noFill/>
          </a:ln>
        </p:spPr>
      </p:pic>
      <p:pic>
        <p:nvPicPr>
          <p:cNvPr id="23" name="Google Shape;120;p25" descr="My SIFMA">
            <a:extLst>
              <a:ext uri="{FF2B5EF4-FFF2-40B4-BE49-F238E27FC236}">
                <a16:creationId xmlns:a16="http://schemas.microsoft.com/office/drawing/2014/main" id="{BC9A844C-B414-BF8C-9154-620BBD09F8C3}"/>
              </a:ext>
            </a:extLst>
          </p:cNvPr>
          <p:cNvPicPr preferRelativeResize="0"/>
          <p:nvPr/>
        </p:nvPicPr>
        <p:blipFill>
          <a:blip r:embed="rId12">
            <a:alphaModFix/>
          </a:blip>
          <a:stretch>
            <a:fillRect/>
          </a:stretch>
        </p:blipFill>
        <p:spPr>
          <a:xfrm>
            <a:off x="7194831" y="4982029"/>
            <a:ext cx="3619500" cy="1743075"/>
          </a:xfrm>
          <a:prstGeom prst="rect">
            <a:avLst/>
          </a:prstGeom>
          <a:noFill/>
          <a:ln>
            <a:noFill/>
          </a:ln>
        </p:spPr>
      </p:pic>
    </p:spTree>
    <p:extLst>
      <p:ext uri="{BB962C8B-B14F-4D97-AF65-F5344CB8AC3E}">
        <p14:creationId xmlns:p14="http://schemas.microsoft.com/office/powerpoint/2010/main" val="1892550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510960" y="3309003"/>
            <a:ext cx="10515600" cy="1325559"/>
          </a:xfrm>
          <a:prstGeom prst="rect">
            <a:avLst/>
          </a:prstGeom>
          <a:noFill/>
          <a:ln>
            <a:noFill/>
          </a:ln>
        </p:spPr>
        <p:txBody>
          <a:bodyPr vert="horz" wrap="square" lIns="91440" tIns="45720" rIns="91440" bIns="45720" anchor="t" anchorCtr="0" compatLnSpc="1">
            <a:noAutofit/>
          </a:bodyPr>
          <a:lstStyle/>
          <a:p>
            <a:pPr lvl="0">
              <a:spcBef>
                <a:spcPts val="0"/>
              </a:spcBef>
            </a:pPr>
            <a:r>
              <a:rPr lang="en-US" sz="3200" spc="-100" dirty="0">
                <a:solidFill>
                  <a:srgbClr val="FFFFFF"/>
                </a:solidFill>
                <a:latin typeface="Inter Light"/>
              </a:rPr>
              <a:t>Contact information</a:t>
            </a: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510960" y="2388769"/>
            <a:ext cx="10515600" cy="914400"/>
          </a:xfrm>
          <a:prstGeom prst="rect">
            <a:avLst/>
          </a:prstGeom>
          <a:noFill/>
          <a:ln>
            <a:noFill/>
          </a:ln>
        </p:spPr>
        <p:txBody>
          <a:bodyPr vert="horz" wrap="square" lIns="91440" tIns="45720" rIns="91440" bIns="45720" anchor="t" anchorCtr="0" compatLnSpc="1">
            <a:noAutofit/>
          </a:bodyPr>
          <a:lstStyle/>
          <a:p>
            <a:pPr marL="0" lvl="0" indent="0">
              <a:buNone/>
            </a:pPr>
            <a:r>
              <a:rPr lang="en-US" sz="5400" spc="-150" dirty="0">
                <a:solidFill>
                  <a:srgbClr val="FFFFFF"/>
                </a:solidFill>
                <a:latin typeface="Inter" pitchFamily="2"/>
              </a:rPr>
              <a:t>Thank You</a:t>
            </a:r>
            <a:endParaRPr lang="en-US" sz="5400" spc="-150" dirty="0">
              <a:solidFill>
                <a:srgbClr val="FFFFFF"/>
              </a:solidFill>
              <a:latin typeface="Calibri"/>
            </a:endParaRPr>
          </a:p>
        </p:txBody>
      </p:sp>
      <p:sp>
        <p:nvSpPr>
          <p:cNvPr id="4" name="TextBox 3">
            <a:extLst>
              <a:ext uri="{FF2B5EF4-FFF2-40B4-BE49-F238E27FC236}">
                <a16:creationId xmlns:a16="http://schemas.microsoft.com/office/drawing/2014/main" id="{DD7A0CBF-D4D6-4167-9D81-AF86E325DB95}"/>
              </a:ext>
            </a:extLst>
          </p:cNvPr>
          <p:cNvSpPr txBox="1"/>
          <p:nvPr/>
        </p:nvSpPr>
        <p:spPr>
          <a:xfrm>
            <a:off x="1284710" y="4324249"/>
            <a:ext cx="3605342" cy="1631216"/>
          </a:xfrm>
          <a:prstGeom prst="rect">
            <a:avLst/>
          </a:prstGeom>
          <a:noFill/>
        </p:spPr>
        <p:txBody>
          <a:bodyPr wrap="square" rtlCol="0">
            <a:spAutoFit/>
          </a:bodyPr>
          <a:lstStyle/>
          <a:p>
            <a:r>
              <a:rPr lang="en-US" sz="2000" dirty="0">
                <a:solidFill>
                  <a:schemeClr val="bg1"/>
                </a:solidFill>
              </a:rPr>
              <a:t>Lauren Shifflett </a:t>
            </a:r>
          </a:p>
          <a:p>
            <a:r>
              <a:rPr lang="en-US" sz="2000" dirty="0">
                <a:solidFill>
                  <a:schemeClr val="bg1"/>
                </a:solidFill>
                <a:hlinkClick r:id="rId2">
                  <a:extLst>
                    <a:ext uri="{A12FA001-AC4F-418D-AE19-62706E023703}">
                      <ahyp:hlinkClr xmlns:ahyp="http://schemas.microsoft.com/office/drawing/2018/hyperlinkcolor" val="tx"/>
                    </a:ext>
                  </a:extLst>
                </a:hlinkClick>
              </a:rPr>
              <a:t>shiffllh@jmu.edu</a:t>
            </a:r>
            <a:endParaRPr lang="en-US" sz="2000" dirty="0">
              <a:solidFill>
                <a:schemeClr val="bg1"/>
              </a:solidFill>
            </a:endParaRPr>
          </a:p>
          <a:p>
            <a:endParaRPr lang="en-US" sz="2000" dirty="0">
              <a:solidFill>
                <a:schemeClr val="bg1"/>
              </a:solidFill>
            </a:endParaRPr>
          </a:p>
          <a:p>
            <a:r>
              <a:rPr lang="en-US" sz="2000" dirty="0">
                <a:solidFill>
                  <a:schemeClr val="bg1"/>
                </a:solidFill>
              </a:rPr>
              <a:t>Lynne Stover</a:t>
            </a:r>
          </a:p>
          <a:p>
            <a:r>
              <a:rPr lang="en-US" sz="2000" dirty="0">
                <a:solidFill>
                  <a:schemeClr val="bg1"/>
                </a:solidFill>
                <a:hlinkClick r:id="rId3">
                  <a:extLst>
                    <a:ext uri="{A12FA001-AC4F-418D-AE19-62706E023703}">
                      <ahyp:hlinkClr xmlns:ahyp="http://schemas.microsoft.com/office/drawing/2018/hyperlinkcolor" val="tx"/>
                    </a:ext>
                  </a:extLst>
                </a:hlinkClick>
              </a:rPr>
              <a:t>stoverlf@jmu.edu</a:t>
            </a:r>
            <a:r>
              <a:rPr lang="en-US" sz="2000" dirty="0">
                <a:solidFill>
                  <a:schemeClr val="bg1"/>
                </a:solidFill>
              </a:rPr>
              <a:t> </a:t>
            </a:r>
          </a:p>
        </p:txBody>
      </p:sp>
    </p:spTree>
    <p:extLst>
      <p:ext uri="{BB962C8B-B14F-4D97-AF65-F5344CB8AC3E}">
        <p14:creationId xmlns:p14="http://schemas.microsoft.com/office/powerpoint/2010/main" val="910180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1183516" y="1449403"/>
            <a:ext cx="4472317" cy="1764829"/>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1740717" y="3643769"/>
            <a:ext cx="5073171" cy="2194024"/>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7982560" y="1804589"/>
            <a:ext cx="2779450" cy="367836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914400" y="6082664"/>
            <a:ext cx="110927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05255">
              <a:defRPr sz="3168"/>
            </a:pPr>
            <a:r>
              <a:rPr lang="en-US" sz="1800" b="1" dirty="0">
                <a:latin typeface="Calibri"/>
                <a:ea typeface="ＭＳ Ｐゴシック"/>
                <a:cs typeface="Calibri"/>
              </a:rPr>
              <a:t> </a:t>
            </a:r>
            <a:r>
              <a:rPr lang="en-US" sz="1800" b="1" dirty="0">
                <a:latin typeface="Calibri Light"/>
                <a:ea typeface="ＭＳ Ｐゴシック"/>
                <a:cs typeface="Calibri Light"/>
                <a:hlinkClick r:id="rId5"/>
              </a:rPr>
              <a:t>https://www.councilforeconed.org/wp-content/uploads/2012/03/voluntary-national-content-standards-2010.pdf</a:t>
            </a:r>
            <a:endParaRPr lang="en-US" sz="1800" b="1" dirty="0"/>
          </a:p>
        </p:txBody>
      </p:sp>
      <p:sp>
        <p:nvSpPr>
          <p:cNvPr id="8" name="TextBox 7">
            <a:extLst>
              <a:ext uri="{FF2B5EF4-FFF2-40B4-BE49-F238E27FC236}">
                <a16:creationId xmlns:a16="http://schemas.microsoft.com/office/drawing/2014/main" id="{8D6CE704-2416-6741-F173-05517D755737}"/>
              </a:ext>
            </a:extLst>
          </p:cNvPr>
          <p:cNvSpPr txBox="1"/>
          <p:nvPr/>
        </p:nvSpPr>
        <p:spPr>
          <a:xfrm>
            <a:off x="2609083" y="40600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National Content Standards</a:t>
            </a:r>
          </a:p>
        </p:txBody>
      </p:sp>
    </p:spTree>
    <p:extLst>
      <p:ext uri="{BB962C8B-B14F-4D97-AF65-F5344CB8AC3E}">
        <p14:creationId xmlns:p14="http://schemas.microsoft.com/office/powerpoint/2010/main" val="275504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052" y="345782"/>
            <a:ext cx="5343835" cy="742950"/>
          </a:xfrm>
        </p:spPr>
        <p:txBody>
          <a:bodyPr>
            <a:noAutofit/>
          </a:bodyPr>
          <a:lstStyle/>
          <a:p>
            <a:r>
              <a:rPr lang="en-US" sz="6600" dirty="0">
                <a:ea typeface="Calibri" panose="020F0502020204030204" pitchFamily="34" charset="0"/>
                <a:cs typeface="Times New Roman" panose="02020603050405020304" pitchFamily="18" charset="0"/>
              </a:rPr>
              <a:t>Agenda</a:t>
            </a:r>
          </a:p>
        </p:txBody>
      </p:sp>
      <p:sp>
        <p:nvSpPr>
          <p:cNvPr id="3" name="Content Placeholder 2"/>
          <p:cNvSpPr>
            <a:spLocks noGrp="1"/>
          </p:cNvSpPr>
          <p:nvPr>
            <p:ph idx="1"/>
          </p:nvPr>
        </p:nvSpPr>
        <p:spPr>
          <a:xfrm>
            <a:off x="212035" y="1722783"/>
            <a:ext cx="10134001" cy="3955920"/>
          </a:xfrm>
        </p:spPr>
        <p:txBody>
          <a:bodyPr>
            <a:normAutofit lnSpcReduction="10000"/>
          </a:bodyPr>
          <a:lstStyle/>
          <a:p>
            <a:pPr marL="0" lvl="0" indent="0">
              <a:buNone/>
            </a:pPr>
            <a:endParaRPr lang="en-US" dirty="0"/>
          </a:p>
          <a:p>
            <a:pPr lvl="0"/>
            <a:r>
              <a:rPr lang="en-US" dirty="0"/>
              <a:t>Introduction [5 mins.]</a:t>
            </a:r>
          </a:p>
          <a:p>
            <a:pPr lvl="0"/>
            <a:r>
              <a:rPr lang="en-US" dirty="0"/>
              <a:t> Review information concerning the current water crisis. [5 mins.]</a:t>
            </a:r>
          </a:p>
          <a:p>
            <a:r>
              <a:rPr lang="en-US" dirty="0"/>
              <a:t>Examine related children’s books and review lessons and activities based on the featured titles. [35 mins.]</a:t>
            </a:r>
          </a:p>
          <a:p>
            <a:r>
              <a:rPr lang="en-US" dirty="0"/>
              <a:t>Discuss the costs and benefits of promoting environmentally themed books. [5 mins.]</a:t>
            </a:r>
          </a:p>
          <a:p>
            <a:r>
              <a:rPr lang="en-US" dirty="0"/>
              <a:t>Conclude with discussion questions, book list review, and webinar survey [5 mins.] </a:t>
            </a:r>
          </a:p>
          <a:p>
            <a:endParaRPr lang="en-US" dirty="0"/>
          </a:p>
          <a:p>
            <a:endParaRPr lang="en-US" dirty="0"/>
          </a:p>
          <a:p>
            <a:pPr lvl="0"/>
            <a:endParaRPr lang="en-US" dirty="0"/>
          </a:p>
          <a:p>
            <a:pPr marL="0" indent="0">
              <a:lnSpc>
                <a:spcPct val="120000"/>
              </a:lnSpc>
              <a:buNone/>
            </a:pPr>
            <a:endParaRPr lang="en-US" sz="3600" dirty="0"/>
          </a:p>
          <a:p>
            <a:pPr marL="0" indent="0">
              <a:buNone/>
            </a:pPr>
            <a:endParaRPr lang="en-US" dirty="0">
              <a:solidFill>
                <a:schemeClr val="tx1">
                  <a:lumMod val="95000"/>
                  <a:lumOff val="5000"/>
                </a:schemeClr>
              </a:solidFill>
            </a:endParaRPr>
          </a:p>
        </p:txBody>
      </p:sp>
      <p:pic>
        <p:nvPicPr>
          <p:cNvPr id="6" name="Picture 5">
            <a:extLst>
              <a:ext uri="{FF2B5EF4-FFF2-40B4-BE49-F238E27FC236}">
                <a16:creationId xmlns:a16="http://schemas.microsoft.com/office/drawing/2014/main" id="{8235C69C-47B1-4970-4A8B-1D56041CF6A6}"/>
              </a:ext>
            </a:extLst>
          </p:cNvPr>
          <p:cNvPicPr>
            <a:picLocks noChangeAspect="1"/>
          </p:cNvPicPr>
          <p:nvPr/>
        </p:nvPicPr>
        <p:blipFill>
          <a:blip r:embed="rId3"/>
          <a:stretch>
            <a:fillRect/>
          </a:stretch>
        </p:blipFill>
        <p:spPr>
          <a:xfrm flipH="1">
            <a:off x="10641496" y="3007120"/>
            <a:ext cx="1338469" cy="2797300"/>
          </a:xfrm>
          <a:prstGeom prst="rect">
            <a:avLst/>
          </a:prstGeom>
        </p:spPr>
      </p:pic>
    </p:spTree>
    <p:extLst>
      <p:ext uri="{BB962C8B-B14F-4D97-AF65-F5344CB8AC3E}">
        <p14:creationId xmlns:p14="http://schemas.microsoft.com/office/powerpoint/2010/main" val="63605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65E32AF-32CF-BCC9-B36F-89B63B0DB6D2}"/>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36EF63C7-2963-7242-ACA1-283F53750A61}" type="slidenum">
              <a:rPr/>
              <a:t>7</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D9629B72-D08C-3496-4B89-94DFB8D02A9D}"/>
              </a:ext>
            </a:extLst>
          </p:cNvPr>
          <p:cNvSpPr txBox="1">
            <a:spLocks/>
          </p:cNvSpPr>
          <p:nvPr/>
        </p:nvSpPr>
        <p:spPr>
          <a:xfrm>
            <a:off x="691896" y="62923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300" dirty="0">
                <a:solidFill>
                  <a:srgbClr val="414A58"/>
                </a:solidFill>
                <a:latin typeface="Inter" pitchFamily="2"/>
                <a:ea typeface="Inter" pitchFamily="2"/>
              </a:rPr>
              <a:t>Objectives</a:t>
            </a:r>
            <a:endParaRPr lang="en-US" b="1" u="sng" dirty="0"/>
          </a:p>
        </p:txBody>
      </p:sp>
      <p:sp>
        <p:nvSpPr>
          <p:cNvPr id="4" name="Content Placeholder 2">
            <a:extLst>
              <a:ext uri="{FF2B5EF4-FFF2-40B4-BE49-F238E27FC236}">
                <a16:creationId xmlns:a16="http://schemas.microsoft.com/office/drawing/2014/main" id="{9269D088-AE13-6D73-585D-501CF387480E}"/>
              </a:ext>
            </a:extLst>
          </p:cNvPr>
          <p:cNvSpPr txBox="1">
            <a:spLocks/>
          </p:cNvSpPr>
          <p:nvPr/>
        </p:nvSpPr>
        <p:spPr>
          <a:xfrm>
            <a:off x="594360" y="1435043"/>
            <a:ext cx="10515600" cy="3184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7" name="TextBox 6">
            <a:extLst>
              <a:ext uri="{FF2B5EF4-FFF2-40B4-BE49-F238E27FC236}">
                <a16:creationId xmlns:a16="http://schemas.microsoft.com/office/drawing/2014/main" id="{7B3E61C9-C71A-4AD6-8EBC-B86FF3446FA9}"/>
              </a:ext>
            </a:extLst>
          </p:cNvPr>
          <p:cNvSpPr txBox="1"/>
          <p:nvPr/>
        </p:nvSpPr>
        <p:spPr>
          <a:xfrm>
            <a:off x="410624" y="1435043"/>
            <a:ext cx="10883072" cy="4401205"/>
          </a:xfrm>
          <a:prstGeom prst="rect">
            <a:avLst/>
          </a:prstGeom>
          <a:noFill/>
        </p:spPr>
        <p:txBody>
          <a:bodyPr wrap="square">
            <a:spAutoFit/>
          </a:bodyPr>
          <a:lstStyle/>
          <a:p>
            <a:pPr algn="l" fontAlgn="base" latinLnBrk="0"/>
            <a:r>
              <a:rPr lang="en-US" sz="3200" b="0" i="0" dirty="0">
                <a:solidFill>
                  <a:srgbClr val="474747"/>
                </a:solidFill>
                <a:effectLst/>
              </a:rPr>
              <a:t>In this webinar teachers will:</a:t>
            </a:r>
          </a:p>
          <a:p>
            <a:pPr algn="l" fontAlgn="base" latinLnBrk="0"/>
            <a:endParaRPr lang="en-US" sz="3200" b="0" i="0" dirty="0">
              <a:solidFill>
                <a:srgbClr val="474747"/>
              </a:solidFill>
              <a:effectLst/>
            </a:endParaRPr>
          </a:p>
          <a:p>
            <a:pPr algn="l" fontAlgn="base" latinLnBrk="0">
              <a:buFont typeface="Arial" panose="020B0604020202020204" pitchFamily="34" charset="0"/>
              <a:buChar char="•"/>
            </a:pPr>
            <a:r>
              <a:rPr lang="en-US" sz="2400" b="0" i="0" dirty="0">
                <a:solidFill>
                  <a:srgbClr val="545454"/>
                </a:solidFill>
                <a:effectLst/>
              </a:rPr>
              <a:t>Review information concerning the current water crisis.</a:t>
            </a:r>
          </a:p>
          <a:p>
            <a:pPr algn="l" fontAlgn="base" latinLnBrk="0">
              <a:buFont typeface="Arial" panose="020B0604020202020204" pitchFamily="34" charset="0"/>
              <a:buChar char="•"/>
            </a:pPr>
            <a:r>
              <a:rPr lang="en-US" sz="2400" b="0" i="0" dirty="0">
                <a:solidFill>
                  <a:srgbClr val="545454"/>
                </a:solidFill>
                <a:effectLst/>
              </a:rPr>
              <a:t>Relate the concepts of scarcity, allocation of limited resources, opportunity cost, and decision-making to the topic of water scarcity.</a:t>
            </a:r>
          </a:p>
          <a:p>
            <a:pPr algn="l" fontAlgn="base" latinLnBrk="0">
              <a:buFont typeface="Arial" panose="020B0604020202020204" pitchFamily="34" charset="0"/>
              <a:buChar char="•"/>
            </a:pPr>
            <a:r>
              <a:rPr lang="en-US" sz="2400" b="0" i="0" dirty="0">
                <a:solidFill>
                  <a:srgbClr val="545454"/>
                </a:solidFill>
                <a:effectLst/>
              </a:rPr>
              <a:t>Learn how climate change will likely exacerbate a worldwide water crisis.</a:t>
            </a:r>
          </a:p>
          <a:p>
            <a:pPr algn="l" fontAlgn="base" latinLnBrk="0">
              <a:buFont typeface="Arial" panose="020B0604020202020204" pitchFamily="34" charset="0"/>
              <a:buChar char="•"/>
            </a:pPr>
            <a:r>
              <a:rPr lang="en-US" sz="2400" b="0" i="0" dirty="0">
                <a:solidFill>
                  <a:srgbClr val="545454"/>
                </a:solidFill>
                <a:effectLst/>
              </a:rPr>
              <a:t>Consider the cross curricular possibilities of the topic as related to the social sciences and STEM lessons.</a:t>
            </a:r>
          </a:p>
          <a:p>
            <a:pPr algn="l" fontAlgn="base" latinLnBrk="0">
              <a:buFont typeface="Arial" panose="020B0604020202020204" pitchFamily="34" charset="0"/>
              <a:buChar char="•"/>
            </a:pPr>
            <a:r>
              <a:rPr lang="en-US" sz="2400" b="0" i="0" dirty="0">
                <a:solidFill>
                  <a:srgbClr val="545454"/>
                </a:solidFill>
                <a:effectLst/>
              </a:rPr>
              <a:t>Discuss class and wealth differences in relation to clean water accessibility.</a:t>
            </a:r>
          </a:p>
          <a:p>
            <a:pPr algn="l" fontAlgn="base" latinLnBrk="0">
              <a:buFont typeface="Arial" panose="020B0604020202020204" pitchFamily="34" charset="0"/>
              <a:buChar char="•"/>
            </a:pPr>
            <a:r>
              <a:rPr lang="en-US" sz="2400" b="0" i="0" dirty="0">
                <a:solidFill>
                  <a:srgbClr val="545454"/>
                </a:solidFill>
                <a:effectLst/>
              </a:rPr>
              <a:t>Examine the children’s books “Thirst” by Varsha Bajaj, “A Long Walk to Water” by Linda Sue Park and “The Water Princess” by Susan Verde.</a:t>
            </a:r>
          </a:p>
        </p:txBody>
      </p:sp>
      <p:pic>
        <p:nvPicPr>
          <p:cNvPr id="9" name="Picture 8">
            <a:extLst>
              <a:ext uri="{FF2B5EF4-FFF2-40B4-BE49-F238E27FC236}">
                <a16:creationId xmlns:a16="http://schemas.microsoft.com/office/drawing/2014/main" id="{3003CDC3-3996-494D-86A3-5F86DED5E3D9}"/>
              </a:ext>
            </a:extLst>
          </p:cNvPr>
          <p:cNvPicPr>
            <a:picLocks noChangeAspect="1"/>
          </p:cNvPicPr>
          <p:nvPr/>
        </p:nvPicPr>
        <p:blipFill>
          <a:blip r:embed="rId2"/>
          <a:stretch>
            <a:fillRect/>
          </a:stretch>
        </p:blipFill>
        <p:spPr>
          <a:xfrm>
            <a:off x="7967305" y="117903"/>
            <a:ext cx="1693530" cy="2372540"/>
          </a:xfrm>
          <a:prstGeom prst="rect">
            <a:avLst/>
          </a:prstGeom>
        </p:spPr>
      </p:pic>
    </p:spTree>
    <p:extLst>
      <p:ext uri="{BB962C8B-B14F-4D97-AF65-F5344CB8AC3E}">
        <p14:creationId xmlns:p14="http://schemas.microsoft.com/office/powerpoint/2010/main" val="1364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97AF-0989-9ABE-2F02-32C84A6226EC}"/>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D092FA3D-AD1E-EC6E-347B-9EAC3C1001E8}"/>
              </a:ext>
            </a:extLst>
          </p:cNvPr>
          <p:cNvSpPr>
            <a:spLocks noGrp="1"/>
          </p:cNvSpPr>
          <p:nvPr>
            <p:ph idx="1"/>
          </p:nvPr>
        </p:nvSpPr>
        <p:spPr>
          <a:xfrm>
            <a:off x="512617" y="1825625"/>
            <a:ext cx="11208327" cy="4351338"/>
          </a:xfrm>
        </p:spPr>
        <p:txBody>
          <a:bodyPr>
            <a:normAutofit/>
          </a:bodyPr>
          <a:lstStyle/>
          <a:p>
            <a:pPr marL="0" indent="0">
              <a:buNone/>
            </a:pPr>
            <a:r>
              <a:rPr lang="en-US" sz="3200" dirty="0">
                <a:solidFill>
                  <a:srgbClr val="000000"/>
                </a:solidFill>
              </a:rPr>
              <a:t>It’s common knowledge </a:t>
            </a:r>
            <a:r>
              <a:rPr lang="en-US" sz="3200" b="0" i="0" dirty="0">
                <a:solidFill>
                  <a:srgbClr val="000000"/>
                </a:solidFill>
                <a:effectLst/>
              </a:rPr>
              <a:t>that the environment is in trouble. </a:t>
            </a:r>
          </a:p>
          <a:p>
            <a:pPr marL="0" indent="0">
              <a:buNone/>
            </a:pPr>
            <a:r>
              <a:rPr lang="en-US" sz="3200" b="0" i="0" dirty="0">
                <a:solidFill>
                  <a:srgbClr val="000000"/>
                </a:solidFill>
                <a:effectLst/>
              </a:rPr>
              <a:t>We’ve already started to see the devastating effects of climate change. </a:t>
            </a:r>
          </a:p>
          <a:p>
            <a:pPr marL="0" indent="0">
              <a:buNone/>
            </a:pPr>
            <a:r>
              <a:rPr lang="en-US" sz="3200" b="0" i="0" dirty="0">
                <a:effectLst/>
              </a:rPr>
              <a:t>Teaching our students about the environment is an important part of their education and prepares them </a:t>
            </a:r>
            <a:r>
              <a:rPr lang="en-US" sz="3200" dirty="0"/>
              <a:t>for an uncertain future. </a:t>
            </a:r>
          </a:p>
        </p:txBody>
      </p:sp>
      <p:pic>
        <p:nvPicPr>
          <p:cNvPr id="7" name="Picture 6">
            <a:extLst>
              <a:ext uri="{FF2B5EF4-FFF2-40B4-BE49-F238E27FC236}">
                <a16:creationId xmlns:a16="http://schemas.microsoft.com/office/drawing/2014/main" id="{C1DEC0E7-AD7E-585A-0663-CD441CA9321A}"/>
              </a:ext>
            </a:extLst>
          </p:cNvPr>
          <p:cNvPicPr>
            <a:picLocks noChangeAspect="1"/>
          </p:cNvPicPr>
          <p:nvPr/>
        </p:nvPicPr>
        <p:blipFill>
          <a:blip r:embed="rId2"/>
          <a:stretch>
            <a:fillRect/>
          </a:stretch>
        </p:blipFill>
        <p:spPr>
          <a:xfrm>
            <a:off x="4352493" y="4448085"/>
            <a:ext cx="2505508" cy="2044790"/>
          </a:xfrm>
          <a:prstGeom prst="rect">
            <a:avLst/>
          </a:prstGeom>
        </p:spPr>
      </p:pic>
      <p:sp>
        <p:nvSpPr>
          <p:cNvPr id="5" name="TextBox 4">
            <a:extLst>
              <a:ext uri="{FF2B5EF4-FFF2-40B4-BE49-F238E27FC236}">
                <a16:creationId xmlns:a16="http://schemas.microsoft.com/office/drawing/2014/main" id="{3A01FBAA-581E-409F-819A-B722E9BE17E0}"/>
              </a:ext>
            </a:extLst>
          </p:cNvPr>
          <p:cNvSpPr txBox="1"/>
          <p:nvPr/>
        </p:nvSpPr>
        <p:spPr>
          <a:xfrm>
            <a:off x="2557670" y="243715"/>
            <a:ext cx="5830955" cy="954107"/>
          </a:xfrm>
          <a:prstGeom prst="rect">
            <a:avLst/>
          </a:prstGeom>
          <a:noFill/>
        </p:spPr>
        <p:txBody>
          <a:bodyPr wrap="square" rtlCol="0">
            <a:spAutoFit/>
          </a:bodyPr>
          <a:lstStyle/>
          <a:p>
            <a:pPr algn="ctr"/>
            <a:r>
              <a:rPr lang="en-US" sz="2800" b="1">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PART I</a:t>
            </a:r>
            <a:br>
              <a:rPr lang="en-US" sz="2800" b="1">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sz="2800" b="1">
                <a:solidFill>
                  <a:srgbClr val="7030A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Introduction &amp; Quick Overview</a:t>
            </a:r>
            <a:endParaRPr lang="en-US" sz="2800" dirty="0"/>
          </a:p>
        </p:txBody>
      </p:sp>
    </p:spTree>
    <p:extLst>
      <p:ext uri="{BB962C8B-B14F-4D97-AF65-F5344CB8AC3E}">
        <p14:creationId xmlns:p14="http://schemas.microsoft.com/office/powerpoint/2010/main" val="334768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2536" y="4242219"/>
            <a:ext cx="7725747" cy="2380866"/>
          </a:xfrm>
        </p:spPr>
        <p:txBody>
          <a:bodyPr>
            <a:normAutofit/>
          </a:bodyPr>
          <a:lstStyle/>
          <a:p>
            <a:pPr lvl="0"/>
            <a:endParaRPr lang="en-US" dirty="0"/>
          </a:p>
          <a:p>
            <a:pPr marL="0" indent="0">
              <a:lnSpc>
                <a:spcPct val="120000"/>
              </a:lnSpc>
              <a:buNone/>
            </a:pPr>
            <a:endParaRPr lang="en-US" sz="3600" dirty="0"/>
          </a:p>
          <a:p>
            <a:pPr marL="0" indent="0">
              <a:buNone/>
            </a:pPr>
            <a:endParaRPr lang="en-US" dirty="0">
              <a:solidFill>
                <a:schemeClr val="tx1">
                  <a:lumMod val="95000"/>
                  <a:lumOff val="5000"/>
                </a:schemeClr>
              </a:solidFill>
            </a:endParaRPr>
          </a:p>
        </p:txBody>
      </p:sp>
      <p:pic>
        <p:nvPicPr>
          <p:cNvPr id="7" name="Picture 6">
            <a:extLst>
              <a:ext uri="{FF2B5EF4-FFF2-40B4-BE49-F238E27FC236}">
                <a16:creationId xmlns:a16="http://schemas.microsoft.com/office/drawing/2014/main" id="{47B536B0-6886-5C0F-E942-2BAA8D91845E}"/>
              </a:ext>
            </a:extLst>
          </p:cNvPr>
          <p:cNvPicPr>
            <a:picLocks noChangeAspect="1"/>
          </p:cNvPicPr>
          <p:nvPr/>
        </p:nvPicPr>
        <p:blipFill>
          <a:blip r:embed="rId3"/>
          <a:stretch>
            <a:fillRect/>
          </a:stretch>
        </p:blipFill>
        <p:spPr>
          <a:xfrm>
            <a:off x="2103080" y="1712370"/>
            <a:ext cx="8761588" cy="4264360"/>
          </a:xfrm>
          <a:prstGeom prst="rect">
            <a:avLst/>
          </a:prstGeom>
        </p:spPr>
      </p:pic>
    </p:spTree>
    <p:extLst>
      <p:ext uri="{BB962C8B-B14F-4D97-AF65-F5344CB8AC3E}">
        <p14:creationId xmlns:p14="http://schemas.microsoft.com/office/powerpoint/2010/main" val="196578245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bfa4db11-c700-41fb-b639-f7e6b4e680b5" xsi:nil="true"/>
    <SharedWithUsers xmlns="9cd82c5b-74c9-4827-94f1-5bf219ae6b20">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6DA77D-5CCD-40DF-A14E-D57FA6B29711}">
  <ds:schemaRefs>
    <ds:schemaRef ds:uri="http://schemas.microsoft.com/sharepoint/v3/contenttype/forms"/>
  </ds:schemaRefs>
</ds:datastoreItem>
</file>

<file path=customXml/itemProps2.xml><?xml version="1.0" encoding="utf-8"?>
<ds:datastoreItem xmlns:ds="http://schemas.openxmlformats.org/officeDocument/2006/customXml" ds:itemID="{64150342-3047-40C4-B26F-DE36EC0C7967}">
  <ds:schemaRefs>
    <ds:schemaRef ds:uri="9cd82c5b-74c9-4827-94f1-5bf219ae6b20"/>
    <ds:schemaRef ds:uri="bfa4db11-c700-41fb-b639-f7e6b4e680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46606E3-A6E5-448F-98E7-3B9CC76D3B5A}">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Office%20Theme</Template>
  <TotalTime>138</TotalTime>
  <Words>2137</Words>
  <Application>Microsoft Office PowerPoint</Application>
  <PresentationFormat>Widescreen</PresentationFormat>
  <Paragraphs>199</Paragraphs>
  <Slides>44</Slides>
  <Notes>3</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44</vt:i4>
      </vt:variant>
    </vt:vector>
  </HeadingPairs>
  <TitlesOfParts>
    <vt:vector size="66" baseType="lpstr">
      <vt:lpstr>Arial</vt:lpstr>
      <vt:lpstr>Arial,Sans-Serif</vt:lpstr>
      <vt:lpstr>Bahnschrift Condensed</vt:lpstr>
      <vt:lpstr>Berlin Sans FB Demi</vt:lpstr>
      <vt:lpstr>Calibri</vt:lpstr>
      <vt:lpstr>Calibri Light</vt:lpstr>
      <vt:lpstr>Courier New</vt:lpstr>
      <vt:lpstr>effra</vt:lpstr>
      <vt:lpstr>Helvetica Neue</vt:lpstr>
      <vt:lpstr>Ink Free</vt:lpstr>
      <vt:lpstr>Inter</vt:lpstr>
      <vt:lpstr>Inter Light</vt:lpstr>
      <vt:lpstr>Inter SemiBold</vt:lpstr>
      <vt:lpstr>Lato</vt:lpstr>
      <vt:lpstr>Muli</vt:lpstr>
      <vt:lpstr>MV Boli</vt:lpstr>
      <vt:lpstr>Overpass</vt:lpstr>
      <vt:lpstr>Times New Roman</vt:lpstr>
      <vt:lpstr>Verdana Pro</vt:lpstr>
      <vt:lpstr>1_Office Theme</vt:lpstr>
      <vt:lpstr>2_Office Theme</vt:lpstr>
      <vt:lpstr>3_Office Theme</vt:lpstr>
      <vt:lpstr> Lauren Shifflett shiffllh@jmu.edu Lynne Stover stoverlf@jmu.edu March 21, 2023</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Eco-anxiety Teaching Tips  Use language children will understand.</vt:lpstr>
      <vt:lpstr>Eco-anxiety Teaching Tips  Take the time to talk.</vt:lpstr>
      <vt:lpstr> Eco-anxiety Teaching Tips  Monitor and limit television and news.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Microsoft Office User</dc:creator>
  <cp:lastModifiedBy>Stover, Lynne - stoverlf</cp:lastModifiedBy>
  <cp:revision>57</cp:revision>
  <dcterms:created xsi:type="dcterms:W3CDTF">2022-05-10T21:20:13Z</dcterms:created>
  <dcterms:modified xsi:type="dcterms:W3CDTF">2023-03-20T18:01:52Z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