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Slab"/>
      <p:regular r:id="rId27"/>
      <p:bold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SansPr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SourceSansPr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3efe4eff5_0_2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3efe4eff5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3efe4eff5_0_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3efe4eff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3efe4eff5_0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3efe4eff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3efe4eff5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3efe4eff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3efe4eff5_0_2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3efe4eff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3efe4eff5_0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3efe4eff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3efe4eff5_0_1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3efe4eff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3efe4eff5_0_1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3efe4eff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3efe4eff5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3efe4eff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3efe4eff5_0_2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3efe4eff5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3efe4eff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3efe4ef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3efe4eff5_0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3efe4eff5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3efe4eff5_0_2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3efe4eff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3efe4eff5_0_2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3efe4eff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3efe4eff5_0_2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3efe4eff5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3efe4eff5_0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3efe4eff5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3efe4eff5_0_1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3efe4eff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3efe4eff5_0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3efe4eff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3efe4eff5_0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3efe4eff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fmla="val 2412"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054325" y="2449025"/>
            <a:ext cx="7035300" cy="1159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p:txBody>
      </p:sp>
      <p:sp>
        <p:nvSpPr>
          <p:cNvPr id="12" name="Google Shape;12;p2"/>
          <p:cNvSpPr/>
          <p:nvPr/>
        </p:nvSpPr>
        <p:spPr>
          <a:xfrm>
            <a:off x="3855150" y="1151950"/>
            <a:ext cx="1433700" cy="944700"/>
          </a:xfrm>
          <a:prstGeom prst="wedgeRectCallout">
            <a:avLst>
              <a:gd fmla="val 8366" name="adj1"/>
              <a:gd fmla="val 80819" name="adj2"/>
            </a:avLst>
          </a:prstGeom>
          <a:noFill/>
          <a:ln cap="flat" cmpd="sng" w="114300">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71" name="Shape 71"/>
        <p:cNvGrpSpPr/>
        <p:nvPr/>
      </p:nvGrpSpPr>
      <p:grpSpPr>
        <a:xfrm>
          <a:off x="0" y="0"/>
          <a:ext cx="0" cy="0"/>
          <a:chOff x="0" y="0"/>
          <a:chExt cx="0" cy="0"/>
        </a:xfrm>
      </p:grpSpPr>
      <p:sp>
        <p:nvSpPr>
          <p:cNvPr id="72" name="Google Shape;72;p11"/>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73" name="Google Shape;73;p11"/>
          <p:cNvSpPr/>
          <p:nvPr/>
        </p:nvSpPr>
        <p:spPr>
          <a:xfrm>
            <a:off x="-8250" y="0"/>
            <a:ext cx="9152400" cy="5143500"/>
          </a:xfrm>
          <a:prstGeom prst="frame">
            <a:avLst>
              <a:gd fmla="val 2412"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ink">
  <p:cSld name="BLANK_1">
    <p:bg>
      <p:bgPr>
        <a:solidFill>
          <a:schemeClr val="accent3"/>
        </a:solidFill>
      </p:bgPr>
    </p:bg>
    <p:spTree>
      <p:nvGrpSpPr>
        <p:cNvPr id="74" name="Shape 74"/>
        <p:cNvGrpSpPr/>
        <p:nvPr/>
      </p:nvGrpSpPr>
      <p:grpSpPr>
        <a:xfrm>
          <a:off x="0" y="0"/>
          <a:ext cx="0" cy="0"/>
          <a:chOff x="0" y="0"/>
          <a:chExt cx="0" cy="0"/>
        </a:xfrm>
      </p:grpSpPr>
      <p:sp>
        <p:nvSpPr>
          <p:cNvPr id="75" name="Google Shape;75;p12"/>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76" name="Google Shape;76;p12"/>
          <p:cNvSpPr/>
          <p:nvPr/>
        </p:nvSpPr>
        <p:spPr>
          <a:xfrm>
            <a:off x="-8250" y="0"/>
            <a:ext cx="9152400" cy="5143500"/>
          </a:xfrm>
          <a:prstGeom prst="frame">
            <a:avLst>
              <a:gd fmla="val 2412"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eal">
  <p:cSld name="BLANK_1_1">
    <p:bg>
      <p:bgPr>
        <a:solidFill>
          <a:schemeClr val="accent1"/>
        </a:solidFill>
      </p:bgPr>
    </p:bg>
    <p:spTree>
      <p:nvGrpSpPr>
        <p:cNvPr id="77" name="Shape 77"/>
        <p:cNvGrpSpPr/>
        <p:nvPr/>
      </p:nvGrpSpPr>
      <p:grpSpPr>
        <a:xfrm>
          <a:off x="0" y="0"/>
          <a:ext cx="0" cy="0"/>
          <a:chOff x="0" y="0"/>
          <a:chExt cx="0" cy="0"/>
        </a:xfrm>
      </p:grpSpPr>
      <p:sp>
        <p:nvSpPr>
          <p:cNvPr id="78" name="Google Shape;78;p13"/>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3"/>
          <p:cNvSpPr/>
          <p:nvPr/>
        </p:nvSpPr>
        <p:spPr>
          <a:xfrm>
            <a:off x="0" y="0"/>
            <a:ext cx="9160500" cy="5143500"/>
          </a:xfrm>
          <a:prstGeom prst="frame">
            <a:avLst>
              <a:gd fmla="val 2412"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_1_1">
    <p:bg>
      <p:bgPr>
        <a:solidFill>
          <a:schemeClr val="dk1"/>
        </a:solidFill>
      </p:bgPr>
    </p:bg>
    <p:spTree>
      <p:nvGrpSpPr>
        <p:cNvPr id="80" name="Shape 80"/>
        <p:cNvGrpSpPr/>
        <p:nvPr/>
      </p:nvGrpSpPr>
      <p:grpSpPr>
        <a:xfrm>
          <a:off x="0" y="0"/>
          <a:ext cx="0" cy="0"/>
          <a:chOff x="0" y="0"/>
          <a:chExt cx="0" cy="0"/>
        </a:xfrm>
      </p:grpSpPr>
      <p:sp>
        <p:nvSpPr>
          <p:cNvPr id="81" name="Google Shape;81;p14"/>
          <p:cNvSpPr/>
          <p:nvPr/>
        </p:nvSpPr>
        <p:spPr>
          <a:xfrm>
            <a:off x="0" y="0"/>
            <a:ext cx="9160500" cy="5143500"/>
          </a:xfrm>
          <a:prstGeom prst="frame">
            <a:avLst>
              <a:gd fmla="val 2412"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TITLE_AND_TWO_COLUMNS_2">
    <p:spTree>
      <p:nvGrpSpPr>
        <p:cNvPr id="83" name="Shape 83"/>
        <p:cNvGrpSpPr/>
        <p:nvPr/>
      </p:nvGrpSpPr>
      <p:grpSpPr>
        <a:xfrm>
          <a:off x="0" y="0"/>
          <a:ext cx="0" cy="0"/>
          <a:chOff x="0" y="0"/>
          <a:chExt cx="0" cy="0"/>
        </a:xfrm>
      </p:grpSpPr>
      <p:sp>
        <p:nvSpPr>
          <p:cNvPr id="84" name="Google Shape;84;p1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85" name="Google Shape;85;p15"/>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15"/>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90" name="Google Shape;90;p1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91" name="Google Shape;91;p15"/>
          <p:cNvSpPr txBox="1"/>
          <p:nvPr>
            <p:ph idx="1" type="body"/>
          </p:nvPr>
        </p:nvSpPr>
        <p:spPr>
          <a:xfrm>
            <a:off x="1146025"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2" name="Google Shape;92;p15"/>
          <p:cNvSpPr txBox="1"/>
          <p:nvPr>
            <p:ph idx="2" type="body"/>
          </p:nvPr>
        </p:nvSpPr>
        <p:spPr>
          <a:xfrm>
            <a:off x="5026623"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3" name="Google Shape;93;p1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eal">
  <p:cSld name="TITLE_1">
    <p:bg>
      <p:bgPr>
        <a:solidFill>
          <a:schemeClr val="accent1"/>
        </a:solidFill>
      </p:bgPr>
    </p:bg>
    <p:spTree>
      <p:nvGrpSpPr>
        <p:cNvPr id="13"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fmla="val 2412"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65225" y="1513525"/>
            <a:ext cx="5880300" cy="1159800"/>
          </a:xfrm>
          <a:prstGeom prst="rect">
            <a:avLst/>
          </a:prstGeom>
        </p:spPr>
        <p:txBody>
          <a:bodyPr anchorCtr="0" anchor="b" bIns="91425" lIns="91425" spcFirstLastPara="1" rIns="91425" wrap="square" tIns="91425">
            <a:noAutofit/>
          </a:bodyPr>
          <a:lstStyle>
            <a:lvl1pPr lvl="0" rtl="0" algn="l">
              <a:spcBef>
                <a:spcPts val="0"/>
              </a:spcBef>
              <a:spcAft>
                <a:spcPts val="0"/>
              </a:spcAft>
              <a:buClr>
                <a:schemeClr val="lt1"/>
              </a:buClr>
              <a:buSzPts val="4800"/>
              <a:buNone/>
              <a:defRPr sz="4800">
                <a:solidFill>
                  <a:schemeClr val="lt1"/>
                </a:solidFill>
              </a:defRPr>
            </a:lvl1pPr>
            <a:lvl2pPr lvl="1" rtl="0" algn="l">
              <a:spcBef>
                <a:spcPts val="0"/>
              </a:spcBef>
              <a:spcAft>
                <a:spcPts val="0"/>
              </a:spcAft>
              <a:buClr>
                <a:schemeClr val="lt1"/>
              </a:buClr>
              <a:buSzPts val="4800"/>
              <a:buNone/>
              <a:defRPr sz="4800">
                <a:solidFill>
                  <a:schemeClr val="lt1"/>
                </a:solidFill>
              </a:defRPr>
            </a:lvl2pPr>
            <a:lvl3pPr lvl="2" rtl="0" algn="l">
              <a:spcBef>
                <a:spcPts val="0"/>
              </a:spcBef>
              <a:spcAft>
                <a:spcPts val="0"/>
              </a:spcAft>
              <a:buClr>
                <a:schemeClr val="lt1"/>
              </a:buClr>
              <a:buSzPts val="4800"/>
              <a:buNone/>
              <a:defRPr sz="4800">
                <a:solidFill>
                  <a:schemeClr val="lt1"/>
                </a:solidFill>
              </a:defRPr>
            </a:lvl3pPr>
            <a:lvl4pPr lvl="3" rtl="0" algn="l">
              <a:spcBef>
                <a:spcPts val="0"/>
              </a:spcBef>
              <a:spcAft>
                <a:spcPts val="0"/>
              </a:spcAft>
              <a:buClr>
                <a:schemeClr val="lt1"/>
              </a:buClr>
              <a:buSzPts val="4800"/>
              <a:buNone/>
              <a:defRPr sz="4800">
                <a:solidFill>
                  <a:schemeClr val="lt1"/>
                </a:solidFill>
              </a:defRPr>
            </a:lvl4pPr>
            <a:lvl5pPr lvl="4" rtl="0" algn="l">
              <a:spcBef>
                <a:spcPts val="0"/>
              </a:spcBef>
              <a:spcAft>
                <a:spcPts val="0"/>
              </a:spcAft>
              <a:buClr>
                <a:schemeClr val="lt1"/>
              </a:buClr>
              <a:buSzPts val="4800"/>
              <a:buNone/>
              <a:defRPr sz="4800">
                <a:solidFill>
                  <a:schemeClr val="lt1"/>
                </a:solidFill>
              </a:defRPr>
            </a:lvl5pPr>
            <a:lvl6pPr lvl="5" rtl="0" algn="l">
              <a:spcBef>
                <a:spcPts val="0"/>
              </a:spcBef>
              <a:spcAft>
                <a:spcPts val="0"/>
              </a:spcAft>
              <a:buClr>
                <a:schemeClr val="lt1"/>
              </a:buClr>
              <a:buSzPts val="4800"/>
              <a:buNone/>
              <a:defRPr sz="4800">
                <a:solidFill>
                  <a:schemeClr val="lt1"/>
                </a:solidFill>
              </a:defRPr>
            </a:lvl6pPr>
            <a:lvl7pPr lvl="6" rtl="0" algn="l">
              <a:spcBef>
                <a:spcPts val="0"/>
              </a:spcBef>
              <a:spcAft>
                <a:spcPts val="0"/>
              </a:spcAft>
              <a:buClr>
                <a:schemeClr val="lt1"/>
              </a:buClr>
              <a:buSzPts val="4800"/>
              <a:buNone/>
              <a:defRPr sz="4800">
                <a:solidFill>
                  <a:schemeClr val="lt1"/>
                </a:solidFill>
              </a:defRPr>
            </a:lvl7pPr>
            <a:lvl8pPr lvl="7" rtl="0" algn="l">
              <a:spcBef>
                <a:spcPts val="0"/>
              </a:spcBef>
              <a:spcAft>
                <a:spcPts val="0"/>
              </a:spcAft>
              <a:buClr>
                <a:schemeClr val="lt1"/>
              </a:buClr>
              <a:buSzPts val="4800"/>
              <a:buNone/>
              <a:defRPr sz="4800">
                <a:solidFill>
                  <a:schemeClr val="lt1"/>
                </a:solidFill>
              </a:defRPr>
            </a:lvl8pPr>
            <a:lvl9pPr lvl="8" rtl="0" algn="l">
              <a:spcBef>
                <a:spcPts val="0"/>
              </a:spcBef>
              <a:spcAft>
                <a:spcPts val="0"/>
              </a:spcAft>
              <a:buClr>
                <a:schemeClr val="lt1"/>
              </a:buClr>
              <a:buSzPts val="4800"/>
              <a:buNone/>
              <a:defRPr sz="4800">
                <a:solidFill>
                  <a:schemeClr val="lt1"/>
                </a:solidFill>
              </a:defRPr>
            </a:lvl9pPr>
          </a:lstStyle>
          <a:p/>
        </p:txBody>
      </p:sp>
      <p:sp>
        <p:nvSpPr>
          <p:cNvPr id="16" name="Google Shape;16;p3"/>
          <p:cNvSpPr txBox="1"/>
          <p:nvPr>
            <p:ph idx="1" type="subTitle"/>
          </p:nvPr>
        </p:nvSpPr>
        <p:spPr>
          <a:xfrm>
            <a:off x="854250" y="2941700"/>
            <a:ext cx="4738500" cy="745500"/>
          </a:xfrm>
          <a:prstGeom prst="rect">
            <a:avLst/>
          </a:prstGeom>
          <a:ln cap="flat" cmpd="sng" w="114300">
            <a:solidFill>
              <a:schemeClr val="lt1"/>
            </a:solidFill>
            <a:prstDash val="solid"/>
            <a:miter lim="8000"/>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p:txBody>
      </p:sp>
      <p:sp>
        <p:nvSpPr>
          <p:cNvPr id="17" name="Google Shape;17;p3"/>
          <p:cNvSpPr/>
          <p:nvPr/>
        </p:nvSpPr>
        <p:spPr>
          <a:xfrm>
            <a:off x="1139933" y="2730544"/>
            <a:ext cx="274800" cy="206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ink">
  <p:cSld name="TITLE_1_2">
    <p:bg>
      <p:bgPr>
        <a:solidFill>
          <a:schemeClr val="accent3"/>
        </a:solidFill>
      </p:bgPr>
    </p:bg>
    <p:spTree>
      <p:nvGrpSpPr>
        <p:cNvPr id="18" name="Shape 18"/>
        <p:cNvGrpSpPr/>
        <p:nvPr/>
      </p:nvGrpSpPr>
      <p:grpSpPr>
        <a:xfrm>
          <a:off x="0" y="0"/>
          <a:ext cx="0" cy="0"/>
          <a:chOff x="0" y="0"/>
          <a:chExt cx="0" cy="0"/>
        </a:xfrm>
      </p:grpSpPr>
      <p:sp>
        <p:nvSpPr>
          <p:cNvPr id="19" name="Google Shape;19;p4"/>
          <p:cNvSpPr/>
          <p:nvPr/>
        </p:nvSpPr>
        <p:spPr>
          <a:xfrm>
            <a:off x="-8250" y="0"/>
            <a:ext cx="9152400" cy="5143500"/>
          </a:xfrm>
          <a:prstGeom prst="frame">
            <a:avLst>
              <a:gd fmla="val 2412"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ctrTitle"/>
          </p:nvPr>
        </p:nvSpPr>
        <p:spPr>
          <a:xfrm>
            <a:off x="665225" y="1517900"/>
            <a:ext cx="6120300" cy="1159800"/>
          </a:xfrm>
          <a:prstGeom prst="rect">
            <a:avLst/>
          </a:prstGeom>
        </p:spPr>
        <p:txBody>
          <a:bodyPr anchorCtr="0" anchor="b" bIns="91425" lIns="91425" spcFirstLastPara="1" rIns="91425" wrap="square" tIns="91425">
            <a:noAutofit/>
          </a:bodyPr>
          <a:lstStyle>
            <a:lvl1pPr lvl="0" rtl="0" algn="l">
              <a:spcBef>
                <a:spcPts val="0"/>
              </a:spcBef>
              <a:spcAft>
                <a:spcPts val="0"/>
              </a:spcAft>
              <a:buClr>
                <a:schemeClr val="lt1"/>
              </a:buClr>
              <a:buSzPts val="4800"/>
              <a:buNone/>
              <a:defRPr sz="4800">
                <a:solidFill>
                  <a:schemeClr val="lt1"/>
                </a:solidFill>
              </a:defRPr>
            </a:lvl1pPr>
            <a:lvl2pPr lvl="1" rtl="0" algn="l">
              <a:spcBef>
                <a:spcPts val="0"/>
              </a:spcBef>
              <a:spcAft>
                <a:spcPts val="0"/>
              </a:spcAft>
              <a:buClr>
                <a:schemeClr val="lt1"/>
              </a:buClr>
              <a:buSzPts val="4800"/>
              <a:buNone/>
              <a:defRPr sz="4800">
                <a:solidFill>
                  <a:schemeClr val="lt1"/>
                </a:solidFill>
              </a:defRPr>
            </a:lvl2pPr>
            <a:lvl3pPr lvl="2" rtl="0" algn="l">
              <a:spcBef>
                <a:spcPts val="0"/>
              </a:spcBef>
              <a:spcAft>
                <a:spcPts val="0"/>
              </a:spcAft>
              <a:buClr>
                <a:schemeClr val="lt1"/>
              </a:buClr>
              <a:buSzPts val="4800"/>
              <a:buNone/>
              <a:defRPr sz="4800">
                <a:solidFill>
                  <a:schemeClr val="lt1"/>
                </a:solidFill>
              </a:defRPr>
            </a:lvl3pPr>
            <a:lvl4pPr lvl="3" rtl="0" algn="l">
              <a:spcBef>
                <a:spcPts val="0"/>
              </a:spcBef>
              <a:spcAft>
                <a:spcPts val="0"/>
              </a:spcAft>
              <a:buClr>
                <a:schemeClr val="lt1"/>
              </a:buClr>
              <a:buSzPts val="4800"/>
              <a:buNone/>
              <a:defRPr sz="4800">
                <a:solidFill>
                  <a:schemeClr val="lt1"/>
                </a:solidFill>
              </a:defRPr>
            </a:lvl4pPr>
            <a:lvl5pPr lvl="4" rtl="0" algn="l">
              <a:spcBef>
                <a:spcPts val="0"/>
              </a:spcBef>
              <a:spcAft>
                <a:spcPts val="0"/>
              </a:spcAft>
              <a:buClr>
                <a:schemeClr val="lt1"/>
              </a:buClr>
              <a:buSzPts val="4800"/>
              <a:buNone/>
              <a:defRPr sz="4800">
                <a:solidFill>
                  <a:schemeClr val="lt1"/>
                </a:solidFill>
              </a:defRPr>
            </a:lvl5pPr>
            <a:lvl6pPr lvl="5" rtl="0" algn="l">
              <a:spcBef>
                <a:spcPts val="0"/>
              </a:spcBef>
              <a:spcAft>
                <a:spcPts val="0"/>
              </a:spcAft>
              <a:buClr>
                <a:schemeClr val="lt1"/>
              </a:buClr>
              <a:buSzPts val="4800"/>
              <a:buNone/>
              <a:defRPr sz="4800">
                <a:solidFill>
                  <a:schemeClr val="lt1"/>
                </a:solidFill>
              </a:defRPr>
            </a:lvl6pPr>
            <a:lvl7pPr lvl="6" rtl="0" algn="l">
              <a:spcBef>
                <a:spcPts val="0"/>
              </a:spcBef>
              <a:spcAft>
                <a:spcPts val="0"/>
              </a:spcAft>
              <a:buClr>
                <a:schemeClr val="lt1"/>
              </a:buClr>
              <a:buSzPts val="4800"/>
              <a:buNone/>
              <a:defRPr sz="4800">
                <a:solidFill>
                  <a:schemeClr val="lt1"/>
                </a:solidFill>
              </a:defRPr>
            </a:lvl7pPr>
            <a:lvl8pPr lvl="7" rtl="0" algn="l">
              <a:spcBef>
                <a:spcPts val="0"/>
              </a:spcBef>
              <a:spcAft>
                <a:spcPts val="0"/>
              </a:spcAft>
              <a:buClr>
                <a:schemeClr val="lt1"/>
              </a:buClr>
              <a:buSzPts val="4800"/>
              <a:buNone/>
              <a:defRPr sz="4800">
                <a:solidFill>
                  <a:schemeClr val="lt1"/>
                </a:solidFill>
              </a:defRPr>
            </a:lvl8pPr>
            <a:lvl9pPr lvl="8" rtl="0" algn="l">
              <a:spcBef>
                <a:spcPts val="0"/>
              </a:spcBef>
              <a:spcAft>
                <a:spcPts val="0"/>
              </a:spcAft>
              <a:buClr>
                <a:schemeClr val="lt1"/>
              </a:buClr>
              <a:buSzPts val="4800"/>
              <a:buNone/>
              <a:defRPr sz="4800">
                <a:solidFill>
                  <a:schemeClr val="lt1"/>
                </a:solidFill>
              </a:defRPr>
            </a:lvl9pPr>
          </a:lstStyle>
          <a:p/>
        </p:txBody>
      </p:sp>
      <p:sp>
        <p:nvSpPr>
          <p:cNvPr id="21" name="Google Shape;21;p4"/>
          <p:cNvSpPr txBox="1"/>
          <p:nvPr>
            <p:ph idx="1" type="subTitle"/>
          </p:nvPr>
        </p:nvSpPr>
        <p:spPr>
          <a:xfrm>
            <a:off x="854249" y="2941700"/>
            <a:ext cx="4736700" cy="745500"/>
          </a:xfrm>
          <a:prstGeom prst="rect">
            <a:avLst/>
          </a:prstGeom>
          <a:ln cap="flat" cmpd="sng" w="114300">
            <a:solidFill>
              <a:schemeClr val="lt1"/>
            </a:solidFill>
            <a:prstDash val="solid"/>
            <a:miter lim="8000"/>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p:txBody>
      </p:sp>
      <p:sp>
        <p:nvSpPr>
          <p:cNvPr id="22" name="Google Shape;22;p4"/>
          <p:cNvSpPr/>
          <p:nvPr/>
        </p:nvSpPr>
        <p:spPr>
          <a:xfrm>
            <a:off x="1139933" y="2730544"/>
            <a:ext cx="274800" cy="206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2"/>
        </a:solidFill>
      </p:bgPr>
    </p:bg>
    <p:spTree>
      <p:nvGrpSpPr>
        <p:cNvPr id="23" name="Shape 23"/>
        <p:cNvGrpSpPr/>
        <p:nvPr/>
      </p:nvGrpSpPr>
      <p:grpSpPr>
        <a:xfrm>
          <a:off x="0" y="0"/>
          <a:ext cx="0" cy="0"/>
          <a:chOff x="0" y="0"/>
          <a:chExt cx="0" cy="0"/>
        </a:xfrm>
      </p:grpSpPr>
      <p:sp>
        <p:nvSpPr>
          <p:cNvPr id="24" name="Google Shape;24;p5"/>
          <p:cNvSpPr/>
          <p:nvPr/>
        </p:nvSpPr>
        <p:spPr>
          <a:xfrm>
            <a:off x="-8250" y="0"/>
            <a:ext cx="9152400" cy="5143500"/>
          </a:xfrm>
          <a:prstGeom prst="frame">
            <a:avLst>
              <a:gd fmla="val 2412"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a:off x="4112725" y="865850"/>
            <a:ext cx="918600" cy="716700"/>
          </a:xfrm>
          <a:prstGeom prst="wedgeRectCallout">
            <a:avLst>
              <a:gd fmla="val 8366" name="adj1"/>
              <a:gd fmla="val 80819"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idx="1" type="body"/>
          </p:nvPr>
        </p:nvSpPr>
        <p:spPr>
          <a:xfrm>
            <a:off x="1059225" y="1940350"/>
            <a:ext cx="7025700" cy="603300"/>
          </a:xfrm>
          <a:prstGeom prst="rect">
            <a:avLst/>
          </a:prstGeom>
        </p:spPr>
        <p:txBody>
          <a:bodyPr anchorCtr="0" anchor="t" bIns="91425" lIns="91425" spcFirstLastPara="1" rIns="91425" wrap="square" tIns="91425">
            <a:noAutofit/>
          </a:bodyPr>
          <a:lstStyle>
            <a:lvl1pPr indent="-406400" lvl="0" marL="457200" rtl="0" algn="ctr">
              <a:spcBef>
                <a:spcPts val="600"/>
              </a:spcBef>
              <a:spcAft>
                <a:spcPts val="0"/>
              </a:spcAft>
              <a:buSzPts val="2800"/>
              <a:buChar char="▪"/>
              <a:defRPr i="1" sz="2800"/>
            </a:lvl1pPr>
            <a:lvl2pPr indent="-406400" lvl="1" marL="914400" rtl="0" algn="ctr">
              <a:spcBef>
                <a:spcPts val="0"/>
              </a:spcBef>
              <a:spcAft>
                <a:spcPts val="0"/>
              </a:spcAft>
              <a:buSzPts val="2800"/>
              <a:buChar char="▫"/>
              <a:defRPr i="1" sz="2800"/>
            </a:lvl2pPr>
            <a:lvl3pPr indent="-406400" lvl="2" marL="1371600" rtl="0" algn="ctr">
              <a:spcBef>
                <a:spcPts val="0"/>
              </a:spcBef>
              <a:spcAft>
                <a:spcPts val="0"/>
              </a:spcAft>
              <a:buSzPts val="2800"/>
              <a:buChar char="■"/>
              <a:defRPr i="1" sz="2800"/>
            </a:lvl3pPr>
            <a:lvl4pPr indent="-406400" lvl="3" marL="1828800" rtl="0" algn="ctr">
              <a:spcBef>
                <a:spcPts val="0"/>
              </a:spcBef>
              <a:spcAft>
                <a:spcPts val="0"/>
              </a:spcAft>
              <a:buSzPts val="2800"/>
              <a:buChar char="●"/>
              <a:defRPr i="1" sz="2800"/>
            </a:lvl4pPr>
            <a:lvl5pPr indent="-406400" lvl="4" marL="2286000" rtl="0" algn="ctr">
              <a:spcBef>
                <a:spcPts val="0"/>
              </a:spcBef>
              <a:spcAft>
                <a:spcPts val="0"/>
              </a:spcAft>
              <a:buSzPts val="2800"/>
              <a:buChar char="○"/>
              <a:defRPr i="1" sz="2800"/>
            </a:lvl5pPr>
            <a:lvl6pPr indent="-406400" lvl="5" marL="2743200" rtl="0" algn="ctr">
              <a:spcBef>
                <a:spcPts val="0"/>
              </a:spcBef>
              <a:spcAft>
                <a:spcPts val="0"/>
              </a:spcAft>
              <a:buSzPts val="2800"/>
              <a:buChar char="■"/>
              <a:defRPr i="1" sz="2800"/>
            </a:lvl6pPr>
            <a:lvl7pPr indent="-406400" lvl="6" marL="3200400" rtl="0" algn="ctr">
              <a:spcBef>
                <a:spcPts val="0"/>
              </a:spcBef>
              <a:spcAft>
                <a:spcPts val="0"/>
              </a:spcAft>
              <a:buSzPts val="2800"/>
              <a:buChar char="●"/>
              <a:defRPr i="1" sz="2800"/>
            </a:lvl7pPr>
            <a:lvl8pPr indent="-406400" lvl="7" marL="3657600" rtl="0" algn="ctr">
              <a:spcBef>
                <a:spcPts val="0"/>
              </a:spcBef>
              <a:spcAft>
                <a:spcPts val="0"/>
              </a:spcAft>
              <a:buSzPts val="2800"/>
              <a:buChar char="○"/>
              <a:defRPr i="1" sz="2800"/>
            </a:lvl8pPr>
            <a:lvl9pPr indent="-406400" lvl="8" marL="4114800" algn="ctr">
              <a:spcBef>
                <a:spcPts val="0"/>
              </a:spcBef>
              <a:spcAft>
                <a:spcPts val="0"/>
              </a:spcAft>
              <a:buSzPts val="2800"/>
              <a:buChar char="■"/>
              <a:defRPr i="1" sz="2800"/>
            </a:lvl9pPr>
          </a:lstStyle>
          <a:p/>
        </p:txBody>
      </p:sp>
      <p:sp>
        <p:nvSpPr>
          <p:cNvPr id="27" name="Google Shape;27;p5"/>
          <p:cNvSpPr txBox="1"/>
          <p:nvPr/>
        </p:nvSpPr>
        <p:spPr>
          <a:xfrm>
            <a:off x="3593400" y="76809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accent1"/>
                </a:solidFill>
                <a:latin typeface="Source Sans Pro"/>
                <a:ea typeface="Source Sans Pro"/>
                <a:cs typeface="Source Sans Pro"/>
                <a:sym typeface="Source Sans Pro"/>
              </a:rPr>
              <a:t>“</a:t>
            </a:r>
            <a:endParaRPr b="1" sz="6000">
              <a:solidFill>
                <a:schemeClr val="accent1"/>
              </a:solidFill>
              <a:latin typeface="Source Sans Pro"/>
              <a:ea typeface="Source Sans Pro"/>
              <a:cs typeface="Source Sans Pro"/>
              <a:sym typeface="Source Sans Pro"/>
            </a:endParaRPr>
          </a:p>
        </p:txBody>
      </p:sp>
      <p:sp>
        <p:nvSpPr>
          <p:cNvPr id="28" name="Google Shape;28;p5"/>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lt1"/>
        </a:solidFill>
      </p:bgPr>
    </p:bg>
    <p:spTree>
      <p:nvGrpSpPr>
        <p:cNvPr id="29"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328185" y="341583"/>
              <a:ext cx="8487000" cy="62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6"/>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p:txBody>
      </p:sp>
      <p:sp>
        <p:nvSpPr>
          <p:cNvPr id="36" name="Google Shape;36;p6"/>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37" name="Google Shape;37;p6"/>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solidFill>
          <a:schemeClr val="lt1"/>
        </a:solidFill>
      </p:bgPr>
    </p:bg>
    <p:spTree>
      <p:nvGrpSpPr>
        <p:cNvPr id="38" name="Shape 38"/>
        <p:cNvGrpSpPr/>
        <p:nvPr/>
      </p:nvGrpSpPr>
      <p:grpSpPr>
        <a:xfrm>
          <a:off x="0" y="0"/>
          <a:ext cx="0" cy="0"/>
          <a:chOff x="0" y="0"/>
          <a:chExt cx="0" cy="0"/>
        </a:xfrm>
      </p:grpSpPr>
      <p:sp>
        <p:nvSpPr>
          <p:cNvPr id="39" name="Google Shape;39;p7"/>
          <p:cNvSpPr/>
          <p:nvPr/>
        </p:nvSpPr>
        <p:spPr>
          <a:xfrm>
            <a:off x="132602" y="998975"/>
            <a:ext cx="8878800" cy="401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7"/>
          <p:cNvGrpSpPr/>
          <p:nvPr/>
        </p:nvGrpSpPr>
        <p:grpSpPr>
          <a:xfrm>
            <a:off x="132394" y="126350"/>
            <a:ext cx="8878501" cy="972488"/>
            <a:chOff x="180850" y="168450"/>
            <a:chExt cx="8781900" cy="1296650"/>
          </a:xfrm>
        </p:grpSpPr>
        <p:sp>
          <p:nvSpPr>
            <p:cNvPr id="41" name="Google Shape;41;p7"/>
            <p:cNvSpPr/>
            <p:nvPr/>
          </p:nvSpPr>
          <p:spPr>
            <a:xfrm>
              <a:off x="180850" y="168450"/>
              <a:ext cx="8781900" cy="97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rot="5400000">
              <a:off x="904149" y="1053500"/>
              <a:ext cx="442800" cy="3804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328185" y="341583"/>
              <a:ext cx="8487000" cy="62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7"/>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45" name="Google Shape;45;p7"/>
          <p:cNvSpPr txBox="1"/>
          <p:nvPr>
            <p:ph idx="1" type="body"/>
          </p:nvPr>
        </p:nvSpPr>
        <p:spPr>
          <a:xfrm>
            <a:off x="457200" y="1200150"/>
            <a:ext cx="3994500" cy="3515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6" name="Google Shape;46;p7"/>
          <p:cNvSpPr txBox="1"/>
          <p:nvPr>
            <p:ph idx="2" type="body"/>
          </p:nvPr>
        </p:nvSpPr>
        <p:spPr>
          <a:xfrm>
            <a:off x="4692274" y="1200150"/>
            <a:ext cx="3994500" cy="3515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7" name="Google Shape;47;p7"/>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solidFill>
          <a:schemeClr val="lt1"/>
        </a:solidFill>
      </p:bgPr>
    </p:bg>
    <p:spTree>
      <p:nvGrpSpPr>
        <p:cNvPr id="48" name="Shape 48"/>
        <p:cNvGrpSpPr/>
        <p:nvPr/>
      </p:nvGrpSpPr>
      <p:grpSpPr>
        <a:xfrm>
          <a:off x="0" y="0"/>
          <a:ext cx="0" cy="0"/>
          <a:chOff x="0" y="0"/>
          <a:chExt cx="0" cy="0"/>
        </a:xfrm>
      </p:grpSpPr>
      <p:sp>
        <p:nvSpPr>
          <p:cNvPr id="49" name="Google Shape;49;p8"/>
          <p:cNvSpPr/>
          <p:nvPr/>
        </p:nvSpPr>
        <p:spPr>
          <a:xfrm>
            <a:off x="132602" y="998975"/>
            <a:ext cx="8878800" cy="401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8"/>
          <p:cNvGrpSpPr/>
          <p:nvPr/>
        </p:nvGrpSpPr>
        <p:grpSpPr>
          <a:xfrm>
            <a:off x="132394" y="126350"/>
            <a:ext cx="8878501" cy="972488"/>
            <a:chOff x="180850" y="168450"/>
            <a:chExt cx="8781900" cy="1296650"/>
          </a:xfrm>
        </p:grpSpPr>
        <p:sp>
          <p:nvSpPr>
            <p:cNvPr id="51" name="Google Shape;51;p8"/>
            <p:cNvSpPr/>
            <p:nvPr/>
          </p:nvSpPr>
          <p:spPr>
            <a:xfrm>
              <a:off x="180850" y="168450"/>
              <a:ext cx="8781900" cy="97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rot="5400000">
              <a:off x="904149" y="1053500"/>
              <a:ext cx="442800" cy="3804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28185" y="341583"/>
              <a:ext cx="8487000" cy="62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8"/>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55" name="Google Shape;55;p8"/>
          <p:cNvSpPr txBox="1"/>
          <p:nvPr>
            <p:ph idx="1" type="body"/>
          </p:nvPr>
        </p:nvSpPr>
        <p:spPr>
          <a:xfrm>
            <a:off x="489284" y="1200150"/>
            <a:ext cx="26319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6" name="Google Shape;56;p8"/>
          <p:cNvSpPr txBox="1"/>
          <p:nvPr>
            <p:ph idx="2" type="body"/>
          </p:nvPr>
        </p:nvSpPr>
        <p:spPr>
          <a:xfrm>
            <a:off x="3256050" y="1200150"/>
            <a:ext cx="26319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8"/>
          <p:cNvSpPr txBox="1"/>
          <p:nvPr>
            <p:ph idx="3" type="body"/>
          </p:nvPr>
        </p:nvSpPr>
        <p:spPr>
          <a:xfrm>
            <a:off x="6022816" y="1200150"/>
            <a:ext cx="26319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8"/>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59" name="Shape 59"/>
        <p:cNvGrpSpPr/>
        <p:nvPr/>
      </p:nvGrpSpPr>
      <p:grpSpPr>
        <a:xfrm>
          <a:off x="0" y="0"/>
          <a:ext cx="0" cy="0"/>
          <a:chOff x="0" y="0"/>
          <a:chExt cx="0" cy="0"/>
        </a:xfrm>
      </p:grpSpPr>
      <p:sp>
        <p:nvSpPr>
          <p:cNvPr id="60" name="Google Shape;60;p9"/>
          <p:cNvSpPr/>
          <p:nvPr/>
        </p:nvSpPr>
        <p:spPr>
          <a:xfrm>
            <a:off x="132602" y="998975"/>
            <a:ext cx="8878800" cy="401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9"/>
          <p:cNvGrpSpPr/>
          <p:nvPr/>
        </p:nvGrpSpPr>
        <p:grpSpPr>
          <a:xfrm>
            <a:off x="132394" y="126350"/>
            <a:ext cx="8878501" cy="972488"/>
            <a:chOff x="180850" y="168450"/>
            <a:chExt cx="8781900" cy="1296650"/>
          </a:xfrm>
        </p:grpSpPr>
        <p:sp>
          <p:nvSpPr>
            <p:cNvPr id="62" name="Google Shape;62;p9"/>
            <p:cNvSpPr/>
            <p:nvPr/>
          </p:nvSpPr>
          <p:spPr>
            <a:xfrm>
              <a:off x="180850" y="168450"/>
              <a:ext cx="8781900" cy="97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rot="5400000">
              <a:off x="904149" y="1053500"/>
              <a:ext cx="442800" cy="3804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328185" y="341583"/>
              <a:ext cx="8487000" cy="62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9"/>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66" name="Google Shape;66;p9"/>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67" name="Shape 67"/>
        <p:cNvGrpSpPr/>
        <p:nvPr/>
      </p:nvGrpSpPr>
      <p:grpSpPr>
        <a:xfrm>
          <a:off x="0" y="0"/>
          <a:ext cx="0" cy="0"/>
          <a:chOff x="0" y="0"/>
          <a:chExt cx="0" cy="0"/>
        </a:xfrm>
      </p:grpSpPr>
      <p:sp>
        <p:nvSpPr>
          <p:cNvPr id="68" name="Google Shape;68;p10"/>
          <p:cNvSpPr txBox="1"/>
          <p:nvPr>
            <p:ph idx="1" type="body"/>
          </p:nvPr>
        </p:nvSpPr>
        <p:spPr>
          <a:xfrm>
            <a:off x="370050" y="4384575"/>
            <a:ext cx="8403900" cy="3888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SzPts val="1400"/>
              <a:buNone/>
              <a:defRPr b="1" sz="1400"/>
            </a:lvl1pPr>
          </a:lstStyle>
          <a:p/>
        </p:txBody>
      </p:sp>
      <p:sp>
        <p:nvSpPr>
          <p:cNvPr id="69" name="Google Shape;69;p10"/>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10"/>
          <p:cNvSpPr/>
          <p:nvPr/>
        </p:nvSpPr>
        <p:spPr>
          <a:xfrm>
            <a:off x="-8250" y="0"/>
            <a:ext cx="9152400" cy="5143500"/>
          </a:xfrm>
          <a:prstGeom prst="frame">
            <a:avLst>
              <a:gd fmla="val 2412"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0050" y="205988"/>
            <a:ext cx="7383900" cy="8574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b="1" sz="2400">
                <a:solidFill>
                  <a:schemeClr val="accent1"/>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0050" y="1200157"/>
            <a:ext cx="7383900" cy="37257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4297650" y="4673651"/>
            <a:ext cx="548700" cy="393600"/>
          </a:xfrm>
          <a:prstGeom prst="rect">
            <a:avLst/>
          </a:prstGeom>
          <a:noFill/>
          <a:ln>
            <a:noFill/>
          </a:ln>
        </p:spPr>
        <p:txBody>
          <a:bodyPr anchorCtr="0" anchor="t" bIns="91425" lIns="91425" spcFirstLastPara="1" rIns="91425" wrap="square" tIns="91425">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econedlink.org/resources/inflation-and-the-quantity-theory-of-money-video-series-and-quiz/" TargetMode="External"/><Relationship Id="rId4" Type="http://schemas.openxmlformats.org/officeDocument/2006/relationships/hyperlink" Target="https://econedlink.org/resources/inflation-and-the-quantity-theory-of-money-video-series-and-quiz/" TargetMode="External"/><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forbes.com/sites/forbesfinancecouncil/2022/04/25/money-velocity-is-at-an-all-time-low-why-does-it-matter/?sh=764b958f3df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econedlink.org/resources/what-causes-inflation/" TargetMode="External"/><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stlouisfed.org/education/monetary-policy-lecture-guide"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econedlink.org/resources/inflation-and-the-quantity-theory-of-money-video-series-and-quiz/" TargetMode="External"/><Relationship Id="rId4" Type="http://schemas.openxmlformats.org/officeDocument/2006/relationships/hyperlink" Target="https://econedlink.org/resources/inflation-and-the-quantity-theory-of-money-video-series-and-quiz/" TargetMode="External"/><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ctrTitle"/>
          </p:nvPr>
        </p:nvSpPr>
        <p:spPr>
          <a:xfrm>
            <a:off x="459250" y="2449025"/>
            <a:ext cx="83277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 Macro Unit 5.3: </a:t>
            </a:r>
            <a:endParaRPr/>
          </a:p>
          <a:p>
            <a:pPr indent="0" lvl="0" marL="0" rtl="0" algn="ctr">
              <a:spcBef>
                <a:spcPts val="0"/>
              </a:spcBef>
              <a:spcAft>
                <a:spcPts val="0"/>
              </a:spcAft>
              <a:buNone/>
            </a:pPr>
            <a:r>
              <a:rPr lang="en"/>
              <a:t>MONEY GROWTH &amp; INFLATION</a:t>
            </a:r>
            <a:endParaRPr/>
          </a:p>
        </p:txBody>
      </p:sp>
      <p:pic>
        <p:nvPicPr>
          <p:cNvPr id="99" name="Google Shape;99;p16"/>
          <p:cNvPicPr preferRelativeResize="0"/>
          <p:nvPr/>
        </p:nvPicPr>
        <p:blipFill>
          <a:blip r:embed="rId3">
            <a:alphaModFix/>
          </a:blip>
          <a:stretch>
            <a:fillRect/>
          </a:stretch>
        </p:blipFill>
        <p:spPr>
          <a:xfrm>
            <a:off x="3957173" y="1289125"/>
            <a:ext cx="1229650" cy="696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83" name="Google Shape;183;p25"/>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4" name="Google Shape;184;p25"/>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6"/>
          <p:cNvPicPr preferRelativeResize="0"/>
          <p:nvPr/>
        </p:nvPicPr>
        <p:blipFill>
          <a:blip r:embed="rId3">
            <a:alphaModFix/>
          </a:blip>
          <a:stretch>
            <a:fillRect/>
          </a:stretch>
        </p:blipFill>
        <p:spPr>
          <a:xfrm>
            <a:off x="2124146" y="1342524"/>
            <a:ext cx="4543302" cy="3717250"/>
          </a:xfrm>
          <a:prstGeom prst="rect">
            <a:avLst/>
          </a:prstGeom>
          <a:noFill/>
          <a:ln>
            <a:noFill/>
          </a:ln>
        </p:spPr>
      </p:pic>
      <p:sp>
        <p:nvSpPr>
          <p:cNvPr id="190" name="Google Shape;190;p26"/>
          <p:cNvSpPr txBox="1"/>
          <p:nvPr>
            <p:ph idx="1" type="body"/>
          </p:nvPr>
        </p:nvSpPr>
        <p:spPr>
          <a:xfrm>
            <a:off x="173550" y="856550"/>
            <a:ext cx="8796900" cy="569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Increased money supply = lower interest rates = increases in C&amp;I</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91" name="Google Shape;191;p26"/>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2" name="Google Shape;192;p26"/>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Inflation is a monetary phenomenon…on graphs</a:t>
            </a:r>
            <a:endParaRPr/>
          </a:p>
        </p:txBody>
      </p:sp>
      <p:cxnSp>
        <p:nvCxnSpPr>
          <p:cNvPr id="193" name="Google Shape;193;p26"/>
          <p:cNvCxnSpPr/>
          <p:nvPr/>
        </p:nvCxnSpPr>
        <p:spPr>
          <a:xfrm>
            <a:off x="3847425" y="1989450"/>
            <a:ext cx="2755500" cy="1939500"/>
          </a:xfrm>
          <a:prstGeom prst="straightConnector1">
            <a:avLst/>
          </a:prstGeom>
          <a:noFill/>
          <a:ln cap="flat" cmpd="sng" w="38100">
            <a:solidFill>
              <a:schemeClr val="dk2"/>
            </a:solidFill>
            <a:prstDash val="solid"/>
            <a:round/>
            <a:headEnd len="med" w="med" type="none"/>
            <a:tailEnd len="med" w="med" type="none"/>
          </a:ln>
        </p:spPr>
      </p:cxnSp>
      <p:sp>
        <p:nvSpPr>
          <p:cNvPr id="194" name="Google Shape;194;p26"/>
          <p:cNvSpPr/>
          <p:nvPr/>
        </p:nvSpPr>
        <p:spPr>
          <a:xfrm>
            <a:off x="3377975" y="2452050"/>
            <a:ext cx="9798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4846350" y="3540750"/>
            <a:ext cx="12030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txBox="1"/>
          <p:nvPr>
            <p:ph idx="1" type="body"/>
          </p:nvPr>
        </p:nvSpPr>
        <p:spPr>
          <a:xfrm>
            <a:off x="4652450" y="4233775"/>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Q2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cxnSp>
        <p:nvCxnSpPr>
          <p:cNvPr id="197" name="Google Shape;197;p26"/>
          <p:cNvCxnSpPr>
            <a:stCxn id="198" idx="3"/>
          </p:cNvCxnSpPr>
          <p:nvPr/>
        </p:nvCxnSpPr>
        <p:spPr>
          <a:xfrm flipH="1" rot="10800000">
            <a:off x="2928000" y="2801075"/>
            <a:ext cx="2317500" cy="12900"/>
          </a:xfrm>
          <a:prstGeom prst="straightConnector1">
            <a:avLst/>
          </a:prstGeom>
          <a:noFill/>
          <a:ln cap="flat" cmpd="sng" w="19050">
            <a:solidFill>
              <a:schemeClr val="dk2"/>
            </a:solidFill>
            <a:prstDash val="dash"/>
            <a:round/>
            <a:headEnd len="med" w="med" type="none"/>
            <a:tailEnd len="med" w="med" type="none"/>
          </a:ln>
        </p:spPr>
      </p:cxnSp>
      <p:sp>
        <p:nvSpPr>
          <p:cNvPr id="198" name="Google Shape;198;p26"/>
          <p:cNvSpPr txBox="1"/>
          <p:nvPr>
            <p:ph idx="1" type="body"/>
          </p:nvPr>
        </p:nvSpPr>
        <p:spPr>
          <a:xfrm>
            <a:off x="2334900" y="2529125"/>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PL2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99" name="Google Shape;199;p26"/>
          <p:cNvSpPr/>
          <p:nvPr/>
        </p:nvSpPr>
        <p:spPr>
          <a:xfrm rot="-5400000">
            <a:off x="2151198" y="3081451"/>
            <a:ext cx="3525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txBox="1"/>
          <p:nvPr>
            <p:ph idx="1" type="body"/>
          </p:nvPr>
        </p:nvSpPr>
        <p:spPr>
          <a:xfrm>
            <a:off x="6602925" y="3540750"/>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AD2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Quantity Theory of Money</a:t>
            </a:r>
            <a:endParaRPr/>
          </a:p>
        </p:txBody>
      </p:sp>
      <p:sp>
        <p:nvSpPr>
          <p:cNvPr id="206" name="Google Shape;206;p27"/>
          <p:cNvSpPr txBox="1"/>
          <p:nvPr>
            <p:ph idx="1" type="body"/>
          </p:nvPr>
        </p:nvSpPr>
        <p:spPr>
          <a:xfrm>
            <a:off x="753150" y="4088525"/>
            <a:ext cx="7637700" cy="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https://econedlink.org/resources/inflation-and-the-quantity-theory-of-money-video-series-and-quiz/</a:t>
            </a:r>
            <a:endParaRPr/>
          </a:p>
          <a:p>
            <a:pPr indent="0" lvl="0" marL="0" rtl="0" algn="l">
              <a:spcBef>
                <a:spcPts val="600"/>
              </a:spcBef>
              <a:spcAft>
                <a:spcPts val="0"/>
              </a:spcAft>
              <a:buNone/>
            </a:pPr>
            <a:r>
              <a:t/>
            </a:r>
            <a:endParaRPr/>
          </a:p>
        </p:txBody>
      </p:sp>
      <p:sp>
        <p:nvSpPr>
          <p:cNvPr id="207" name="Google Shape;207;p27"/>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8" name="Google Shape;208;p27">
            <a:hlinkClick r:id="rId4"/>
          </p:cNvPr>
          <p:cNvPicPr preferRelativeResize="0"/>
          <p:nvPr/>
        </p:nvPicPr>
        <p:blipFill>
          <a:blip r:embed="rId5">
            <a:alphaModFix/>
          </a:blip>
          <a:stretch>
            <a:fillRect/>
          </a:stretch>
        </p:blipFill>
        <p:spPr>
          <a:xfrm>
            <a:off x="0" y="932521"/>
            <a:ext cx="9144000" cy="31560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Quantity Theory of Money - </a:t>
            </a:r>
            <a:r>
              <a:rPr lang="en"/>
              <a:t>explaining</a:t>
            </a:r>
            <a:r>
              <a:rPr lang="en"/>
              <a:t> inflation</a:t>
            </a:r>
            <a:endParaRPr/>
          </a:p>
        </p:txBody>
      </p:sp>
      <p:sp>
        <p:nvSpPr>
          <p:cNvPr id="214" name="Google Shape;214;p28"/>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5" name="Google Shape;215;p28"/>
          <p:cNvPicPr preferRelativeResize="0"/>
          <p:nvPr/>
        </p:nvPicPr>
        <p:blipFill>
          <a:blip r:embed="rId3">
            <a:alphaModFix/>
          </a:blip>
          <a:stretch>
            <a:fillRect/>
          </a:stretch>
        </p:blipFill>
        <p:spPr>
          <a:xfrm>
            <a:off x="0" y="856541"/>
            <a:ext cx="9144002" cy="1577817"/>
          </a:xfrm>
          <a:prstGeom prst="rect">
            <a:avLst/>
          </a:prstGeom>
          <a:noFill/>
          <a:ln>
            <a:noFill/>
          </a:ln>
        </p:spPr>
      </p:pic>
      <p:sp>
        <p:nvSpPr>
          <p:cNvPr id="216" name="Google Shape;216;p28"/>
          <p:cNvSpPr txBox="1"/>
          <p:nvPr>
            <p:ph idx="1" type="body"/>
          </p:nvPr>
        </p:nvSpPr>
        <p:spPr>
          <a:xfrm>
            <a:off x="-183700" y="2434350"/>
            <a:ext cx="1938900" cy="8010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a:t>Money Supply</a:t>
            </a:r>
            <a:endParaRPr/>
          </a:p>
          <a:p>
            <a:pPr indent="0" lvl="0" marL="0" rtl="0" algn="l">
              <a:spcBef>
                <a:spcPts val="600"/>
              </a:spcBef>
              <a:spcAft>
                <a:spcPts val="0"/>
              </a:spcAft>
              <a:buNone/>
            </a:pPr>
            <a:r>
              <a:t/>
            </a:r>
            <a:endParaRPr/>
          </a:p>
        </p:txBody>
      </p:sp>
      <p:sp>
        <p:nvSpPr>
          <p:cNvPr id="217" name="Google Shape;217;p28"/>
          <p:cNvSpPr txBox="1"/>
          <p:nvPr>
            <p:ph idx="1" type="body"/>
          </p:nvPr>
        </p:nvSpPr>
        <p:spPr>
          <a:xfrm>
            <a:off x="2358750" y="2434350"/>
            <a:ext cx="1938900" cy="8010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a:t>Velocity</a:t>
            </a:r>
            <a:endParaRPr/>
          </a:p>
          <a:p>
            <a:pPr indent="0" lvl="0" marL="0" rtl="0" algn="l">
              <a:spcBef>
                <a:spcPts val="600"/>
              </a:spcBef>
              <a:spcAft>
                <a:spcPts val="0"/>
              </a:spcAft>
              <a:buNone/>
            </a:pPr>
            <a:r>
              <a:t/>
            </a:r>
            <a:endParaRPr/>
          </a:p>
        </p:txBody>
      </p:sp>
      <p:sp>
        <p:nvSpPr>
          <p:cNvPr id="218" name="Google Shape;218;p28"/>
          <p:cNvSpPr txBox="1"/>
          <p:nvPr>
            <p:ph idx="1" type="body"/>
          </p:nvPr>
        </p:nvSpPr>
        <p:spPr>
          <a:xfrm>
            <a:off x="5121750" y="2434350"/>
            <a:ext cx="1938900" cy="8010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a:t>Price LEVEL</a:t>
            </a:r>
            <a:endParaRPr/>
          </a:p>
          <a:p>
            <a:pPr indent="0" lvl="0" marL="0" rtl="0" algn="l">
              <a:spcBef>
                <a:spcPts val="600"/>
              </a:spcBef>
              <a:spcAft>
                <a:spcPts val="0"/>
              </a:spcAft>
              <a:buNone/>
            </a:pPr>
            <a:r>
              <a:t/>
            </a:r>
            <a:endParaRPr/>
          </a:p>
        </p:txBody>
      </p:sp>
      <p:sp>
        <p:nvSpPr>
          <p:cNvPr id="219" name="Google Shape;219;p28"/>
          <p:cNvSpPr txBox="1"/>
          <p:nvPr>
            <p:ph idx="1" type="body"/>
          </p:nvPr>
        </p:nvSpPr>
        <p:spPr>
          <a:xfrm>
            <a:off x="7253950" y="2434350"/>
            <a:ext cx="1938900" cy="8010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a:t>REAL GDP </a:t>
            </a:r>
            <a:endParaRPr/>
          </a:p>
          <a:p>
            <a:pPr indent="0" lvl="0" marL="457200" rtl="0" algn="l">
              <a:spcBef>
                <a:spcPts val="600"/>
              </a:spcBef>
              <a:spcAft>
                <a:spcPts val="0"/>
              </a:spcAft>
              <a:buNone/>
            </a:pPr>
            <a:r>
              <a:rPr lang="en"/>
              <a:t>(can also be Q)</a:t>
            </a:r>
            <a:endParaRPr/>
          </a:p>
          <a:p>
            <a:pPr indent="0" lvl="0" marL="0" rtl="0" algn="l">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idx="1" type="body"/>
          </p:nvPr>
        </p:nvSpPr>
        <p:spPr>
          <a:xfrm>
            <a:off x="457200" y="1200150"/>
            <a:ext cx="3994500" cy="3515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400"/>
              <a:t>M1 as of 2020</a:t>
            </a:r>
            <a:endParaRPr/>
          </a:p>
          <a:p>
            <a:pPr indent="-355600" lvl="0" marL="457200" rtl="0" algn="l">
              <a:spcBef>
                <a:spcPts val="600"/>
              </a:spcBef>
              <a:spcAft>
                <a:spcPts val="0"/>
              </a:spcAft>
              <a:buSzPts val="2000"/>
              <a:buChar char="▪"/>
            </a:pPr>
            <a:r>
              <a:rPr lang="en"/>
              <a:t>Coins and currency in circulation</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Checkable (demand) deposits</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b="1" i="1" lang="en"/>
              <a:t>Savings accounts</a:t>
            </a:r>
            <a:endParaRPr b="1" i="1"/>
          </a:p>
        </p:txBody>
      </p:sp>
      <p:sp>
        <p:nvSpPr>
          <p:cNvPr id="225" name="Google Shape;225;p29"/>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NEW NEW NEW NEW NEW NEW NEW NEW NEW NEW NEW </a:t>
            </a:r>
            <a:endParaRPr/>
          </a:p>
        </p:txBody>
      </p:sp>
      <p:sp>
        <p:nvSpPr>
          <p:cNvPr id="226" name="Google Shape;226;p29"/>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7" name="Google Shape;227;p29"/>
          <p:cNvSpPr txBox="1"/>
          <p:nvPr>
            <p:ph idx="2" type="body"/>
          </p:nvPr>
        </p:nvSpPr>
        <p:spPr>
          <a:xfrm>
            <a:off x="4692274" y="1200150"/>
            <a:ext cx="3994500" cy="3515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400"/>
              <a:t>M2 as of 2020</a:t>
            </a:r>
            <a:endParaRPr b="1" sz="2400"/>
          </a:p>
          <a:p>
            <a:pPr indent="-355600" lvl="0" marL="457200" rtl="0" algn="l">
              <a:spcBef>
                <a:spcPts val="600"/>
              </a:spcBef>
              <a:spcAft>
                <a:spcPts val="0"/>
              </a:spcAft>
              <a:buSzPts val="2000"/>
              <a:buChar char="▪"/>
            </a:pPr>
            <a:r>
              <a:rPr lang="en"/>
              <a:t>Everything</a:t>
            </a:r>
            <a:r>
              <a:rPr lang="en"/>
              <a:t> in M1</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Money market funds</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Certificates of Deposit</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Other “time” deposits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Quantity Theory of Money - explaining inflation</a:t>
            </a:r>
            <a:endParaRPr/>
          </a:p>
        </p:txBody>
      </p:sp>
      <p:sp>
        <p:nvSpPr>
          <p:cNvPr id="233" name="Google Shape;233;p30"/>
          <p:cNvSpPr txBox="1"/>
          <p:nvPr>
            <p:ph idx="1" type="body"/>
          </p:nvPr>
        </p:nvSpPr>
        <p:spPr>
          <a:xfrm>
            <a:off x="153075" y="2893250"/>
            <a:ext cx="2714700" cy="1772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Re-written, this is the same as:</a:t>
            </a:r>
            <a:endParaRPr/>
          </a:p>
          <a:p>
            <a:pPr indent="0" lvl="0" marL="0" rtl="0" algn="l">
              <a:spcBef>
                <a:spcPts val="600"/>
              </a:spcBef>
              <a:spcAft>
                <a:spcPts val="0"/>
              </a:spcAft>
              <a:buNone/>
            </a:pPr>
            <a:r>
              <a:t/>
            </a:r>
            <a:endParaRPr/>
          </a:p>
        </p:txBody>
      </p:sp>
      <p:sp>
        <p:nvSpPr>
          <p:cNvPr id="234" name="Google Shape;234;p30"/>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5" name="Google Shape;235;p30"/>
          <p:cNvPicPr preferRelativeResize="0"/>
          <p:nvPr/>
        </p:nvPicPr>
        <p:blipFill>
          <a:blip r:embed="rId3">
            <a:alphaModFix/>
          </a:blip>
          <a:stretch>
            <a:fillRect/>
          </a:stretch>
        </p:blipFill>
        <p:spPr>
          <a:xfrm>
            <a:off x="0" y="856541"/>
            <a:ext cx="9144002" cy="1577817"/>
          </a:xfrm>
          <a:prstGeom prst="rect">
            <a:avLst/>
          </a:prstGeom>
          <a:noFill/>
          <a:ln>
            <a:noFill/>
          </a:ln>
        </p:spPr>
      </p:pic>
      <p:pic>
        <p:nvPicPr>
          <p:cNvPr id="236" name="Google Shape;236;p30"/>
          <p:cNvPicPr preferRelativeResize="0"/>
          <p:nvPr/>
        </p:nvPicPr>
        <p:blipFill>
          <a:blip r:embed="rId4">
            <a:alphaModFix/>
          </a:blip>
          <a:stretch>
            <a:fillRect/>
          </a:stretch>
        </p:blipFill>
        <p:spPr>
          <a:xfrm>
            <a:off x="3030950" y="2680363"/>
            <a:ext cx="3980100" cy="21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Quantity Theory of Money - explaining inflation</a:t>
            </a:r>
            <a:endParaRPr/>
          </a:p>
        </p:txBody>
      </p:sp>
      <p:sp>
        <p:nvSpPr>
          <p:cNvPr id="242" name="Google Shape;242;p31"/>
          <p:cNvSpPr txBox="1"/>
          <p:nvPr>
            <p:ph idx="1" type="body"/>
          </p:nvPr>
        </p:nvSpPr>
        <p:spPr>
          <a:xfrm>
            <a:off x="3480000" y="856550"/>
            <a:ext cx="5367900" cy="16692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Char char="-"/>
            </a:pPr>
            <a:r>
              <a:rPr lang="en" sz="2200"/>
              <a:t>Real GDP (Y) does not vary wildly from year to year</a:t>
            </a:r>
            <a:endParaRPr sz="2200"/>
          </a:p>
          <a:p>
            <a:pPr indent="0" lvl="0" marL="457200" rtl="0" algn="l">
              <a:spcBef>
                <a:spcPts val="600"/>
              </a:spcBef>
              <a:spcAft>
                <a:spcPts val="0"/>
              </a:spcAft>
              <a:buNone/>
            </a:pPr>
            <a:r>
              <a:t/>
            </a:r>
            <a:endParaRPr sz="2200"/>
          </a:p>
          <a:p>
            <a:pPr indent="-368300" lvl="0" marL="457200" rtl="0" algn="l">
              <a:spcBef>
                <a:spcPts val="600"/>
              </a:spcBef>
              <a:spcAft>
                <a:spcPts val="0"/>
              </a:spcAft>
              <a:buSzPts val="2200"/>
              <a:buChar char="-"/>
            </a:pPr>
            <a:r>
              <a:rPr lang="en" sz="2200"/>
              <a:t>Velocity (v) is relatively predictable for most people and the M2 velocity in the US has hovered between 1.2 and 1.9 for more than a decade</a:t>
            </a:r>
            <a:endParaRPr sz="2200"/>
          </a:p>
          <a:p>
            <a:pPr indent="0" lvl="0" marL="457200" rtl="0" algn="l">
              <a:spcBef>
                <a:spcPts val="600"/>
              </a:spcBef>
              <a:spcAft>
                <a:spcPts val="0"/>
              </a:spcAft>
              <a:buNone/>
            </a:pPr>
            <a:r>
              <a:t/>
            </a:r>
            <a:endParaRPr sz="2200"/>
          </a:p>
          <a:p>
            <a:pPr indent="-368300" lvl="0" marL="457200" rtl="0" algn="l">
              <a:spcBef>
                <a:spcPts val="600"/>
              </a:spcBef>
              <a:spcAft>
                <a:spcPts val="0"/>
              </a:spcAft>
              <a:buSzPts val="2200"/>
              <a:buChar char="-"/>
            </a:pPr>
            <a:r>
              <a:rPr lang="en" sz="2200"/>
              <a:t>M is the variable with the MOST ability to influence price changes</a:t>
            </a:r>
            <a:endParaRPr sz="2200"/>
          </a:p>
          <a:p>
            <a:pPr indent="0" lvl="0" marL="0" rtl="0" algn="l">
              <a:spcBef>
                <a:spcPts val="600"/>
              </a:spcBef>
              <a:spcAft>
                <a:spcPts val="0"/>
              </a:spcAft>
              <a:buNone/>
            </a:pPr>
            <a:r>
              <a:t/>
            </a:r>
            <a:endParaRPr/>
          </a:p>
        </p:txBody>
      </p:sp>
      <p:sp>
        <p:nvSpPr>
          <p:cNvPr id="243" name="Google Shape;243;p31"/>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44" name="Google Shape;244;p31"/>
          <p:cNvPicPr preferRelativeResize="0"/>
          <p:nvPr/>
        </p:nvPicPr>
        <p:blipFill rotWithShape="1">
          <a:blip r:embed="rId3">
            <a:alphaModFix/>
          </a:blip>
          <a:srcRect b="7909" l="0" r="15640" t="7128"/>
          <a:stretch/>
        </p:blipFill>
        <p:spPr>
          <a:xfrm>
            <a:off x="0" y="1847175"/>
            <a:ext cx="3357574" cy="186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Forbes article on Money Velocity in real life</a:t>
            </a:r>
            <a:endParaRPr/>
          </a:p>
        </p:txBody>
      </p:sp>
      <p:sp>
        <p:nvSpPr>
          <p:cNvPr id="250" name="Google Shape;250;p32"/>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https://www.forbes.com/sites/forbesfinancecouncil/2022/04/25/money-velocity-is-at-an-all-time-low-why-does-it-matter/?sh=764b958f3dfa</a:t>
            </a:r>
            <a:endParaRPr/>
          </a:p>
          <a:p>
            <a:pPr indent="0" lvl="0" marL="0" rtl="0" algn="l">
              <a:spcBef>
                <a:spcPts val="600"/>
              </a:spcBef>
              <a:spcAft>
                <a:spcPts val="0"/>
              </a:spcAft>
              <a:buNone/>
            </a:pPr>
            <a:r>
              <a:t/>
            </a:r>
            <a:endParaRPr/>
          </a:p>
        </p:txBody>
      </p:sp>
      <p:sp>
        <p:nvSpPr>
          <p:cNvPr id="251" name="Google Shape;251;p32"/>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Suggestions for practice problems</a:t>
            </a:r>
            <a:endParaRPr/>
          </a:p>
        </p:txBody>
      </p:sp>
      <p:sp>
        <p:nvSpPr>
          <p:cNvPr id="257" name="Google Shape;257;p33"/>
          <p:cNvSpPr txBox="1"/>
          <p:nvPr>
            <p:ph idx="1" type="body"/>
          </p:nvPr>
        </p:nvSpPr>
        <p:spPr>
          <a:xfrm>
            <a:off x="753150" y="856550"/>
            <a:ext cx="76377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Know the terminology</a:t>
            </a:r>
            <a:endParaRPr/>
          </a:p>
          <a:p>
            <a:pPr indent="0" lvl="0" marL="457200" rtl="0" algn="l">
              <a:spcBef>
                <a:spcPts val="600"/>
              </a:spcBef>
              <a:spcAft>
                <a:spcPts val="0"/>
              </a:spcAft>
              <a:buNone/>
            </a:pPr>
            <a:r>
              <a:t/>
            </a:r>
            <a:endParaRPr/>
          </a:p>
          <a:p>
            <a:pPr indent="-381000" lvl="1" marL="914400" rtl="0" algn="l">
              <a:spcBef>
                <a:spcPts val="480"/>
              </a:spcBef>
              <a:spcAft>
                <a:spcPts val="0"/>
              </a:spcAft>
              <a:buSzPts val="2400"/>
              <a:buChar char="-"/>
            </a:pPr>
            <a:r>
              <a:rPr lang="en"/>
              <a:t>M x V = Nominal GDP</a:t>
            </a:r>
            <a:endParaRPr/>
          </a:p>
          <a:p>
            <a:pPr indent="-381000" lvl="1" marL="914400" rtl="0" algn="l">
              <a:spcBef>
                <a:spcPts val="0"/>
              </a:spcBef>
              <a:spcAft>
                <a:spcPts val="0"/>
              </a:spcAft>
              <a:buSzPts val="2400"/>
              <a:buChar char="-"/>
            </a:pPr>
            <a:r>
              <a:rPr lang="en"/>
              <a:t>P x Q (or Y) = Nominal GDP</a:t>
            </a:r>
            <a:endParaRPr/>
          </a:p>
          <a:p>
            <a:pPr indent="0" lvl="0" marL="0" rtl="0" algn="l">
              <a:spcBef>
                <a:spcPts val="600"/>
              </a:spcBef>
              <a:spcAft>
                <a:spcPts val="0"/>
              </a:spcAft>
              <a:buNone/>
            </a:pPr>
            <a:r>
              <a:rPr lang="en"/>
              <a:t>“In the quantity theory of money, nominal GDP is represented by which side of the equation?”</a:t>
            </a:r>
            <a:endParaRPr/>
          </a:p>
          <a:p>
            <a:pPr indent="-381000" lvl="0" marL="457200" rtl="0" algn="l">
              <a:spcBef>
                <a:spcPts val="600"/>
              </a:spcBef>
              <a:spcAft>
                <a:spcPts val="0"/>
              </a:spcAft>
              <a:buSzPts val="2400"/>
              <a:buChar char="-"/>
            </a:pPr>
            <a:r>
              <a:rPr lang="en"/>
              <a:t>MV</a:t>
            </a:r>
            <a:endParaRPr/>
          </a:p>
          <a:p>
            <a:pPr indent="-381000" lvl="0" marL="457200" rtl="0" algn="l">
              <a:spcBef>
                <a:spcPts val="0"/>
              </a:spcBef>
              <a:spcAft>
                <a:spcPts val="0"/>
              </a:spcAft>
              <a:buSzPts val="2400"/>
              <a:buChar char="-"/>
            </a:pPr>
            <a:r>
              <a:rPr lang="en"/>
              <a:t>PQ</a:t>
            </a:r>
            <a:endParaRPr/>
          </a:p>
          <a:p>
            <a:pPr indent="-381000" lvl="0" marL="457200" rtl="0" algn="l">
              <a:spcBef>
                <a:spcPts val="0"/>
              </a:spcBef>
              <a:spcAft>
                <a:spcPts val="0"/>
              </a:spcAft>
              <a:buSzPts val="2400"/>
              <a:buChar char="-"/>
            </a:pPr>
            <a:r>
              <a:rPr lang="en"/>
              <a:t>Both (correct answer)</a:t>
            </a:r>
            <a:endParaRPr/>
          </a:p>
          <a:p>
            <a:pPr indent="-381000" lvl="0" marL="457200" rtl="0" algn="l">
              <a:spcBef>
                <a:spcPts val="0"/>
              </a:spcBef>
              <a:spcAft>
                <a:spcPts val="0"/>
              </a:spcAft>
              <a:buSzPts val="2400"/>
              <a:buChar char="-"/>
            </a:pPr>
            <a:r>
              <a:rPr lang="en"/>
              <a:t>Neither…</a:t>
            </a:r>
            <a:endParaRPr/>
          </a:p>
        </p:txBody>
      </p:sp>
      <p:sp>
        <p:nvSpPr>
          <p:cNvPr id="258" name="Google Shape;258;p33"/>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Suggestions for practice problems</a:t>
            </a:r>
            <a:endParaRPr/>
          </a:p>
        </p:txBody>
      </p:sp>
      <p:sp>
        <p:nvSpPr>
          <p:cNvPr id="264" name="Google Shape;264;p34"/>
          <p:cNvSpPr txBox="1"/>
          <p:nvPr>
            <p:ph idx="1" type="body"/>
          </p:nvPr>
        </p:nvSpPr>
        <p:spPr>
          <a:xfrm>
            <a:off x="753150" y="1038700"/>
            <a:ext cx="76377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Do the algebra</a:t>
            </a:r>
            <a:endParaRPr/>
          </a:p>
          <a:p>
            <a:pPr indent="0" lvl="0" marL="457200" rtl="0" algn="l">
              <a:spcBef>
                <a:spcPts val="600"/>
              </a:spcBef>
              <a:spcAft>
                <a:spcPts val="0"/>
              </a:spcAft>
              <a:buNone/>
            </a:pPr>
            <a:r>
              <a:t/>
            </a:r>
            <a:endParaRPr/>
          </a:p>
          <a:p>
            <a:pPr indent="-381000" lvl="1" marL="914400" rtl="0" algn="l">
              <a:spcBef>
                <a:spcPts val="480"/>
              </a:spcBef>
              <a:spcAft>
                <a:spcPts val="0"/>
              </a:spcAft>
              <a:buSzPts val="2400"/>
              <a:buChar char="-"/>
            </a:pPr>
            <a:r>
              <a:rPr lang="en"/>
              <a:t>“Assume the money supply is $100 and nominal GDP in an economy is $500. Calculate the velocity of money”</a:t>
            </a:r>
            <a:endParaRPr/>
          </a:p>
          <a:p>
            <a:pPr indent="0" lvl="0" marL="914400" rtl="0" algn="l">
              <a:spcBef>
                <a:spcPts val="600"/>
              </a:spcBef>
              <a:spcAft>
                <a:spcPts val="0"/>
              </a:spcAft>
              <a:buNone/>
            </a:pPr>
            <a:r>
              <a:t/>
            </a:r>
            <a:endParaRPr/>
          </a:p>
          <a:p>
            <a:pPr indent="-381000" lvl="1" marL="914400" rtl="0" algn="l">
              <a:spcBef>
                <a:spcPts val="480"/>
              </a:spcBef>
              <a:spcAft>
                <a:spcPts val="0"/>
              </a:spcAft>
              <a:buSzPts val="2400"/>
              <a:buChar char="-"/>
            </a:pPr>
            <a:r>
              <a:rPr lang="en"/>
              <a:t>MV = PQ</a:t>
            </a:r>
            <a:endParaRPr/>
          </a:p>
          <a:p>
            <a:pPr indent="-381000" lvl="1" marL="914400" rtl="0" algn="l">
              <a:spcBef>
                <a:spcPts val="0"/>
              </a:spcBef>
              <a:spcAft>
                <a:spcPts val="0"/>
              </a:spcAft>
              <a:buSzPts val="2400"/>
              <a:buChar char="-"/>
            </a:pPr>
            <a:r>
              <a:rPr lang="en"/>
              <a:t>100v = 500</a:t>
            </a:r>
            <a:endParaRPr/>
          </a:p>
          <a:p>
            <a:pPr indent="-381000" lvl="1" marL="914400" rtl="0" algn="l">
              <a:spcBef>
                <a:spcPts val="0"/>
              </a:spcBef>
              <a:spcAft>
                <a:spcPts val="0"/>
              </a:spcAft>
              <a:buSzPts val="2400"/>
              <a:buChar char="-"/>
            </a:pPr>
            <a:r>
              <a:rPr lang="en"/>
              <a:t>v = 5</a:t>
            </a:r>
            <a:endParaRPr/>
          </a:p>
        </p:txBody>
      </p:sp>
      <p:sp>
        <p:nvSpPr>
          <p:cNvPr id="265" name="Google Shape;265;p34"/>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1073700" y="0"/>
            <a:ext cx="6996600" cy="71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Presenter</a:t>
            </a:r>
            <a:endParaRPr/>
          </a:p>
        </p:txBody>
      </p:sp>
      <p:sp>
        <p:nvSpPr>
          <p:cNvPr id="105" name="Google Shape;105;p17"/>
          <p:cNvSpPr txBox="1"/>
          <p:nvPr>
            <p:ph idx="1" type="body"/>
          </p:nvPr>
        </p:nvSpPr>
        <p:spPr>
          <a:xfrm>
            <a:off x="3789275" y="1778850"/>
            <a:ext cx="4361700" cy="1585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Dr. Chris Cannon</a:t>
            </a:r>
            <a:endParaRPr b="1"/>
          </a:p>
          <a:p>
            <a:pPr indent="0" lvl="0" marL="0" rtl="0" algn="ctr">
              <a:spcBef>
                <a:spcPts val="600"/>
              </a:spcBef>
              <a:spcAft>
                <a:spcPts val="0"/>
              </a:spcAft>
              <a:buNone/>
            </a:pPr>
            <a:r>
              <a:rPr i="1" lang="en"/>
              <a:t>Associate Director</a:t>
            </a:r>
            <a:endParaRPr i="1"/>
          </a:p>
          <a:p>
            <a:pPr indent="0" lvl="0" marL="0" rtl="0" algn="ctr">
              <a:spcBef>
                <a:spcPts val="600"/>
              </a:spcBef>
              <a:spcAft>
                <a:spcPts val="0"/>
              </a:spcAft>
              <a:buNone/>
            </a:pPr>
            <a:r>
              <a:rPr i="1" lang="en"/>
              <a:t>Georgia Council on Economic Education</a:t>
            </a:r>
            <a:endParaRPr i="1"/>
          </a:p>
          <a:p>
            <a:pPr indent="0" lvl="0" marL="0" rtl="0" algn="ctr">
              <a:spcBef>
                <a:spcPts val="600"/>
              </a:spcBef>
              <a:spcAft>
                <a:spcPts val="0"/>
              </a:spcAft>
              <a:buNone/>
            </a:pPr>
            <a:r>
              <a:rPr lang="en"/>
              <a:t>ccannon11@gsu.edu</a:t>
            </a:r>
            <a:endParaRPr/>
          </a:p>
        </p:txBody>
      </p:sp>
      <p:sp>
        <p:nvSpPr>
          <p:cNvPr id="106" name="Google Shape;106;p1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7" name="Google Shape;107;p17"/>
          <p:cNvPicPr preferRelativeResize="0"/>
          <p:nvPr/>
        </p:nvPicPr>
        <p:blipFill>
          <a:blip r:embed="rId3">
            <a:alphaModFix/>
          </a:blip>
          <a:stretch>
            <a:fillRect/>
          </a:stretch>
        </p:blipFill>
        <p:spPr>
          <a:xfrm>
            <a:off x="1581150" y="1193400"/>
            <a:ext cx="1839238" cy="275670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Suggestions for practice problems</a:t>
            </a:r>
            <a:endParaRPr/>
          </a:p>
        </p:txBody>
      </p:sp>
      <p:sp>
        <p:nvSpPr>
          <p:cNvPr id="271" name="Google Shape;271;p35"/>
          <p:cNvSpPr txBox="1"/>
          <p:nvPr>
            <p:ph idx="1" type="body"/>
          </p:nvPr>
        </p:nvSpPr>
        <p:spPr>
          <a:xfrm>
            <a:off x="753150" y="1043325"/>
            <a:ext cx="76377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Do the algebra</a:t>
            </a:r>
            <a:endParaRPr/>
          </a:p>
          <a:p>
            <a:pPr indent="-381000" lvl="1" marL="914400" rtl="0" algn="l">
              <a:spcBef>
                <a:spcPts val="0"/>
              </a:spcBef>
              <a:spcAft>
                <a:spcPts val="0"/>
              </a:spcAft>
              <a:buSzPts val="2400"/>
              <a:buChar char="-"/>
            </a:pPr>
            <a:r>
              <a:rPr lang="en"/>
              <a:t>“If the average price level in the economy is 500 and Nominal GDP is 1000, according to the quantity theory of money, which MUST be true?”</a:t>
            </a:r>
            <a:endParaRPr/>
          </a:p>
          <a:p>
            <a:pPr indent="-381000" lvl="1" marL="914400" rtl="0" algn="l">
              <a:spcBef>
                <a:spcPts val="0"/>
              </a:spcBef>
              <a:spcAft>
                <a:spcPts val="0"/>
              </a:spcAft>
              <a:buSzPts val="2400"/>
              <a:buChar char="-"/>
            </a:pPr>
            <a:r>
              <a:t/>
            </a:r>
            <a:endParaRPr/>
          </a:p>
          <a:p>
            <a:pPr indent="-381000" lvl="1" marL="914400" rtl="0" algn="l">
              <a:spcBef>
                <a:spcPts val="0"/>
              </a:spcBef>
              <a:spcAft>
                <a:spcPts val="0"/>
              </a:spcAft>
              <a:buSzPts val="2400"/>
              <a:buChar char="-"/>
            </a:pPr>
            <a:r>
              <a:rPr lang="en"/>
              <a:t>M must equal 500</a:t>
            </a:r>
            <a:endParaRPr/>
          </a:p>
          <a:p>
            <a:pPr indent="-381000" lvl="1" marL="914400" rtl="0" algn="l">
              <a:spcBef>
                <a:spcPts val="0"/>
              </a:spcBef>
              <a:spcAft>
                <a:spcPts val="0"/>
              </a:spcAft>
              <a:buSzPts val="2400"/>
              <a:buChar char="-"/>
            </a:pPr>
            <a:r>
              <a:rPr lang="en"/>
              <a:t>V must equal 500</a:t>
            </a:r>
            <a:endParaRPr/>
          </a:p>
          <a:p>
            <a:pPr indent="-381000" lvl="1" marL="914400" rtl="0" algn="l">
              <a:spcBef>
                <a:spcPts val="0"/>
              </a:spcBef>
              <a:spcAft>
                <a:spcPts val="0"/>
              </a:spcAft>
              <a:buSzPts val="2400"/>
              <a:buChar char="-"/>
            </a:pPr>
            <a:r>
              <a:rPr lang="en"/>
              <a:t>Q must equal 1000</a:t>
            </a:r>
            <a:endParaRPr/>
          </a:p>
          <a:p>
            <a:pPr indent="-381000" lvl="1" marL="914400" rtl="0" algn="l">
              <a:spcBef>
                <a:spcPts val="0"/>
              </a:spcBef>
              <a:spcAft>
                <a:spcPts val="0"/>
              </a:spcAft>
              <a:buSzPts val="2400"/>
              <a:buChar char="-"/>
            </a:pPr>
            <a:r>
              <a:rPr lang="en"/>
              <a:t>MV must equal 1000 (correct) or Q must equal 2 (correct)</a:t>
            </a:r>
            <a:endParaRPr/>
          </a:p>
        </p:txBody>
      </p:sp>
      <p:sp>
        <p:nvSpPr>
          <p:cNvPr id="272" name="Google Shape;272;p35"/>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Suggestions for practice problems</a:t>
            </a:r>
            <a:endParaRPr/>
          </a:p>
        </p:txBody>
      </p:sp>
      <p:sp>
        <p:nvSpPr>
          <p:cNvPr id="278" name="Google Shape;278;p36"/>
          <p:cNvSpPr txBox="1"/>
          <p:nvPr>
            <p:ph idx="1" type="body"/>
          </p:nvPr>
        </p:nvSpPr>
        <p:spPr>
          <a:xfrm>
            <a:off x="753150" y="947950"/>
            <a:ext cx="76377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Theoretical questions</a:t>
            </a:r>
            <a:endParaRPr/>
          </a:p>
          <a:p>
            <a:pPr indent="-381000" lvl="1" marL="914400" rtl="0" algn="l">
              <a:spcBef>
                <a:spcPts val="0"/>
              </a:spcBef>
              <a:spcAft>
                <a:spcPts val="0"/>
              </a:spcAft>
              <a:buSzPts val="2400"/>
              <a:buChar char="-"/>
            </a:pPr>
            <a:r>
              <a:rPr lang="en"/>
              <a:t>“Assume the Central Bank greatly increases the money supply and there is no change to the velocity of money. According to the quantity theory of money, which result is MOST likely?</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Answer: Nominal GDP will increase</a:t>
            </a:r>
            <a:endParaRPr/>
          </a:p>
          <a:p>
            <a:pPr indent="-381000" lvl="0" marL="457200" rtl="0" algn="l">
              <a:spcBef>
                <a:spcPts val="600"/>
              </a:spcBef>
              <a:spcAft>
                <a:spcPts val="0"/>
              </a:spcAft>
              <a:buSzPts val="2400"/>
              <a:buChar char="-"/>
            </a:pPr>
            <a:r>
              <a:rPr lang="en"/>
              <a:t>MV = PQ</a:t>
            </a:r>
            <a:endParaRPr/>
          </a:p>
        </p:txBody>
      </p:sp>
      <p:sp>
        <p:nvSpPr>
          <p:cNvPr id="279" name="Google Shape;279;p36"/>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txBox="1"/>
          <p:nvPr>
            <p:ph idx="1" type="subTitle"/>
          </p:nvPr>
        </p:nvSpPr>
        <p:spPr>
          <a:xfrm>
            <a:off x="854250" y="2941700"/>
            <a:ext cx="4738500" cy="745500"/>
          </a:xfrm>
          <a:prstGeom prst="rect">
            <a:avLst/>
          </a:prstGeom>
        </p:spPr>
        <p:txBody>
          <a:bodyPr anchorCtr="0" anchor="ctr" bIns="91425" lIns="91425" spcFirstLastPara="1" rIns="91425" wrap="square" tIns="91425">
            <a:noAutofit/>
          </a:bodyPr>
          <a:lstStyle/>
          <a:p>
            <a:pPr indent="-228600" lvl="0" marL="457200" rtl="0" algn="l">
              <a:spcBef>
                <a:spcPts val="0"/>
              </a:spcBef>
              <a:spcAft>
                <a:spcPts val="0"/>
              </a:spcAft>
              <a:buSzPts val="3800"/>
              <a:buNone/>
            </a:pPr>
            <a:r>
              <a:rPr lang="en" sz="3800"/>
              <a:t>Thank you!</a:t>
            </a:r>
            <a:endParaRPr sz="3800"/>
          </a:p>
        </p:txBody>
      </p:sp>
      <p:sp>
        <p:nvSpPr>
          <p:cNvPr id="285" name="Google Shape;285;p37"/>
          <p:cNvSpPr txBox="1"/>
          <p:nvPr/>
        </p:nvSpPr>
        <p:spPr>
          <a:xfrm>
            <a:off x="2943275" y="740550"/>
            <a:ext cx="3000000" cy="769500"/>
          </a:xfrm>
          <a:prstGeom prst="rect">
            <a:avLst/>
          </a:prstGeom>
          <a:noFill/>
          <a:ln>
            <a:noFill/>
          </a:ln>
        </p:spPr>
        <p:txBody>
          <a:bodyPr anchorCtr="0" anchor="t" bIns="91425" lIns="91425" spcFirstLastPara="1" rIns="91425" wrap="square" tIns="91425">
            <a:spAutoFit/>
          </a:bodyPr>
          <a:lstStyle/>
          <a:p>
            <a:pPr indent="-228600" lvl="0" marL="457200" rtl="0" algn="l">
              <a:spcBef>
                <a:spcPts val="0"/>
              </a:spcBef>
              <a:spcAft>
                <a:spcPts val="0"/>
              </a:spcAft>
              <a:buClr>
                <a:schemeClr val="lt1"/>
              </a:buClr>
              <a:buSzPts val="3800"/>
              <a:buFont typeface="Source Sans Pro"/>
              <a:buNone/>
            </a:pPr>
            <a:r>
              <a:rPr lang="en" sz="3800">
                <a:solidFill>
                  <a:schemeClr val="lt1"/>
                </a:solidFill>
                <a:latin typeface="Source Sans Pro"/>
                <a:ea typeface="Source Sans Pro"/>
                <a:cs typeface="Source Sans Pro"/>
                <a:sym typeface="Source Sans Pro"/>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832475" y="126338"/>
            <a:ext cx="7951800" cy="7302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What is expected (from AP CED)</a:t>
            </a:r>
            <a:endParaRPr/>
          </a:p>
        </p:txBody>
      </p:sp>
      <p:sp>
        <p:nvSpPr>
          <p:cNvPr id="113" name="Google Shape;113;p18"/>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4" name="Google Shape;114;p18"/>
          <p:cNvPicPr preferRelativeResize="0"/>
          <p:nvPr/>
        </p:nvPicPr>
        <p:blipFill rotWithShape="1">
          <a:blip r:embed="rId3">
            <a:alphaModFix/>
          </a:blip>
          <a:srcRect b="3227" l="3755" r="3755" t="6110"/>
          <a:stretch/>
        </p:blipFill>
        <p:spPr>
          <a:xfrm>
            <a:off x="1602225" y="938900"/>
            <a:ext cx="5895809" cy="4204600"/>
          </a:xfrm>
          <a:prstGeom prst="rect">
            <a:avLst/>
          </a:prstGeom>
          <a:noFill/>
          <a:ln>
            <a:noFill/>
          </a:ln>
        </p:spPr>
      </p:pic>
      <p:sp>
        <p:nvSpPr>
          <p:cNvPr id="115" name="Google Shape;115;p18"/>
          <p:cNvSpPr/>
          <p:nvPr/>
        </p:nvSpPr>
        <p:spPr>
          <a:xfrm>
            <a:off x="1541000" y="2571750"/>
            <a:ext cx="2173800" cy="816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1541000" y="3388050"/>
            <a:ext cx="2173800" cy="469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1541000" y="3857550"/>
            <a:ext cx="2173800" cy="100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 type="body"/>
          </p:nvPr>
        </p:nvSpPr>
        <p:spPr>
          <a:xfrm>
            <a:off x="489275" y="1526025"/>
            <a:ext cx="2349300" cy="33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Inflation</a:t>
            </a:r>
            <a:endParaRPr b="1" sz="2400"/>
          </a:p>
          <a:p>
            <a:pPr indent="-342900" lvl="0" marL="457200" rtl="0" algn="l">
              <a:spcBef>
                <a:spcPts val="600"/>
              </a:spcBef>
              <a:spcAft>
                <a:spcPts val="0"/>
              </a:spcAft>
              <a:buSzPts val="1800"/>
              <a:buChar char="-"/>
            </a:pPr>
            <a:r>
              <a:rPr lang="en"/>
              <a:t>Causes over calculation</a:t>
            </a:r>
            <a:endParaRPr/>
          </a:p>
          <a:p>
            <a:pPr indent="-342900" lvl="0" marL="457200" rtl="0" algn="l">
              <a:spcBef>
                <a:spcPts val="0"/>
              </a:spcBef>
              <a:spcAft>
                <a:spcPts val="0"/>
              </a:spcAft>
              <a:buSzPts val="1800"/>
              <a:buChar char="-"/>
            </a:pPr>
            <a:r>
              <a:t/>
            </a:r>
            <a:endParaRPr/>
          </a:p>
        </p:txBody>
      </p:sp>
      <p:sp>
        <p:nvSpPr>
          <p:cNvPr id="123" name="Google Shape;123;p19"/>
          <p:cNvSpPr txBox="1"/>
          <p:nvPr>
            <p:ph idx="2" type="body"/>
          </p:nvPr>
        </p:nvSpPr>
        <p:spPr>
          <a:xfrm>
            <a:off x="3256047" y="1526025"/>
            <a:ext cx="2631900" cy="33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AD/AS Model</a:t>
            </a:r>
            <a:endParaRPr b="1" sz="2400"/>
          </a:p>
          <a:p>
            <a:pPr indent="0" lvl="0" marL="0" rtl="0" algn="l">
              <a:spcBef>
                <a:spcPts val="600"/>
              </a:spcBef>
              <a:spcAft>
                <a:spcPts val="0"/>
              </a:spcAft>
              <a:buNone/>
            </a:pPr>
            <a:r>
              <a:t/>
            </a:r>
            <a:endParaRPr/>
          </a:p>
        </p:txBody>
      </p:sp>
      <p:sp>
        <p:nvSpPr>
          <p:cNvPr id="124" name="Google Shape;124;p19"/>
          <p:cNvSpPr txBox="1"/>
          <p:nvPr>
            <p:ph idx="3" type="body"/>
          </p:nvPr>
        </p:nvSpPr>
        <p:spPr>
          <a:xfrm>
            <a:off x="6022819" y="1526025"/>
            <a:ext cx="2631900" cy="33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Money Market</a:t>
            </a:r>
            <a:endParaRPr b="1" sz="24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25" name="Google Shape;125;p19"/>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Foundational Content</a:t>
            </a:r>
            <a:endParaRPr/>
          </a:p>
        </p:txBody>
      </p:sp>
      <p:sp>
        <p:nvSpPr>
          <p:cNvPr id="126" name="Google Shape;126;p19"/>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7" name="Google Shape;127;p19">
            <a:hlinkClick r:id="rId3"/>
          </p:cNvPr>
          <p:cNvPicPr preferRelativeResize="0"/>
          <p:nvPr/>
        </p:nvPicPr>
        <p:blipFill>
          <a:blip r:embed="rId4">
            <a:alphaModFix/>
          </a:blip>
          <a:stretch>
            <a:fillRect/>
          </a:stretch>
        </p:blipFill>
        <p:spPr>
          <a:xfrm>
            <a:off x="345048" y="2735000"/>
            <a:ext cx="2349174" cy="1392300"/>
          </a:xfrm>
          <a:prstGeom prst="rect">
            <a:avLst/>
          </a:prstGeom>
          <a:noFill/>
          <a:ln>
            <a:noFill/>
          </a:ln>
        </p:spPr>
      </p:pic>
      <p:pic>
        <p:nvPicPr>
          <p:cNvPr id="128" name="Google Shape;128;p19"/>
          <p:cNvPicPr preferRelativeResize="0"/>
          <p:nvPr/>
        </p:nvPicPr>
        <p:blipFill>
          <a:blip r:embed="rId5">
            <a:alphaModFix/>
          </a:blip>
          <a:stretch>
            <a:fillRect/>
          </a:stretch>
        </p:blipFill>
        <p:spPr>
          <a:xfrm>
            <a:off x="2914499" y="2189788"/>
            <a:ext cx="2532876" cy="2072374"/>
          </a:xfrm>
          <a:prstGeom prst="rect">
            <a:avLst/>
          </a:prstGeom>
          <a:noFill/>
          <a:ln>
            <a:noFill/>
          </a:ln>
        </p:spPr>
      </p:pic>
      <p:pic>
        <p:nvPicPr>
          <p:cNvPr id="129" name="Google Shape;129;p19"/>
          <p:cNvPicPr preferRelativeResize="0"/>
          <p:nvPr/>
        </p:nvPicPr>
        <p:blipFill>
          <a:blip r:embed="rId6">
            <a:alphaModFix/>
          </a:blip>
          <a:stretch>
            <a:fillRect/>
          </a:stretch>
        </p:blipFill>
        <p:spPr>
          <a:xfrm>
            <a:off x="6072200" y="2187788"/>
            <a:ext cx="2349175" cy="20763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idx="1" type="body"/>
          </p:nvPr>
        </p:nvSpPr>
        <p:spPr>
          <a:xfrm>
            <a:off x="639175" y="2634875"/>
            <a:ext cx="2349300" cy="73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Reserve Market</a:t>
            </a:r>
            <a:endParaRPr b="1" sz="2400"/>
          </a:p>
          <a:p>
            <a:pPr indent="0" lvl="0" marL="0" rtl="0" algn="l">
              <a:spcBef>
                <a:spcPts val="600"/>
              </a:spcBef>
              <a:spcAft>
                <a:spcPts val="0"/>
              </a:spcAft>
              <a:buNone/>
            </a:pPr>
            <a:r>
              <a:t/>
            </a:r>
            <a:endParaRPr/>
          </a:p>
        </p:txBody>
      </p:sp>
      <p:sp>
        <p:nvSpPr>
          <p:cNvPr id="135" name="Google Shape;135;p20"/>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NEW NEW NEW NEW NEW NEW NEW NEW NEW NEW NEW </a:t>
            </a:r>
            <a:endParaRPr/>
          </a:p>
        </p:txBody>
      </p:sp>
      <p:sp>
        <p:nvSpPr>
          <p:cNvPr id="136" name="Google Shape;136;p20"/>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7" name="Google Shape;137;p20"/>
          <p:cNvPicPr preferRelativeResize="0"/>
          <p:nvPr/>
        </p:nvPicPr>
        <p:blipFill>
          <a:blip r:embed="rId3">
            <a:alphaModFix/>
          </a:blip>
          <a:stretch>
            <a:fillRect/>
          </a:stretch>
        </p:blipFill>
        <p:spPr>
          <a:xfrm>
            <a:off x="3657675" y="932700"/>
            <a:ext cx="3922120" cy="413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idx="1" type="body"/>
          </p:nvPr>
        </p:nvSpPr>
        <p:spPr>
          <a:xfrm>
            <a:off x="184525" y="3955650"/>
            <a:ext cx="8833800" cy="97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https://www.stlouisfed.org/education/monetary-policy-lecture-guide</a:t>
            </a:r>
            <a:endParaRPr/>
          </a:p>
          <a:p>
            <a:pPr indent="0" lvl="0" marL="0" rtl="0" algn="l">
              <a:spcBef>
                <a:spcPts val="600"/>
              </a:spcBef>
              <a:spcAft>
                <a:spcPts val="0"/>
              </a:spcAft>
              <a:buNone/>
            </a:pPr>
            <a:r>
              <a:t/>
            </a:r>
            <a:endParaRPr/>
          </a:p>
        </p:txBody>
      </p:sp>
      <p:sp>
        <p:nvSpPr>
          <p:cNvPr id="143" name="Google Shape;143;p21"/>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4" name="Google Shape;144;p21"/>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 Louis Fed Material on new Monetary Policy</a:t>
            </a:r>
            <a:endParaRPr/>
          </a:p>
        </p:txBody>
      </p:sp>
      <p:pic>
        <p:nvPicPr>
          <p:cNvPr id="145" name="Google Shape;145;p21"/>
          <p:cNvPicPr preferRelativeResize="0"/>
          <p:nvPr/>
        </p:nvPicPr>
        <p:blipFill>
          <a:blip r:embed="rId4">
            <a:alphaModFix/>
          </a:blip>
          <a:stretch>
            <a:fillRect/>
          </a:stretch>
        </p:blipFill>
        <p:spPr>
          <a:xfrm>
            <a:off x="2145100" y="1078138"/>
            <a:ext cx="4853800" cy="27943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idx="1" type="body"/>
          </p:nvPr>
        </p:nvSpPr>
        <p:spPr>
          <a:xfrm>
            <a:off x="753150" y="1200150"/>
            <a:ext cx="35445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lesson/video from MRU can be found on EconEd link:</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3"/>
              </a:rPr>
              <a:t>https://econedlink.org/resources/inflation-and-the-quantity-theory-of-money-video-series-and-quiz/</a:t>
            </a:r>
            <a:endParaRPr/>
          </a:p>
          <a:p>
            <a:pPr indent="0" lvl="0" marL="0" rtl="0" algn="l">
              <a:spcBef>
                <a:spcPts val="600"/>
              </a:spcBef>
              <a:spcAft>
                <a:spcPts val="0"/>
              </a:spcAft>
              <a:buNone/>
            </a:pPr>
            <a:r>
              <a:t/>
            </a:r>
            <a:endParaRPr/>
          </a:p>
        </p:txBody>
      </p:sp>
      <p:sp>
        <p:nvSpPr>
          <p:cNvPr id="151" name="Google Shape;151;p22"/>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2" name="Google Shape;152;p22"/>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Inflation is a monetary phenomenon</a:t>
            </a:r>
            <a:endParaRPr/>
          </a:p>
        </p:txBody>
      </p:sp>
      <p:pic>
        <p:nvPicPr>
          <p:cNvPr id="153" name="Google Shape;153;p22">
            <a:hlinkClick r:id="rId4"/>
          </p:cNvPr>
          <p:cNvPicPr preferRelativeResize="0"/>
          <p:nvPr/>
        </p:nvPicPr>
        <p:blipFill>
          <a:blip r:embed="rId5">
            <a:alphaModFix/>
          </a:blip>
          <a:stretch>
            <a:fillRect/>
          </a:stretch>
        </p:blipFill>
        <p:spPr>
          <a:xfrm>
            <a:off x="4408374" y="1040950"/>
            <a:ext cx="4375899" cy="393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1" type="body"/>
          </p:nvPr>
        </p:nvSpPr>
        <p:spPr>
          <a:xfrm>
            <a:off x="188850" y="1036850"/>
            <a:ext cx="87663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
              <a:t>Pass out beans or toy dollars or paper clips as currency</a:t>
            </a:r>
            <a:endParaRPr/>
          </a:p>
          <a:p>
            <a:pPr indent="-381000" lvl="0" marL="457200" rtl="0" algn="l">
              <a:spcBef>
                <a:spcPts val="0"/>
              </a:spcBef>
              <a:spcAft>
                <a:spcPts val="0"/>
              </a:spcAft>
              <a:buSzPts val="2400"/>
              <a:buAutoNum type="arabicPeriod"/>
            </a:pPr>
            <a:r>
              <a:rPr lang="en"/>
              <a:t>Count the total</a:t>
            </a:r>
            <a:endParaRPr/>
          </a:p>
          <a:p>
            <a:pPr indent="-381000" lvl="0" marL="457200" rtl="0" algn="l">
              <a:spcBef>
                <a:spcPts val="0"/>
              </a:spcBef>
              <a:spcAft>
                <a:spcPts val="0"/>
              </a:spcAft>
              <a:buSzPts val="2400"/>
              <a:buAutoNum type="arabicPeriod"/>
            </a:pPr>
            <a:r>
              <a:rPr lang="en"/>
              <a:t>Auction off a candy bar or two and record the price</a:t>
            </a:r>
            <a:endParaRPr/>
          </a:p>
          <a:p>
            <a:pPr indent="-381000" lvl="0" marL="457200" rtl="0" algn="l">
              <a:spcBef>
                <a:spcPts val="0"/>
              </a:spcBef>
              <a:spcAft>
                <a:spcPts val="0"/>
              </a:spcAft>
              <a:buSzPts val="2400"/>
              <a:buAutoNum type="arabicPeriod"/>
            </a:pPr>
            <a:r>
              <a:rPr lang="en"/>
              <a:t>Pass out more beans/dollars/paper clips</a:t>
            </a:r>
            <a:endParaRPr/>
          </a:p>
          <a:p>
            <a:pPr indent="-381000" lvl="0" marL="457200" rtl="0" algn="l">
              <a:spcBef>
                <a:spcPts val="0"/>
              </a:spcBef>
              <a:spcAft>
                <a:spcPts val="0"/>
              </a:spcAft>
              <a:buSzPts val="2400"/>
              <a:buAutoNum type="arabicPeriod"/>
            </a:pPr>
            <a:r>
              <a:rPr lang="en"/>
              <a:t>Repeat the auction (it’s important to auction of the exact same item in the same quantity) and record the price</a:t>
            </a:r>
            <a:endParaRPr/>
          </a:p>
          <a:p>
            <a:pPr indent="-381000" lvl="0" marL="457200" rtl="0" algn="l">
              <a:spcBef>
                <a:spcPts val="0"/>
              </a:spcBef>
              <a:spcAft>
                <a:spcPts val="0"/>
              </a:spcAft>
              <a:buSzPts val="2400"/>
              <a:buAutoNum type="arabicPeriod"/>
            </a:pPr>
            <a:r>
              <a:rPr lang="en"/>
              <a:t>Repeat steps 4 and 5 as many times as desired</a:t>
            </a:r>
            <a:endParaRPr/>
          </a:p>
          <a:p>
            <a:pPr indent="0" lvl="0" marL="457200" rtl="0" algn="l">
              <a:spcBef>
                <a:spcPts val="600"/>
              </a:spcBef>
              <a:spcAft>
                <a:spcPts val="0"/>
              </a:spcAft>
              <a:buNone/>
            </a:pPr>
            <a:r>
              <a:rPr b="1" lang="en"/>
              <a:t>RESULT: more money w/ the same goods = higher prices!</a:t>
            </a:r>
            <a:endParaRPr b="1"/>
          </a:p>
          <a:p>
            <a:pPr indent="0" lvl="0" marL="0" rtl="0" algn="ctr">
              <a:spcBef>
                <a:spcPts val="600"/>
              </a:spcBef>
              <a:spcAft>
                <a:spcPts val="0"/>
              </a:spcAft>
              <a:buNone/>
            </a:pPr>
            <a:r>
              <a:rPr lang="en"/>
              <a:t>(Lesson may be in Capstone materials or Greatest Hits?)</a:t>
            </a:r>
            <a:endParaRPr/>
          </a:p>
        </p:txBody>
      </p:sp>
      <p:sp>
        <p:nvSpPr>
          <p:cNvPr id="159" name="Google Shape;159;p23"/>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0" name="Google Shape;160;p23"/>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Student simulation…Inflation in real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173550" y="856550"/>
            <a:ext cx="8796900" cy="38646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Link “printing money” to money market graph</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66" name="Google Shape;166;p24"/>
          <p:cNvSpPr txBox="1"/>
          <p:nvPr>
            <p:ph idx="12" type="sldNum"/>
          </p:nvPr>
        </p:nvSpPr>
        <p:spPr>
          <a:xfrm>
            <a:off x="4297650" y="46736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7" name="Google Shape;167;p24"/>
          <p:cNvSpPr txBox="1"/>
          <p:nvPr>
            <p:ph type="title"/>
          </p:nvPr>
        </p:nvSpPr>
        <p:spPr>
          <a:xfrm>
            <a:off x="832475" y="126338"/>
            <a:ext cx="7951800" cy="7302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Inflation is a monetary phenomenon…on graphs</a:t>
            </a:r>
            <a:endParaRPr/>
          </a:p>
        </p:txBody>
      </p:sp>
      <p:pic>
        <p:nvPicPr>
          <p:cNvPr id="168" name="Google Shape;168;p24"/>
          <p:cNvPicPr preferRelativeResize="0"/>
          <p:nvPr/>
        </p:nvPicPr>
        <p:blipFill>
          <a:blip r:embed="rId3">
            <a:alphaModFix/>
          </a:blip>
          <a:stretch>
            <a:fillRect/>
          </a:stretch>
        </p:blipFill>
        <p:spPr>
          <a:xfrm>
            <a:off x="2639841" y="1449188"/>
            <a:ext cx="3864321" cy="3415524"/>
          </a:xfrm>
          <a:prstGeom prst="rect">
            <a:avLst/>
          </a:prstGeom>
          <a:noFill/>
          <a:ln>
            <a:noFill/>
          </a:ln>
        </p:spPr>
      </p:pic>
      <p:cxnSp>
        <p:nvCxnSpPr>
          <p:cNvPr id="169" name="Google Shape;169;p24"/>
          <p:cNvCxnSpPr/>
          <p:nvPr/>
        </p:nvCxnSpPr>
        <p:spPr>
          <a:xfrm flipH="1">
            <a:off x="4948400" y="1990050"/>
            <a:ext cx="1200" cy="2422200"/>
          </a:xfrm>
          <a:prstGeom prst="straightConnector1">
            <a:avLst/>
          </a:prstGeom>
          <a:noFill/>
          <a:ln cap="flat" cmpd="sng" w="38100">
            <a:solidFill>
              <a:schemeClr val="dk2"/>
            </a:solidFill>
            <a:prstDash val="solid"/>
            <a:round/>
            <a:headEnd len="med" w="med" type="none"/>
            <a:tailEnd len="med" w="med" type="none"/>
          </a:ln>
        </p:spPr>
      </p:cxnSp>
      <p:sp>
        <p:nvSpPr>
          <p:cNvPr id="170" name="Google Shape;170;p24"/>
          <p:cNvSpPr txBox="1"/>
          <p:nvPr>
            <p:ph idx="1" type="body"/>
          </p:nvPr>
        </p:nvSpPr>
        <p:spPr>
          <a:xfrm>
            <a:off x="4774900" y="1563300"/>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MS2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71" name="Google Shape;171;p24"/>
          <p:cNvSpPr/>
          <p:nvPr/>
        </p:nvSpPr>
        <p:spPr>
          <a:xfrm>
            <a:off x="4409900" y="2133000"/>
            <a:ext cx="4773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4409900" y="3591675"/>
            <a:ext cx="4773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ph idx="1" type="body"/>
          </p:nvPr>
        </p:nvSpPr>
        <p:spPr>
          <a:xfrm>
            <a:off x="4652450" y="4233775"/>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Q2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cxnSp>
        <p:nvCxnSpPr>
          <p:cNvPr id="174" name="Google Shape;174;p24"/>
          <p:cNvCxnSpPr/>
          <p:nvPr/>
        </p:nvCxnSpPr>
        <p:spPr>
          <a:xfrm>
            <a:off x="3153450" y="3520850"/>
            <a:ext cx="1796100" cy="0"/>
          </a:xfrm>
          <a:prstGeom prst="straightConnector1">
            <a:avLst/>
          </a:prstGeom>
          <a:noFill/>
          <a:ln cap="flat" cmpd="sng" w="19050">
            <a:solidFill>
              <a:schemeClr val="dk2"/>
            </a:solidFill>
            <a:prstDash val="dash"/>
            <a:round/>
            <a:headEnd len="med" w="med" type="none"/>
            <a:tailEnd len="med" w="med" type="none"/>
          </a:ln>
        </p:spPr>
      </p:cxnSp>
      <p:sp>
        <p:nvSpPr>
          <p:cNvPr id="175" name="Google Shape;175;p24"/>
          <p:cNvSpPr txBox="1"/>
          <p:nvPr>
            <p:ph idx="1" type="body"/>
          </p:nvPr>
        </p:nvSpPr>
        <p:spPr>
          <a:xfrm>
            <a:off x="2784175" y="3246200"/>
            <a:ext cx="593100" cy="5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i2</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76" name="Google Shape;176;p24"/>
          <p:cNvSpPr/>
          <p:nvPr/>
        </p:nvSpPr>
        <p:spPr>
          <a:xfrm rot="5400000">
            <a:off x="2630675" y="3224750"/>
            <a:ext cx="352800" cy="239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