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2"/>
  </p:notesMasterIdLst>
  <p:sldIdLst>
    <p:sldId id="256" r:id="rId5"/>
    <p:sldId id="261" r:id="rId6"/>
    <p:sldId id="267" r:id="rId7"/>
    <p:sldId id="258" r:id="rId8"/>
    <p:sldId id="262" r:id="rId9"/>
    <p:sldId id="263" r:id="rId10"/>
    <p:sldId id="264" r:id="rId11"/>
    <p:sldId id="283" r:id="rId12"/>
    <p:sldId id="271" r:id="rId13"/>
    <p:sldId id="272" r:id="rId14"/>
    <p:sldId id="274" r:id="rId15"/>
    <p:sldId id="273" r:id="rId16"/>
    <p:sldId id="275" r:id="rId17"/>
    <p:sldId id="276" r:id="rId18"/>
    <p:sldId id="284" r:id="rId19"/>
    <p:sldId id="277" r:id="rId20"/>
    <p:sldId id="278" r:id="rId21"/>
    <p:sldId id="279" r:id="rId22"/>
    <p:sldId id="280" r:id="rId23"/>
    <p:sldId id="281" r:id="rId24"/>
    <p:sldId id="282" r:id="rId25"/>
    <p:sldId id="285" r:id="rId26"/>
    <p:sldId id="286" r:id="rId27"/>
    <p:sldId id="287" r:id="rId28"/>
    <p:sldId id="288" r:id="rId29"/>
    <p:sldId id="289" r:id="rId30"/>
    <p:sldId id="290" r:id="rId31"/>
    <p:sldId id="291" r:id="rId32"/>
    <p:sldId id="292" r:id="rId33"/>
    <p:sldId id="293" r:id="rId34"/>
    <p:sldId id="294" r:id="rId35"/>
    <p:sldId id="295" r:id="rId36"/>
    <p:sldId id="306" r:id="rId37"/>
    <p:sldId id="296" r:id="rId38"/>
    <p:sldId id="297" r:id="rId39"/>
    <p:sldId id="298" r:id="rId40"/>
    <p:sldId id="299" r:id="rId41"/>
    <p:sldId id="300" r:id="rId42"/>
    <p:sldId id="301" r:id="rId43"/>
    <p:sldId id="305" r:id="rId44"/>
    <p:sldId id="265" r:id="rId45"/>
    <p:sldId id="302" r:id="rId46"/>
    <p:sldId id="303" r:id="rId47"/>
    <p:sldId id="304" r:id="rId48"/>
    <p:sldId id="260" r:id="rId49"/>
    <p:sldId id="266" r:id="rId50"/>
    <p:sldId id="269"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9900"/>
    <a:srgbClr val="8BAF00"/>
    <a:srgbClr val="005CB8"/>
    <a:srgbClr val="C7C6F8"/>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9B206B-45B1-40D4-A2EC-EEB074AB7BE0}" v="122" dt="2021-10-11T11:36:52.922"/>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ben Rivera" userId="8fad7a45-b744-4787-91b8-3942cc67532d" providerId="ADAL" clId="{982B8495-2142-8B44-9A80-33E2C28204B8}"/>
    <pc:docChg chg="modSld sldOrd">
      <pc:chgData name="Ruben Rivera" userId="8fad7a45-b744-4787-91b8-3942cc67532d" providerId="ADAL" clId="{982B8495-2142-8B44-9A80-33E2C28204B8}" dt="2020-03-10T22:54:21.157" v="0"/>
      <pc:docMkLst>
        <pc:docMk/>
      </pc:docMkLst>
      <pc:sldChg chg="ord">
        <pc:chgData name="Ruben Rivera" userId="8fad7a45-b744-4787-91b8-3942cc67532d" providerId="ADAL" clId="{982B8495-2142-8B44-9A80-33E2C28204B8}" dt="2020-03-10T22:54:21.157" v="0"/>
        <pc:sldMkLst>
          <pc:docMk/>
          <pc:sldMk cId="2696024708" sldId="261"/>
        </pc:sldMkLst>
      </pc:sldChg>
      <pc:sldChg chg="ord">
        <pc:chgData name="Ruben Rivera" userId="8fad7a45-b744-4787-91b8-3942cc67532d" providerId="ADAL" clId="{982B8495-2142-8B44-9A80-33E2C28204B8}" dt="2020-03-10T22:54:21.157" v="0"/>
        <pc:sldMkLst>
          <pc:docMk/>
          <pc:sldMk cId="348903906" sldId="267"/>
        </pc:sldMkLst>
      </pc:sldChg>
    </pc:docChg>
  </pc:docChgLst>
  <pc:docChgLst>
    <pc:chgData name="Jarvon Carson" userId="S::jcarson@councilforeconed.org::f1f62c45-4a19-4f8e-934b-b4c64f876624" providerId="AD" clId="Web-{7F444A85-4560-4B66-A2E0-1857BC17E1F0}"/>
    <pc:docChg chg="modSld">
      <pc:chgData name="Jarvon Carson" userId="S::jcarson@councilforeconed.org::f1f62c45-4a19-4f8e-934b-b4c64f876624" providerId="AD" clId="Web-{7F444A85-4560-4B66-A2E0-1857BC17E1F0}" dt="2020-03-11T16:44:01.443" v="3" actId="20577"/>
      <pc:docMkLst>
        <pc:docMk/>
      </pc:docMkLst>
      <pc:sldChg chg="modSp">
        <pc:chgData name="Jarvon Carson" userId="S::jcarson@councilforeconed.org::f1f62c45-4a19-4f8e-934b-b4c64f876624" providerId="AD" clId="Web-{7F444A85-4560-4B66-A2E0-1857BC17E1F0}" dt="2020-03-11T16:44:01.428" v="2" actId="20577"/>
        <pc:sldMkLst>
          <pc:docMk/>
          <pc:sldMk cId="2696024708" sldId="261"/>
        </pc:sldMkLst>
        <pc:spChg chg="mod">
          <ac:chgData name="Jarvon Carson" userId="S::jcarson@councilforeconed.org::f1f62c45-4a19-4f8e-934b-b4c64f876624" providerId="AD" clId="Web-{7F444A85-4560-4B66-A2E0-1857BC17E1F0}" dt="2020-03-11T16:44:01.428" v="2" actId="20577"/>
          <ac:spMkLst>
            <pc:docMk/>
            <pc:sldMk cId="2696024708" sldId="261"/>
            <ac:spMk id="3" creationId="{D213714B-F9E8-8C44-9AF8-383F3F244D95}"/>
          </ac:spMkLst>
        </pc:spChg>
      </pc:sldChg>
    </pc:docChg>
  </pc:docChgLst>
  <pc:docChgLst>
    <pc:chgData name="Jarvon Carson" userId="S::jcarson@councilforeconed.org::f1f62c45-4a19-4f8e-934b-b4c64f876624" providerId="AD" clId="Web-{56E9D565-69CA-28FA-032F-65C60E9C3094}"/>
    <pc:docChg chg="modSld">
      <pc:chgData name="Jarvon Carson" userId="S::jcarson@councilforeconed.org::f1f62c45-4a19-4f8e-934b-b4c64f876624" providerId="AD" clId="Web-{56E9D565-69CA-28FA-032F-65C60E9C3094}" dt="2020-05-18T14:29:36.255" v="4" actId="20577"/>
      <pc:docMkLst>
        <pc:docMk/>
      </pc:docMkLst>
      <pc:sldChg chg="modSp">
        <pc:chgData name="Jarvon Carson" userId="S::jcarson@councilforeconed.org::f1f62c45-4a19-4f8e-934b-b4c64f876624" providerId="AD" clId="Web-{56E9D565-69CA-28FA-032F-65C60E9C3094}" dt="2020-05-18T14:29:36.255" v="4" actId="20577"/>
        <pc:sldMkLst>
          <pc:docMk/>
          <pc:sldMk cId="0" sldId="258"/>
        </pc:sldMkLst>
        <pc:spChg chg="mod">
          <ac:chgData name="Jarvon Carson" userId="S::jcarson@councilforeconed.org::f1f62c45-4a19-4f8e-934b-b4c64f876624" providerId="AD" clId="Web-{56E9D565-69CA-28FA-032F-65C60E9C3094}" dt="2020-05-18T14:29:36.255" v="4" actId="20577"/>
          <ac:spMkLst>
            <pc:docMk/>
            <pc:sldMk cId="0" sldId="258"/>
            <ac:spMk id="15363" creationId="{00000000-0000-0000-0000-000000000000}"/>
          </ac:spMkLst>
        </pc:spChg>
      </pc:sldChg>
    </pc:docChg>
  </pc:docChgLst>
  <pc:docChgLst>
    <pc:chgData name="Jarvon Carson" userId="f1f62c45-4a19-4f8e-934b-b4c64f876624" providerId="ADAL" clId="{F0971928-1E78-40E0-B736-B169E086694D}"/>
    <pc:docChg chg="modSld">
      <pc:chgData name="Jarvon Carson" userId="f1f62c45-4a19-4f8e-934b-b4c64f876624" providerId="ADAL" clId="{F0971928-1E78-40E0-B736-B169E086694D}" dt="2020-08-29T18:38:51.251" v="3" actId="1076"/>
      <pc:docMkLst>
        <pc:docMk/>
      </pc:docMkLst>
      <pc:sldChg chg="addSp modSp mod">
        <pc:chgData name="Jarvon Carson" userId="f1f62c45-4a19-4f8e-934b-b4c64f876624" providerId="ADAL" clId="{F0971928-1E78-40E0-B736-B169E086694D}" dt="2020-08-29T18:38:51.251" v="3" actId="1076"/>
        <pc:sldMkLst>
          <pc:docMk/>
          <pc:sldMk cId="672654274" sldId="269"/>
        </pc:sldMkLst>
        <pc:picChg chg="add mod">
          <ac:chgData name="Jarvon Carson" userId="f1f62c45-4a19-4f8e-934b-b4c64f876624" providerId="ADAL" clId="{F0971928-1E78-40E0-B736-B169E086694D}" dt="2020-08-29T18:38:51.251" v="3" actId="1076"/>
          <ac:picMkLst>
            <pc:docMk/>
            <pc:sldMk cId="672654274" sldId="269"/>
            <ac:picMk id="10" creationId="{3A7E8432-E2ED-4609-928F-7A71E7351466}"/>
          </ac:picMkLst>
        </pc:picChg>
      </pc:sldChg>
    </pc:docChg>
  </pc:docChgLst>
  <pc:docChgLst>
    <pc:chgData name="Andrea Mozo" userId="S::amozo@councilforeconed.org::ec324d89-8e2a-42bb-81f4-68d0295e10da" providerId="AD" clId="Web-{7476359D-1580-4CAA-63F6-9017D6A3D5DE}"/>
    <pc:docChg chg="modSld">
      <pc:chgData name="Andrea Mozo" userId="S::amozo@councilforeconed.org::ec324d89-8e2a-42bb-81f4-68d0295e10da" providerId="AD" clId="Web-{7476359D-1580-4CAA-63F6-9017D6A3D5DE}" dt="2020-03-10T16:57:08.182" v="7" actId="20577"/>
      <pc:docMkLst>
        <pc:docMk/>
      </pc:docMkLst>
      <pc:sldChg chg="modSp">
        <pc:chgData name="Andrea Mozo" userId="S::amozo@councilforeconed.org::ec324d89-8e2a-42bb-81f4-68d0295e10da" providerId="AD" clId="Web-{7476359D-1580-4CAA-63F6-9017D6A3D5DE}" dt="2020-03-10T16:57:06.463" v="5" actId="20577"/>
        <pc:sldMkLst>
          <pc:docMk/>
          <pc:sldMk cId="2696024708" sldId="261"/>
        </pc:sldMkLst>
        <pc:spChg chg="mod">
          <ac:chgData name="Andrea Mozo" userId="S::amozo@councilforeconed.org::ec324d89-8e2a-42bb-81f4-68d0295e10da" providerId="AD" clId="Web-{7476359D-1580-4CAA-63F6-9017D6A3D5DE}" dt="2020-03-10T16:57:06.463" v="5" actId="20577"/>
          <ac:spMkLst>
            <pc:docMk/>
            <pc:sldMk cId="2696024708" sldId="261"/>
            <ac:spMk id="2" creationId="{00000000-0000-0000-0000-000000000000}"/>
          </ac:spMkLst>
        </pc:spChg>
      </pc:sldChg>
    </pc:docChg>
  </pc:docChgLst>
  <pc:docChgLst>
    <pc:chgData name="Jarvon Carson" userId="S::jcarson@councilforeconed.org::f1f62c45-4a19-4f8e-934b-b4c64f876624" providerId="AD" clId="Web-{2894A645-137C-B760-E9D6-217F40863B95}"/>
    <pc:docChg chg="modSld">
      <pc:chgData name="Jarvon Carson" userId="S::jcarson@councilforeconed.org::f1f62c45-4a19-4f8e-934b-b4c64f876624" providerId="AD" clId="Web-{2894A645-137C-B760-E9D6-217F40863B95}" dt="2020-05-04T14:44:03.702" v="119" actId="14100"/>
      <pc:docMkLst>
        <pc:docMk/>
      </pc:docMkLst>
      <pc:sldChg chg="modSp">
        <pc:chgData name="Jarvon Carson" userId="S::jcarson@councilforeconed.org::f1f62c45-4a19-4f8e-934b-b4c64f876624" providerId="AD" clId="Web-{2894A645-137C-B760-E9D6-217F40863B95}" dt="2020-05-04T14:41:58.196" v="28" actId="20577"/>
        <pc:sldMkLst>
          <pc:docMk/>
          <pc:sldMk cId="0" sldId="258"/>
        </pc:sldMkLst>
        <pc:spChg chg="mod">
          <ac:chgData name="Jarvon Carson" userId="S::jcarson@councilforeconed.org::f1f62c45-4a19-4f8e-934b-b4c64f876624" providerId="AD" clId="Web-{2894A645-137C-B760-E9D6-217F40863B95}" dt="2020-05-04T14:41:58.196" v="28" actId="20577"/>
          <ac:spMkLst>
            <pc:docMk/>
            <pc:sldMk cId="0" sldId="258"/>
            <ac:spMk id="15363" creationId="{00000000-0000-0000-0000-000000000000}"/>
          </ac:spMkLst>
        </pc:spChg>
      </pc:sldChg>
      <pc:sldChg chg="addSp modSp">
        <pc:chgData name="Jarvon Carson" userId="S::jcarson@councilforeconed.org::f1f62c45-4a19-4f8e-934b-b4c64f876624" providerId="AD" clId="Web-{2894A645-137C-B760-E9D6-217F40863B95}" dt="2020-05-04T14:44:03.702" v="119" actId="14100"/>
        <pc:sldMkLst>
          <pc:docMk/>
          <pc:sldMk cId="0" sldId="260"/>
        </pc:sldMkLst>
        <pc:spChg chg="add mod">
          <ac:chgData name="Jarvon Carson" userId="S::jcarson@councilforeconed.org::f1f62c45-4a19-4f8e-934b-b4c64f876624" providerId="AD" clId="Web-{2894A645-137C-B760-E9D6-217F40863B95}" dt="2020-05-04T14:44:03.702" v="119" actId="14100"/>
          <ac:spMkLst>
            <pc:docMk/>
            <pc:sldMk cId="0" sldId="260"/>
            <ac:spMk id="3" creationId="{05167F23-70DB-42A3-B5CA-6D2950983927}"/>
          </ac:spMkLst>
        </pc:spChg>
      </pc:sldChg>
      <pc:sldChg chg="modSp">
        <pc:chgData name="Jarvon Carson" userId="S::jcarson@councilforeconed.org::f1f62c45-4a19-4f8e-934b-b4c64f876624" providerId="AD" clId="Web-{2894A645-137C-B760-E9D6-217F40863B95}" dt="2020-05-04T14:43:02.511" v="74" actId="20577"/>
        <pc:sldMkLst>
          <pc:docMk/>
          <pc:sldMk cId="1000496981" sldId="262"/>
        </pc:sldMkLst>
        <pc:spChg chg="mod">
          <ac:chgData name="Jarvon Carson" userId="S::jcarson@councilforeconed.org::f1f62c45-4a19-4f8e-934b-b4c64f876624" providerId="AD" clId="Web-{2894A645-137C-B760-E9D6-217F40863B95}" dt="2020-05-04T14:43:02.511" v="74" actId="20577"/>
          <ac:spMkLst>
            <pc:docMk/>
            <pc:sldMk cId="1000496981" sldId="262"/>
            <ac:spMk id="3" creationId="{00000000-0000-0000-0000-000000000000}"/>
          </ac:spMkLst>
        </pc:spChg>
      </pc:sldChg>
    </pc:docChg>
  </pc:docChgLst>
  <pc:docChgLst>
    <pc:chgData name="Jarvon Carson" userId="S::jcarson@councilforeconed.org::f1f62c45-4a19-4f8e-934b-b4c64f876624" providerId="AD" clId="Web-{BF1E1E38-8CCF-BB44-3C15-53D1B6343056}"/>
    <pc:docChg chg="modSld">
      <pc:chgData name="Jarvon Carson" userId="S::jcarson@councilforeconed.org::f1f62c45-4a19-4f8e-934b-b4c64f876624" providerId="AD" clId="Web-{BF1E1E38-8CCF-BB44-3C15-53D1B6343056}" dt="2020-03-13T18:46:02.901" v="79" actId="20577"/>
      <pc:docMkLst>
        <pc:docMk/>
      </pc:docMkLst>
      <pc:sldChg chg="modSp">
        <pc:chgData name="Jarvon Carson" userId="S::jcarson@councilforeconed.org::f1f62c45-4a19-4f8e-934b-b4c64f876624" providerId="AD" clId="Web-{BF1E1E38-8CCF-BB44-3C15-53D1B6343056}" dt="2020-03-13T18:46:02.901" v="78" actId="20577"/>
        <pc:sldMkLst>
          <pc:docMk/>
          <pc:sldMk cId="1492239085" sldId="259"/>
        </pc:sldMkLst>
        <pc:spChg chg="mod">
          <ac:chgData name="Jarvon Carson" userId="S::jcarson@councilforeconed.org::f1f62c45-4a19-4f8e-934b-b4c64f876624" providerId="AD" clId="Web-{BF1E1E38-8CCF-BB44-3C15-53D1B6343056}" dt="2020-03-13T18:46:02.901" v="78" actId="20577"/>
          <ac:spMkLst>
            <pc:docMk/>
            <pc:sldMk cId="1492239085" sldId="259"/>
            <ac:spMk id="2" creationId="{00000000-0000-0000-0000-000000000000}"/>
          </ac:spMkLst>
        </pc:spChg>
        <pc:spChg chg="mod">
          <ac:chgData name="Jarvon Carson" userId="S::jcarson@councilforeconed.org::f1f62c45-4a19-4f8e-934b-b4c64f876624" providerId="AD" clId="Web-{BF1E1E38-8CCF-BB44-3C15-53D1B6343056}" dt="2020-03-13T18:45:52.416" v="65" actId="20577"/>
          <ac:spMkLst>
            <pc:docMk/>
            <pc:sldMk cId="1492239085" sldId="259"/>
            <ac:spMk id="3" creationId="{00000000-0000-0000-0000-000000000000}"/>
          </ac:spMkLst>
        </pc:spChg>
      </pc:sldChg>
      <pc:sldChg chg="modSp">
        <pc:chgData name="Jarvon Carson" userId="S::jcarson@councilforeconed.org::f1f62c45-4a19-4f8e-934b-b4c64f876624" providerId="AD" clId="Web-{BF1E1E38-8CCF-BB44-3C15-53D1B6343056}" dt="2020-03-13T14:49:11.828" v="2" actId="20577"/>
        <pc:sldMkLst>
          <pc:docMk/>
          <pc:sldMk cId="2696024708" sldId="261"/>
        </pc:sldMkLst>
        <pc:spChg chg="mod">
          <ac:chgData name="Jarvon Carson" userId="S::jcarson@councilforeconed.org::f1f62c45-4a19-4f8e-934b-b4c64f876624" providerId="AD" clId="Web-{BF1E1E38-8CCF-BB44-3C15-53D1B6343056}" dt="2020-03-13T14:49:11.828" v="2" actId="20577"/>
          <ac:spMkLst>
            <pc:docMk/>
            <pc:sldMk cId="2696024708" sldId="261"/>
            <ac:spMk id="3" creationId="{D213714B-F9E8-8C44-9AF8-383F3F244D95}"/>
          </ac:spMkLst>
        </pc:spChg>
      </pc:sldChg>
      <pc:sldChg chg="modSp">
        <pc:chgData name="Jarvon Carson" userId="S::jcarson@councilforeconed.org::f1f62c45-4a19-4f8e-934b-b4c64f876624" providerId="AD" clId="Web-{BF1E1E38-8CCF-BB44-3C15-53D1B6343056}" dt="2020-03-13T14:50:23.719" v="12" actId="20577"/>
        <pc:sldMkLst>
          <pc:docMk/>
          <pc:sldMk cId="348903906" sldId="267"/>
        </pc:sldMkLst>
        <pc:spChg chg="mod">
          <ac:chgData name="Jarvon Carson" userId="S::jcarson@councilforeconed.org::f1f62c45-4a19-4f8e-934b-b4c64f876624" providerId="AD" clId="Web-{BF1E1E38-8CCF-BB44-3C15-53D1B6343056}" dt="2020-03-13T14:50:23.719" v="12" actId="20577"/>
          <ac:spMkLst>
            <pc:docMk/>
            <pc:sldMk cId="348903906" sldId="267"/>
            <ac:spMk id="3" creationId="{D213714B-F9E8-8C44-9AF8-383F3F244D95}"/>
          </ac:spMkLst>
        </pc:spChg>
      </pc:sldChg>
    </pc:docChg>
  </pc:docChgLst>
  <pc:docChgLst>
    <pc:chgData name="Jarvon Carson" userId="S::jcarson@councilforeconed.org::f1f62c45-4a19-4f8e-934b-b4c64f876624" providerId="AD" clId="Web-{167C26A0-C669-EA09-BD0C-A1777370BBD6}"/>
    <pc:docChg chg="modSld">
      <pc:chgData name="Jarvon Carson" userId="S::jcarson@councilforeconed.org::f1f62c45-4a19-4f8e-934b-b4c64f876624" providerId="AD" clId="Web-{167C26A0-C669-EA09-BD0C-A1777370BBD6}" dt="2020-05-19T16:41:10.399" v="3" actId="20577"/>
      <pc:docMkLst>
        <pc:docMk/>
      </pc:docMkLst>
      <pc:sldChg chg="modSp">
        <pc:chgData name="Jarvon Carson" userId="S::jcarson@councilforeconed.org::f1f62c45-4a19-4f8e-934b-b4c64f876624" providerId="AD" clId="Web-{167C26A0-C669-EA09-BD0C-A1777370BBD6}" dt="2020-05-19T16:41:10.399" v="3" actId="20577"/>
        <pc:sldMkLst>
          <pc:docMk/>
          <pc:sldMk cId="4232275338" sldId="264"/>
        </pc:sldMkLst>
        <pc:spChg chg="mod">
          <ac:chgData name="Jarvon Carson" userId="S::jcarson@councilforeconed.org::f1f62c45-4a19-4f8e-934b-b4c64f876624" providerId="AD" clId="Web-{167C26A0-C669-EA09-BD0C-A1777370BBD6}" dt="2020-05-19T16:41:10.399" v="3" actId="20577"/>
          <ac:spMkLst>
            <pc:docMk/>
            <pc:sldMk cId="4232275338" sldId="264"/>
            <ac:spMk id="3" creationId="{00000000-0000-0000-0000-000000000000}"/>
          </ac:spMkLst>
        </pc:spChg>
      </pc:sldChg>
    </pc:docChg>
  </pc:docChgLst>
  <pc:docChgLst>
    <pc:chgData name="Jarvon Carson" userId="f1f62c45-4a19-4f8e-934b-b4c64f876624" providerId="ADAL" clId="{4406271E-B8F3-4ED8-A990-E3D52CC9C381}"/>
    <pc:docChg chg="custSel modSld">
      <pc:chgData name="Jarvon Carson" userId="f1f62c45-4a19-4f8e-934b-b4c64f876624" providerId="ADAL" clId="{4406271E-B8F3-4ED8-A990-E3D52CC9C381}" dt="2020-05-04T14:49:09.430" v="148" actId="255"/>
      <pc:docMkLst>
        <pc:docMk/>
      </pc:docMkLst>
      <pc:sldChg chg="modSp mod">
        <pc:chgData name="Jarvon Carson" userId="f1f62c45-4a19-4f8e-934b-b4c64f876624" providerId="ADAL" clId="{4406271E-B8F3-4ED8-A990-E3D52CC9C381}" dt="2020-05-04T14:49:09.430" v="148" actId="255"/>
        <pc:sldMkLst>
          <pc:docMk/>
          <pc:sldMk cId="0" sldId="256"/>
        </pc:sldMkLst>
        <pc:spChg chg="mod">
          <ac:chgData name="Jarvon Carson" userId="f1f62c45-4a19-4f8e-934b-b4c64f876624" providerId="ADAL" clId="{4406271E-B8F3-4ED8-A990-E3D52CC9C381}" dt="2020-05-04T14:49:09.430" v="148" actId="255"/>
          <ac:spMkLst>
            <pc:docMk/>
            <pc:sldMk cId="0" sldId="256"/>
            <ac:spMk id="2" creationId="{00000000-0000-0000-0000-000000000000}"/>
          </ac:spMkLst>
        </pc:spChg>
      </pc:sldChg>
      <pc:sldChg chg="addSp delSp modSp mod">
        <pc:chgData name="Jarvon Carson" userId="f1f62c45-4a19-4f8e-934b-b4c64f876624" providerId="ADAL" clId="{4406271E-B8F3-4ED8-A990-E3D52CC9C381}" dt="2020-05-04T14:47:54.883" v="100" actId="20577"/>
        <pc:sldMkLst>
          <pc:docMk/>
          <pc:sldMk cId="0" sldId="260"/>
        </pc:sldMkLst>
        <pc:spChg chg="del">
          <ac:chgData name="Jarvon Carson" userId="f1f62c45-4a19-4f8e-934b-b4c64f876624" providerId="ADAL" clId="{4406271E-B8F3-4ED8-A990-E3D52CC9C381}" dt="2020-05-04T14:47:06.447" v="2" actId="478"/>
          <ac:spMkLst>
            <pc:docMk/>
            <pc:sldMk cId="0" sldId="260"/>
            <ac:spMk id="3" creationId="{05167F23-70DB-42A3-B5CA-6D2950983927}"/>
          </ac:spMkLst>
        </pc:spChg>
        <pc:spChg chg="add del mod">
          <ac:chgData name="Jarvon Carson" userId="f1f62c45-4a19-4f8e-934b-b4c64f876624" providerId="ADAL" clId="{4406271E-B8F3-4ED8-A990-E3D52CC9C381}" dt="2020-05-04T14:46:59.391" v="1"/>
          <ac:spMkLst>
            <pc:docMk/>
            <pc:sldMk cId="0" sldId="260"/>
            <ac:spMk id="4" creationId="{BC21C917-8F55-454B-9F69-B20B24908699}"/>
          </ac:spMkLst>
        </pc:spChg>
        <pc:spChg chg="add mod">
          <ac:chgData name="Jarvon Carson" userId="f1f62c45-4a19-4f8e-934b-b4c64f876624" providerId="ADAL" clId="{4406271E-B8F3-4ED8-A990-E3D52CC9C381}" dt="2020-05-04T14:47:54.883" v="100" actId="20577"/>
          <ac:spMkLst>
            <pc:docMk/>
            <pc:sldMk cId="0" sldId="260"/>
            <ac:spMk id="5" creationId="{28F1D3A3-98BD-4497-A322-D25C364A1332}"/>
          </ac:spMkLst>
        </pc:spChg>
      </pc:sldChg>
      <pc:sldChg chg="modSp">
        <pc:chgData name="Jarvon Carson" userId="f1f62c45-4a19-4f8e-934b-b4c64f876624" providerId="ADAL" clId="{4406271E-B8F3-4ED8-A990-E3D52CC9C381}" dt="2020-05-04T14:48:22.893" v="144" actId="20577"/>
        <pc:sldMkLst>
          <pc:docMk/>
          <pc:sldMk cId="1000496981" sldId="262"/>
        </pc:sldMkLst>
        <pc:spChg chg="mod">
          <ac:chgData name="Jarvon Carson" userId="f1f62c45-4a19-4f8e-934b-b4c64f876624" providerId="ADAL" clId="{4406271E-B8F3-4ED8-A990-E3D52CC9C381}" dt="2020-05-04T14:48:22.893" v="144" actId="20577"/>
          <ac:spMkLst>
            <pc:docMk/>
            <pc:sldMk cId="1000496981" sldId="262"/>
            <ac:spMk id="3" creationId="{00000000-0000-0000-0000-000000000000}"/>
          </ac:spMkLst>
        </pc:spChg>
      </pc:sldChg>
      <pc:sldChg chg="modSp">
        <pc:chgData name="Jarvon Carson" userId="f1f62c45-4a19-4f8e-934b-b4c64f876624" providerId="ADAL" clId="{4406271E-B8F3-4ED8-A990-E3D52CC9C381}" dt="2020-05-04T14:48:11.511" v="142" actId="20577"/>
        <pc:sldMkLst>
          <pc:docMk/>
          <pc:sldMk cId="1287334080" sldId="265"/>
        </pc:sldMkLst>
        <pc:spChg chg="mod">
          <ac:chgData name="Jarvon Carson" userId="f1f62c45-4a19-4f8e-934b-b4c64f876624" providerId="ADAL" clId="{4406271E-B8F3-4ED8-A990-E3D52CC9C381}" dt="2020-05-04T14:48:11.511" v="142" actId="20577"/>
          <ac:spMkLst>
            <pc:docMk/>
            <pc:sldMk cId="1287334080" sldId="265"/>
            <ac:spMk id="3" creationId="{00000000-0000-0000-0000-000000000000}"/>
          </ac:spMkLst>
        </pc:spChg>
      </pc:sldChg>
    </pc:docChg>
  </pc:docChgLst>
  <pc:docChgLst>
    <pc:chgData name="Jarvon Carson" userId="S::jcarson@councilforeconed.org::f1f62c45-4a19-4f8e-934b-b4c64f876624" providerId="AD" clId="Web-{4EDFC48B-A766-CA0A-002E-BE1B705386BC}"/>
    <pc:docChg chg="modSld">
      <pc:chgData name="Jarvon Carson" userId="S::jcarson@councilforeconed.org::f1f62c45-4a19-4f8e-934b-b4c64f876624" providerId="AD" clId="Web-{4EDFC48B-A766-CA0A-002E-BE1B705386BC}" dt="2020-05-04T14:40:15.128" v="31" actId="20577"/>
      <pc:docMkLst>
        <pc:docMk/>
      </pc:docMkLst>
      <pc:sldChg chg="modSp">
        <pc:chgData name="Jarvon Carson" userId="S::jcarson@councilforeconed.org::f1f62c45-4a19-4f8e-934b-b4c64f876624" providerId="AD" clId="Web-{4EDFC48B-A766-CA0A-002E-BE1B705386BC}" dt="2020-05-04T14:40:08.706" v="29" actId="20577"/>
        <pc:sldMkLst>
          <pc:docMk/>
          <pc:sldMk cId="485028150" sldId="263"/>
        </pc:sldMkLst>
        <pc:spChg chg="mod">
          <ac:chgData name="Jarvon Carson" userId="S::jcarson@councilforeconed.org::f1f62c45-4a19-4f8e-934b-b4c64f876624" providerId="AD" clId="Web-{4EDFC48B-A766-CA0A-002E-BE1B705386BC}" dt="2020-05-04T14:40:08.706" v="29" actId="20577"/>
          <ac:spMkLst>
            <pc:docMk/>
            <pc:sldMk cId="485028150" sldId="263"/>
            <ac:spMk id="3" creationId="{00000000-0000-0000-0000-000000000000}"/>
          </ac:spMkLst>
        </pc:spChg>
      </pc:sldChg>
      <pc:sldChg chg="modSp">
        <pc:chgData name="Jarvon Carson" userId="S::jcarson@councilforeconed.org::f1f62c45-4a19-4f8e-934b-b4c64f876624" providerId="AD" clId="Web-{4EDFC48B-A766-CA0A-002E-BE1B705386BC}" dt="2020-05-04T14:40:15.128" v="31" actId="20577"/>
        <pc:sldMkLst>
          <pc:docMk/>
          <pc:sldMk cId="4232275338" sldId="264"/>
        </pc:sldMkLst>
        <pc:spChg chg="mod">
          <ac:chgData name="Jarvon Carson" userId="S::jcarson@councilforeconed.org::f1f62c45-4a19-4f8e-934b-b4c64f876624" providerId="AD" clId="Web-{4EDFC48B-A766-CA0A-002E-BE1B705386BC}" dt="2020-05-04T14:40:15.128" v="31" actId="20577"/>
          <ac:spMkLst>
            <pc:docMk/>
            <pc:sldMk cId="4232275338" sldId="264"/>
            <ac:spMk id="3" creationId="{00000000-0000-0000-0000-000000000000}"/>
          </ac:spMkLst>
        </pc:spChg>
      </pc:sldChg>
    </pc:docChg>
  </pc:docChgLst>
  <pc:docChgLst>
    <pc:chgData name="Ruben Rivera" userId="S::rrivera@councilforeconed.org::8fad7a45-b744-4787-91b8-3942cc67532d" providerId="AD" clId="Web-{7B424C08-5B61-4FC0-BD8D-CA0A99683594}"/>
    <pc:docChg chg="addSld modSld">
      <pc:chgData name="Ruben Rivera" userId="S::rrivera@councilforeconed.org::8fad7a45-b744-4787-91b8-3942cc67532d" providerId="AD" clId="Web-{7B424C08-5B61-4FC0-BD8D-CA0A99683594}" dt="2020-03-10T17:13:07.487" v="805" actId="20577"/>
      <pc:docMkLst>
        <pc:docMk/>
      </pc:docMkLst>
      <pc:sldChg chg="delSp">
        <pc:chgData name="Ruben Rivera" userId="S::rrivera@councilforeconed.org::8fad7a45-b744-4787-91b8-3942cc67532d" providerId="AD" clId="Web-{7B424C08-5B61-4FC0-BD8D-CA0A99683594}" dt="2020-03-10T16:42:43.469" v="87"/>
        <pc:sldMkLst>
          <pc:docMk/>
          <pc:sldMk cId="0" sldId="260"/>
        </pc:sldMkLst>
        <pc:graphicFrameChg chg="del">
          <ac:chgData name="Ruben Rivera" userId="S::rrivera@councilforeconed.org::8fad7a45-b744-4787-91b8-3942cc67532d" providerId="AD" clId="Web-{7B424C08-5B61-4FC0-BD8D-CA0A99683594}" dt="2020-03-10T16:42:43.469" v="87"/>
          <ac:graphicFrameMkLst>
            <pc:docMk/>
            <pc:sldMk cId="0" sldId="260"/>
            <ac:graphicFrameMk id="4" creationId="{BA857943-13DD-5B4B-B1B5-FBCAF2B949E3}"/>
          </ac:graphicFrameMkLst>
        </pc:graphicFrameChg>
      </pc:sldChg>
      <pc:sldChg chg="modSp">
        <pc:chgData name="Ruben Rivera" userId="S::rrivera@councilforeconed.org::8fad7a45-b744-4787-91b8-3942cc67532d" providerId="AD" clId="Web-{7B424C08-5B61-4FC0-BD8D-CA0A99683594}" dt="2020-03-10T17:13:07.487" v="804" actId="20577"/>
        <pc:sldMkLst>
          <pc:docMk/>
          <pc:sldMk cId="2696024708" sldId="261"/>
        </pc:sldMkLst>
        <pc:spChg chg="mod">
          <ac:chgData name="Ruben Rivera" userId="S::rrivera@councilforeconed.org::8fad7a45-b744-4787-91b8-3942cc67532d" providerId="AD" clId="Web-{7B424C08-5B61-4FC0-BD8D-CA0A99683594}" dt="2020-03-10T16:56:38.048" v="700" actId="1076"/>
          <ac:spMkLst>
            <pc:docMk/>
            <pc:sldMk cId="2696024708" sldId="261"/>
            <ac:spMk id="2" creationId="{00000000-0000-0000-0000-000000000000}"/>
          </ac:spMkLst>
        </pc:spChg>
        <pc:spChg chg="mod">
          <ac:chgData name="Ruben Rivera" userId="S::rrivera@councilforeconed.org::8fad7a45-b744-4787-91b8-3942cc67532d" providerId="AD" clId="Web-{7B424C08-5B61-4FC0-BD8D-CA0A99683594}" dt="2020-03-10T17:13:07.487" v="804" actId="20577"/>
          <ac:spMkLst>
            <pc:docMk/>
            <pc:sldMk cId="2696024708" sldId="261"/>
            <ac:spMk id="3" creationId="{D213714B-F9E8-8C44-9AF8-383F3F244D95}"/>
          </ac:spMkLst>
        </pc:spChg>
      </pc:sldChg>
      <pc:sldChg chg="addSp delSp modSp add mod replId setBg setClrOvrMap">
        <pc:chgData name="Ruben Rivera" userId="S::rrivera@councilforeconed.org::8fad7a45-b744-4787-91b8-3942cc67532d" providerId="AD" clId="Web-{7B424C08-5B61-4FC0-BD8D-CA0A99683594}" dt="2020-03-10T16:45:41.844" v="126" actId="1076"/>
        <pc:sldMkLst>
          <pc:docMk/>
          <pc:sldMk cId="3342615815" sldId="266"/>
        </pc:sldMkLst>
        <pc:spChg chg="mod">
          <ac:chgData name="Ruben Rivera" userId="S::rrivera@councilforeconed.org::8fad7a45-b744-4787-91b8-3942cc67532d" providerId="AD" clId="Web-{7B424C08-5B61-4FC0-BD8D-CA0A99683594}" dt="2020-03-10T16:45:11.626" v="120"/>
          <ac:spMkLst>
            <pc:docMk/>
            <pc:sldMk cId="3342615815" sldId="266"/>
            <ac:spMk id="2" creationId="{00000000-0000-0000-0000-000000000000}"/>
          </ac:spMkLst>
        </pc:spChg>
        <pc:spChg chg="add mod ord">
          <ac:chgData name="Ruben Rivera" userId="S::rrivera@councilforeconed.org::8fad7a45-b744-4787-91b8-3942cc67532d" providerId="AD" clId="Web-{7B424C08-5B61-4FC0-BD8D-CA0A99683594}" dt="2020-03-10T16:45:41.844" v="126" actId="1076"/>
          <ac:spMkLst>
            <pc:docMk/>
            <pc:sldMk cId="3342615815" sldId="266"/>
            <ac:spMk id="3" creationId="{03AF44DA-7F29-495C-9279-01A773172FC7}"/>
          </ac:spMkLst>
        </pc:spChg>
        <pc:spChg chg="add del">
          <ac:chgData name="Ruben Rivera" userId="S::rrivera@councilforeconed.org::8fad7a45-b744-4787-91b8-3942cc67532d" providerId="AD" clId="Web-{7B424C08-5B61-4FC0-BD8D-CA0A99683594}" dt="2020-03-10T16:45:02.954" v="118"/>
          <ac:spMkLst>
            <pc:docMk/>
            <pc:sldMk cId="3342615815" sldId="266"/>
            <ac:spMk id="7" creationId="{A3BAF07C-C39E-42EB-BB22-8D46691D9735}"/>
          </ac:spMkLst>
        </pc:spChg>
        <pc:spChg chg="add del">
          <ac:chgData name="Ruben Rivera" userId="S::rrivera@councilforeconed.org::8fad7a45-b744-4787-91b8-3942cc67532d" providerId="AD" clId="Web-{7B424C08-5B61-4FC0-BD8D-CA0A99683594}" dt="2020-03-10T16:44:58.844" v="114"/>
          <ac:spMkLst>
            <pc:docMk/>
            <pc:sldMk cId="3342615815" sldId="266"/>
            <ac:spMk id="9" creationId="{81AEB8A9-B768-4E30-BA55-D919E6687343}"/>
          </ac:spMkLst>
        </pc:spChg>
        <pc:spChg chg="add del">
          <ac:chgData name="Ruben Rivera" userId="S::rrivera@councilforeconed.org::8fad7a45-b744-4787-91b8-3942cc67532d" providerId="AD" clId="Web-{7B424C08-5B61-4FC0-BD8D-CA0A99683594}" dt="2020-03-10T16:45:02.954" v="118"/>
          <ac:spMkLst>
            <pc:docMk/>
            <pc:sldMk cId="3342615815" sldId="266"/>
            <ac:spMk id="32" creationId="{44C110BA-81E8-4247-853A-5F2B93E92E46}"/>
          </ac:spMkLst>
        </pc:spChg>
        <pc:grpChg chg="add del">
          <ac:chgData name="Ruben Rivera" userId="S::rrivera@councilforeconed.org::8fad7a45-b744-4787-91b8-3942cc67532d" providerId="AD" clId="Web-{7B424C08-5B61-4FC0-BD8D-CA0A99683594}" dt="2020-03-10T16:45:02.954" v="118"/>
          <ac:grpSpMkLst>
            <pc:docMk/>
            <pc:sldMk cId="3342615815" sldId="266"/>
            <ac:grpSpMk id="11" creationId="{D8E9CF54-0466-4261-9E62-0249E60E1886}"/>
          </ac:grpSpMkLst>
        </pc:grpChg>
        <pc:picChg chg="add mod">
          <ac:chgData name="Ruben Rivera" userId="S::rrivera@councilforeconed.org::8fad7a45-b744-4787-91b8-3942cc67532d" providerId="AD" clId="Web-{7B424C08-5B61-4FC0-BD8D-CA0A99683594}" dt="2020-03-10T16:45:33.282" v="125" actId="1076"/>
          <ac:picMkLst>
            <pc:docMk/>
            <pc:sldMk cId="3342615815" sldId="266"/>
            <ac:picMk id="4" creationId="{85988BD1-7DE7-45DD-9D4C-654DA4937CCE}"/>
          </ac:picMkLst>
        </pc:picChg>
        <pc:cxnChg chg="add del">
          <ac:chgData name="Ruben Rivera" userId="S::rrivera@councilforeconed.org::8fad7a45-b744-4787-91b8-3942cc67532d" providerId="AD" clId="Web-{7B424C08-5B61-4FC0-BD8D-CA0A99683594}" dt="2020-03-10T16:45:00.719" v="116"/>
          <ac:cxnSpMkLst>
            <pc:docMk/>
            <pc:sldMk cId="3342615815" sldId="266"/>
            <ac:cxnSpMk id="6" creationId="{39B7FDC9-F0CE-43A7-9F2A-83DD09DC3453}"/>
          </ac:cxnSpMkLst>
        </pc:cxnChg>
      </pc:sldChg>
      <pc:sldChg chg="add replId">
        <pc:chgData name="Ruben Rivera" userId="S::rrivera@councilforeconed.org::8fad7a45-b744-4787-91b8-3942cc67532d" providerId="AD" clId="Web-{7B424C08-5B61-4FC0-BD8D-CA0A99683594}" dt="2020-03-10T16:52:16.360" v="653"/>
        <pc:sldMkLst>
          <pc:docMk/>
          <pc:sldMk cId="348903906" sldId="267"/>
        </pc:sldMkLst>
      </pc:sldChg>
    </pc:docChg>
  </pc:docChgLst>
  <pc:docChgLst>
    <pc:chgData name="Jarvon Carson" userId="f1f62c45-4a19-4f8e-934b-b4c64f876624" providerId="ADAL" clId="{C69B206B-45B1-40D4-A2EC-EEB074AB7BE0}"/>
    <pc:docChg chg="undo custSel addSld delSld modSld">
      <pc:chgData name="Jarvon Carson" userId="f1f62c45-4a19-4f8e-934b-b4c64f876624" providerId="ADAL" clId="{C69B206B-45B1-40D4-A2EC-EEB074AB7BE0}" dt="2021-10-11T11:36:52.922" v="468" actId="1076"/>
      <pc:docMkLst>
        <pc:docMk/>
      </pc:docMkLst>
      <pc:sldChg chg="modSp mod">
        <pc:chgData name="Jarvon Carson" userId="f1f62c45-4a19-4f8e-934b-b4c64f876624" providerId="ADAL" clId="{C69B206B-45B1-40D4-A2EC-EEB074AB7BE0}" dt="2021-10-09T16:47:34.540" v="88" actId="20577"/>
        <pc:sldMkLst>
          <pc:docMk/>
          <pc:sldMk cId="0" sldId="256"/>
        </pc:sldMkLst>
        <pc:spChg chg="mod">
          <ac:chgData name="Jarvon Carson" userId="f1f62c45-4a19-4f8e-934b-b4c64f876624" providerId="ADAL" clId="{C69B206B-45B1-40D4-A2EC-EEB074AB7BE0}" dt="2021-10-09T16:47:34.540" v="88" actId="20577"/>
          <ac:spMkLst>
            <pc:docMk/>
            <pc:sldMk cId="0" sldId="256"/>
            <ac:spMk id="2" creationId="{00000000-0000-0000-0000-000000000000}"/>
          </ac:spMkLst>
        </pc:spChg>
      </pc:sldChg>
      <pc:sldChg chg="modSp">
        <pc:chgData name="Jarvon Carson" userId="f1f62c45-4a19-4f8e-934b-b4c64f876624" providerId="ADAL" clId="{C69B206B-45B1-40D4-A2EC-EEB074AB7BE0}" dt="2021-10-09T16:47:51.309" v="92" actId="113"/>
        <pc:sldMkLst>
          <pc:docMk/>
          <pc:sldMk cId="1000496981" sldId="262"/>
        </pc:sldMkLst>
        <pc:spChg chg="mod">
          <ac:chgData name="Jarvon Carson" userId="f1f62c45-4a19-4f8e-934b-b4c64f876624" providerId="ADAL" clId="{C69B206B-45B1-40D4-A2EC-EEB074AB7BE0}" dt="2021-10-09T16:47:51.309" v="92" actId="113"/>
          <ac:spMkLst>
            <pc:docMk/>
            <pc:sldMk cId="1000496981" sldId="262"/>
            <ac:spMk id="3" creationId="{00000000-0000-0000-0000-000000000000}"/>
          </ac:spMkLst>
        </pc:spChg>
      </pc:sldChg>
      <pc:sldChg chg="modSp mod">
        <pc:chgData name="Jarvon Carson" userId="f1f62c45-4a19-4f8e-934b-b4c64f876624" providerId="ADAL" clId="{C69B206B-45B1-40D4-A2EC-EEB074AB7BE0}" dt="2021-10-09T17:06:01.969" v="297" actId="122"/>
        <pc:sldMkLst>
          <pc:docMk/>
          <pc:sldMk cId="1287334080" sldId="265"/>
        </pc:sldMkLst>
        <pc:spChg chg="mod">
          <ac:chgData name="Jarvon Carson" userId="f1f62c45-4a19-4f8e-934b-b4c64f876624" providerId="ADAL" clId="{C69B206B-45B1-40D4-A2EC-EEB074AB7BE0}" dt="2021-10-09T17:05:55.493" v="295" actId="115"/>
          <ac:spMkLst>
            <pc:docMk/>
            <pc:sldMk cId="1287334080" sldId="265"/>
            <ac:spMk id="2" creationId="{00000000-0000-0000-0000-000000000000}"/>
          </ac:spMkLst>
        </pc:spChg>
        <pc:spChg chg="mod">
          <ac:chgData name="Jarvon Carson" userId="f1f62c45-4a19-4f8e-934b-b4c64f876624" providerId="ADAL" clId="{C69B206B-45B1-40D4-A2EC-EEB074AB7BE0}" dt="2021-10-09T17:06:01.969" v="297" actId="122"/>
          <ac:spMkLst>
            <pc:docMk/>
            <pc:sldMk cId="1287334080" sldId="265"/>
            <ac:spMk id="3" creationId="{00000000-0000-0000-0000-000000000000}"/>
          </ac:spMkLst>
        </pc:spChg>
      </pc:sldChg>
      <pc:sldChg chg="del">
        <pc:chgData name="Jarvon Carson" userId="f1f62c45-4a19-4f8e-934b-b4c64f876624" providerId="ADAL" clId="{C69B206B-45B1-40D4-A2EC-EEB074AB7BE0}" dt="2021-10-09T16:45:20.472" v="0" actId="2696"/>
        <pc:sldMkLst>
          <pc:docMk/>
          <pc:sldMk cId="4054097380" sldId="270"/>
        </pc:sldMkLst>
      </pc:sldChg>
      <pc:sldChg chg="modSp mod">
        <pc:chgData name="Jarvon Carson" userId="f1f62c45-4a19-4f8e-934b-b4c64f876624" providerId="ADAL" clId="{C69B206B-45B1-40D4-A2EC-EEB074AB7BE0}" dt="2021-10-09T16:48:09.003" v="95" actId="1076"/>
        <pc:sldMkLst>
          <pc:docMk/>
          <pc:sldMk cId="430728851" sldId="271"/>
        </pc:sldMkLst>
        <pc:spChg chg="mod">
          <ac:chgData name="Jarvon Carson" userId="f1f62c45-4a19-4f8e-934b-b4c64f876624" providerId="ADAL" clId="{C69B206B-45B1-40D4-A2EC-EEB074AB7BE0}" dt="2021-10-09T16:48:09.003" v="95" actId="1076"/>
          <ac:spMkLst>
            <pc:docMk/>
            <pc:sldMk cId="430728851" sldId="271"/>
            <ac:spMk id="2" creationId="{00000000-0000-0000-0000-000000000000}"/>
          </ac:spMkLst>
        </pc:spChg>
        <pc:picChg chg="mod">
          <ac:chgData name="Jarvon Carson" userId="f1f62c45-4a19-4f8e-934b-b4c64f876624" providerId="ADAL" clId="{C69B206B-45B1-40D4-A2EC-EEB074AB7BE0}" dt="2021-10-09T16:48:06.472" v="94" actId="1076"/>
          <ac:picMkLst>
            <pc:docMk/>
            <pc:sldMk cId="430728851" sldId="271"/>
            <ac:picMk id="4" creationId="{00000000-0000-0000-0000-000000000000}"/>
          </ac:picMkLst>
        </pc:picChg>
      </pc:sldChg>
      <pc:sldChg chg="modSp mod">
        <pc:chgData name="Jarvon Carson" userId="f1f62c45-4a19-4f8e-934b-b4c64f876624" providerId="ADAL" clId="{C69B206B-45B1-40D4-A2EC-EEB074AB7BE0}" dt="2021-10-09T16:48:15.292" v="97" actId="1076"/>
        <pc:sldMkLst>
          <pc:docMk/>
          <pc:sldMk cId="3628247912" sldId="272"/>
        </pc:sldMkLst>
        <pc:spChg chg="mod">
          <ac:chgData name="Jarvon Carson" userId="f1f62c45-4a19-4f8e-934b-b4c64f876624" providerId="ADAL" clId="{C69B206B-45B1-40D4-A2EC-EEB074AB7BE0}" dt="2021-10-09T16:48:15.292" v="97" actId="1076"/>
          <ac:spMkLst>
            <pc:docMk/>
            <pc:sldMk cId="3628247912" sldId="272"/>
            <ac:spMk id="2" creationId="{00000000-0000-0000-0000-000000000000}"/>
          </ac:spMkLst>
        </pc:spChg>
      </pc:sldChg>
      <pc:sldChg chg="modSp mod">
        <pc:chgData name="Jarvon Carson" userId="f1f62c45-4a19-4f8e-934b-b4c64f876624" providerId="ADAL" clId="{C69B206B-45B1-40D4-A2EC-EEB074AB7BE0}" dt="2021-10-09T16:49:31.924" v="116" actId="20577"/>
        <pc:sldMkLst>
          <pc:docMk/>
          <pc:sldMk cId="3416904606" sldId="275"/>
        </pc:sldMkLst>
        <pc:spChg chg="mod">
          <ac:chgData name="Jarvon Carson" userId="f1f62c45-4a19-4f8e-934b-b4c64f876624" providerId="ADAL" clId="{C69B206B-45B1-40D4-A2EC-EEB074AB7BE0}" dt="2021-10-09T16:49:31.924" v="116" actId="20577"/>
          <ac:spMkLst>
            <pc:docMk/>
            <pc:sldMk cId="3416904606" sldId="275"/>
            <ac:spMk id="3" creationId="{00000000-0000-0000-0000-000000000000}"/>
          </ac:spMkLst>
        </pc:spChg>
      </pc:sldChg>
      <pc:sldChg chg="modSp mod">
        <pc:chgData name="Jarvon Carson" userId="f1f62c45-4a19-4f8e-934b-b4c64f876624" providerId="ADAL" clId="{C69B206B-45B1-40D4-A2EC-EEB074AB7BE0}" dt="2021-10-09T17:01:08.092" v="248" actId="207"/>
        <pc:sldMkLst>
          <pc:docMk/>
          <pc:sldMk cId="1866048608" sldId="276"/>
        </pc:sldMkLst>
        <pc:spChg chg="mod">
          <ac:chgData name="Jarvon Carson" userId="f1f62c45-4a19-4f8e-934b-b4c64f876624" providerId="ADAL" clId="{C69B206B-45B1-40D4-A2EC-EEB074AB7BE0}" dt="2021-10-09T16:49:47.825" v="117" actId="404"/>
          <ac:spMkLst>
            <pc:docMk/>
            <pc:sldMk cId="1866048608" sldId="276"/>
            <ac:spMk id="2" creationId="{00000000-0000-0000-0000-000000000000}"/>
          </ac:spMkLst>
        </pc:spChg>
        <pc:spChg chg="mod">
          <ac:chgData name="Jarvon Carson" userId="f1f62c45-4a19-4f8e-934b-b4c64f876624" providerId="ADAL" clId="{C69B206B-45B1-40D4-A2EC-EEB074AB7BE0}" dt="2021-10-09T17:01:08.092" v="248" actId="207"/>
          <ac:spMkLst>
            <pc:docMk/>
            <pc:sldMk cId="1866048608" sldId="276"/>
            <ac:spMk id="3" creationId="{00000000-0000-0000-0000-000000000000}"/>
          </ac:spMkLst>
        </pc:spChg>
      </pc:sldChg>
      <pc:sldChg chg="modSp mod">
        <pc:chgData name="Jarvon Carson" userId="f1f62c45-4a19-4f8e-934b-b4c64f876624" providerId="ADAL" clId="{C69B206B-45B1-40D4-A2EC-EEB074AB7BE0}" dt="2021-10-09T16:50:26.042" v="121" actId="113"/>
        <pc:sldMkLst>
          <pc:docMk/>
          <pc:sldMk cId="2420660068" sldId="277"/>
        </pc:sldMkLst>
        <pc:spChg chg="mod">
          <ac:chgData name="Jarvon Carson" userId="f1f62c45-4a19-4f8e-934b-b4c64f876624" providerId="ADAL" clId="{C69B206B-45B1-40D4-A2EC-EEB074AB7BE0}" dt="2021-10-09T16:50:26.042" v="121" actId="113"/>
          <ac:spMkLst>
            <pc:docMk/>
            <pc:sldMk cId="2420660068" sldId="277"/>
            <ac:spMk id="3" creationId="{00000000-0000-0000-0000-000000000000}"/>
          </ac:spMkLst>
        </pc:spChg>
      </pc:sldChg>
      <pc:sldChg chg="modSp mod">
        <pc:chgData name="Jarvon Carson" userId="f1f62c45-4a19-4f8e-934b-b4c64f876624" providerId="ADAL" clId="{C69B206B-45B1-40D4-A2EC-EEB074AB7BE0}" dt="2021-10-09T16:50:53.089" v="122" actId="12"/>
        <pc:sldMkLst>
          <pc:docMk/>
          <pc:sldMk cId="1859944345" sldId="279"/>
        </pc:sldMkLst>
        <pc:spChg chg="mod">
          <ac:chgData name="Jarvon Carson" userId="f1f62c45-4a19-4f8e-934b-b4c64f876624" providerId="ADAL" clId="{C69B206B-45B1-40D4-A2EC-EEB074AB7BE0}" dt="2021-10-09T16:50:53.089" v="122" actId="12"/>
          <ac:spMkLst>
            <pc:docMk/>
            <pc:sldMk cId="1859944345" sldId="279"/>
            <ac:spMk id="6" creationId="{00000000-0000-0000-0000-000000000000}"/>
          </ac:spMkLst>
        </pc:spChg>
      </pc:sldChg>
      <pc:sldChg chg="modSp mod">
        <pc:chgData name="Jarvon Carson" userId="f1f62c45-4a19-4f8e-934b-b4c64f876624" providerId="ADAL" clId="{C69B206B-45B1-40D4-A2EC-EEB074AB7BE0}" dt="2021-10-09T16:51:02.698" v="123" actId="12"/>
        <pc:sldMkLst>
          <pc:docMk/>
          <pc:sldMk cId="2466355088" sldId="280"/>
        </pc:sldMkLst>
        <pc:spChg chg="mod">
          <ac:chgData name="Jarvon Carson" userId="f1f62c45-4a19-4f8e-934b-b4c64f876624" providerId="ADAL" clId="{C69B206B-45B1-40D4-A2EC-EEB074AB7BE0}" dt="2021-10-09T16:51:02.698" v="123" actId="12"/>
          <ac:spMkLst>
            <pc:docMk/>
            <pc:sldMk cId="2466355088" sldId="280"/>
            <ac:spMk id="4" creationId="{00000000-0000-0000-0000-000000000000}"/>
          </ac:spMkLst>
        </pc:spChg>
      </pc:sldChg>
      <pc:sldChg chg="modSp mod">
        <pc:chgData name="Jarvon Carson" userId="f1f62c45-4a19-4f8e-934b-b4c64f876624" providerId="ADAL" clId="{C69B206B-45B1-40D4-A2EC-EEB074AB7BE0}" dt="2021-10-09T16:51:21.171" v="127" actId="12"/>
        <pc:sldMkLst>
          <pc:docMk/>
          <pc:sldMk cId="2279242549" sldId="281"/>
        </pc:sldMkLst>
        <pc:spChg chg="mod">
          <ac:chgData name="Jarvon Carson" userId="f1f62c45-4a19-4f8e-934b-b4c64f876624" providerId="ADAL" clId="{C69B206B-45B1-40D4-A2EC-EEB074AB7BE0}" dt="2021-10-09T16:51:21.171" v="127" actId="12"/>
          <ac:spMkLst>
            <pc:docMk/>
            <pc:sldMk cId="2279242549" sldId="281"/>
            <ac:spMk id="4" creationId="{00000000-0000-0000-0000-000000000000}"/>
          </ac:spMkLst>
        </pc:spChg>
      </pc:sldChg>
      <pc:sldChg chg="modSp mod">
        <pc:chgData name="Jarvon Carson" userId="f1f62c45-4a19-4f8e-934b-b4c64f876624" providerId="ADAL" clId="{C69B206B-45B1-40D4-A2EC-EEB074AB7BE0}" dt="2021-10-09T16:52:03.303" v="134" actId="207"/>
        <pc:sldMkLst>
          <pc:docMk/>
          <pc:sldMk cId="1440862916" sldId="285"/>
        </pc:sldMkLst>
        <pc:spChg chg="mod">
          <ac:chgData name="Jarvon Carson" userId="f1f62c45-4a19-4f8e-934b-b4c64f876624" providerId="ADAL" clId="{C69B206B-45B1-40D4-A2EC-EEB074AB7BE0}" dt="2021-10-09T16:52:03.303" v="134" actId="207"/>
          <ac:spMkLst>
            <pc:docMk/>
            <pc:sldMk cId="1440862916" sldId="285"/>
            <ac:spMk id="5" creationId="{00000000-0000-0000-0000-000000000000}"/>
          </ac:spMkLst>
        </pc:spChg>
      </pc:sldChg>
      <pc:sldChg chg="modSp mod">
        <pc:chgData name="Jarvon Carson" userId="f1f62c45-4a19-4f8e-934b-b4c64f876624" providerId="ADAL" clId="{C69B206B-45B1-40D4-A2EC-EEB074AB7BE0}" dt="2021-10-11T11:36:20.264" v="465" actId="12"/>
        <pc:sldMkLst>
          <pc:docMk/>
          <pc:sldMk cId="2437797536" sldId="286"/>
        </pc:sldMkLst>
        <pc:graphicFrameChg chg="modGraphic">
          <ac:chgData name="Jarvon Carson" userId="f1f62c45-4a19-4f8e-934b-b4c64f876624" providerId="ADAL" clId="{C69B206B-45B1-40D4-A2EC-EEB074AB7BE0}" dt="2021-10-11T11:36:20.264" v="465" actId="12"/>
          <ac:graphicFrameMkLst>
            <pc:docMk/>
            <pc:sldMk cId="2437797536" sldId="286"/>
            <ac:graphicFrameMk id="4" creationId="{00000000-0000-0000-0000-000000000000}"/>
          </ac:graphicFrameMkLst>
        </pc:graphicFrameChg>
      </pc:sldChg>
      <pc:sldChg chg="modSp mod">
        <pc:chgData name="Jarvon Carson" userId="f1f62c45-4a19-4f8e-934b-b4c64f876624" providerId="ADAL" clId="{C69B206B-45B1-40D4-A2EC-EEB074AB7BE0}" dt="2021-10-09T16:53:59.216" v="150" actId="20577"/>
        <pc:sldMkLst>
          <pc:docMk/>
          <pc:sldMk cId="3922873891" sldId="287"/>
        </pc:sldMkLst>
        <pc:spChg chg="mod">
          <ac:chgData name="Jarvon Carson" userId="f1f62c45-4a19-4f8e-934b-b4c64f876624" providerId="ADAL" clId="{C69B206B-45B1-40D4-A2EC-EEB074AB7BE0}" dt="2021-10-09T16:53:59.216" v="150" actId="20577"/>
          <ac:spMkLst>
            <pc:docMk/>
            <pc:sldMk cId="3922873891" sldId="287"/>
            <ac:spMk id="3" creationId="{00000000-0000-0000-0000-000000000000}"/>
          </ac:spMkLst>
        </pc:spChg>
      </pc:sldChg>
      <pc:sldChg chg="modSp mod">
        <pc:chgData name="Jarvon Carson" userId="f1f62c45-4a19-4f8e-934b-b4c64f876624" providerId="ADAL" clId="{C69B206B-45B1-40D4-A2EC-EEB074AB7BE0}" dt="2021-10-09T16:54:18.951" v="156" actId="115"/>
        <pc:sldMkLst>
          <pc:docMk/>
          <pc:sldMk cId="881563289" sldId="288"/>
        </pc:sldMkLst>
        <pc:spChg chg="mod">
          <ac:chgData name="Jarvon Carson" userId="f1f62c45-4a19-4f8e-934b-b4c64f876624" providerId="ADAL" clId="{C69B206B-45B1-40D4-A2EC-EEB074AB7BE0}" dt="2021-10-09T16:54:18.951" v="156" actId="115"/>
          <ac:spMkLst>
            <pc:docMk/>
            <pc:sldMk cId="881563289" sldId="288"/>
            <ac:spMk id="3" creationId="{00000000-0000-0000-0000-000000000000}"/>
          </ac:spMkLst>
        </pc:spChg>
      </pc:sldChg>
      <pc:sldChg chg="modSp mod">
        <pc:chgData name="Jarvon Carson" userId="f1f62c45-4a19-4f8e-934b-b4c64f876624" providerId="ADAL" clId="{C69B206B-45B1-40D4-A2EC-EEB074AB7BE0}" dt="2021-10-09T16:54:34.498" v="160" actId="1076"/>
        <pc:sldMkLst>
          <pc:docMk/>
          <pc:sldMk cId="142496128" sldId="290"/>
        </pc:sldMkLst>
        <pc:spChg chg="mod">
          <ac:chgData name="Jarvon Carson" userId="f1f62c45-4a19-4f8e-934b-b4c64f876624" providerId="ADAL" clId="{C69B206B-45B1-40D4-A2EC-EEB074AB7BE0}" dt="2021-10-09T16:54:34.498" v="160" actId="1076"/>
          <ac:spMkLst>
            <pc:docMk/>
            <pc:sldMk cId="142496128" sldId="290"/>
            <ac:spMk id="4" creationId="{00000000-0000-0000-0000-000000000000}"/>
          </ac:spMkLst>
        </pc:spChg>
        <pc:spChg chg="mod">
          <ac:chgData name="Jarvon Carson" userId="f1f62c45-4a19-4f8e-934b-b4c64f876624" providerId="ADAL" clId="{C69B206B-45B1-40D4-A2EC-EEB074AB7BE0}" dt="2021-10-09T16:54:32.363" v="159" actId="1076"/>
          <ac:spMkLst>
            <pc:docMk/>
            <pc:sldMk cId="142496128" sldId="290"/>
            <ac:spMk id="5" creationId="{00000000-0000-0000-0000-000000000000}"/>
          </ac:spMkLst>
        </pc:spChg>
      </pc:sldChg>
      <pc:sldChg chg="modSp mod">
        <pc:chgData name="Jarvon Carson" userId="f1f62c45-4a19-4f8e-934b-b4c64f876624" providerId="ADAL" clId="{C69B206B-45B1-40D4-A2EC-EEB074AB7BE0}" dt="2021-10-09T16:56:36.554" v="187" actId="207"/>
        <pc:sldMkLst>
          <pc:docMk/>
          <pc:sldMk cId="1258298845" sldId="291"/>
        </pc:sldMkLst>
        <pc:spChg chg="mod">
          <ac:chgData name="Jarvon Carson" userId="f1f62c45-4a19-4f8e-934b-b4c64f876624" providerId="ADAL" clId="{C69B206B-45B1-40D4-A2EC-EEB074AB7BE0}" dt="2021-10-09T16:56:36.554" v="187" actId="207"/>
          <ac:spMkLst>
            <pc:docMk/>
            <pc:sldMk cId="1258298845" sldId="291"/>
            <ac:spMk id="3" creationId="{00000000-0000-0000-0000-000000000000}"/>
          </ac:spMkLst>
        </pc:spChg>
      </pc:sldChg>
      <pc:sldChg chg="modSp mod">
        <pc:chgData name="Jarvon Carson" userId="f1f62c45-4a19-4f8e-934b-b4c64f876624" providerId="ADAL" clId="{C69B206B-45B1-40D4-A2EC-EEB074AB7BE0}" dt="2021-10-09T16:57:17.358" v="199" actId="20577"/>
        <pc:sldMkLst>
          <pc:docMk/>
          <pc:sldMk cId="1159559368" sldId="292"/>
        </pc:sldMkLst>
        <pc:spChg chg="mod">
          <ac:chgData name="Jarvon Carson" userId="f1f62c45-4a19-4f8e-934b-b4c64f876624" providerId="ADAL" clId="{C69B206B-45B1-40D4-A2EC-EEB074AB7BE0}" dt="2021-10-09T16:57:17.358" v="199" actId="20577"/>
          <ac:spMkLst>
            <pc:docMk/>
            <pc:sldMk cId="1159559368" sldId="292"/>
            <ac:spMk id="2" creationId="{00000000-0000-0000-0000-000000000000}"/>
          </ac:spMkLst>
        </pc:spChg>
        <pc:spChg chg="mod">
          <ac:chgData name="Jarvon Carson" userId="f1f62c45-4a19-4f8e-934b-b4c64f876624" providerId="ADAL" clId="{C69B206B-45B1-40D4-A2EC-EEB074AB7BE0}" dt="2021-10-09T16:57:13.770" v="197" actId="20577"/>
          <ac:spMkLst>
            <pc:docMk/>
            <pc:sldMk cId="1159559368" sldId="292"/>
            <ac:spMk id="3" creationId="{00000000-0000-0000-0000-000000000000}"/>
          </ac:spMkLst>
        </pc:spChg>
      </pc:sldChg>
      <pc:sldChg chg="modSp mod">
        <pc:chgData name="Jarvon Carson" userId="f1f62c45-4a19-4f8e-934b-b4c64f876624" providerId="ADAL" clId="{C69B206B-45B1-40D4-A2EC-EEB074AB7BE0}" dt="2021-10-09T16:58:32.137" v="212" actId="20577"/>
        <pc:sldMkLst>
          <pc:docMk/>
          <pc:sldMk cId="3435828128" sldId="293"/>
        </pc:sldMkLst>
        <pc:spChg chg="mod">
          <ac:chgData name="Jarvon Carson" userId="f1f62c45-4a19-4f8e-934b-b4c64f876624" providerId="ADAL" clId="{C69B206B-45B1-40D4-A2EC-EEB074AB7BE0}" dt="2021-10-09T16:58:15.426" v="203" actId="1076"/>
          <ac:spMkLst>
            <pc:docMk/>
            <pc:sldMk cId="3435828128" sldId="293"/>
            <ac:spMk id="2" creationId="{00000000-0000-0000-0000-000000000000}"/>
          </ac:spMkLst>
        </pc:spChg>
        <pc:spChg chg="mod">
          <ac:chgData name="Jarvon Carson" userId="f1f62c45-4a19-4f8e-934b-b4c64f876624" providerId="ADAL" clId="{C69B206B-45B1-40D4-A2EC-EEB074AB7BE0}" dt="2021-10-09T16:58:32.137" v="212" actId="20577"/>
          <ac:spMkLst>
            <pc:docMk/>
            <pc:sldMk cId="3435828128" sldId="293"/>
            <ac:spMk id="3" creationId="{00000000-0000-0000-0000-000000000000}"/>
          </ac:spMkLst>
        </pc:spChg>
      </pc:sldChg>
      <pc:sldChg chg="modSp mod">
        <pc:chgData name="Jarvon Carson" userId="f1f62c45-4a19-4f8e-934b-b4c64f876624" providerId="ADAL" clId="{C69B206B-45B1-40D4-A2EC-EEB074AB7BE0}" dt="2021-10-09T16:59:09.107" v="223" actId="207"/>
        <pc:sldMkLst>
          <pc:docMk/>
          <pc:sldMk cId="645872493" sldId="294"/>
        </pc:sldMkLst>
        <pc:spChg chg="mod">
          <ac:chgData name="Jarvon Carson" userId="f1f62c45-4a19-4f8e-934b-b4c64f876624" providerId="ADAL" clId="{C69B206B-45B1-40D4-A2EC-EEB074AB7BE0}" dt="2021-10-09T16:59:09.107" v="223" actId="207"/>
          <ac:spMkLst>
            <pc:docMk/>
            <pc:sldMk cId="645872493" sldId="294"/>
            <ac:spMk id="3" creationId="{00000000-0000-0000-0000-000000000000}"/>
          </ac:spMkLst>
        </pc:spChg>
      </pc:sldChg>
      <pc:sldChg chg="modSp mod">
        <pc:chgData name="Jarvon Carson" userId="f1f62c45-4a19-4f8e-934b-b4c64f876624" providerId="ADAL" clId="{C69B206B-45B1-40D4-A2EC-EEB074AB7BE0}" dt="2021-10-09T16:59:29.169" v="228" actId="122"/>
        <pc:sldMkLst>
          <pc:docMk/>
          <pc:sldMk cId="956860089" sldId="295"/>
        </pc:sldMkLst>
        <pc:spChg chg="mod">
          <ac:chgData name="Jarvon Carson" userId="f1f62c45-4a19-4f8e-934b-b4c64f876624" providerId="ADAL" clId="{C69B206B-45B1-40D4-A2EC-EEB074AB7BE0}" dt="2021-10-09T16:59:29.169" v="228" actId="122"/>
          <ac:spMkLst>
            <pc:docMk/>
            <pc:sldMk cId="956860089" sldId="295"/>
            <ac:spMk id="3" creationId="{00000000-0000-0000-0000-000000000000}"/>
          </ac:spMkLst>
        </pc:spChg>
      </pc:sldChg>
      <pc:sldChg chg="modSp mod">
        <pc:chgData name="Jarvon Carson" userId="f1f62c45-4a19-4f8e-934b-b4c64f876624" providerId="ADAL" clId="{C69B206B-45B1-40D4-A2EC-EEB074AB7BE0}" dt="2021-10-09T17:00:02.034" v="236" actId="113"/>
        <pc:sldMkLst>
          <pc:docMk/>
          <pc:sldMk cId="3216392157" sldId="297"/>
        </pc:sldMkLst>
        <pc:spChg chg="mod">
          <ac:chgData name="Jarvon Carson" userId="f1f62c45-4a19-4f8e-934b-b4c64f876624" providerId="ADAL" clId="{C69B206B-45B1-40D4-A2EC-EEB074AB7BE0}" dt="2021-10-09T17:00:02.034" v="236" actId="113"/>
          <ac:spMkLst>
            <pc:docMk/>
            <pc:sldMk cId="3216392157" sldId="297"/>
            <ac:spMk id="3" creationId="{00000000-0000-0000-0000-000000000000}"/>
          </ac:spMkLst>
        </pc:spChg>
      </pc:sldChg>
      <pc:sldChg chg="modSp mod">
        <pc:chgData name="Jarvon Carson" userId="f1f62c45-4a19-4f8e-934b-b4c64f876624" providerId="ADAL" clId="{C69B206B-45B1-40D4-A2EC-EEB074AB7BE0}" dt="2021-10-09T17:01:40.410" v="249" actId="114"/>
        <pc:sldMkLst>
          <pc:docMk/>
          <pc:sldMk cId="3423651061" sldId="298"/>
        </pc:sldMkLst>
        <pc:spChg chg="mod">
          <ac:chgData name="Jarvon Carson" userId="f1f62c45-4a19-4f8e-934b-b4c64f876624" providerId="ADAL" clId="{C69B206B-45B1-40D4-A2EC-EEB074AB7BE0}" dt="2021-10-09T17:01:40.410" v="249" actId="114"/>
          <ac:spMkLst>
            <pc:docMk/>
            <pc:sldMk cId="3423651061" sldId="298"/>
            <ac:spMk id="3" creationId="{00000000-0000-0000-0000-000000000000}"/>
          </ac:spMkLst>
        </pc:spChg>
      </pc:sldChg>
      <pc:sldChg chg="modSp mod">
        <pc:chgData name="Jarvon Carson" userId="f1f62c45-4a19-4f8e-934b-b4c64f876624" providerId="ADAL" clId="{C69B206B-45B1-40D4-A2EC-EEB074AB7BE0}" dt="2021-10-09T17:01:58.836" v="257" actId="20577"/>
        <pc:sldMkLst>
          <pc:docMk/>
          <pc:sldMk cId="4073858362" sldId="299"/>
        </pc:sldMkLst>
        <pc:spChg chg="mod">
          <ac:chgData name="Jarvon Carson" userId="f1f62c45-4a19-4f8e-934b-b4c64f876624" providerId="ADAL" clId="{C69B206B-45B1-40D4-A2EC-EEB074AB7BE0}" dt="2021-10-09T17:01:58.836" v="257" actId="20577"/>
          <ac:spMkLst>
            <pc:docMk/>
            <pc:sldMk cId="4073858362" sldId="299"/>
            <ac:spMk id="2" creationId="{00000000-0000-0000-0000-000000000000}"/>
          </ac:spMkLst>
        </pc:spChg>
      </pc:sldChg>
      <pc:sldChg chg="modSp mod">
        <pc:chgData name="Jarvon Carson" userId="f1f62c45-4a19-4f8e-934b-b4c64f876624" providerId="ADAL" clId="{C69B206B-45B1-40D4-A2EC-EEB074AB7BE0}" dt="2021-10-11T11:36:52.922" v="468" actId="1076"/>
        <pc:sldMkLst>
          <pc:docMk/>
          <pc:sldMk cId="688872072" sldId="300"/>
        </pc:sldMkLst>
        <pc:spChg chg="mod">
          <ac:chgData name="Jarvon Carson" userId="f1f62c45-4a19-4f8e-934b-b4c64f876624" providerId="ADAL" clId="{C69B206B-45B1-40D4-A2EC-EEB074AB7BE0}" dt="2021-10-11T11:36:52.922" v="468" actId="1076"/>
          <ac:spMkLst>
            <pc:docMk/>
            <pc:sldMk cId="688872072" sldId="300"/>
            <ac:spMk id="2" creationId="{00000000-0000-0000-0000-000000000000}"/>
          </ac:spMkLst>
        </pc:spChg>
        <pc:graphicFrameChg chg="mod modGraphic">
          <ac:chgData name="Jarvon Carson" userId="f1f62c45-4a19-4f8e-934b-b4c64f876624" providerId="ADAL" clId="{C69B206B-45B1-40D4-A2EC-EEB074AB7BE0}" dt="2021-10-11T11:36:50.362" v="467" actId="1076"/>
          <ac:graphicFrameMkLst>
            <pc:docMk/>
            <pc:sldMk cId="688872072" sldId="300"/>
            <ac:graphicFrameMk id="4" creationId="{00000000-0000-0000-0000-000000000000}"/>
          </ac:graphicFrameMkLst>
        </pc:graphicFrameChg>
      </pc:sldChg>
      <pc:sldChg chg="modSp mod">
        <pc:chgData name="Jarvon Carson" userId="f1f62c45-4a19-4f8e-934b-b4c64f876624" providerId="ADAL" clId="{C69B206B-45B1-40D4-A2EC-EEB074AB7BE0}" dt="2021-10-09T17:06:16.514" v="302" actId="115"/>
        <pc:sldMkLst>
          <pc:docMk/>
          <pc:sldMk cId="1783831496" sldId="302"/>
        </pc:sldMkLst>
        <pc:spChg chg="mod">
          <ac:chgData name="Jarvon Carson" userId="f1f62c45-4a19-4f8e-934b-b4c64f876624" providerId="ADAL" clId="{C69B206B-45B1-40D4-A2EC-EEB074AB7BE0}" dt="2021-10-09T17:06:16.514" v="302" actId="115"/>
          <ac:spMkLst>
            <pc:docMk/>
            <pc:sldMk cId="1783831496" sldId="302"/>
            <ac:spMk id="2" creationId="{AC51467A-3E71-4E31-A846-0271858B8380}"/>
          </ac:spMkLst>
        </pc:spChg>
        <pc:spChg chg="mod">
          <ac:chgData name="Jarvon Carson" userId="f1f62c45-4a19-4f8e-934b-b4c64f876624" providerId="ADAL" clId="{C69B206B-45B1-40D4-A2EC-EEB074AB7BE0}" dt="2021-10-09T17:03:37.080" v="290" actId="114"/>
          <ac:spMkLst>
            <pc:docMk/>
            <pc:sldMk cId="1783831496" sldId="302"/>
            <ac:spMk id="3" creationId="{61D5B8DD-4163-490F-B4D9-4D1B05DE83A1}"/>
          </ac:spMkLst>
        </pc:spChg>
      </pc:sldChg>
      <pc:sldChg chg="modSp mod">
        <pc:chgData name="Jarvon Carson" userId="f1f62c45-4a19-4f8e-934b-b4c64f876624" providerId="ADAL" clId="{C69B206B-45B1-40D4-A2EC-EEB074AB7BE0}" dt="2021-10-09T17:06:39.939" v="315" actId="404"/>
        <pc:sldMkLst>
          <pc:docMk/>
          <pc:sldMk cId="2484182931" sldId="303"/>
        </pc:sldMkLst>
        <pc:spChg chg="mod">
          <ac:chgData name="Jarvon Carson" userId="f1f62c45-4a19-4f8e-934b-b4c64f876624" providerId="ADAL" clId="{C69B206B-45B1-40D4-A2EC-EEB074AB7BE0}" dt="2021-10-09T17:06:22.492" v="303" actId="115"/>
          <ac:spMkLst>
            <pc:docMk/>
            <pc:sldMk cId="2484182931" sldId="303"/>
            <ac:spMk id="2" creationId="{40E6D8F1-E5C3-44B6-B15C-672AABC161E3}"/>
          </ac:spMkLst>
        </pc:spChg>
        <pc:spChg chg="mod">
          <ac:chgData name="Jarvon Carson" userId="f1f62c45-4a19-4f8e-934b-b4c64f876624" providerId="ADAL" clId="{C69B206B-45B1-40D4-A2EC-EEB074AB7BE0}" dt="2021-10-09T17:06:39.939" v="315" actId="404"/>
          <ac:spMkLst>
            <pc:docMk/>
            <pc:sldMk cId="2484182931" sldId="303"/>
            <ac:spMk id="3" creationId="{4376A642-F602-4304-9234-202404468FFF}"/>
          </ac:spMkLst>
        </pc:spChg>
      </pc:sldChg>
      <pc:sldChg chg="modSp mod">
        <pc:chgData name="Jarvon Carson" userId="f1f62c45-4a19-4f8e-934b-b4c64f876624" providerId="ADAL" clId="{C69B206B-45B1-40D4-A2EC-EEB074AB7BE0}" dt="2021-10-09T17:07:59.680" v="354" actId="207"/>
        <pc:sldMkLst>
          <pc:docMk/>
          <pc:sldMk cId="2001040153" sldId="304"/>
        </pc:sldMkLst>
        <pc:spChg chg="mod">
          <ac:chgData name="Jarvon Carson" userId="f1f62c45-4a19-4f8e-934b-b4c64f876624" providerId="ADAL" clId="{C69B206B-45B1-40D4-A2EC-EEB074AB7BE0}" dt="2021-10-09T17:06:58.637" v="318" actId="115"/>
          <ac:spMkLst>
            <pc:docMk/>
            <pc:sldMk cId="2001040153" sldId="304"/>
            <ac:spMk id="2" creationId="{94854FF0-AF27-4BC6-90DF-D14E5B5081C2}"/>
          </ac:spMkLst>
        </pc:spChg>
        <pc:spChg chg="mod">
          <ac:chgData name="Jarvon Carson" userId="f1f62c45-4a19-4f8e-934b-b4c64f876624" providerId="ADAL" clId="{C69B206B-45B1-40D4-A2EC-EEB074AB7BE0}" dt="2021-10-09T17:07:59.680" v="354" actId="207"/>
          <ac:spMkLst>
            <pc:docMk/>
            <pc:sldMk cId="2001040153" sldId="304"/>
            <ac:spMk id="3" creationId="{61F68390-2AA6-4A98-9A0B-AAF661079834}"/>
          </ac:spMkLst>
        </pc:spChg>
      </pc:sldChg>
      <pc:sldChg chg="modSp mod">
        <pc:chgData name="Jarvon Carson" userId="f1f62c45-4a19-4f8e-934b-b4c64f876624" providerId="ADAL" clId="{C69B206B-45B1-40D4-A2EC-EEB074AB7BE0}" dt="2021-10-11T11:22:30.001" v="407" actId="20577"/>
        <pc:sldMkLst>
          <pc:docMk/>
          <pc:sldMk cId="505652305" sldId="305"/>
        </pc:sldMkLst>
        <pc:spChg chg="mod">
          <ac:chgData name="Jarvon Carson" userId="f1f62c45-4a19-4f8e-934b-b4c64f876624" providerId="ADAL" clId="{C69B206B-45B1-40D4-A2EC-EEB074AB7BE0}" dt="2021-10-09T17:05:40.833" v="291" actId="115"/>
          <ac:spMkLst>
            <pc:docMk/>
            <pc:sldMk cId="505652305" sldId="305"/>
            <ac:spMk id="2" creationId="{979BF87E-F91B-4D6E-AA18-63DBFEA3AB2D}"/>
          </ac:spMkLst>
        </pc:spChg>
        <pc:spChg chg="mod">
          <ac:chgData name="Jarvon Carson" userId="f1f62c45-4a19-4f8e-934b-b4c64f876624" providerId="ADAL" clId="{C69B206B-45B1-40D4-A2EC-EEB074AB7BE0}" dt="2021-10-11T11:22:30.001" v="407" actId="20577"/>
          <ac:spMkLst>
            <pc:docMk/>
            <pc:sldMk cId="505652305" sldId="305"/>
            <ac:spMk id="3" creationId="{73B9CAD1-32FE-463C-B982-9F96E240683C}"/>
          </ac:spMkLst>
        </pc:spChg>
      </pc:sldChg>
      <pc:sldChg chg="modSp add del mod">
        <pc:chgData name="Jarvon Carson" userId="f1f62c45-4a19-4f8e-934b-b4c64f876624" providerId="ADAL" clId="{C69B206B-45B1-40D4-A2EC-EEB074AB7BE0}" dt="2021-10-11T11:35:44.290" v="462" actId="122"/>
        <pc:sldMkLst>
          <pc:docMk/>
          <pc:sldMk cId="0" sldId="306"/>
        </pc:sldMkLst>
        <pc:spChg chg="mod">
          <ac:chgData name="Jarvon Carson" userId="f1f62c45-4a19-4f8e-934b-b4c64f876624" providerId="ADAL" clId="{C69B206B-45B1-40D4-A2EC-EEB074AB7BE0}" dt="2021-10-11T11:35:16.606" v="459" actId="1076"/>
          <ac:spMkLst>
            <pc:docMk/>
            <pc:sldMk cId="0" sldId="306"/>
            <ac:spMk id="16681" creationId="{00000000-0000-0000-0000-000000000000}"/>
          </ac:spMkLst>
        </pc:spChg>
        <pc:spChg chg="mod">
          <ac:chgData name="Jarvon Carson" userId="f1f62c45-4a19-4f8e-934b-b4c64f876624" providerId="ADAL" clId="{C69B206B-45B1-40D4-A2EC-EEB074AB7BE0}" dt="2021-10-11T11:35:44.290" v="462" actId="122"/>
          <ac:spMkLst>
            <pc:docMk/>
            <pc:sldMk cId="0" sldId="306"/>
            <ac:spMk id="16682" creationId="{00000000-0000-0000-0000-000000000000}"/>
          </ac:spMkLst>
        </pc:spChg>
      </pc:sldChg>
    </pc:docChg>
  </pc:docChgLst>
  <pc:docChgLst>
    <pc:chgData name="Jarvon Carson" userId="f1f62c45-4a19-4f8e-934b-b4c64f876624" providerId="ADAL" clId="{31B01ABE-4DEB-47CA-93D9-607276731FF5}"/>
    <pc:docChg chg="modSld">
      <pc:chgData name="Jarvon Carson" userId="f1f62c45-4a19-4f8e-934b-b4c64f876624" providerId="ADAL" clId="{31B01ABE-4DEB-47CA-93D9-607276731FF5}" dt="2020-05-04T14:15:40.174" v="139" actId="20577"/>
      <pc:docMkLst>
        <pc:docMk/>
      </pc:docMkLst>
      <pc:sldChg chg="modSp modAnim">
        <pc:chgData name="Jarvon Carson" userId="f1f62c45-4a19-4f8e-934b-b4c64f876624" providerId="ADAL" clId="{31B01ABE-4DEB-47CA-93D9-607276731FF5}" dt="2020-05-04T14:15:40.174" v="139" actId="20577"/>
        <pc:sldMkLst>
          <pc:docMk/>
          <pc:sldMk cId="1287334080" sldId="265"/>
        </pc:sldMkLst>
        <pc:spChg chg="mod">
          <ac:chgData name="Jarvon Carson" userId="f1f62c45-4a19-4f8e-934b-b4c64f876624" providerId="ADAL" clId="{31B01ABE-4DEB-47CA-93D9-607276731FF5}" dt="2020-05-04T14:15:40.174" v="139" actId="20577"/>
          <ac:spMkLst>
            <pc:docMk/>
            <pc:sldMk cId="1287334080" sldId="265"/>
            <ac:spMk id="3" creationId="{00000000-0000-0000-0000-000000000000}"/>
          </ac:spMkLst>
        </pc:spChg>
      </pc:sldChg>
    </pc:docChg>
  </pc:docChgLst>
  <pc:docChgLst>
    <pc:chgData name="Jarvon Carson" userId="S::jcarson@councilforeconed.org::f1f62c45-4a19-4f8e-934b-b4c64f876624" providerId="AD" clId="Web-{3535A530-8E63-1395-1FF0-D851389F8592}"/>
    <pc:docChg chg="delSld modSld">
      <pc:chgData name="Jarvon Carson" userId="S::jcarson@councilforeconed.org::f1f62c45-4a19-4f8e-934b-b4c64f876624" providerId="AD" clId="Web-{3535A530-8E63-1395-1FF0-D851389F8592}" dt="2020-03-13T18:48:13.960" v="71" actId="20577"/>
      <pc:docMkLst>
        <pc:docMk/>
      </pc:docMkLst>
      <pc:sldChg chg="modSp">
        <pc:chgData name="Jarvon Carson" userId="S::jcarson@councilforeconed.org::f1f62c45-4a19-4f8e-934b-b4c64f876624" providerId="AD" clId="Web-{3535A530-8E63-1395-1FF0-D851389F8592}" dt="2020-03-13T18:48:13.709" v="69" actId="20577"/>
        <pc:sldMkLst>
          <pc:docMk/>
          <pc:sldMk cId="0" sldId="256"/>
        </pc:sldMkLst>
        <pc:spChg chg="mod">
          <ac:chgData name="Jarvon Carson" userId="S::jcarson@councilforeconed.org::f1f62c45-4a19-4f8e-934b-b4c64f876624" providerId="AD" clId="Web-{3535A530-8E63-1395-1FF0-D851389F8592}" dt="2020-03-13T18:48:13.709" v="69" actId="20577"/>
          <ac:spMkLst>
            <pc:docMk/>
            <pc:sldMk cId="0" sldId="256"/>
            <ac:spMk id="2" creationId="{00000000-0000-0000-0000-000000000000}"/>
          </ac:spMkLst>
        </pc:spChg>
      </pc:sldChg>
      <pc:sldChg chg="modSp del">
        <pc:chgData name="Jarvon Carson" userId="S::jcarson@councilforeconed.org::f1f62c45-4a19-4f8e-934b-b4c64f876624" providerId="AD" clId="Web-{3535A530-8E63-1395-1FF0-D851389F8592}" dt="2020-03-13T18:47:30.990" v="40"/>
        <pc:sldMkLst>
          <pc:docMk/>
          <pc:sldMk cId="1492239085" sldId="259"/>
        </pc:sldMkLst>
        <pc:spChg chg="mod">
          <ac:chgData name="Jarvon Carson" userId="S::jcarson@councilforeconed.org::f1f62c45-4a19-4f8e-934b-b4c64f876624" providerId="AD" clId="Web-{3535A530-8E63-1395-1FF0-D851389F8592}" dt="2020-03-13T18:46:39.537" v="0" actId="20577"/>
          <ac:spMkLst>
            <pc:docMk/>
            <pc:sldMk cId="1492239085" sldId="259"/>
            <ac:spMk id="3" creationId="{00000000-0000-0000-0000-000000000000}"/>
          </ac:spMkLst>
        </pc:spChg>
      </pc:sldChg>
    </pc:docChg>
  </pc:docChgLst>
  <pc:docChgLst>
    <pc:chgData name="Jarvon Carson" userId="S::jcarson@councilforeconed.org::f1f62c45-4a19-4f8e-934b-b4c64f876624" providerId="AD" clId="Web-{0B412A17-86B5-D3BE-723F-5A9DF60A3B8C}"/>
    <pc:docChg chg="addSld modSld">
      <pc:chgData name="Jarvon Carson" userId="S::jcarson@councilforeconed.org::f1f62c45-4a19-4f8e-934b-b4c64f876624" providerId="AD" clId="Web-{0B412A17-86B5-D3BE-723F-5A9DF60A3B8C}" dt="2020-06-09T17:09:54.926" v="11" actId="20577"/>
      <pc:docMkLst>
        <pc:docMk/>
      </pc:docMkLst>
      <pc:sldChg chg="modSp new">
        <pc:chgData name="Jarvon Carson" userId="S::jcarson@councilforeconed.org::f1f62c45-4a19-4f8e-934b-b4c64f876624" providerId="AD" clId="Web-{0B412A17-86B5-D3BE-723F-5A9DF60A3B8C}" dt="2020-06-09T17:09:54.926" v="11" actId="20577"/>
        <pc:sldMkLst>
          <pc:docMk/>
          <pc:sldMk cId="2071578897" sldId="268"/>
        </pc:sldMkLst>
        <pc:spChg chg="mod">
          <ac:chgData name="Jarvon Carson" userId="S::jcarson@councilforeconed.org::f1f62c45-4a19-4f8e-934b-b4c64f876624" providerId="AD" clId="Web-{0B412A17-86B5-D3BE-723F-5A9DF60A3B8C}" dt="2020-06-09T17:09:54.926" v="11" actId="20577"/>
          <ac:spMkLst>
            <pc:docMk/>
            <pc:sldMk cId="2071578897" sldId="268"/>
            <ac:spMk id="2" creationId="{D881C49A-50A7-49D5-B1A2-57AAF226F52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10/11/2021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a:p>
        </p:txBody>
      </p:sp>
    </p:spTree>
    <p:extLst>
      <p:ext uri="{BB962C8B-B14F-4D97-AF65-F5344CB8AC3E}">
        <p14:creationId xmlns:p14="http://schemas.microsoft.com/office/powerpoint/2010/main" val="403977240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a:t>
            </a:fld>
            <a:endParaRPr lang="en-US"/>
          </a:p>
        </p:txBody>
      </p:sp>
    </p:spTree>
    <p:extLst>
      <p:ext uri="{BB962C8B-B14F-4D97-AF65-F5344CB8AC3E}">
        <p14:creationId xmlns:p14="http://schemas.microsoft.com/office/powerpoint/2010/main" val="444367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45</a:t>
            </a:fld>
            <a:endParaRPr lang="en-US"/>
          </a:p>
        </p:txBody>
      </p:sp>
    </p:spTree>
    <p:extLst>
      <p:ext uri="{BB962C8B-B14F-4D97-AF65-F5344CB8AC3E}">
        <p14:creationId xmlns:p14="http://schemas.microsoft.com/office/powerpoint/2010/main" val="4076892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46</a:t>
            </a:fld>
            <a:endParaRPr lang="en-US"/>
          </a:p>
        </p:txBody>
      </p:sp>
    </p:spTree>
    <p:extLst>
      <p:ext uri="{BB962C8B-B14F-4D97-AF65-F5344CB8AC3E}">
        <p14:creationId xmlns:p14="http://schemas.microsoft.com/office/powerpoint/2010/main" val="3573783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a:t>
            </a:fld>
            <a:endParaRPr lang="en-US"/>
          </a:p>
        </p:txBody>
      </p:sp>
    </p:spTree>
    <p:extLst>
      <p:ext uri="{BB962C8B-B14F-4D97-AF65-F5344CB8AC3E}">
        <p14:creationId xmlns:p14="http://schemas.microsoft.com/office/powerpoint/2010/main" val="3779805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a:t>
            </a:fld>
            <a:endParaRPr lang="en-US"/>
          </a:p>
        </p:txBody>
      </p:sp>
    </p:spTree>
    <p:extLst>
      <p:ext uri="{BB962C8B-B14F-4D97-AF65-F5344CB8AC3E}">
        <p14:creationId xmlns:p14="http://schemas.microsoft.com/office/powerpoint/2010/main" val="379333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a:t>
            </a:fld>
            <a:endParaRPr lang="en-US"/>
          </a:p>
        </p:txBody>
      </p:sp>
    </p:spTree>
    <p:extLst>
      <p:ext uri="{BB962C8B-B14F-4D97-AF65-F5344CB8AC3E}">
        <p14:creationId xmlns:p14="http://schemas.microsoft.com/office/powerpoint/2010/main" val="2009918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5</a:t>
            </a:fld>
            <a:endParaRPr lang="en-US"/>
          </a:p>
        </p:txBody>
      </p:sp>
    </p:spTree>
    <p:extLst>
      <p:ext uri="{BB962C8B-B14F-4D97-AF65-F5344CB8AC3E}">
        <p14:creationId xmlns:p14="http://schemas.microsoft.com/office/powerpoint/2010/main" val="3495815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6</a:t>
            </a:fld>
            <a:endParaRPr lang="en-US"/>
          </a:p>
        </p:txBody>
      </p:sp>
    </p:spTree>
    <p:extLst>
      <p:ext uri="{BB962C8B-B14F-4D97-AF65-F5344CB8AC3E}">
        <p14:creationId xmlns:p14="http://schemas.microsoft.com/office/powerpoint/2010/main" val="289650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7</a:t>
            </a:fld>
            <a:endParaRPr lang="en-US"/>
          </a:p>
        </p:txBody>
      </p:sp>
    </p:spTree>
    <p:extLst>
      <p:ext uri="{BB962C8B-B14F-4D97-AF65-F5344CB8AC3E}">
        <p14:creationId xmlns:p14="http://schemas.microsoft.com/office/powerpoint/2010/main" val="1091532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76"/>
        <p:cNvGrpSpPr/>
        <p:nvPr/>
      </p:nvGrpSpPr>
      <p:grpSpPr>
        <a:xfrm>
          <a:off x="0" y="0"/>
          <a:ext cx="0" cy="0"/>
          <a:chOff x="0" y="0"/>
          <a:chExt cx="0" cy="0"/>
        </a:xfrm>
      </p:grpSpPr>
      <p:sp>
        <p:nvSpPr>
          <p:cNvPr id="16677" name="Google Shape;16677;g6b212e90c592d40c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78" name="Google Shape;16678;g6b212e90c592d40c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679" name="Google Shape;16679;g6b212e90c592d40c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41</a:t>
            </a:fld>
            <a:endParaRPr lang="en-US"/>
          </a:p>
        </p:txBody>
      </p:sp>
    </p:spTree>
    <p:extLst>
      <p:ext uri="{BB962C8B-B14F-4D97-AF65-F5344CB8AC3E}">
        <p14:creationId xmlns:p14="http://schemas.microsoft.com/office/powerpoint/2010/main" val="3331690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a:t>Click to edit Master title style</a:t>
            </a:r>
          </a:p>
        </p:txBody>
      </p:sp>
      <p:sp>
        <p:nvSpPr>
          <p:cNvPr id="3" name="Content Placeholder 2"/>
          <p:cNvSpPr>
            <a:spLocks noGrp="1"/>
          </p:cNvSpPr>
          <p:nvPr>
            <p:ph idx="1"/>
          </p:nvPr>
        </p:nvSpPr>
        <p:spPr>
          <a:xfrm>
            <a:off x="457200" y="2377440"/>
            <a:ext cx="8229600" cy="3779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a:t>Click to edit Master title style</a:t>
            </a:r>
          </a:p>
        </p:txBody>
      </p:sp>
      <p:sp>
        <p:nvSpPr>
          <p:cNvPr id="1027" name="Text Placeholder 2"/>
          <p:cNvSpPr>
            <a:spLocks noGrp="1"/>
          </p:cNvSpPr>
          <p:nvPr>
            <p:ph type="body" idx="1"/>
          </p:nvPr>
        </p:nvSpPr>
        <p:spPr bwMode="auto">
          <a:xfrm>
            <a:off x="228600" y="2055038"/>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fontAlgn="base">
        <a:lnSpc>
          <a:spcPts val="5700"/>
        </a:lnSpc>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am.jpmorgan.com/us/en/asset-management/gim/adv/products/college-savings-plan/college-planning-essentials" TargetMode="External"/><Relationship Id="rId2" Type="http://schemas.openxmlformats.org/officeDocument/2006/relationships/hyperlink" Target="https://trends.collegeboard.org/college-pricing/figures-tables/tuition-fees-room-and-board-over-tim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nces.ed.gov/fastfacts/display.asp?id=76"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membershi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conedlink.org/professional-development/professional-development-upcoming/?view-by=dayGridMonth&amp;currentStart=2020-Mar-1&amp;activeStart=2020-Mar-1&amp;activeEnd=2020-Apr-11"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IuyejHOGCro"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bankrate.com/calculators/mortgages/loan-calculator.asp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econedlink.org/professional-developmen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econedlink.org/resources/student-budget-analysis-calculato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econedlink.org/resources/college-savings-calculator/"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h6UeibGuIXc"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youtube.com/watch?v=1u3BVR24ffE"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https://www.fool.com/retirement/2017/06/10/should-you-use-a-529-plan-to-save-for-college.aspx" TargetMode="External"/><Relationship Id="rId13" Type="http://schemas.openxmlformats.org/officeDocument/2006/relationships/hyperlink" Target="https://www.daveramsey.com/blog/saving-for-college-is-easier-than-you-think" TargetMode="External"/><Relationship Id="rId3" Type="http://schemas.openxmlformats.org/officeDocument/2006/relationships/hyperlink" Target="https://www.collegedata.com/cs/content/content_payarticle_tmpl.jhtml?articleId=10064" TargetMode="External"/><Relationship Id="rId7" Type="http://schemas.openxmlformats.org/officeDocument/2006/relationships/hyperlink" Target="https://moisandfitzgerald.com/pros-and-cons-of-529-college-savings-plans/" TargetMode="External"/><Relationship Id="rId12" Type="http://schemas.openxmlformats.org/officeDocument/2006/relationships/hyperlink" Target="https://www.daveramsey.com/baby-steps?int_cmpgn=no_campaign&amp;int_dept=dr_blog_bu&amp;int_lctn=Blog-Text_Link&amp;int_fmt=text&amp;int_dscpn=saving_for_college_blog-inline_link_baby_step_5#baby_step_5"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forbes.com/sites/steveodland/2012/03/24/college-costs-are-soaring/#5c92fb891f86" TargetMode="External"/><Relationship Id="rId11" Type="http://schemas.openxmlformats.org/officeDocument/2006/relationships/hyperlink" Target="https://www.investopedia.com/terms/a/amortization.asp" TargetMode="External"/><Relationship Id="rId5" Type="http://schemas.openxmlformats.org/officeDocument/2006/relationships/hyperlink" Target="http://college.usatoday.com/2017/06/09/private-college-tuition-is-rising-faster-than-inflation-again/" TargetMode="External"/><Relationship Id="rId15" Type="http://schemas.openxmlformats.org/officeDocument/2006/relationships/hyperlink" Target="https://www.fool.com/retirement/2017/03/31/your-2017-guide-to-saving-for-college-with-a-cover.aspx" TargetMode="External"/><Relationship Id="rId10" Type="http://schemas.openxmlformats.org/officeDocument/2006/relationships/hyperlink" Target="https://www.amortization-calc.com/" TargetMode="External"/><Relationship Id="rId4" Type="http://schemas.openxmlformats.org/officeDocument/2006/relationships/hyperlink" Target="https://www.usnews.com/education/best-colleges/paying-for-college/articles/what-you-need-to-know-about-college-tuition-costs" TargetMode="External"/><Relationship Id="rId9" Type="http://schemas.openxmlformats.org/officeDocument/2006/relationships/hyperlink" Target="https://studentloanhero.com/news/student-loan-interest-rates-rising-need-know/" TargetMode="External"/><Relationship Id="rId14" Type="http://schemas.openxmlformats.org/officeDocument/2006/relationships/hyperlink" Target="http://time.com/money/collection-post/4161051/invest-for-college/"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councilforeconed.org/resources/local-affiliat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3428999"/>
          </a:xfrm>
        </p:spPr>
        <p:txBody>
          <a:bodyPr rtlCol="0">
            <a:normAutofit fontScale="90000"/>
            <a:scene3d>
              <a:camera prst="orthographicFront"/>
              <a:lightRig rig="glow" dir="tl">
                <a:rot lat="0" lon="0" rev="5400000"/>
              </a:lightRig>
            </a:scene3d>
            <a:sp3d>
              <a:bevelT w="0" h="0"/>
              <a:contourClr>
                <a:schemeClr val="accent6">
                  <a:shade val="73000"/>
                </a:schemeClr>
              </a:contourClr>
            </a:sp3d>
          </a:bodyPr>
          <a:lstStyle/>
          <a:p>
            <a:pPr>
              <a:lnSpc>
                <a:spcPct val="100000"/>
              </a:lnSpc>
            </a:pPr>
            <a:br>
              <a:rPr lang="en-US" sz="6000"/>
            </a:br>
            <a:br>
              <a:rPr lang="en-US" sz="6000"/>
            </a:br>
            <a:br>
              <a:rPr lang="en-US" sz="6000"/>
            </a:br>
            <a:r>
              <a:rPr lang="en-US" sz="3600">
                <a:solidFill>
                  <a:srgbClr val="7A9900"/>
                </a:solidFill>
              </a:rPr>
              <a:t>College and Career Readiness:</a:t>
            </a:r>
            <a:br>
              <a:rPr lang="en-US" sz="3600"/>
            </a:br>
            <a:r>
              <a:rPr lang="en-US" sz="3600"/>
              <a:t>The Economics of College:</a:t>
            </a:r>
            <a:br>
              <a:rPr lang="en-US" sz="3600"/>
            </a:br>
            <a:r>
              <a:rPr lang="en-US" sz="3600"/>
              <a:t> Inflation, Interest Rates &amp; Higher Education </a:t>
            </a:r>
            <a:br>
              <a:rPr lang="en-US" sz="4400"/>
            </a:br>
            <a:r>
              <a:rPr lang="en-US" sz="2200" i="1">
                <a:solidFill>
                  <a:schemeClr val="tx1"/>
                </a:solidFill>
                <a:latin typeface="Calibri"/>
                <a:ea typeface="ＭＳ Ｐゴシック"/>
                <a:cs typeface="Calibri"/>
              </a:rPr>
              <a:t>Presented by</a:t>
            </a:r>
            <a:br>
              <a:rPr lang="en-US" sz="2200" i="1">
                <a:solidFill>
                  <a:schemeClr val="tx1"/>
                </a:solidFill>
                <a:latin typeface="Calibri"/>
                <a:ea typeface="ＭＳ Ｐゴシック"/>
                <a:cs typeface="Calibri"/>
              </a:rPr>
            </a:br>
            <a:r>
              <a:rPr lang="en-US" sz="2700">
                <a:solidFill>
                  <a:srgbClr val="004A80"/>
                </a:solidFill>
              </a:rPr>
              <a:t>Matthew Gherman</a:t>
            </a:r>
            <a:br>
              <a:rPr lang="en-US" sz="2700">
                <a:solidFill>
                  <a:srgbClr val="004A80"/>
                </a:solidFill>
              </a:rPr>
            </a:br>
            <a:r>
              <a:rPr lang="en-US" sz="2700">
                <a:solidFill>
                  <a:srgbClr val="004A80"/>
                </a:solidFill>
              </a:rPr>
              <a:t>Edward R. Murrow High School</a:t>
            </a:r>
            <a:br>
              <a:rPr lang="en-US" sz="1600"/>
            </a:br>
            <a:r>
              <a:rPr lang="en-US" sz="2200">
                <a:solidFill>
                  <a:schemeClr val="tx1"/>
                </a:solidFill>
                <a:latin typeface="Calibri"/>
                <a:ea typeface="ＭＳ Ｐゴシック"/>
                <a:cs typeface="Calibri"/>
              </a:rPr>
              <a:t>10/11/21</a:t>
            </a:r>
            <a:br>
              <a:rPr lang="en-US" sz="1600">
                <a:solidFill>
                  <a:schemeClr val="tx1"/>
                </a:solidFill>
                <a:latin typeface="Calibri"/>
                <a:ea typeface="ＭＳ Ｐゴシック"/>
                <a:cs typeface="Calibri"/>
              </a:rPr>
            </a:br>
            <a:r>
              <a:rPr lang="en-US" sz="2400">
                <a:solidFill>
                  <a:srgbClr val="004A80"/>
                </a:solidFill>
              </a:rPr>
              <a:t>mgherman@schools.gov</a:t>
            </a:r>
            <a:endParaRPr lang="en-US" sz="2200">
              <a:ln w="11430"/>
              <a:solidFill>
                <a:schemeClr val="tx1"/>
              </a:solidFill>
              <a:effectLst>
                <a:outerShdw blurRad="80000" dist="40000" dir="5040000" algn="tl">
                  <a:srgbClr val="000000">
                    <a:alpha val="0"/>
                  </a:srgbClr>
                </a:outerShdw>
              </a:effectLst>
              <a:ea typeface="+mj-ea"/>
              <a:cs typeface="Calibri"/>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5614"/>
            <a:ext cx="8229600" cy="896112"/>
          </a:xfrm>
        </p:spPr>
        <p:txBody>
          <a:bodyPr/>
          <a:lstStyle/>
          <a:p>
            <a:r>
              <a:rPr lang="en-US" sz="6000"/>
              <a:t>Inflation Definition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a:t>Inflation is the decrease in the </a:t>
            </a:r>
            <a:r>
              <a:rPr lang="en-US" b="1" u="sng"/>
              <a:t>purchasing power </a:t>
            </a:r>
            <a:r>
              <a:rPr lang="en-US"/>
              <a:t>of our dollar.  How much money it takes to buy one good from one year to the next.  Essentially it is paying more for the same/less goods/services from one year to the next.   </a:t>
            </a:r>
          </a:p>
          <a:p>
            <a:pPr>
              <a:buFont typeface="Arial" panose="020B0604020202020204" pitchFamily="34" charset="0"/>
              <a:buChar char="•"/>
            </a:pPr>
            <a:endParaRPr lang="en-US"/>
          </a:p>
          <a:p>
            <a:pPr>
              <a:buFont typeface="Arial" panose="020B0604020202020204" pitchFamily="34" charset="0"/>
              <a:buChar char="•"/>
            </a:pPr>
            <a:r>
              <a:rPr lang="en-US"/>
              <a:t>Symptom:  Higher Prices</a:t>
            </a:r>
          </a:p>
          <a:p>
            <a:endParaRPr lang="en-US"/>
          </a:p>
        </p:txBody>
      </p:sp>
    </p:spTree>
    <p:extLst>
      <p:ext uri="{BB962C8B-B14F-4D97-AF65-F5344CB8AC3E}">
        <p14:creationId xmlns:p14="http://schemas.microsoft.com/office/powerpoint/2010/main" val="362824791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58384"/>
            <a:ext cx="8229600" cy="859536"/>
          </a:xfrm>
        </p:spPr>
        <p:txBody>
          <a:bodyPr/>
          <a:lstStyle/>
          <a:p>
            <a:r>
              <a:rPr lang="en-US" b="1"/>
              <a:t>Class question:  </a:t>
            </a:r>
            <a:r>
              <a:rPr lang="en-US"/>
              <a:t>Why do you think is the cause for this situation?</a:t>
            </a:r>
          </a:p>
        </p:txBody>
      </p:sp>
      <p:pic>
        <p:nvPicPr>
          <p:cNvPr id="4" name="Picture 3"/>
          <p:cNvPicPr>
            <a:picLocks noChangeAspect="1"/>
          </p:cNvPicPr>
          <p:nvPr/>
        </p:nvPicPr>
        <p:blipFill>
          <a:blip r:embed="rId2"/>
          <a:stretch>
            <a:fillRect/>
          </a:stretch>
        </p:blipFill>
        <p:spPr>
          <a:xfrm>
            <a:off x="457200" y="785988"/>
            <a:ext cx="7895004" cy="4572396"/>
          </a:xfrm>
          <a:prstGeom prst="rect">
            <a:avLst/>
          </a:prstGeom>
        </p:spPr>
      </p:pic>
    </p:spTree>
    <p:extLst>
      <p:ext uri="{BB962C8B-B14F-4D97-AF65-F5344CB8AC3E}">
        <p14:creationId xmlns:p14="http://schemas.microsoft.com/office/powerpoint/2010/main" val="3689113170"/>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81237" y="1231190"/>
            <a:ext cx="8511929" cy="4950154"/>
          </a:xfrm>
          <a:prstGeom prst="rect">
            <a:avLst/>
          </a:prstGeom>
        </p:spPr>
      </p:pic>
    </p:spTree>
    <p:extLst>
      <p:ext uri="{BB962C8B-B14F-4D97-AF65-F5344CB8AC3E}">
        <p14:creationId xmlns:p14="http://schemas.microsoft.com/office/powerpoint/2010/main" val="2958717235"/>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777240"/>
          </a:xfrm>
        </p:spPr>
        <p:txBody>
          <a:bodyPr/>
          <a:lstStyle/>
          <a:p>
            <a:r>
              <a:rPr lang="en-US"/>
              <a:t>College Inflation Stats</a:t>
            </a:r>
          </a:p>
        </p:txBody>
      </p:sp>
      <p:sp>
        <p:nvSpPr>
          <p:cNvPr id="3" name="Content Placeholder 2"/>
          <p:cNvSpPr>
            <a:spLocks noGrp="1"/>
          </p:cNvSpPr>
          <p:nvPr>
            <p:ph idx="1"/>
          </p:nvPr>
        </p:nvSpPr>
        <p:spPr>
          <a:xfrm>
            <a:off x="457200" y="1609344"/>
            <a:ext cx="8229600" cy="4547616"/>
          </a:xfrm>
        </p:spPr>
        <p:txBody>
          <a:bodyPr/>
          <a:lstStyle/>
          <a:p>
            <a:pPr marL="0" indent="0">
              <a:buNone/>
            </a:pPr>
            <a:r>
              <a:rPr lang="en-US">
                <a:solidFill>
                  <a:srgbClr val="7A9900"/>
                </a:solidFill>
              </a:rPr>
              <a:t>“…If the cost of college tuition was $10,000 in 1986, it would now cost the same student over $21,500. If education had increased as much as the average inflation rate… but instead education is $59,800, or over 2 ½ times, the inflation rate.” </a:t>
            </a:r>
            <a:r>
              <a:rPr lang="en-US"/>
              <a:t>– </a:t>
            </a:r>
            <a:r>
              <a:rPr lang="en-US" i="1"/>
              <a:t>The College Trap</a:t>
            </a:r>
          </a:p>
          <a:p>
            <a:r>
              <a:rPr lang="en-US"/>
              <a:t>According to the </a:t>
            </a:r>
            <a:r>
              <a:rPr lang="en-US">
                <a:hlinkClick r:id="rId2"/>
              </a:rPr>
              <a:t>College Board</a:t>
            </a:r>
            <a:r>
              <a:rPr lang="en-US"/>
              <a:t>, tuition and fees at private universities have risen to an average of $34,740 per year. </a:t>
            </a:r>
            <a:r>
              <a:rPr lang="en-US">
                <a:hlinkClick r:id="rId3"/>
              </a:rPr>
              <a:t>J.P. Morgan</a:t>
            </a:r>
            <a:r>
              <a:rPr lang="en-US"/>
              <a:t> predicts four years at a private college could cost as much as $48,004 in 2035</a:t>
            </a:r>
          </a:p>
          <a:p>
            <a:endParaRPr lang="en-US" i="1"/>
          </a:p>
          <a:p>
            <a:endParaRPr lang="en-US"/>
          </a:p>
          <a:p>
            <a:endParaRPr lang="en-US"/>
          </a:p>
        </p:txBody>
      </p:sp>
    </p:spTree>
    <p:extLst>
      <p:ext uri="{BB962C8B-B14F-4D97-AF65-F5344CB8AC3E}">
        <p14:creationId xmlns:p14="http://schemas.microsoft.com/office/powerpoint/2010/main" val="3416904606"/>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1884"/>
            <a:ext cx="8229600" cy="721196"/>
          </a:xfrm>
        </p:spPr>
        <p:txBody>
          <a:bodyPr/>
          <a:lstStyle/>
          <a:p>
            <a:r>
              <a:rPr lang="en-US" sz="6000"/>
              <a:t>College Inflation Stats</a:t>
            </a:r>
          </a:p>
        </p:txBody>
      </p:sp>
      <p:sp>
        <p:nvSpPr>
          <p:cNvPr id="3" name="Content Placeholder 2"/>
          <p:cNvSpPr>
            <a:spLocks noGrp="1"/>
          </p:cNvSpPr>
          <p:nvPr>
            <p:ph idx="1"/>
          </p:nvPr>
        </p:nvSpPr>
        <p:spPr>
          <a:xfrm>
            <a:off x="457200" y="1783080"/>
            <a:ext cx="8229600" cy="4373880"/>
          </a:xfrm>
        </p:spPr>
        <p:txBody>
          <a:bodyPr/>
          <a:lstStyle/>
          <a:p>
            <a:pPr marL="0" indent="0">
              <a:buNone/>
            </a:pPr>
            <a:r>
              <a:rPr lang="en-US">
                <a:solidFill>
                  <a:srgbClr val="7A9900"/>
                </a:solidFill>
              </a:rPr>
              <a:t>“A good rule of thumb is that tuition rates will increase at about twice the general inflation rate. On average, tuition tends to increase </a:t>
            </a:r>
            <a:r>
              <a:rPr lang="en-US" b="1">
                <a:solidFill>
                  <a:srgbClr val="7A9900"/>
                </a:solidFill>
              </a:rPr>
              <a:t>about 8% per year</a:t>
            </a:r>
            <a:r>
              <a:rPr lang="en-US">
                <a:solidFill>
                  <a:srgbClr val="7A9900"/>
                </a:solidFill>
              </a:rPr>
              <a:t>. An 8% college inflation rate means that the cost of college doubles every nine years.” </a:t>
            </a:r>
            <a:r>
              <a:rPr lang="en-US"/>
              <a:t>– finaid.org</a:t>
            </a:r>
          </a:p>
          <a:p>
            <a:pPr marL="0" indent="0">
              <a:buNone/>
            </a:pPr>
            <a:endParaRPr lang="en-US"/>
          </a:p>
          <a:p>
            <a:pPr marL="0" indent="0">
              <a:buNone/>
            </a:pPr>
            <a:r>
              <a:rPr lang="en-US">
                <a:hlinkClick r:id="rId2"/>
              </a:rPr>
              <a:t>https://nces.ed.gov/fastfacts/display.asp?id=76</a:t>
            </a:r>
            <a:r>
              <a:rPr lang="en-US"/>
              <a:t> </a:t>
            </a:r>
          </a:p>
          <a:p>
            <a:endParaRPr lang="en-US"/>
          </a:p>
        </p:txBody>
      </p:sp>
    </p:spTree>
    <p:extLst>
      <p:ext uri="{BB962C8B-B14F-4D97-AF65-F5344CB8AC3E}">
        <p14:creationId xmlns:p14="http://schemas.microsoft.com/office/powerpoint/2010/main" val="1866048608"/>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Part II:  Calculation and Causes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404448768"/>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1884"/>
            <a:ext cx="8229600" cy="442451"/>
          </a:xfrm>
        </p:spPr>
        <p:txBody>
          <a:bodyPr/>
          <a:lstStyle/>
          <a:p>
            <a:r>
              <a:rPr lang="en-US" sz="2800"/>
              <a:t>How is inflation Calculated?</a:t>
            </a:r>
          </a:p>
        </p:txBody>
      </p:sp>
      <p:sp>
        <p:nvSpPr>
          <p:cNvPr id="3" name="Content Placeholder 2"/>
          <p:cNvSpPr>
            <a:spLocks noGrp="1"/>
          </p:cNvSpPr>
          <p:nvPr>
            <p:ph idx="1"/>
          </p:nvPr>
        </p:nvSpPr>
        <p:spPr>
          <a:xfrm>
            <a:off x="457200" y="1612490"/>
            <a:ext cx="8229600" cy="4544470"/>
          </a:xfrm>
        </p:spPr>
        <p:txBody>
          <a:bodyPr/>
          <a:lstStyle/>
          <a:p>
            <a:pPr>
              <a:buFont typeface="Arial" panose="020B0604020202020204" pitchFamily="34" charset="0"/>
              <a:buChar char="•"/>
            </a:pPr>
            <a:r>
              <a:rPr lang="en-US" sz="2400"/>
              <a:t>Price stability measures the change in </a:t>
            </a:r>
            <a:r>
              <a:rPr lang="en-US" sz="2400" b="1"/>
              <a:t>the price level</a:t>
            </a:r>
            <a:r>
              <a:rPr lang="en-US" sz="2400"/>
              <a:t>. </a:t>
            </a:r>
          </a:p>
          <a:p>
            <a:pPr>
              <a:buFont typeface="Arial" panose="020B0604020202020204" pitchFamily="34" charset="0"/>
              <a:buChar char="•"/>
            </a:pPr>
            <a:r>
              <a:rPr lang="en-US" sz="2400"/>
              <a:t>The price level measures the average change over time in the prices paid by </a:t>
            </a:r>
            <a:r>
              <a:rPr lang="en-US" sz="2400" b="1" i="1"/>
              <a:t>urban consumers</a:t>
            </a:r>
            <a:r>
              <a:rPr lang="en-US" sz="2400"/>
              <a:t> for a </a:t>
            </a:r>
            <a:r>
              <a:rPr lang="en-US" sz="2400" b="1"/>
              <a:t>market basket </a:t>
            </a:r>
            <a:r>
              <a:rPr lang="en-US" sz="2400"/>
              <a:t>(collection of goods) of consumer goods and services (how much it would cost today, for last year’s goods). This is also known as the </a:t>
            </a:r>
            <a:r>
              <a:rPr lang="en-US" sz="2400" b="1">
                <a:solidFill>
                  <a:srgbClr val="7A9900"/>
                </a:solidFill>
              </a:rPr>
              <a:t>Consumer Price Index.  </a:t>
            </a:r>
          </a:p>
          <a:p>
            <a:pPr>
              <a:buFont typeface="Arial" panose="020B0604020202020204" pitchFamily="34" charset="0"/>
              <a:buChar char="•"/>
            </a:pPr>
            <a:r>
              <a:rPr lang="en-US" sz="2400" b="1"/>
              <a:t>300 </a:t>
            </a:r>
            <a:r>
              <a:rPr lang="en-US" sz="2400"/>
              <a:t>goods and services broken into different categories and weighted.  </a:t>
            </a:r>
            <a:endParaRPr lang="en-US" sz="2400" b="1"/>
          </a:p>
          <a:p>
            <a:endParaRPr lang="en-US"/>
          </a:p>
        </p:txBody>
      </p:sp>
      <p:pic>
        <p:nvPicPr>
          <p:cNvPr id="4" name="Picture 3"/>
          <p:cNvPicPr>
            <a:picLocks noChangeAspect="1"/>
          </p:cNvPicPr>
          <p:nvPr/>
        </p:nvPicPr>
        <p:blipFill>
          <a:blip r:embed="rId2"/>
          <a:stretch>
            <a:fillRect/>
          </a:stretch>
        </p:blipFill>
        <p:spPr>
          <a:xfrm>
            <a:off x="908050" y="5031740"/>
            <a:ext cx="7200000" cy="1366520"/>
          </a:xfrm>
          <a:prstGeom prst="rect">
            <a:avLst/>
          </a:prstGeom>
        </p:spPr>
      </p:pic>
    </p:spTree>
    <p:extLst>
      <p:ext uri="{BB962C8B-B14F-4D97-AF65-F5344CB8AC3E}">
        <p14:creationId xmlns:p14="http://schemas.microsoft.com/office/powerpoint/2010/main" val="2420660068"/>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0038"/>
            <a:ext cx="8229600" cy="668593"/>
          </a:xfrm>
        </p:spPr>
        <p:txBody>
          <a:bodyPr/>
          <a:lstStyle/>
          <a:p>
            <a:r>
              <a:rPr lang="en-US"/>
              <a:t>Inflation Rate</a:t>
            </a:r>
          </a:p>
        </p:txBody>
      </p:sp>
      <p:pic>
        <p:nvPicPr>
          <p:cNvPr id="4" name="Content Placeholder 3"/>
          <p:cNvPicPr>
            <a:picLocks noGrp="1" noChangeAspect="1"/>
          </p:cNvPicPr>
          <p:nvPr>
            <p:ph idx="1"/>
          </p:nvPr>
        </p:nvPicPr>
        <p:blipFill>
          <a:blip r:embed="rId2"/>
          <a:stretch>
            <a:fillRect/>
          </a:stretch>
        </p:blipFill>
        <p:spPr>
          <a:xfrm>
            <a:off x="1207974" y="4504126"/>
            <a:ext cx="7200000" cy="1188823"/>
          </a:xfrm>
          <a:prstGeom prst="rect">
            <a:avLst/>
          </a:prstGeom>
        </p:spPr>
      </p:pic>
      <p:sp>
        <p:nvSpPr>
          <p:cNvPr id="5" name="Rectangle 4"/>
          <p:cNvSpPr/>
          <p:nvPr/>
        </p:nvSpPr>
        <p:spPr>
          <a:xfrm>
            <a:off x="707923" y="2274838"/>
            <a:ext cx="7403690" cy="2308324"/>
          </a:xfrm>
          <a:prstGeom prst="rect">
            <a:avLst/>
          </a:prstGeom>
        </p:spPr>
        <p:txBody>
          <a:bodyPr wrap="square">
            <a:spAutoFit/>
          </a:bodyPr>
          <a:lstStyle/>
          <a:p>
            <a:pPr marL="342900" indent="-342900">
              <a:buFont typeface="Arial" panose="020B0604020202020204" pitchFamily="34" charset="0"/>
              <a:buChar char="•"/>
            </a:pPr>
            <a:r>
              <a:rPr lang="en-US" sz="2400"/>
              <a:t>The rate of change of one period to another period is known as the </a:t>
            </a:r>
            <a:r>
              <a:rPr lang="en-US" sz="2400" b="1"/>
              <a:t>inflation rate</a:t>
            </a:r>
            <a:r>
              <a:rPr lang="en-US" sz="2400"/>
              <a:t>. </a:t>
            </a:r>
          </a:p>
          <a:p>
            <a:pPr marL="342900" indent="-342900">
              <a:buFont typeface="Arial" panose="020B0604020202020204" pitchFamily="34" charset="0"/>
              <a:buChar char="•"/>
            </a:pPr>
            <a:r>
              <a:rPr lang="en-US" sz="2400"/>
              <a:t>When inflation increases or decreases this is referred to as a change in the </a:t>
            </a:r>
            <a:r>
              <a:rPr lang="en-US" sz="2400" b="1"/>
              <a:t>price level</a:t>
            </a:r>
            <a:r>
              <a:rPr lang="en-US" sz="2400"/>
              <a:t>. </a:t>
            </a:r>
          </a:p>
          <a:p>
            <a:pPr marL="342900" indent="-342900">
              <a:buFont typeface="Arial" panose="020B0604020202020204" pitchFamily="34" charset="0"/>
              <a:buChar char="•"/>
            </a:pPr>
            <a:r>
              <a:rPr lang="en-US" sz="2400"/>
              <a:t>This is percentage change in the market basket/price index.  </a:t>
            </a:r>
          </a:p>
        </p:txBody>
      </p:sp>
    </p:spTree>
    <p:extLst>
      <p:ext uri="{BB962C8B-B14F-4D97-AF65-F5344CB8AC3E}">
        <p14:creationId xmlns:p14="http://schemas.microsoft.com/office/powerpoint/2010/main" val="2140879250"/>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69848"/>
            <a:ext cx="8229600" cy="465265"/>
          </a:xfrm>
        </p:spPr>
        <p:txBody>
          <a:bodyPr/>
          <a:lstStyle/>
          <a:p>
            <a:r>
              <a:rPr lang="en-US" sz="3600"/>
              <a:t>What are the causes?</a:t>
            </a:r>
          </a:p>
        </p:txBody>
      </p:sp>
      <p:sp>
        <p:nvSpPr>
          <p:cNvPr id="5" name="Text Placeholder 4"/>
          <p:cNvSpPr>
            <a:spLocks noGrp="1"/>
          </p:cNvSpPr>
          <p:nvPr>
            <p:ph type="body" idx="1"/>
          </p:nvPr>
        </p:nvSpPr>
        <p:spPr/>
        <p:txBody>
          <a:bodyPr/>
          <a:lstStyle/>
          <a:p>
            <a:r>
              <a:rPr lang="en-US"/>
              <a:t>Demand Pull	</a:t>
            </a:r>
          </a:p>
        </p:txBody>
      </p:sp>
      <p:sp>
        <p:nvSpPr>
          <p:cNvPr id="6" name="Content Placeholder 5"/>
          <p:cNvSpPr>
            <a:spLocks noGrp="1"/>
          </p:cNvSpPr>
          <p:nvPr>
            <p:ph sz="half" idx="2"/>
          </p:nvPr>
        </p:nvSpPr>
        <p:spPr/>
        <p:txBody>
          <a:bodyPr/>
          <a:lstStyle/>
          <a:p>
            <a:pPr>
              <a:buFont typeface="Wingdings" panose="05000000000000000000" pitchFamily="2" charset="2"/>
              <a:buChar char="ü"/>
            </a:pPr>
            <a:r>
              <a:rPr lang="en-US" sz="2000"/>
              <a:t>Increase in total spending (AD) in the economy</a:t>
            </a:r>
          </a:p>
          <a:p>
            <a:pPr>
              <a:buFont typeface="Wingdings" panose="05000000000000000000" pitchFamily="2" charset="2"/>
              <a:buChar char="ü"/>
            </a:pPr>
            <a:r>
              <a:rPr lang="en-US" sz="2000"/>
              <a:t>Not necessarily bad at first</a:t>
            </a:r>
          </a:p>
          <a:p>
            <a:pPr>
              <a:buFont typeface="Wingdings" panose="05000000000000000000" pitchFamily="2" charset="2"/>
              <a:buChar char="ü"/>
            </a:pPr>
            <a:r>
              <a:rPr lang="en-US" sz="2000"/>
              <a:t>Increase in ability and willingness to spend = increase in production and rise in prices</a:t>
            </a:r>
          </a:p>
          <a:p>
            <a:pPr>
              <a:buFont typeface="Wingdings" panose="05000000000000000000" pitchFamily="2" charset="2"/>
              <a:buChar char="ü"/>
            </a:pPr>
            <a:r>
              <a:rPr lang="en-US" sz="2000"/>
              <a:t>Becomes bad when too much money starts to chase too few goods and services…Spending is greater than production</a:t>
            </a:r>
          </a:p>
          <a:p>
            <a:endParaRPr lang="en-US" sz="2000"/>
          </a:p>
          <a:p>
            <a:endParaRPr lang="en-US" sz="2000"/>
          </a:p>
        </p:txBody>
      </p:sp>
      <p:sp>
        <p:nvSpPr>
          <p:cNvPr id="7" name="Text Placeholder 6"/>
          <p:cNvSpPr>
            <a:spLocks noGrp="1"/>
          </p:cNvSpPr>
          <p:nvPr>
            <p:ph type="body" sz="quarter" idx="3"/>
          </p:nvPr>
        </p:nvSpPr>
        <p:spPr/>
        <p:txBody>
          <a:bodyPr/>
          <a:lstStyle/>
          <a:p>
            <a:r>
              <a:rPr lang="en-US"/>
              <a:t>Graph</a:t>
            </a:r>
          </a:p>
        </p:txBody>
      </p:sp>
      <p:pic>
        <p:nvPicPr>
          <p:cNvPr id="9" name="Content Placeholder 11"/>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497388" y="2174875"/>
            <a:ext cx="4189411" cy="3832635"/>
          </a:xfrm>
        </p:spPr>
      </p:pic>
    </p:spTree>
    <p:extLst>
      <p:ext uri="{BB962C8B-B14F-4D97-AF65-F5344CB8AC3E}">
        <p14:creationId xmlns:p14="http://schemas.microsoft.com/office/powerpoint/2010/main" val="1859944345"/>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5" y="972806"/>
            <a:ext cx="8229600" cy="562307"/>
          </a:xfrm>
        </p:spPr>
        <p:txBody>
          <a:bodyPr/>
          <a:lstStyle/>
          <a:p>
            <a:r>
              <a:rPr lang="en-US" sz="2400"/>
              <a:t>What are the causes?</a:t>
            </a:r>
          </a:p>
        </p:txBody>
      </p:sp>
      <p:sp>
        <p:nvSpPr>
          <p:cNvPr id="3" name="Text Placeholder 2"/>
          <p:cNvSpPr>
            <a:spLocks noGrp="1"/>
          </p:cNvSpPr>
          <p:nvPr>
            <p:ph type="body" idx="1"/>
          </p:nvPr>
        </p:nvSpPr>
        <p:spPr>
          <a:xfrm>
            <a:off x="457200" y="1535113"/>
            <a:ext cx="4040188" cy="568990"/>
          </a:xfrm>
        </p:spPr>
        <p:txBody>
          <a:bodyPr/>
          <a:lstStyle/>
          <a:p>
            <a:r>
              <a:rPr lang="en-US"/>
              <a:t>Cost-Push Inflation</a:t>
            </a:r>
          </a:p>
        </p:txBody>
      </p:sp>
      <p:sp>
        <p:nvSpPr>
          <p:cNvPr id="4" name="Content Placeholder 3"/>
          <p:cNvSpPr>
            <a:spLocks noGrp="1"/>
          </p:cNvSpPr>
          <p:nvPr>
            <p:ph sz="half" idx="2"/>
          </p:nvPr>
        </p:nvSpPr>
        <p:spPr/>
        <p:txBody>
          <a:bodyPr/>
          <a:lstStyle/>
          <a:p>
            <a:pPr>
              <a:buFont typeface="Wingdings" panose="05000000000000000000" pitchFamily="2" charset="2"/>
              <a:buChar char="ü"/>
            </a:pPr>
            <a:r>
              <a:rPr lang="en-US" sz="1800"/>
              <a:t>Bad</a:t>
            </a:r>
          </a:p>
          <a:p>
            <a:pPr>
              <a:buFont typeface="Wingdings" panose="05000000000000000000" pitchFamily="2" charset="2"/>
              <a:buChar char="ü"/>
            </a:pPr>
            <a:r>
              <a:rPr lang="en-US" sz="1800"/>
              <a:t>Increase in the cost of resources</a:t>
            </a:r>
          </a:p>
          <a:p>
            <a:pPr>
              <a:buFont typeface="Wingdings" panose="05000000000000000000" pitchFamily="2" charset="2"/>
              <a:buChar char="ü"/>
            </a:pPr>
            <a:r>
              <a:rPr lang="en-US" sz="1800"/>
              <a:t>Increase in expectation of prices</a:t>
            </a:r>
          </a:p>
          <a:p>
            <a:pPr>
              <a:buFont typeface="Wingdings" panose="05000000000000000000" pitchFamily="2" charset="2"/>
              <a:buChar char="ü"/>
            </a:pPr>
            <a:r>
              <a:rPr lang="en-US" sz="1800"/>
              <a:t>Decrease in businesses ability and willingness to produce</a:t>
            </a:r>
          </a:p>
          <a:p>
            <a:pPr>
              <a:buFont typeface="Wingdings" panose="05000000000000000000" pitchFamily="2" charset="2"/>
              <a:buChar char="ü"/>
            </a:pPr>
            <a:r>
              <a:rPr lang="en-US" sz="1800"/>
              <a:t>Decrease in production leads to higher prices and more unemployment </a:t>
            </a:r>
          </a:p>
          <a:p>
            <a:pPr>
              <a:buFont typeface="Wingdings" panose="05000000000000000000" pitchFamily="2" charset="2"/>
              <a:buChar char="ü"/>
            </a:pPr>
            <a:r>
              <a:rPr lang="en-US" sz="1800" b="1"/>
              <a:t>STAGFLATION!  Worst economic condition</a:t>
            </a:r>
            <a:endParaRPr lang="en-US" sz="1800"/>
          </a:p>
          <a:p>
            <a:endParaRPr lang="en-US" sz="1800"/>
          </a:p>
          <a:p>
            <a:endParaRPr lang="en-US" sz="1800"/>
          </a:p>
        </p:txBody>
      </p:sp>
      <p:sp>
        <p:nvSpPr>
          <p:cNvPr id="5" name="Text Placeholder 4"/>
          <p:cNvSpPr>
            <a:spLocks noGrp="1"/>
          </p:cNvSpPr>
          <p:nvPr>
            <p:ph type="body" sz="quarter" idx="3"/>
          </p:nvPr>
        </p:nvSpPr>
        <p:spPr/>
        <p:txBody>
          <a:bodyPr/>
          <a:lstStyle/>
          <a:p>
            <a:r>
              <a:rPr lang="en-US"/>
              <a:t>Graph</a:t>
            </a:r>
          </a:p>
        </p:txBody>
      </p:sp>
      <p:pic>
        <p:nvPicPr>
          <p:cNvPr id="7" name="Content Placeholder 8"/>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572000" y="2097420"/>
            <a:ext cx="4187825" cy="4234554"/>
          </a:xfrm>
        </p:spPr>
      </p:pic>
    </p:spTree>
    <p:extLst>
      <p:ext uri="{BB962C8B-B14F-4D97-AF65-F5344CB8AC3E}">
        <p14:creationId xmlns:p14="http://schemas.microsoft.com/office/powerpoint/2010/main" val="246635508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62421"/>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a:spcAft>
                <a:spcPts val="0"/>
              </a:spcAft>
              <a:defRPr/>
            </a:pPr>
            <a:r>
              <a:rPr lang="en-US" sz="4000">
                <a:latin typeface="Calibri"/>
                <a:ea typeface="ＭＳ Ｐゴシック"/>
                <a:cs typeface="Calibri"/>
              </a:rPr>
              <a:t>EconEdLink Membership</a:t>
            </a:r>
            <a:endParaRPr lang="en-US"/>
          </a:p>
        </p:txBody>
      </p:sp>
      <p:sp>
        <p:nvSpPr>
          <p:cNvPr id="3" name="TextBox 2">
            <a:extLst>
              <a:ext uri="{FF2B5EF4-FFF2-40B4-BE49-F238E27FC236}">
                <a16:creationId xmlns:a16="http://schemas.microsoft.com/office/drawing/2014/main" id="{D213714B-F9E8-8C44-9AF8-383F3F244D95}"/>
              </a:ext>
            </a:extLst>
          </p:cNvPr>
          <p:cNvSpPr txBox="1"/>
          <p:nvPr/>
        </p:nvSpPr>
        <p:spPr>
          <a:xfrm>
            <a:off x="482538" y="2114894"/>
            <a:ext cx="8175171" cy="4247317"/>
          </a:xfrm>
          <a:prstGeom prst="rect">
            <a:avLst/>
          </a:prstGeom>
          <a:noFill/>
        </p:spPr>
        <p:txBody>
          <a:bodyPr wrap="square" rtlCol="0" anchor="t">
            <a:spAutoFit/>
          </a:bodyPr>
          <a:lstStyle/>
          <a:p>
            <a:r>
              <a:rPr lang="en-US">
                <a:latin typeface="Arial"/>
                <a:ea typeface="ＭＳ Ｐゴシック"/>
                <a:cs typeface="Arial"/>
              </a:rPr>
              <a:t>You can now access CEE’s professional development webinars directly on EconEdLink.org! To receive these new professional development benefits, </a:t>
            </a:r>
            <a:r>
              <a:rPr lang="en-US" b="1">
                <a:latin typeface="Arial"/>
                <a:ea typeface="ＭＳ Ｐゴシック"/>
                <a:cs typeface="Arial"/>
              </a:rPr>
              <a:t>become an EconEdLink </a:t>
            </a:r>
            <a:r>
              <a:rPr lang="en-US" b="1">
                <a:latin typeface="Arial"/>
                <a:ea typeface="ＭＳ Ｐゴシック"/>
                <a:cs typeface="Arial"/>
                <a:hlinkClick r:id="rId3"/>
              </a:rPr>
              <a:t>member</a:t>
            </a:r>
            <a:r>
              <a:rPr lang="en-US">
                <a:latin typeface="Arial"/>
                <a:ea typeface="ＭＳ Ｐゴシック"/>
                <a:cs typeface="Arial"/>
              </a:rPr>
              <a:t>. As a member, you will now be able to: </a:t>
            </a:r>
            <a:endParaRPr lang="en-US"/>
          </a:p>
          <a:p>
            <a:endParaRPr lang="en-US"/>
          </a:p>
          <a:p>
            <a:pPr marL="285750" indent="-285750">
              <a:buFont typeface="Arial"/>
              <a:buChar char="•"/>
            </a:pPr>
            <a:r>
              <a:rPr lang="en-US">
                <a:latin typeface="Arial"/>
                <a:ea typeface="ＭＳ Ｐゴシック"/>
                <a:cs typeface="Arial"/>
              </a:rPr>
              <a:t>Automatically receive a professional development certificate via e-mail within 24 hours after viewing any webinar for a minimum of 45 minutes</a:t>
            </a:r>
            <a:endParaRPr lang="en-US"/>
          </a:p>
          <a:p>
            <a:pPr marL="285750" indent="-285750">
              <a:buFont typeface="Arial"/>
              <a:buChar char="•"/>
            </a:pPr>
            <a:r>
              <a:rPr lang="en-US">
                <a:latin typeface="Arial"/>
                <a:ea typeface="ＭＳ Ｐゴシック"/>
                <a:cs typeface="Arial"/>
              </a:rPr>
              <a:t>Register for upcoming webinars with a simple one-click process </a:t>
            </a:r>
            <a:endParaRPr lang="en-US"/>
          </a:p>
          <a:p>
            <a:pPr marL="285750" indent="-285750">
              <a:buFont typeface="Arial"/>
              <a:buChar char="•"/>
            </a:pPr>
            <a:r>
              <a:rPr lang="en-US">
                <a:latin typeface="Arial"/>
                <a:ea typeface="ＭＳ Ｐゴシック"/>
                <a:cs typeface="Arial"/>
              </a:rPr>
              <a:t>Easily download presentations, lesson plan materials and activities for each webinar </a:t>
            </a:r>
            <a:endParaRPr lang="en-US"/>
          </a:p>
          <a:p>
            <a:pPr marL="285750" indent="-285750">
              <a:buFont typeface="Arial"/>
              <a:buChar char="•"/>
            </a:pPr>
            <a:r>
              <a:rPr lang="en-US">
                <a:latin typeface="Arial"/>
                <a:ea typeface="ＭＳ Ｐゴシック"/>
                <a:cs typeface="Arial"/>
              </a:rPr>
              <a:t>Search and view all webinars at your convenience </a:t>
            </a:r>
            <a:endParaRPr lang="en-US"/>
          </a:p>
          <a:p>
            <a:pPr marL="285750" indent="-285750">
              <a:buFont typeface="Arial"/>
              <a:buChar char="•"/>
            </a:pPr>
            <a:r>
              <a:rPr lang="en-US">
                <a:latin typeface="Arial"/>
                <a:ea typeface="ＭＳ Ｐゴシック"/>
                <a:cs typeface="Arial"/>
              </a:rPr>
              <a:t>Save webinars to your EconEdLink dashboard for easy access to the event</a:t>
            </a:r>
            <a:endParaRPr lang="en-US"/>
          </a:p>
          <a:p>
            <a:endParaRPr lang="en-US">
              <a:latin typeface="Arial"/>
              <a:ea typeface="ＭＳ Ｐゴシック"/>
              <a:cs typeface="Arial"/>
            </a:endParaRPr>
          </a:p>
          <a:p>
            <a:pPr algn="ctr"/>
            <a:r>
              <a:rPr lang="en-US">
                <a:latin typeface="Arial"/>
                <a:ea typeface="ＭＳ Ｐゴシック"/>
                <a:cs typeface="Arial"/>
              </a:rPr>
              <a:t>You may access our new </a:t>
            </a:r>
            <a:r>
              <a:rPr lang="en-US" b="1">
                <a:latin typeface="Arial"/>
                <a:ea typeface="ＭＳ Ｐゴシック"/>
                <a:cs typeface="Arial"/>
              </a:rPr>
              <a:t>Professional Development</a:t>
            </a:r>
            <a:r>
              <a:rPr lang="en-US">
                <a:latin typeface="Arial"/>
                <a:ea typeface="ＭＳ Ｐゴシック"/>
                <a:cs typeface="Arial"/>
              </a:rPr>
              <a:t> page </a:t>
            </a:r>
            <a:r>
              <a:rPr lang="en-US">
                <a:latin typeface="Arial"/>
                <a:ea typeface="ＭＳ Ｐゴシック"/>
                <a:cs typeface="Arial"/>
                <a:hlinkClick r:id="rId4"/>
              </a:rPr>
              <a:t>here</a:t>
            </a:r>
            <a:endParaRPr lang="en-US">
              <a:latin typeface="Arial"/>
              <a:ea typeface="ＭＳ Ｐゴシック"/>
              <a:cs typeface="Arial"/>
            </a:endParaRPr>
          </a:p>
          <a:p>
            <a:endParaRPr lang="en-US">
              <a:latin typeface="Arial"/>
              <a:ea typeface="ＭＳ Ｐゴシック"/>
              <a:cs typeface="Arial"/>
            </a:endParaRPr>
          </a:p>
        </p:txBody>
      </p:sp>
    </p:spTree>
    <p:extLst>
      <p:ext uri="{BB962C8B-B14F-4D97-AF65-F5344CB8AC3E}">
        <p14:creationId xmlns:p14="http://schemas.microsoft.com/office/powerpoint/2010/main" val="26960247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2388"/>
            <a:ext cx="8229600" cy="589936"/>
          </a:xfrm>
        </p:spPr>
        <p:txBody>
          <a:bodyPr/>
          <a:lstStyle/>
          <a:p>
            <a:r>
              <a:rPr lang="en-US" sz="3200"/>
              <a:t>What are the causes?</a:t>
            </a:r>
          </a:p>
        </p:txBody>
      </p:sp>
      <p:sp>
        <p:nvSpPr>
          <p:cNvPr id="3" name="Text Placeholder 2"/>
          <p:cNvSpPr>
            <a:spLocks noGrp="1"/>
          </p:cNvSpPr>
          <p:nvPr>
            <p:ph type="body" idx="1"/>
          </p:nvPr>
        </p:nvSpPr>
        <p:spPr>
          <a:xfrm>
            <a:off x="457200" y="1622324"/>
            <a:ext cx="4040188" cy="552551"/>
          </a:xfrm>
        </p:spPr>
        <p:txBody>
          <a:bodyPr/>
          <a:lstStyle/>
          <a:p>
            <a:r>
              <a:rPr lang="en-US"/>
              <a:t>The Inflation Spiral	</a:t>
            </a:r>
          </a:p>
        </p:txBody>
      </p:sp>
      <p:sp>
        <p:nvSpPr>
          <p:cNvPr id="4" name="Content Placeholder 3"/>
          <p:cNvSpPr>
            <a:spLocks noGrp="1"/>
          </p:cNvSpPr>
          <p:nvPr>
            <p:ph sz="half" idx="2"/>
          </p:nvPr>
        </p:nvSpPr>
        <p:spPr/>
        <p:txBody>
          <a:bodyPr/>
          <a:lstStyle/>
          <a:p>
            <a:pPr>
              <a:buFont typeface="Wingdings" panose="05000000000000000000" pitchFamily="2" charset="2"/>
              <a:buChar char="ü"/>
            </a:pPr>
            <a:r>
              <a:rPr lang="en-US" sz="1800"/>
              <a:t>Self-sustaining upward trend in general price levels due to interaction of demand pull and cost push inflation</a:t>
            </a:r>
          </a:p>
          <a:p>
            <a:pPr>
              <a:buFont typeface="Wingdings" panose="05000000000000000000" pitchFamily="2" charset="2"/>
              <a:buChar char="ü"/>
            </a:pPr>
            <a:r>
              <a:rPr lang="en-US" sz="1800"/>
              <a:t>“Wage-price spiral” </a:t>
            </a:r>
          </a:p>
          <a:p>
            <a:pPr>
              <a:buFont typeface="Wingdings" panose="05000000000000000000" pitchFamily="2" charset="2"/>
              <a:buChar char="ü"/>
            </a:pPr>
            <a:r>
              <a:rPr lang="en-US" sz="1800"/>
              <a:t>High cost of living prompts demands for higher wages </a:t>
            </a:r>
          </a:p>
          <a:p>
            <a:pPr>
              <a:buFont typeface="Wingdings" panose="05000000000000000000" pitchFamily="2" charset="2"/>
              <a:buChar char="ü"/>
            </a:pPr>
            <a:r>
              <a:rPr lang="en-US" sz="1800"/>
              <a:t>This pushes production costs up forcing firms to increases prices</a:t>
            </a:r>
          </a:p>
          <a:p>
            <a:pPr>
              <a:buFont typeface="Wingdings" panose="05000000000000000000" pitchFamily="2" charset="2"/>
              <a:buChar char="ü"/>
            </a:pPr>
            <a:r>
              <a:rPr lang="en-US" sz="1800"/>
              <a:t>This in turn triggers calls for fresh wage increases ... and so on</a:t>
            </a:r>
          </a:p>
          <a:p>
            <a:endParaRPr lang="en-US" sz="1800"/>
          </a:p>
        </p:txBody>
      </p:sp>
      <p:sp>
        <p:nvSpPr>
          <p:cNvPr id="5" name="Text Placeholder 4"/>
          <p:cNvSpPr>
            <a:spLocks noGrp="1"/>
          </p:cNvSpPr>
          <p:nvPr>
            <p:ph type="body" sz="quarter" idx="3"/>
          </p:nvPr>
        </p:nvSpPr>
        <p:spPr/>
        <p:txBody>
          <a:bodyPr/>
          <a:lstStyle/>
          <a:p>
            <a:r>
              <a:rPr lang="en-US"/>
              <a:t>Graph</a:t>
            </a:r>
          </a:p>
        </p:txBody>
      </p:sp>
      <p:pic>
        <p:nvPicPr>
          <p:cNvPr id="7" name="Content Placeholder 10"/>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645025" y="2174875"/>
            <a:ext cx="4040188" cy="3951288"/>
          </a:xfrm>
        </p:spPr>
      </p:pic>
    </p:spTree>
    <p:extLst>
      <p:ext uri="{BB962C8B-B14F-4D97-AF65-F5344CB8AC3E}">
        <p14:creationId xmlns:p14="http://schemas.microsoft.com/office/powerpoint/2010/main" val="2279242549"/>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Part III:   Effects</a:t>
            </a:r>
          </a:p>
        </p:txBody>
      </p:sp>
      <p:sp>
        <p:nvSpPr>
          <p:cNvPr id="10" name="Text Placeholder 9"/>
          <p:cNvSpPr>
            <a:spLocks noGrp="1"/>
          </p:cNvSpPr>
          <p:nvPr>
            <p:ph type="body" idx="1"/>
          </p:nvPr>
        </p:nvSpPr>
        <p:spPr/>
        <p:txBody>
          <a:bodyPr/>
          <a:lstStyle/>
          <a:p>
            <a:endParaRPr lang="en-US"/>
          </a:p>
        </p:txBody>
      </p:sp>
    </p:spTree>
    <p:extLst>
      <p:ext uri="{BB962C8B-B14F-4D97-AF65-F5344CB8AC3E}">
        <p14:creationId xmlns:p14="http://schemas.microsoft.com/office/powerpoint/2010/main" val="496012386"/>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11044"/>
            <a:ext cx="8229600" cy="639097"/>
          </a:xfrm>
        </p:spPr>
        <p:txBody>
          <a:bodyPr/>
          <a:lstStyle/>
          <a:p>
            <a:r>
              <a:rPr lang="en-US" sz="3200"/>
              <a:t>Inflation “Erosion” Formula</a:t>
            </a:r>
          </a:p>
        </p:txBody>
      </p:sp>
      <p:sp>
        <p:nvSpPr>
          <p:cNvPr id="5" name="Content Placeholder 4"/>
          <p:cNvSpPr>
            <a:spLocks noGrp="1"/>
          </p:cNvSpPr>
          <p:nvPr>
            <p:ph idx="1"/>
          </p:nvPr>
        </p:nvSpPr>
        <p:spPr>
          <a:xfrm>
            <a:off x="457200" y="1750141"/>
            <a:ext cx="8229600" cy="4406819"/>
          </a:xfrm>
        </p:spPr>
        <p:txBody>
          <a:bodyPr/>
          <a:lstStyle/>
          <a:p>
            <a:pPr lvl="0"/>
            <a:r>
              <a:rPr lang="en-US">
                <a:solidFill>
                  <a:srgbClr val="7A9900"/>
                </a:solidFill>
              </a:rPr>
              <a:t>Real (true value/adjusted for inflation  value) </a:t>
            </a:r>
          </a:p>
          <a:p>
            <a:pPr lvl="0"/>
            <a:endParaRPr lang="en-US">
              <a:solidFill>
                <a:srgbClr val="7A9900"/>
              </a:solidFill>
            </a:endParaRPr>
          </a:p>
          <a:p>
            <a:pPr lvl="0"/>
            <a:r>
              <a:rPr lang="en-US">
                <a:solidFill>
                  <a:srgbClr val="7A9900"/>
                </a:solidFill>
              </a:rPr>
              <a:t>Nominal (on paper/unadjusted value) </a:t>
            </a:r>
          </a:p>
          <a:p>
            <a:pPr lvl="0"/>
            <a:endParaRPr lang="en-US">
              <a:solidFill>
                <a:srgbClr val="7A9900"/>
              </a:solidFill>
            </a:endParaRPr>
          </a:p>
          <a:p>
            <a:pPr lvl="0"/>
            <a:r>
              <a:rPr lang="en-US">
                <a:solidFill>
                  <a:srgbClr val="7A9900"/>
                </a:solidFill>
              </a:rPr>
              <a:t>Real _____ = nominal ______ - inflation rate</a:t>
            </a:r>
          </a:p>
          <a:p>
            <a:pPr marL="0" lvl="0" indent="0" algn="ctr">
              <a:buNone/>
            </a:pPr>
            <a:r>
              <a:rPr lang="en-US">
                <a:solidFill>
                  <a:srgbClr val="FF0000"/>
                </a:solidFill>
              </a:rPr>
              <a:t>0% rate of growth = 2% savings account – 2% inflation rate</a:t>
            </a:r>
          </a:p>
        </p:txBody>
      </p:sp>
    </p:spTree>
    <p:extLst>
      <p:ext uri="{BB962C8B-B14F-4D97-AF65-F5344CB8AC3E}">
        <p14:creationId xmlns:p14="http://schemas.microsoft.com/office/powerpoint/2010/main" val="1440862916"/>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54273189"/>
              </p:ext>
            </p:extLst>
          </p:nvPr>
        </p:nvGraphicFramePr>
        <p:xfrm>
          <a:off x="457200" y="1249363"/>
          <a:ext cx="8229600" cy="512064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3805456526"/>
                    </a:ext>
                  </a:extLst>
                </a:gridCol>
                <a:gridCol w="2057400">
                  <a:extLst>
                    <a:ext uri="{9D8B030D-6E8A-4147-A177-3AD203B41FA5}">
                      <a16:colId xmlns:a16="http://schemas.microsoft.com/office/drawing/2014/main" val="2742251574"/>
                    </a:ext>
                  </a:extLst>
                </a:gridCol>
                <a:gridCol w="2057400">
                  <a:extLst>
                    <a:ext uri="{9D8B030D-6E8A-4147-A177-3AD203B41FA5}">
                      <a16:colId xmlns:a16="http://schemas.microsoft.com/office/drawing/2014/main" val="3645161264"/>
                    </a:ext>
                  </a:extLst>
                </a:gridCol>
                <a:gridCol w="2057400">
                  <a:extLst>
                    <a:ext uri="{9D8B030D-6E8A-4147-A177-3AD203B41FA5}">
                      <a16:colId xmlns:a16="http://schemas.microsoft.com/office/drawing/2014/main" val="2971926975"/>
                    </a:ext>
                  </a:extLst>
                </a:gridCol>
              </a:tblGrid>
              <a:tr h="370840">
                <a:tc>
                  <a:txBody>
                    <a:bodyPr/>
                    <a:lstStyle/>
                    <a:p>
                      <a:r>
                        <a:rPr lang="en-US"/>
                        <a:t>Banks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Consumers</a:t>
                      </a:r>
                    </a:p>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Businesses</a:t>
                      </a:r>
                    </a:p>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Government</a:t>
                      </a:r>
                    </a:p>
                    <a:p>
                      <a:endParaRPr lang="en-US"/>
                    </a:p>
                  </a:txBody>
                  <a:tcPr/>
                </a:tc>
                <a:extLst>
                  <a:ext uri="{0D108BD9-81ED-4DB2-BD59-A6C34878D82A}">
                    <a16:rowId xmlns:a16="http://schemas.microsoft.com/office/drawing/2014/main" val="2353120957"/>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Inflation Tax</a:t>
                      </a:r>
                    </a:p>
                    <a:p>
                      <a:endParaRPr lang="en-US"/>
                    </a:p>
                  </a:txBody>
                  <a:tcPr/>
                </a:tc>
                <a:tc>
                  <a:txBody>
                    <a:bodyPr/>
                    <a:lstStyle/>
                    <a:p>
                      <a:pPr marL="285750" indent="-285750">
                        <a:buFont typeface="Arial" panose="020B0604020202020204" pitchFamily="34" charset="0"/>
                        <a:buChar char="•"/>
                      </a:pPr>
                      <a:r>
                        <a:rPr lang="en-US"/>
                        <a:t>Real = nominal</a:t>
                      </a:r>
                      <a:r>
                        <a:rPr lang="en-US" baseline="0"/>
                        <a:t> – inflation</a:t>
                      </a:r>
                    </a:p>
                    <a:p>
                      <a:pPr marL="285750" indent="-285750">
                        <a:buFont typeface="Arial" panose="020B0604020202020204" pitchFamily="34" charset="0"/>
                        <a:buChar char="•"/>
                      </a:pPr>
                      <a:r>
                        <a:rPr lang="en-US" baseline="0"/>
                        <a:t>Erodes purchasing power</a:t>
                      </a:r>
                      <a:endParaRPr lang="en-US"/>
                    </a:p>
                    <a:p>
                      <a:pPr marL="285750" indent="-285750">
                        <a:buFont typeface="Arial" panose="020B0604020202020204" pitchFamily="34" charset="0"/>
                        <a:buChar char="•"/>
                      </a:pPr>
                      <a:r>
                        <a:rPr lang="en-US"/>
                        <a:t>Erodes Savings</a:t>
                      </a:r>
                    </a:p>
                    <a:p>
                      <a:pPr marL="285750" indent="-285750">
                        <a:buFont typeface="Arial" panose="020B0604020202020204" pitchFamily="34" charset="0"/>
                        <a:buChar char="•"/>
                      </a:pPr>
                      <a:r>
                        <a:rPr lang="en-US"/>
                        <a:t>Erodes Fixed</a:t>
                      </a:r>
                      <a:r>
                        <a:rPr lang="en-US" baseline="0"/>
                        <a:t> income</a:t>
                      </a:r>
                    </a:p>
                    <a:p>
                      <a:pPr marL="285750" indent="-285750">
                        <a:buFont typeface="Arial" panose="020B0604020202020204" pitchFamily="34" charset="0"/>
                        <a:buChar char="•"/>
                      </a:pPr>
                      <a:r>
                        <a:rPr lang="en-US" baseline="0"/>
                        <a:t>Erodes wage gains</a:t>
                      </a:r>
                    </a:p>
                    <a:p>
                      <a:pPr marL="285750" indent="-285750">
                        <a:buFont typeface="Arial" panose="020B0604020202020204" pitchFamily="34" charset="0"/>
                        <a:buChar char="•"/>
                      </a:pPr>
                      <a:r>
                        <a:rPr lang="en-US" baseline="0"/>
                        <a:t>Erodes Bond Values</a:t>
                      </a:r>
                    </a:p>
                    <a:p>
                      <a:pPr marL="285750" indent="-285750">
                        <a:buFont typeface="Arial" panose="020B0604020202020204" pitchFamily="34" charset="0"/>
                        <a:buChar char="•"/>
                      </a:pPr>
                      <a:r>
                        <a:rPr lang="en-US" baseline="0"/>
                        <a:t>Expected vs. unexpected inflation</a:t>
                      </a:r>
                    </a:p>
                    <a:p>
                      <a:endParaRPr lang="en-US"/>
                    </a:p>
                  </a:txBody>
                  <a:tcPr/>
                </a:tc>
                <a:tc>
                  <a:txBody>
                    <a:bodyPr/>
                    <a:lstStyle/>
                    <a:p>
                      <a:pPr marL="285750" indent="-285750">
                        <a:buFont typeface="Arial" panose="020B0604020202020204" pitchFamily="34" charset="0"/>
                        <a:buChar char="•"/>
                      </a:pPr>
                      <a:r>
                        <a:rPr lang="en-US"/>
                        <a:t>Unit of Account Effect</a:t>
                      </a:r>
                    </a:p>
                    <a:p>
                      <a:pPr marL="285750" indent="-285750">
                        <a:buFont typeface="Arial" panose="020B0604020202020204" pitchFamily="34" charset="0"/>
                        <a:buChar char="•"/>
                      </a:pPr>
                      <a:r>
                        <a:rPr lang="en-US"/>
                        <a:t>Menu</a:t>
                      </a:r>
                      <a:r>
                        <a:rPr lang="en-US" baseline="0"/>
                        <a:t> Costs</a:t>
                      </a:r>
                    </a:p>
                    <a:p>
                      <a:pPr marL="285750" indent="-285750">
                        <a:buFont typeface="Arial" panose="020B0604020202020204" pitchFamily="34" charset="0"/>
                        <a:buChar char="•"/>
                      </a:pPr>
                      <a:r>
                        <a:rPr lang="en-US" baseline="0"/>
                        <a:t>Elastic Businesses lose money</a:t>
                      </a:r>
                    </a:p>
                    <a:p>
                      <a:endParaRPr lang="en-US"/>
                    </a:p>
                  </a:txBody>
                  <a:tcPr/>
                </a:tc>
                <a:tc>
                  <a:txBody>
                    <a:bodyPr/>
                    <a:lstStyle/>
                    <a:p>
                      <a:pPr marL="285750" indent="-285750">
                        <a:buFont typeface="Arial" panose="020B0604020202020204" pitchFamily="34" charset="0"/>
                        <a:buChar char="•"/>
                      </a:pPr>
                      <a:r>
                        <a:rPr lang="en-US"/>
                        <a:t>Inflation Temptation</a:t>
                      </a:r>
                    </a:p>
                    <a:p>
                      <a:pPr marL="285750" indent="-285750">
                        <a:buFont typeface="Arial" panose="020B0604020202020204" pitchFamily="34" charset="0"/>
                        <a:buChar char="•"/>
                      </a:pPr>
                      <a:r>
                        <a:rPr lang="en-US"/>
                        <a:t>Depreciation</a:t>
                      </a:r>
                      <a:r>
                        <a:rPr lang="en-US" baseline="0"/>
                        <a:t> of currency</a:t>
                      </a:r>
                    </a:p>
                    <a:p>
                      <a:pPr marL="285750" indent="-285750">
                        <a:buFont typeface="Arial" panose="020B0604020202020204" pitchFamily="34" charset="0"/>
                        <a:buChar char="•"/>
                      </a:pPr>
                      <a:r>
                        <a:rPr lang="en-US" baseline="0"/>
                        <a:t>Lack of foreign capital</a:t>
                      </a:r>
                      <a:endParaRPr lang="en-US"/>
                    </a:p>
                    <a:p>
                      <a:endParaRPr lang="en-US"/>
                    </a:p>
                  </a:txBody>
                  <a:tcPr/>
                </a:tc>
                <a:extLst>
                  <a:ext uri="{0D108BD9-81ED-4DB2-BD59-A6C34878D82A}">
                    <a16:rowId xmlns:a16="http://schemas.microsoft.com/office/drawing/2014/main" val="1237481549"/>
                  </a:ext>
                </a:extLst>
              </a:tr>
            </a:tbl>
          </a:graphicData>
        </a:graphic>
      </p:graphicFrame>
    </p:spTree>
    <p:extLst>
      <p:ext uri="{BB962C8B-B14F-4D97-AF65-F5344CB8AC3E}">
        <p14:creationId xmlns:p14="http://schemas.microsoft.com/office/powerpoint/2010/main" val="2437797536"/>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17755"/>
          </a:xfrm>
        </p:spPr>
        <p:txBody>
          <a:bodyPr/>
          <a:lstStyle/>
          <a:p>
            <a:r>
              <a:rPr lang="en-US" sz="3200"/>
              <a:t>Personal Finance:  bonds</a:t>
            </a:r>
          </a:p>
        </p:txBody>
      </p:sp>
      <p:sp>
        <p:nvSpPr>
          <p:cNvPr id="3" name="Content Placeholder 2"/>
          <p:cNvSpPr>
            <a:spLocks noGrp="1"/>
          </p:cNvSpPr>
          <p:nvPr>
            <p:ph idx="1"/>
          </p:nvPr>
        </p:nvSpPr>
        <p:spPr>
          <a:xfrm>
            <a:off x="457200" y="1632155"/>
            <a:ext cx="8229600" cy="4680155"/>
          </a:xfrm>
        </p:spPr>
        <p:txBody>
          <a:bodyPr/>
          <a:lstStyle/>
          <a:p>
            <a:pPr marL="0" indent="0">
              <a:buNone/>
            </a:pPr>
            <a:r>
              <a:rPr lang="en-US" sz="1800">
                <a:hlinkClick r:id="rId2"/>
              </a:rPr>
              <a:t>https://www.youtube.com/watch?v=IuyejHOGCro</a:t>
            </a:r>
            <a:endParaRPr lang="en-US" sz="1800" b="1"/>
          </a:p>
          <a:p>
            <a:r>
              <a:rPr lang="en-US" sz="1800" b="1"/>
              <a:t>For bonds, assume:</a:t>
            </a:r>
          </a:p>
          <a:p>
            <a:pPr lvl="1"/>
            <a:r>
              <a:rPr lang="en-US" sz="1800"/>
              <a:t>1) bonds’ interest rate is </a:t>
            </a:r>
            <a:r>
              <a:rPr lang="en-US" sz="1800" b="1"/>
              <a:t>non-variable (does not change)</a:t>
            </a:r>
            <a:r>
              <a:rPr lang="en-US" sz="1800"/>
              <a:t>; </a:t>
            </a:r>
          </a:p>
          <a:p>
            <a:pPr lvl="1"/>
            <a:r>
              <a:rPr lang="en-US" sz="1800"/>
              <a:t>2) bonds are traded like stocks – they can increase and decrease in value. </a:t>
            </a:r>
          </a:p>
          <a:p>
            <a:r>
              <a:rPr lang="en-US" sz="1800"/>
              <a:t>Bonds are “IOU’s” from the government, corporations and the Federal Reserve. People give these entities loans and are paid back after a certain period of time (called a </a:t>
            </a:r>
            <a:r>
              <a:rPr lang="en-US" sz="1800" b="1"/>
              <a:t>maturity date</a:t>
            </a:r>
            <a:r>
              <a:rPr lang="en-US" sz="1800"/>
              <a:t>) with the </a:t>
            </a:r>
            <a:r>
              <a:rPr lang="en-US" sz="1800" b="1"/>
              <a:t>principal (initial amount)</a:t>
            </a:r>
            <a:r>
              <a:rPr lang="en-US" sz="1800"/>
              <a:t> plus a yearly </a:t>
            </a:r>
            <a:r>
              <a:rPr lang="en-US" sz="1800" b="1"/>
              <a:t>compounded interest</a:t>
            </a:r>
            <a:r>
              <a:rPr lang="en-US" sz="1800"/>
              <a:t>. </a:t>
            </a:r>
            <a:r>
              <a:rPr lang="en-US" sz="1800" i="1">
                <a:solidFill>
                  <a:srgbClr val="7A9900"/>
                </a:solidFill>
              </a:rPr>
              <a:t>For example, a </a:t>
            </a:r>
            <a:r>
              <a:rPr lang="en-US" sz="1800" b="1" i="1">
                <a:solidFill>
                  <a:srgbClr val="7A9900"/>
                </a:solidFill>
              </a:rPr>
              <a:t>$1,000 5% bond</a:t>
            </a:r>
            <a:r>
              <a:rPr lang="en-US" sz="1800" i="1">
                <a:solidFill>
                  <a:srgbClr val="7A9900"/>
                </a:solidFill>
              </a:rPr>
              <a:t> over the course of 5 years = </a:t>
            </a:r>
            <a:r>
              <a:rPr lang="en-US" sz="1800" b="1" i="1">
                <a:solidFill>
                  <a:srgbClr val="7A9900"/>
                </a:solidFill>
              </a:rPr>
              <a:t>year 1:</a:t>
            </a:r>
            <a:r>
              <a:rPr lang="en-US" sz="1800" i="1">
                <a:solidFill>
                  <a:srgbClr val="7A9900"/>
                </a:solidFill>
              </a:rPr>
              <a:t> 1,050; </a:t>
            </a:r>
            <a:r>
              <a:rPr lang="en-US" sz="1800" b="1" i="1">
                <a:solidFill>
                  <a:srgbClr val="7A9900"/>
                </a:solidFill>
              </a:rPr>
              <a:t>year 2:</a:t>
            </a:r>
            <a:r>
              <a:rPr lang="en-US" sz="1800" i="1">
                <a:solidFill>
                  <a:srgbClr val="7A9900"/>
                </a:solidFill>
              </a:rPr>
              <a:t> 5% interest of$1,050 = $1,152 and so forth up until </a:t>
            </a:r>
            <a:r>
              <a:rPr lang="en-US" sz="1800" b="1" i="1">
                <a:solidFill>
                  <a:srgbClr val="7A9900"/>
                </a:solidFill>
              </a:rPr>
              <a:t>year 5.</a:t>
            </a:r>
          </a:p>
          <a:p>
            <a:pPr marL="0" indent="0">
              <a:buNone/>
            </a:pPr>
            <a:r>
              <a:rPr lang="en-US" sz="1800"/>
              <a:t>OR…</a:t>
            </a:r>
          </a:p>
          <a:p>
            <a:r>
              <a:rPr lang="en-US" sz="1800"/>
              <a:t>	the bond rate (or </a:t>
            </a:r>
            <a:r>
              <a:rPr lang="en-US" sz="1800" b="1"/>
              <a:t>coupon rate</a:t>
            </a:r>
            <a:r>
              <a:rPr lang="en-US" sz="1800"/>
              <a:t>) creates a yearly income; so a $1,000 bond with a 5% coupon rate will give you an income of $50 per bond </a:t>
            </a:r>
          </a:p>
          <a:p>
            <a:endParaRPr lang="en-US" sz="1800"/>
          </a:p>
        </p:txBody>
      </p:sp>
    </p:spTree>
    <p:extLst>
      <p:ext uri="{BB962C8B-B14F-4D97-AF65-F5344CB8AC3E}">
        <p14:creationId xmlns:p14="http://schemas.microsoft.com/office/powerpoint/2010/main" val="3922873891"/>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37419"/>
          </a:xfrm>
        </p:spPr>
        <p:txBody>
          <a:bodyPr/>
          <a:lstStyle/>
          <a:p>
            <a:r>
              <a:rPr lang="en-US" sz="2800"/>
              <a:t>Problems in Accounting for inflation</a:t>
            </a:r>
          </a:p>
        </p:txBody>
      </p:sp>
      <p:sp>
        <p:nvSpPr>
          <p:cNvPr id="3" name="Content Placeholder 2"/>
          <p:cNvSpPr>
            <a:spLocks noGrp="1"/>
          </p:cNvSpPr>
          <p:nvPr>
            <p:ph idx="1"/>
          </p:nvPr>
        </p:nvSpPr>
        <p:spPr>
          <a:xfrm>
            <a:off x="457200" y="1651819"/>
            <a:ext cx="8229600" cy="4505141"/>
          </a:xfrm>
        </p:spPr>
        <p:txBody>
          <a:bodyPr/>
          <a:lstStyle/>
          <a:p>
            <a:r>
              <a:rPr lang="en-US"/>
              <a:t>Does </a:t>
            </a:r>
            <a:r>
              <a:rPr lang="en-US" u="sng">
                <a:solidFill>
                  <a:srgbClr val="7A9900"/>
                </a:solidFill>
              </a:rPr>
              <a:t>not</a:t>
            </a:r>
            <a:r>
              <a:rPr lang="en-US"/>
              <a:t> account for changes in technology</a:t>
            </a:r>
          </a:p>
          <a:p>
            <a:r>
              <a:rPr lang="en-US"/>
              <a:t>Does </a:t>
            </a:r>
            <a:r>
              <a:rPr lang="en-US" u="sng">
                <a:solidFill>
                  <a:srgbClr val="7A9900"/>
                </a:solidFill>
              </a:rPr>
              <a:t>not</a:t>
            </a:r>
            <a:r>
              <a:rPr lang="en-US"/>
              <a:t> account for changes in improvements in quality </a:t>
            </a:r>
          </a:p>
          <a:p>
            <a:r>
              <a:rPr lang="en-US"/>
              <a:t>Only the </a:t>
            </a:r>
            <a:r>
              <a:rPr lang="en-US" u="sng">
                <a:solidFill>
                  <a:srgbClr val="7A9900"/>
                </a:solidFill>
              </a:rPr>
              <a:t>urban consumer </a:t>
            </a:r>
            <a:r>
              <a:rPr lang="en-US"/>
              <a:t>is calculated:  not the entire economy</a:t>
            </a:r>
          </a:p>
          <a:p>
            <a:endParaRPr lang="en-US"/>
          </a:p>
        </p:txBody>
      </p:sp>
    </p:spTree>
    <p:extLst>
      <p:ext uri="{BB962C8B-B14F-4D97-AF65-F5344CB8AC3E}">
        <p14:creationId xmlns:p14="http://schemas.microsoft.com/office/powerpoint/2010/main" val="881563289"/>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Part IV:  </a:t>
            </a:r>
            <a:r>
              <a:rPr lang="en-US" err="1"/>
              <a:t>rEturn</a:t>
            </a:r>
            <a:r>
              <a:rPr lang="en-US"/>
              <a:t> to College</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850047433"/>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51069"/>
            <a:ext cx="8229600" cy="768096"/>
          </a:xfrm>
        </p:spPr>
        <p:txBody>
          <a:bodyPr/>
          <a:lstStyle/>
          <a:p>
            <a:r>
              <a:rPr lang="en-US" sz="5400"/>
              <a:t>Composition of a Loan</a:t>
            </a:r>
          </a:p>
        </p:txBody>
      </p:sp>
      <p:sp>
        <p:nvSpPr>
          <p:cNvPr id="5" name="Content Placeholder 4"/>
          <p:cNvSpPr>
            <a:spLocks noGrp="1"/>
          </p:cNvSpPr>
          <p:nvPr>
            <p:ph idx="1"/>
          </p:nvPr>
        </p:nvSpPr>
        <p:spPr>
          <a:xfrm>
            <a:off x="457200" y="2210158"/>
            <a:ext cx="8229600" cy="4538472"/>
          </a:xfrm>
        </p:spPr>
        <p:txBody>
          <a:bodyPr/>
          <a:lstStyle/>
          <a:p>
            <a:r>
              <a:rPr lang="en-US"/>
              <a:t>Principal:  </a:t>
            </a:r>
            <a:r>
              <a:rPr lang="en-US">
                <a:solidFill>
                  <a:schemeClr val="accent1"/>
                </a:solidFill>
              </a:rPr>
              <a:t>Amount of loan</a:t>
            </a:r>
          </a:p>
          <a:p>
            <a:endParaRPr lang="en-US"/>
          </a:p>
          <a:p>
            <a:r>
              <a:rPr lang="en-US"/>
              <a:t>Interest:  </a:t>
            </a:r>
            <a:r>
              <a:rPr lang="en-US">
                <a:solidFill>
                  <a:schemeClr val="accent1"/>
                </a:solidFill>
              </a:rPr>
              <a:t>Extra percentage you must pay to the bank</a:t>
            </a:r>
          </a:p>
          <a:p>
            <a:endParaRPr lang="en-US"/>
          </a:p>
          <a:p>
            <a:r>
              <a:rPr lang="en-US"/>
              <a:t>Balance:  </a:t>
            </a:r>
            <a:r>
              <a:rPr lang="en-US">
                <a:solidFill>
                  <a:schemeClr val="accent1"/>
                </a:solidFill>
              </a:rPr>
              <a:t>Amount remaining on a loan</a:t>
            </a:r>
          </a:p>
          <a:p>
            <a:endParaRPr lang="en-US"/>
          </a:p>
        </p:txBody>
      </p:sp>
    </p:spTree>
    <p:extLst>
      <p:ext uri="{BB962C8B-B14F-4D97-AF65-F5344CB8AC3E}">
        <p14:creationId xmlns:p14="http://schemas.microsoft.com/office/powerpoint/2010/main" val="142496128"/>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86384"/>
          </a:xfrm>
        </p:spPr>
        <p:txBody>
          <a:bodyPr/>
          <a:lstStyle/>
          <a:p>
            <a:r>
              <a:rPr lang="en-US" sz="3200"/>
              <a:t>How do banks make their money?</a:t>
            </a:r>
          </a:p>
        </p:txBody>
      </p:sp>
      <p:sp>
        <p:nvSpPr>
          <p:cNvPr id="3" name="Content Placeholder 2"/>
          <p:cNvSpPr>
            <a:spLocks noGrp="1"/>
          </p:cNvSpPr>
          <p:nvPr>
            <p:ph idx="1"/>
          </p:nvPr>
        </p:nvSpPr>
        <p:spPr>
          <a:xfrm>
            <a:off x="457200" y="1700784"/>
            <a:ext cx="8229600" cy="4456176"/>
          </a:xfrm>
        </p:spPr>
        <p:txBody>
          <a:bodyPr/>
          <a:lstStyle/>
          <a:p>
            <a:pPr marL="0" indent="0">
              <a:buNone/>
            </a:pPr>
            <a:r>
              <a:rPr lang="en-US" sz="2000" b="1"/>
              <a:t>Part I:  </a:t>
            </a:r>
            <a:r>
              <a:rPr lang="en-US" sz="2000">
                <a:solidFill>
                  <a:srgbClr val="7A9900"/>
                </a:solidFill>
              </a:rPr>
              <a:t>Interest, </a:t>
            </a:r>
            <a:r>
              <a:rPr lang="en-US" sz="2000" err="1">
                <a:solidFill>
                  <a:srgbClr val="7A9900"/>
                </a:solidFill>
              </a:rPr>
              <a:t>a.k.a</a:t>
            </a:r>
            <a:r>
              <a:rPr lang="en-US" sz="2000">
                <a:solidFill>
                  <a:srgbClr val="7A9900"/>
                </a:solidFill>
              </a:rPr>
              <a:t>  profit of the bank for loaning money</a:t>
            </a:r>
          </a:p>
          <a:p>
            <a:endParaRPr lang="en-US" sz="2000"/>
          </a:p>
          <a:p>
            <a:pPr marL="0" indent="0">
              <a:buNone/>
            </a:pPr>
            <a:r>
              <a:rPr lang="en-US" sz="2000" b="1"/>
              <a:t>Part II:  </a:t>
            </a:r>
            <a:r>
              <a:rPr lang="en-US" sz="2000">
                <a:solidFill>
                  <a:srgbClr val="7A9900"/>
                </a:solidFill>
              </a:rPr>
              <a:t>Amortization Schedule</a:t>
            </a:r>
          </a:p>
          <a:p>
            <a:pPr marL="0" indent="0">
              <a:buNone/>
            </a:pPr>
            <a:r>
              <a:rPr lang="en-US" sz="2000">
                <a:hlinkClick r:id="rId2"/>
              </a:rPr>
              <a:t>https://www.bankrate.com/calculators/mortgages/loan-calculator.aspx</a:t>
            </a:r>
            <a:r>
              <a:rPr lang="en-US" sz="2000"/>
              <a:t> </a:t>
            </a:r>
          </a:p>
          <a:p>
            <a:pPr marL="0" indent="0">
              <a:buNone/>
            </a:pPr>
            <a:r>
              <a:rPr lang="en-US" sz="2000" b="1"/>
              <a:t>Amortization:  </a:t>
            </a:r>
            <a:r>
              <a:rPr lang="en-US" sz="2000">
                <a:solidFill>
                  <a:srgbClr val="7A9900"/>
                </a:solidFill>
              </a:rPr>
              <a:t>Paying off debt over time with fixed regular installments </a:t>
            </a:r>
            <a:br>
              <a:rPr lang="en-US" sz="2000">
                <a:solidFill>
                  <a:schemeClr val="accent1"/>
                </a:solidFill>
              </a:rPr>
            </a:br>
            <a:endParaRPr lang="en-US" sz="2000">
              <a:solidFill>
                <a:schemeClr val="accent1"/>
              </a:solidFill>
            </a:endParaRPr>
          </a:p>
          <a:p>
            <a:pPr marL="0" indent="0">
              <a:buNone/>
            </a:pPr>
            <a:r>
              <a:rPr lang="en-US" sz="2000" b="1"/>
              <a:t>Amortization Schedule: </a:t>
            </a:r>
            <a:r>
              <a:rPr lang="en-US" sz="2000">
                <a:solidFill>
                  <a:srgbClr val="7A9900"/>
                </a:solidFill>
              </a:rPr>
              <a:t>Allocation of payments between interest and principal.  Early payments have a higher percentage of interest and less principal.</a:t>
            </a:r>
          </a:p>
          <a:p>
            <a:endParaRPr lang="en-US" sz="2000"/>
          </a:p>
        </p:txBody>
      </p:sp>
    </p:spTree>
    <p:extLst>
      <p:ext uri="{BB962C8B-B14F-4D97-AF65-F5344CB8AC3E}">
        <p14:creationId xmlns:p14="http://schemas.microsoft.com/office/powerpoint/2010/main" val="1258298845"/>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85800"/>
          </a:xfrm>
        </p:spPr>
        <p:txBody>
          <a:bodyPr/>
          <a:lstStyle/>
          <a:p>
            <a:r>
              <a:rPr lang="en-US" sz="2800"/>
              <a:t>Why is paying off loans so hard?</a:t>
            </a:r>
          </a:p>
        </p:txBody>
      </p:sp>
      <p:sp>
        <p:nvSpPr>
          <p:cNvPr id="3" name="Content Placeholder 2"/>
          <p:cNvSpPr>
            <a:spLocks noGrp="1"/>
          </p:cNvSpPr>
          <p:nvPr>
            <p:ph idx="1"/>
          </p:nvPr>
        </p:nvSpPr>
        <p:spPr>
          <a:xfrm>
            <a:off x="457200" y="1682496"/>
            <a:ext cx="8229600" cy="4474464"/>
          </a:xfrm>
        </p:spPr>
        <p:txBody>
          <a:bodyPr/>
          <a:lstStyle/>
          <a:p>
            <a:pPr marL="0" indent="0">
              <a:buNone/>
            </a:pPr>
            <a:r>
              <a:rPr lang="en-US">
                <a:solidFill>
                  <a:schemeClr val="accent1">
                    <a:lumMod val="75000"/>
                  </a:schemeClr>
                </a:solidFill>
              </a:rPr>
              <a:t>         Answer:  Inflation and Fisher’s hypothesis</a:t>
            </a:r>
          </a:p>
          <a:p>
            <a:pPr>
              <a:buFont typeface="Arial" panose="020B0604020202020204" pitchFamily="34" charset="0"/>
              <a:buChar char="•"/>
            </a:pPr>
            <a:endParaRPr lang="en-US">
              <a:solidFill>
                <a:schemeClr val="accent1">
                  <a:lumMod val="75000"/>
                </a:schemeClr>
              </a:solidFill>
            </a:endParaRPr>
          </a:p>
          <a:p>
            <a:pPr>
              <a:buFont typeface="Arial" panose="020B0604020202020204" pitchFamily="34" charset="0"/>
              <a:buChar char="•"/>
            </a:pPr>
            <a:r>
              <a:rPr lang="en-US">
                <a:solidFill>
                  <a:schemeClr val="accent1">
                    <a:lumMod val="75000"/>
                  </a:schemeClr>
                </a:solidFill>
              </a:rPr>
              <a:t>Fisher’s Hypothesis:  loans are paid over a long period of time, so over this time, inflation will set in and erode the real profit of the banks</a:t>
            </a:r>
            <a:endParaRPr lang="en-US"/>
          </a:p>
        </p:txBody>
      </p:sp>
    </p:spTree>
    <p:extLst>
      <p:ext uri="{BB962C8B-B14F-4D97-AF65-F5344CB8AC3E}">
        <p14:creationId xmlns:p14="http://schemas.microsoft.com/office/powerpoint/2010/main" val="115955936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51" y="106196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a:latin typeface="Calibri"/>
                <a:ea typeface="ＭＳ Ｐゴシック"/>
                <a:cs typeface="Calibri"/>
              </a:rPr>
              <a:t>Professional Development Certificate</a:t>
            </a:r>
            <a:endParaRPr lang="en-US" sz="4000" b="1">
              <a:solidFill>
                <a:srgbClr val="005CB8"/>
              </a:solidFill>
              <a:effectLst>
                <a:glow>
                  <a:srgbClr val="4F81BD">
                    <a:alpha val="0"/>
                  </a:srgb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a:cs typeface="Calibri" panose="020F0502020204030204" pitchFamily="34" charset="0"/>
            </a:endParaRPr>
          </a:p>
        </p:txBody>
      </p:sp>
      <p:sp>
        <p:nvSpPr>
          <p:cNvPr id="3" name="TextBox 2">
            <a:extLst>
              <a:ext uri="{FF2B5EF4-FFF2-40B4-BE49-F238E27FC236}">
                <a16:creationId xmlns:a16="http://schemas.microsoft.com/office/drawing/2014/main" id="{D213714B-F9E8-8C44-9AF8-383F3F244D95}"/>
              </a:ext>
            </a:extLst>
          </p:cNvPr>
          <p:cNvSpPr txBox="1"/>
          <p:nvPr/>
        </p:nvSpPr>
        <p:spPr>
          <a:xfrm>
            <a:off x="588955" y="2359260"/>
            <a:ext cx="8175171" cy="2862322"/>
          </a:xfrm>
          <a:prstGeom prst="rect">
            <a:avLst/>
          </a:prstGeom>
          <a:noFill/>
        </p:spPr>
        <p:txBody>
          <a:bodyPr wrap="square" rtlCol="0" anchor="t">
            <a:spAutoFit/>
          </a:bodyPr>
          <a:lstStyle/>
          <a:p>
            <a:r>
              <a:rPr lang="en-US">
                <a:latin typeface="Arial"/>
                <a:ea typeface="ＭＳ Ｐゴシック"/>
              </a:rPr>
              <a:t>To earn your professional development certificate for this webinar, you must:</a:t>
            </a:r>
          </a:p>
          <a:p>
            <a:endParaRPr lang="en-US">
              <a:latin typeface="Arial"/>
              <a:ea typeface="ＭＳ Ｐゴシック"/>
            </a:endParaRPr>
          </a:p>
          <a:p>
            <a:pPr marL="285750" indent="-285750">
              <a:buFont typeface="Arial"/>
              <a:buChar char="•"/>
            </a:pPr>
            <a:r>
              <a:rPr lang="en-US">
                <a:latin typeface="Arial"/>
                <a:ea typeface="ＭＳ Ｐゴシック"/>
              </a:rPr>
              <a:t>Watch a minimum of 45-minutes and you will automatically receive a professional development </a:t>
            </a:r>
            <a:r>
              <a:rPr lang="en-US" b="1">
                <a:solidFill>
                  <a:srgbClr val="7A9900"/>
                </a:solidFill>
                <a:latin typeface="Arial"/>
                <a:ea typeface="ＭＳ Ｐゴシック"/>
              </a:rPr>
              <a:t>certificate </a:t>
            </a:r>
            <a:r>
              <a:rPr lang="en-US">
                <a:latin typeface="Arial"/>
                <a:ea typeface="ＭＳ Ｐゴシック"/>
              </a:rPr>
              <a:t>via e-mail within 24 hours.</a:t>
            </a:r>
          </a:p>
          <a:p>
            <a:endParaRPr lang="en-US">
              <a:latin typeface="Arial"/>
              <a:ea typeface="ＭＳ Ｐゴシック"/>
            </a:endParaRPr>
          </a:p>
          <a:p>
            <a:r>
              <a:rPr lang="en-US">
                <a:latin typeface="Arial"/>
                <a:ea typeface="ＭＳ Ｐゴシック"/>
                <a:cs typeface="Arial"/>
              </a:rPr>
              <a:t>Accessing resources: </a:t>
            </a:r>
            <a:endParaRPr lang="en-US"/>
          </a:p>
          <a:p>
            <a:endParaRPr lang="en-US">
              <a:cs typeface="Arial"/>
            </a:endParaRPr>
          </a:p>
          <a:p>
            <a:pPr marL="285750" indent="-285750">
              <a:buFont typeface="Arial,Sans-Serif"/>
              <a:buChar char="•"/>
            </a:pPr>
            <a:r>
              <a:rPr lang="en-US">
                <a:latin typeface="Arial"/>
                <a:ea typeface="ＭＳ Ｐゴシック"/>
                <a:cs typeface="Arial"/>
              </a:rPr>
              <a:t>You can now easily download presentations, lesson plan materials, and activities for each webinar from </a:t>
            </a:r>
            <a:r>
              <a:rPr lang="en-US" sz="1600" b="1" i="1">
                <a:solidFill>
                  <a:srgbClr val="005CB8"/>
                </a:solidFill>
                <a:latin typeface="Arial"/>
                <a:ea typeface="ＭＳ Ｐゴシック"/>
                <a:cs typeface="Arial"/>
                <a:hlinkClick r:id="rId3"/>
              </a:rPr>
              <a:t>EconEdLink.org/professional-development/</a:t>
            </a:r>
            <a:endParaRPr lang="en-US" sz="1600" b="1" i="1">
              <a:solidFill>
                <a:srgbClr val="005CB8"/>
              </a:solidFill>
              <a:latin typeface="Arial"/>
              <a:ea typeface="ＭＳ Ｐゴシック"/>
              <a:cs typeface="Arial"/>
            </a:endParaRPr>
          </a:p>
          <a:p>
            <a:endParaRPr lang="en-US" b="1" i="1">
              <a:solidFill>
                <a:srgbClr val="005CB8"/>
              </a:solidFill>
              <a:latin typeface="Arial"/>
              <a:ea typeface="ＭＳ Ｐゴシック"/>
              <a:cs typeface="Arial"/>
            </a:endParaRPr>
          </a:p>
        </p:txBody>
      </p:sp>
    </p:spTree>
    <p:extLst>
      <p:ext uri="{BB962C8B-B14F-4D97-AF65-F5344CB8AC3E}">
        <p14:creationId xmlns:p14="http://schemas.microsoft.com/office/powerpoint/2010/main" val="3489039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1676"/>
            <a:ext cx="8229600" cy="740664"/>
          </a:xfrm>
        </p:spPr>
        <p:txBody>
          <a:bodyPr/>
          <a:lstStyle/>
          <a:p>
            <a:r>
              <a:rPr lang="en-US" sz="5400"/>
              <a:t>Fisher’s Hypothesis</a:t>
            </a:r>
          </a:p>
        </p:txBody>
      </p:sp>
      <p:sp>
        <p:nvSpPr>
          <p:cNvPr id="3" name="Content Placeholder 2"/>
          <p:cNvSpPr>
            <a:spLocks noGrp="1"/>
          </p:cNvSpPr>
          <p:nvPr>
            <p:ph idx="1"/>
          </p:nvPr>
        </p:nvSpPr>
        <p:spPr>
          <a:xfrm>
            <a:off x="457200" y="2408100"/>
            <a:ext cx="8229600" cy="4672584"/>
          </a:xfrm>
        </p:spPr>
        <p:txBody>
          <a:bodyPr/>
          <a:lstStyle/>
          <a:p>
            <a:r>
              <a:rPr lang="en-US" sz="1800"/>
              <a:t>Nominal = real + expected inflation</a:t>
            </a:r>
          </a:p>
          <a:p>
            <a:pPr marL="0" indent="0">
              <a:buNone/>
            </a:pPr>
            <a:r>
              <a:rPr lang="en-US" sz="1800"/>
              <a:t>So 6% = 4% + 2%</a:t>
            </a:r>
          </a:p>
          <a:p>
            <a:endParaRPr lang="en-US" sz="1800"/>
          </a:p>
          <a:p>
            <a:r>
              <a:rPr lang="en-US" sz="1800"/>
              <a:t>Then when inflation happens…</a:t>
            </a:r>
          </a:p>
          <a:p>
            <a:pPr marL="0" indent="0">
              <a:buNone/>
            </a:pPr>
            <a:r>
              <a:rPr lang="en-US" sz="1800"/>
              <a:t>	Real = nominal – inflation </a:t>
            </a:r>
          </a:p>
          <a:p>
            <a:pPr marL="0" indent="0">
              <a:buNone/>
            </a:pPr>
            <a:r>
              <a:rPr lang="en-US" sz="1800"/>
              <a:t>	4%= 6% - 2%</a:t>
            </a:r>
          </a:p>
          <a:p>
            <a:pPr marL="0" indent="0">
              <a:buNone/>
            </a:pPr>
            <a:r>
              <a:rPr lang="en-US" sz="1800"/>
              <a:t>	The bank maintains its % real profit from the outset of the loan.  </a:t>
            </a:r>
          </a:p>
          <a:p>
            <a:endParaRPr lang="en-US"/>
          </a:p>
        </p:txBody>
      </p:sp>
    </p:spTree>
    <p:extLst>
      <p:ext uri="{BB962C8B-B14F-4D97-AF65-F5344CB8AC3E}">
        <p14:creationId xmlns:p14="http://schemas.microsoft.com/office/powerpoint/2010/main" val="3435828128"/>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40080"/>
          </a:xfrm>
        </p:spPr>
        <p:txBody>
          <a:bodyPr/>
          <a:lstStyle/>
          <a:p>
            <a:r>
              <a:rPr lang="en-US" sz="3600"/>
              <a:t>What can we do to pay it off quicker?</a:t>
            </a:r>
          </a:p>
        </p:txBody>
      </p:sp>
      <p:sp>
        <p:nvSpPr>
          <p:cNvPr id="3" name="Content Placeholder 2"/>
          <p:cNvSpPr>
            <a:spLocks noGrp="1"/>
          </p:cNvSpPr>
          <p:nvPr>
            <p:ph idx="1"/>
          </p:nvPr>
        </p:nvSpPr>
        <p:spPr>
          <a:xfrm>
            <a:off x="457200" y="1664208"/>
            <a:ext cx="8229600" cy="4492752"/>
          </a:xfrm>
        </p:spPr>
        <p:txBody>
          <a:bodyPr/>
          <a:lstStyle/>
          <a:p>
            <a:r>
              <a:rPr lang="en-US" sz="2000"/>
              <a:t>Make sure loan is fixed!  </a:t>
            </a:r>
          </a:p>
          <a:p>
            <a:pPr marL="0" indent="0">
              <a:buNone/>
            </a:pPr>
            <a:r>
              <a:rPr lang="en-US" sz="2000">
                <a:solidFill>
                  <a:srgbClr val="7A9900"/>
                </a:solidFill>
              </a:rPr>
              <a:t>fixed vs. variable</a:t>
            </a:r>
          </a:p>
          <a:p>
            <a:endParaRPr lang="en-US" sz="2000"/>
          </a:p>
          <a:p>
            <a:r>
              <a:rPr lang="en-US" sz="2000"/>
              <a:t>Pay more than minimum </a:t>
            </a:r>
          </a:p>
          <a:p>
            <a:pPr marL="0" indent="0">
              <a:buNone/>
            </a:pPr>
            <a:r>
              <a:rPr lang="en-US" sz="2000">
                <a:solidFill>
                  <a:srgbClr val="7A9900"/>
                </a:solidFill>
              </a:rPr>
              <a:t>reduces the length of your loan</a:t>
            </a:r>
          </a:p>
          <a:p>
            <a:endParaRPr lang="en-US" sz="2000"/>
          </a:p>
          <a:p>
            <a:r>
              <a:rPr lang="en-US" sz="2000"/>
              <a:t>Split (bi-weekly payments) </a:t>
            </a:r>
            <a:r>
              <a:rPr lang="en-US" sz="2000">
                <a:solidFill>
                  <a:schemeClr val="accent1"/>
                </a:solidFill>
              </a:rPr>
              <a:t>	</a:t>
            </a:r>
          </a:p>
          <a:p>
            <a:pPr marL="0" indent="0">
              <a:buNone/>
            </a:pPr>
            <a:r>
              <a:rPr lang="en-US" sz="2000">
                <a:solidFill>
                  <a:srgbClr val="7A9900"/>
                </a:solidFill>
              </a:rPr>
              <a:t>13 payments per year instead of 12!</a:t>
            </a:r>
          </a:p>
          <a:p>
            <a:endParaRPr lang="en-US" sz="2000"/>
          </a:p>
        </p:txBody>
      </p:sp>
    </p:spTree>
    <p:extLst>
      <p:ext uri="{BB962C8B-B14F-4D97-AF65-F5344CB8AC3E}">
        <p14:creationId xmlns:p14="http://schemas.microsoft.com/office/powerpoint/2010/main" val="645872493"/>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5528"/>
            <a:ext cx="8229600" cy="749808"/>
          </a:xfrm>
        </p:spPr>
        <p:txBody>
          <a:bodyPr/>
          <a:lstStyle/>
          <a:p>
            <a:r>
              <a:rPr lang="en-US" sz="3200"/>
              <a:t>Saving while in college</a:t>
            </a:r>
          </a:p>
        </p:txBody>
      </p:sp>
      <p:sp>
        <p:nvSpPr>
          <p:cNvPr id="3" name="Content Placeholder 2"/>
          <p:cNvSpPr>
            <a:spLocks noGrp="1"/>
          </p:cNvSpPr>
          <p:nvPr>
            <p:ph idx="1"/>
          </p:nvPr>
        </p:nvSpPr>
        <p:spPr>
          <a:xfrm>
            <a:off x="164592" y="1426464"/>
            <a:ext cx="8522208" cy="5431536"/>
          </a:xfrm>
        </p:spPr>
        <p:txBody>
          <a:bodyPr/>
          <a:lstStyle/>
          <a:p>
            <a:pPr algn="ctr">
              <a:buFont typeface="Arial" panose="020B0604020202020204" pitchFamily="34" charset="0"/>
              <a:buChar char="•"/>
            </a:pPr>
            <a:r>
              <a:rPr lang="en-US" sz="1200" b="1"/>
              <a:t>DON’T buy new textbooks</a:t>
            </a:r>
          </a:p>
          <a:p>
            <a:pPr algn="ctr">
              <a:buFont typeface="Arial" panose="020B0604020202020204" pitchFamily="34" charset="0"/>
              <a:buChar char="•"/>
            </a:pPr>
            <a:r>
              <a:rPr lang="en-US" sz="1200" b="1">
                <a:solidFill>
                  <a:schemeClr val="accent1"/>
                </a:solidFill>
              </a:rPr>
              <a:t>DON’T leave home without your student ID.</a:t>
            </a:r>
          </a:p>
          <a:p>
            <a:pPr algn="ctr">
              <a:buFont typeface="Arial" panose="020B0604020202020204" pitchFamily="34" charset="0"/>
              <a:buChar char="•"/>
            </a:pPr>
            <a:r>
              <a:rPr lang="en-US" sz="1200" b="1"/>
              <a:t>DO limit meals out</a:t>
            </a:r>
          </a:p>
          <a:p>
            <a:pPr algn="ctr">
              <a:buFont typeface="Arial" panose="020B0604020202020204" pitchFamily="34" charset="0"/>
              <a:buChar char="•"/>
            </a:pPr>
            <a:r>
              <a:rPr lang="en-US" sz="1200" b="1"/>
              <a:t>DO choose housing wisely.</a:t>
            </a:r>
          </a:p>
          <a:p>
            <a:pPr algn="ctr">
              <a:buFont typeface="Arial" panose="020B0604020202020204" pitchFamily="34" charset="0"/>
              <a:buChar char="•"/>
            </a:pPr>
            <a:r>
              <a:rPr lang="en-US" sz="1200" b="1"/>
              <a:t>DO explore campus amenities</a:t>
            </a:r>
          </a:p>
          <a:p>
            <a:pPr algn="ctr">
              <a:buFont typeface="Arial" panose="020B0604020202020204" pitchFamily="34" charset="0"/>
              <a:buChar char="•"/>
            </a:pPr>
            <a:r>
              <a:rPr lang="en-US" sz="1200" b="1">
                <a:solidFill>
                  <a:schemeClr val="accent1"/>
                </a:solidFill>
              </a:rPr>
              <a:t>DON’T own a car.</a:t>
            </a:r>
          </a:p>
          <a:p>
            <a:pPr algn="ctr">
              <a:buFont typeface="Arial" panose="020B0604020202020204" pitchFamily="34" charset="0"/>
              <a:buChar char="•"/>
            </a:pPr>
            <a:r>
              <a:rPr lang="en-US" sz="1200" b="1"/>
              <a:t>DO visit your local bank.</a:t>
            </a:r>
          </a:p>
          <a:p>
            <a:pPr algn="ctr">
              <a:buFont typeface="Arial" panose="020B0604020202020204" pitchFamily="34" charset="0"/>
              <a:buChar char="•"/>
            </a:pPr>
            <a:r>
              <a:rPr lang="en-US" sz="1200" b="1"/>
              <a:t>DO monitor cell phone usage</a:t>
            </a:r>
          </a:p>
          <a:p>
            <a:pPr algn="ctr">
              <a:buFont typeface="Arial" panose="020B0604020202020204" pitchFamily="34" charset="0"/>
              <a:buChar char="•"/>
            </a:pPr>
            <a:r>
              <a:rPr lang="en-US" sz="1200" b="1">
                <a:solidFill>
                  <a:schemeClr val="accent1"/>
                </a:solidFill>
              </a:rPr>
              <a:t>DON’T be careless with credit cards</a:t>
            </a:r>
          </a:p>
          <a:p>
            <a:pPr algn="ctr">
              <a:buFont typeface="Arial" panose="020B0604020202020204" pitchFamily="34" charset="0"/>
              <a:buChar char="•"/>
            </a:pPr>
            <a:r>
              <a:rPr lang="en-US" sz="1200" b="1"/>
              <a:t>DO stay focused on your studies!</a:t>
            </a:r>
          </a:p>
          <a:p>
            <a:pPr algn="ctr">
              <a:buFont typeface="Arial" panose="020B0604020202020204" pitchFamily="34" charset="0"/>
              <a:buChar char="•"/>
            </a:pPr>
            <a:r>
              <a:rPr lang="en-US" sz="1200" b="1"/>
              <a:t>Buy in bulk</a:t>
            </a:r>
          </a:p>
          <a:p>
            <a:pPr algn="ctr">
              <a:buFont typeface="Arial" panose="020B0604020202020204" pitchFamily="34" charset="0"/>
              <a:buChar char="•"/>
            </a:pPr>
            <a:r>
              <a:rPr lang="en-US" sz="1200" b="1"/>
              <a:t>Meet application deadlines.</a:t>
            </a:r>
            <a:r>
              <a:rPr lang="en-US" sz="1200"/>
              <a:t> </a:t>
            </a:r>
          </a:p>
          <a:p>
            <a:pPr algn="ctr">
              <a:buFont typeface="Arial" panose="020B0604020202020204" pitchFamily="34" charset="0"/>
              <a:buChar char="•"/>
            </a:pPr>
            <a:r>
              <a:rPr lang="en-US" sz="1200" b="1"/>
              <a:t>Start paying off interest now</a:t>
            </a:r>
            <a:endParaRPr lang="en-US" sz="1200"/>
          </a:p>
          <a:p>
            <a:endParaRPr lang="en-US" sz="1200"/>
          </a:p>
        </p:txBody>
      </p:sp>
    </p:spTree>
    <p:extLst>
      <p:ext uri="{BB962C8B-B14F-4D97-AF65-F5344CB8AC3E}">
        <p14:creationId xmlns:p14="http://schemas.microsoft.com/office/powerpoint/2010/main" val="956860089"/>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680"/>
        <p:cNvGrpSpPr/>
        <p:nvPr/>
      </p:nvGrpSpPr>
      <p:grpSpPr>
        <a:xfrm>
          <a:off x="0" y="0"/>
          <a:ext cx="0" cy="0"/>
          <a:chOff x="0" y="0"/>
          <a:chExt cx="0" cy="0"/>
        </a:xfrm>
      </p:grpSpPr>
      <p:sp>
        <p:nvSpPr>
          <p:cNvPr id="16681" name="Google Shape;16681;p45"/>
          <p:cNvSpPr txBox="1">
            <a:spLocks noGrp="1"/>
          </p:cNvSpPr>
          <p:nvPr>
            <p:ph type="title"/>
          </p:nvPr>
        </p:nvSpPr>
        <p:spPr>
          <a:xfrm>
            <a:off x="371138" y="817582"/>
            <a:ext cx="8229600" cy="11430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en-US" sz="3400"/>
              <a:t>Saving While in College Activities</a:t>
            </a:r>
            <a:endParaRPr sz="3400"/>
          </a:p>
        </p:txBody>
      </p:sp>
      <p:sp>
        <p:nvSpPr>
          <p:cNvPr id="16682" name="Google Shape;16682;p45"/>
          <p:cNvSpPr txBox="1">
            <a:spLocks noGrp="1"/>
          </p:cNvSpPr>
          <p:nvPr>
            <p:ph type="body" idx="1"/>
          </p:nvPr>
        </p:nvSpPr>
        <p:spPr>
          <a:xfrm>
            <a:off x="457200" y="1539350"/>
            <a:ext cx="8229600" cy="46176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a:solidFill>
                  <a:srgbClr val="7A9900"/>
                </a:solidFill>
              </a:rPr>
              <a:t>CEE Activity Calculators</a:t>
            </a:r>
            <a:endParaRPr>
              <a:solidFill>
                <a:srgbClr val="7A9900"/>
              </a:solidFill>
            </a:endParaRPr>
          </a:p>
          <a:p>
            <a:pPr marL="0" lvl="0" indent="0" algn="l" rtl="0">
              <a:spcBef>
                <a:spcPts val="1800"/>
              </a:spcBef>
              <a:spcAft>
                <a:spcPts val="0"/>
              </a:spcAft>
              <a:buNone/>
            </a:pPr>
            <a:endParaRPr/>
          </a:p>
          <a:p>
            <a:pPr marL="0" lvl="0" indent="0" algn="ctr" rtl="0">
              <a:spcBef>
                <a:spcPts val="1800"/>
              </a:spcBef>
              <a:spcAft>
                <a:spcPts val="0"/>
              </a:spcAft>
              <a:buNone/>
            </a:pPr>
            <a:r>
              <a:rPr lang="en-US">
                <a:hlinkClick r:id="rId3"/>
              </a:rPr>
              <a:t>https://econedlink.org/resources/student-budget-analysis-calculator/</a:t>
            </a:r>
            <a:endParaRPr/>
          </a:p>
          <a:p>
            <a:pPr marL="0" lvl="0" indent="0" algn="l" rtl="0">
              <a:spcBef>
                <a:spcPts val="1800"/>
              </a:spcBef>
              <a:spcAft>
                <a:spcPts val="0"/>
              </a:spcAft>
              <a:buNone/>
            </a:pPr>
            <a:endParaRPr/>
          </a:p>
          <a:p>
            <a:pPr marL="0" lvl="0" indent="0" algn="ctr" rtl="0">
              <a:spcBef>
                <a:spcPts val="1800"/>
              </a:spcBef>
              <a:spcAft>
                <a:spcPts val="1800"/>
              </a:spcAft>
              <a:buNone/>
            </a:pPr>
            <a:r>
              <a:rPr lang="en-US">
                <a:hlinkClick r:id="rId4"/>
              </a:rPr>
              <a:t>https://econedlink.org/resources/college-savings-calculator/</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76072"/>
          </a:xfrm>
        </p:spPr>
        <p:txBody>
          <a:bodyPr/>
          <a:lstStyle/>
          <a:p>
            <a:r>
              <a:rPr lang="en-US" sz="2400"/>
              <a:t>Thinking ahead…</a:t>
            </a:r>
          </a:p>
        </p:txBody>
      </p:sp>
      <p:sp>
        <p:nvSpPr>
          <p:cNvPr id="3" name="Content Placeholder 2"/>
          <p:cNvSpPr>
            <a:spLocks noGrp="1"/>
          </p:cNvSpPr>
          <p:nvPr>
            <p:ph idx="1"/>
          </p:nvPr>
        </p:nvSpPr>
        <p:spPr>
          <a:xfrm>
            <a:off x="457200" y="1490472"/>
            <a:ext cx="8229600" cy="4666488"/>
          </a:xfrm>
        </p:spPr>
        <p:txBody>
          <a:bodyPr/>
          <a:lstStyle/>
          <a:p>
            <a:r>
              <a:rPr lang="en-US"/>
              <a:t>Savings Account</a:t>
            </a:r>
          </a:p>
          <a:p>
            <a:r>
              <a:rPr lang="en-US"/>
              <a:t>Mutual funds/stocks/private broker</a:t>
            </a:r>
          </a:p>
          <a:p>
            <a:r>
              <a:rPr lang="en-US"/>
              <a:t>529s</a:t>
            </a:r>
          </a:p>
          <a:p>
            <a:r>
              <a:rPr lang="en-US"/>
              <a:t>Education Savings Account</a:t>
            </a:r>
          </a:p>
          <a:p>
            <a:r>
              <a:rPr lang="en-US"/>
              <a:t>Uniform Transfer/Gift to Minors Act</a:t>
            </a:r>
          </a:p>
          <a:p>
            <a:r>
              <a:rPr lang="en-US"/>
              <a:t>“A dollar saved is a dollar not in debt”</a:t>
            </a:r>
          </a:p>
          <a:p>
            <a:endParaRPr lang="en-US"/>
          </a:p>
        </p:txBody>
      </p:sp>
    </p:spTree>
    <p:extLst>
      <p:ext uri="{BB962C8B-B14F-4D97-AF65-F5344CB8AC3E}">
        <p14:creationId xmlns:p14="http://schemas.microsoft.com/office/powerpoint/2010/main" val="2554437840"/>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496" y="822960"/>
            <a:ext cx="8229600" cy="694944"/>
          </a:xfrm>
        </p:spPr>
        <p:txBody>
          <a:bodyPr/>
          <a:lstStyle/>
          <a:p>
            <a:r>
              <a:rPr lang="en-US" sz="2800"/>
              <a:t>Before you save for your kids…</a:t>
            </a:r>
          </a:p>
        </p:txBody>
      </p:sp>
      <p:sp>
        <p:nvSpPr>
          <p:cNvPr id="3" name="Content Placeholder 2"/>
          <p:cNvSpPr>
            <a:spLocks noGrp="1"/>
          </p:cNvSpPr>
          <p:nvPr>
            <p:ph idx="1"/>
          </p:nvPr>
        </p:nvSpPr>
        <p:spPr>
          <a:xfrm>
            <a:off x="457200" y="1609344"/>
            <a:ext cx="8229600" cy="4864608"/>
          </a:xfrm>
        </p:spPr>
        <p:txBody>
          <a:bodyPr/>
          <a:lstStyle/>
          <a:p>
            <a:pPr lvl="1">
              <a:buFont typeface="Arial" panose="020B0604020202020204" pitchFamily="34" charset="0"/>
              <a:buChar char="•"/>
            </a:pPr>
            <a:r>
              <a:rPr lang="en-US"/>
              <a:t>Pay off any </a:t>
            </a:r>
            <a:r>
              <a:rPr lang="en-US" b="1"/>
              <a:t>debt</a:t>
            </a:r>
            <a:r>
              <a:rPr lang="en-US"/>
              <a:t> (this includes things like your credit card debt, your own student loan debt, etc.)</a:t>
            </a:r>
          </a:p>
          <a:p>
            <a:pPr lvl="1">
              <a:buFont typeface="Arial" panose="020B0604020202020204" pitchFamily="34" charset="0"/>
              <a:buChar char="•"/>
            </a:pPr>
            <a:r>
              <a:rPr lang="en-US"/>
              <a:t>Set up an </a:t>
            </a:r>
            <a:r>
              <a:rPr lang="en-US" b="1"/>
              <a:t>emergency fund </a:t>
            </a:r>
            <a:r>
              <a:rPr lang="en-US"/>
              <a:t>of 3 to 6 months of expenses to cover any unexpected costs</a:t>
            </a:r>
          </a:p>
          <a:p>
            <a:pPr lvl="1">
              <a:buFont typeface="Arial" panose="020B0604020202020204" pitchFamily="34" charset="0"/>
              <a:buChar char="•"/>
            </a:pPr>
            <a:r>
              <a:rPr lang="en-US"/>
              <a:t>Put 10-15% of your income toward </a:t>
            </a:r>
            <a:r>
              <a:rPr lang="en-US" b="1"/>
              <a:t>retirement</a:t>
            </a:r>
            <a:r>
              <a:rPr lang="en-US"/>
              <a:t> savings through your employer-sponsored retirement plan, like a 401(k) and/or a Roth IRA</a:t>
            </a:r>
          </a:p>
          <a:p>
            <a:pPr>
              <a:buFont typeface="Arial" panose="020B0604020202020204" pitchFamily="34" charset="0"/>
              <a:buChar char="•"/>
            </a:pPr>
            <a:endParaRPr lang="en-US"/>
          </a:p>
        </p:txBody>
      </p:sp>
    </p:spTree>
    <p:extLst>
      <p:ext uri="{BB962C8B-B14F-4D97-AF65-F5344CB8AC3E}">
        <p14:creationId xmlns:p14="http://schemas.microsoft.com/office/powerpoint/2010/main" val="3216392157"/>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40664"/>
          </a:xfrm>
        </p:spPr>
        <p:txBody>
          <a:bodyPr/>
          <a:lstStyle/>
          <a:p>
            <a:r>
              <a:rPr lang="en-US" sz="3600"/>
              <a:t>529’s</a:t>
            </a:r>
          </a:p>
        </p:txBody>
      </p:sp>
      <p:sp>
        <p:nvSpPr>
          <p:cNvPr id="3" name="Content Placeholder 2"/>
          <p:cNvSpPr>
            <a:spLocks noGrp="1"/>
          </p:cNvSpPr>
          <p:nvPr>
            <p:ph idx="1"/>
          </p:nvPr>
        </p:nvSpPr>
        <p:spPr>
          <a:xfrm>
            <a:off x="457200" y="1655064"/>
            <a:ext cx="8229600" cy="4224528"/>
          </a:xfrm>
        </p:spPr>
        <p:txBody>
          <a:bodyPr/>
          <a:lstStyle/>
          <a:p>
            <a:pPr marL="0" indent="0">
              <a:buNone/>
            </a:pPr>
            <a:r>
              <a:rPr lang="en-US">
                <a:solidFill>
                  <a:srgbClr val="7A9900"/>
                </a:solidFill>
              </a:rPr>
              <a:t>“If your goal is to save for college, a 529 plan is where you should put your money."</a:t>
            </a:r>
            <a:r>
              <a:rPr lang="en-US"/>
              <a:t>  </a:t>
            </a:r>
            <a:r>
              <a:rPr lang="en-US" i="1"/>
              <a:t>-- Marcus Cordero, CEO </a:t>
            </a:r>
            <a:r>
              <a:rPr lang="en-US" i="1" err="1"/>
              <a:t>Gradvisor</a:t>
            </a:r>
            <a:endParaRPr lang="en-US" i="1"/>
          </a:p>
          <a:p>
            <a:pPr marL="0" indent="0">
              <a:buNone/>
            </a:pPr>
            <a:endParaRPr lang="en-US" i="1">
              <a:solidFill>
                <a:srgbClr val="7A9900"/>
              </a:solidFill>
            </a:endParaRPr>
          </a:p>
          <a:p>
            <a:pPr marL="0" indent="0">
              <a:buNone/>
            </a:pPr>
            <a:r>
              <a:rPr lang="en-US">
                <a:solidFill>
                  <a:srgbClr val="7A9900"/>
                </a:solidFill>
              </a:rPr>
              <a:t>“A 529 plan can be a smart way to save for college expenses, and has some clear advantages over using a standard brokerage account. With a 529, you can grow your savings tax-free, and may even get some nice state tax incentives for your contributions.” </a:t>
            </a:r>
            <a:r>
              <a:rPr lang="en-US" i="1"/>
              <a:t>– The Motley Fool</a:t>
            </a:r>
          </a:p>
          <a:p>
            <a:endParaRPr lang="en-US"/>
          </a:p>
        </p:txBody>
      </p:sp>
    </p:spTree>
    <p:extLst>
      <p:ext uri="{BB962C8B-B14F-4D97-AF65-F5344CB8AC3E}">
        <p14:creationId xmlns:p14="http://schemas.microsoft.com/office/powerpoint/2010/main" val="3423651061"/>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58368"/>
          </a:xfrm>
        </p:spPr>
        <p:txBody>
          <a:bodyPr/>
          <a:lstStyle/>
          <a:p>
            <a:r>
              <a:rPr lang="en-US" sz="3200"/>
              <a:t>529 Pros &amp; Cons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14881333"/>
              </p:ext>
            </p:extLst>
          </p:nvPr>
        </p:nvGraphicFramePr>
        <p:xfrm>
          <a:off x="457200" y="1655763"/>
          <a:ext cx="8229600" cy="43027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147381913"/>
                    </a:ext>
                  </a:extLst>
                </a:gridCol>
                <a:gridCol w="4114800">
                  <a:extLst>
                    <a:ext uri="{9D8B030D-6E8A-4147-A177-3AD203B41FA5}">
                      <a16:colId xmlns:a16="http://schemas.microsoft.com/office/drawing/2014/main" val="1182699597"/>
                    </a:ext>
                  </a:extLst>
                </a:gridCol>
              </a:tblGrid>
              <a:tr h="370840">
                <a:tc>
                  <a:txBody>
                    <a:bodyPr/>
                    <a:lstStyle/>
                    <a:p>
                      <a:r>
                        <a:rPr lang="en-US"/>
                        <a:t>Pros</a:t>
                      </a:r>
                    </a:p>
                  </a:txBody>
                  <a:tcPr/>
                </a:tc>
                <a:tc>
                  <a:txBody>
                    <a:bodyPr/>
                    <a:lstStyle/>
                    <a:p>
                      <a:r>
                        <a:rPr lang="en-US"/>
                        <a:t>Cons</a:t>
                      </a:r>
                    </a:p>
                  </a:txBody>
                  <a:tcPr/>
                </a:tc>
                <a:extLst>
                  <a:ext uri="{0D108BD9-81ED-4DB2-BD59-A6C34878D82A}">
                    <a16:rowId xmlns:a16="http://schemas.microsoft.com/office/drawing/2014/main" val="2722514033"/>
                  </a:ext>
                </a:extLst>
              </a:tr>
              <a:tr h="370840">
                <a:tc>
                  <a:txBody>
                    <a:bodyPr/>
                    <a:lstStyle/>
                    <a:p>
                      <a:pPr marL="285750" indent="-285750">
                        <a:buFont typeface="Arial" panose="020B0604020202020204" pitchFamily="34" charset="0"/>
                        <a:buChar char="•"/>
                      </a:pPr>
                      <a:r>
                        <a:rPr lang="en-US">
                          <a:solidFill>
                            <a:schemeClr val="dk1"/>
                          </a:solidFill>
                        </a:rPr>
                        <a:t>Investments are allowed to grow on a tax-deferred basis</a:t>
                      </a:r>
                    </a:p>
                    <a:p>
                      <a:pPr marL="285750" indent="-285750">
                        <a:buFont typeface="Arial" panose="020B0604020202020204" pitchFamily="34" charset="0"/>
                        <a:buChar char="•"/>
                      </a:pPr>
                      <a:r>
                        <a:rPr lang="en-US">
                          <a:solidFill>
                            <a:schemeClr val="dk1"/>
                          </a:solidFill>
                        </a:rPr>
                        <a:t>Withdrawals will be 100% tax-free, as long as the proceeds are used for qualifying education expenses.</a:t>
                      </a:r>
                    </a:p>
                    <a:p>
                      <a:pPr marL="285750" indent="-285750">
                        <a:buFont typeface="Arial" panose="020B0604020202020204" pitchFamily="34" charset="0"/>
                        <a:buChar char="•"/>
                      </a:pPr>
                      <a:r>
                        <a:rPr lang="en-US">
                          <a:solidFill>
                            <a:schemeClr val="dk1"/>
                          </a:solidFill>
                        </a:rPr>
                        <a:t>Tax deduction if the 529 is run by the state you live in</a:t>
                      </a:r>
                    </a:p>
                    <a:p>
                      <a:pPr marL="285750" indent="-285750">
                        <a:buFont typeface="Arial" panose="020B0604020202020204" pitchFamily="34" charset="0"/>
                        <a:buChar char="•"/>
                      </a:pPr>
                      <a:r>
                        <a:rPr lang="en-US">
                          <a:solidFill>
                            <a:schemeClr val="dk1"/>
                          </a:solidFill>
                        </a:rPr>
                        <a:t>Age-based growth</a:t>
                      </a:r>
                    </a:p>
                    <a:p>
                      <a:pPr marL="285750" indent="-285750">
                        <a:buFont typeface="Arial" panose="020B0604020202020204" pitchFamily="34" charset="0"/>
                        <a:buChar char="•"/>
                      </a:pPr>
                      <a:r>
                        <a:rPr lang="en-US">
                          <a:solidFill>
                            <a:schemeClr val="dk1"/>
                          </a:solidFill>
                        </a:rPr>
                        <a:t>Unlimited/very high contribution</a:t>
                      </a:r>
                    </a:p>
                    <a:p>
                      <a:pPr marL="285750" indent="-285750">
                        <a:buFont typeface="Arial" panose="020B0604020202020204" pitchFamily="34" charset="0"/>
                        <a:buChar char="•"/>
                      </a:pPr>
                      <a:r>
                        <a:rPr lang="en-US">
                          <a:solidFill>
                            <a:schemeClr val="dk1"/>
                          </a:solidFill>
                        </a:rPr>
                        <a:t>Electronic Transfers/Gift Transfers</a:t>
                      </a:r>
                    </a:p>
                    <a:p>
                      <a:pPr marL="285750" indent="-285750">
                        <a:buFont typeface="Arial" panose="020B0604020202020204" pitchFamily="34" charset="0"/>
                        <a:buChar char="•"/>
                      </a:pPr>
                      <a:r>
                        <a:rPr lang="en-US">
                          <a:solidFill>
                            <a:schemeClr val="dk1"/>
                          </a:solidFill>
                        </a:rPr>
                        <a:t>Parental Control</a:t>
                      </a:r>
                    </a:p>
                    <a:p>
                      <a:pPr marL="285750" indent="-285750">
                        <a:buFont typeface="Arial" panose="020B0604020202020204" pitchFamily="34" charset="0"/>
                        <a:buChar char="•"/>
                      </a:pPr>
                      <a:r>
                        <a:rPr lang="en-US">
                          <a:solidFill>
                            <a:schemeClr val="dk1"/>
                          </a:solidFill>
                        </a:rPr>
                        <a:t>Can transfer to other children</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txBody>
                  <a:tcPr/>
                </a:tc>
                <a:tc>
                  <a:txBody>
                    <a:bodyPr/>
                    <a:lstStyle/>
                    <a:p>
                      <a:pPr marL="285750" indent="-285750">
                        <a:buFont typeface="Arial" panose="020B0604020202020204" pitchFamily="34" charset="0"/>
                        <a:buChar char="•"/>
                      </a:pPr>
                      <a:r>
                        <a:rPr lang="en-US">
                          <a:solidFill>
                            <a:schemeClr val="dk1"/>
                          </a:solidFill>
                        </a:rPr>
                        <a:t>Penalties for early withdrawal</a:t>
                      </a:r>
                    </a:p>
                    <a:p>
                      <a:pPr marL="285750" indent="-285750">
                        <a:buFont typeface="Arial" panose="020B0604020202020204" pitchFamily="34" charset="0"/>
                        <a:buChar char="•"/>
                      </a:pPr>
                      <a:r>
                        <a:rPr lang="en-US">
                          <a:solidFill>
                            <a:schemeClr val="dk1"/>
                          </a:solidFill>
                        </a:rPr>
                        <a:t>Penalties for non-education withdrawal</a:t>
                      </a:r>
                    </a:p>
                    <a:p>
                      <a:pPr marL="285750" indent="-285750">
                        <a:buFont typeface="Arial" panose="020B0604020202020204" pitchFamily="34" charset="0"/>
                        <a:buChar char="•"/>
                      </a:pPr>
                      <a:r>
                        <a:rPr lang="en-US">
                          <a:solidFill>
                            <a:schemeClr val="dk1"/>
                          </a:solidFill>
                        </a:rPr>
                        <a:t>Limited investment options</a:t>
                      </a:r>
                    </a:p>
                    <a:p>
                      <a:pPr marL="285750" indent="-285750">
                        <a:buFont typeface="Arial" panose="020B0604020202020204" pitchFamily="34" charset="0"/>
                        <a:buChar char="•"/>
                      </a:pPr>
                      <a:r>
                        <a:rPr lang="en-US">
                          <a:solidFill>
                            <a:schemeClr val="dk1"/>
                          </a:solidFill>
                        </a:rPr>
                        <a:t>Age-Based Growth</a:t>
                      </a:r>
                    </a:p>
                    <a:p>
                      <a:pPr marL="285750" indent="-285750">
                        <a:buFont typeface="Arial" panose="020B0604020202020204" pitchFamily="34" charset="0"/>
                        <a:buChar char="•"/>
                      </a:pPr>
                      <a:endParaRPr lang="en-US"/>
                    </a:p>
                  </a:txBody>
                  <a:tcPr/>
                </a:tc>
                <a:extLst>
                  <a:ext uri="{0D108BD9-81ED-4DB2-BD59-A6C34878D82A}">
                    <a16:rowId xmlns:a16="http://schemas.microsoft.com/office/drawing/2014/main" val="251913225"/>
                  </a:ext>
                </a:extLst>
              </a:tr>
            </a:tbl>
          </a:graphicData>
        </a:graphic>
      </p:graphicFrame>
    </p:spTree>
    <p:extLst>
      <p:ext uri="{BB962C8B-B14F-4D97-AF65-F5344CB8AC3E}">
        <p14:creationId xmlns:p14="http://schemas.microsoft.com/office/powerpoint/2010/main" val="4073858362"/>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1064"/>
            <a:ext cx="8229600" cy="566928"/>
          </a:xfrm>
        </p:spPr>
        <p:txBody>
          <a:bodyPr/>
          <a:lstStyle/>
          <a:p>
            <a:r>
              <a:rPr lang="en-US" sz="2800"/>
              <a:t>Other Options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07409600"/>
              </p:ext>
            </p:extLst>
          </p:nvPr>
        </p:nvGraphicFramePr>
        <p:xfrm>
          <a:off x="457200" y="1266175"/>
          <a:ext cx="8229600" cy="53035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376456718"/>
                    </a:ext>
                  </a:extLst>
                </a:gridCol>
                <a:gridCol w="4114800">
                  <a:extLst>
                    <a:ext uri="{9D8B030D-6E8A-4147-A177-3AD203B41FA5}">
                      <a16:colId xmlns:a16="http://schemas.microsoft.com/office/drawing/2014/main" val="3438943652"/>
                    </a:ext>
                  </a:extLst>
                </a:gridCol>
              </a:tblGrid>
              <a:tr h="682999">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a:t>Education Savings Account (ESA) or Education IRA</a:t>
                      </a:r>
                    </a:p>
                    <a:p>
                      <a:pPr marL="285750" indent="-285750">
                        <a:buFont typeface="Arial" panose="020B0604020202020204" pitchFamily="34" charset="0"/>
                        <a:buChar char="•"/>
                      </a:pPr>
                      <a:endParaRPr lang="en-US" sz="140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a:t>UTMA or UGMA (Uniform Transfer/Gift to Minors Act)</a:t>
                      </a:r>
                    </a:p>
                    <a:p>
                      <a:pPr marL="285750" indent="-285750">
                        <a:buFont typeface="Arial" panose="020B0604020202020204" pitchFamily="34" charset="0"/>
                        <a:buChar char="•"/>
                      </a:pPr>
                      <a:endParaRPr lang="en-US" sz="1400"/>
                    </a:p>
                  </a:txBody>
                  <a:tcPr/>
                </a:tc>
                <a:extLst>
                  <a:ext uri="{0D108BD9-81ED-4DB2-BD59-A6C34878D82A}">
                    <a16:rowId xmlns:a16="http://schemas.microsoft.com/office/drawing/2014/main" val="436802765"/>
                  </a:ext>
                </a:extLst>
              </a:tr>
              <a:tr h="4268746">
                <a:tc>
                  <a:txBody>
                    <a:bodyPr/>
                    <a:lstStyle/>
                    <a:p>
                      <a:pPr marL="285750" indent="-285750">
                        <a:buFont typeface="Arial" panose="020B0604020202020204" pitchFamily="34" charset="0"/>
                        <a:buChar char="•"/>
                      </a:pPr>
                      <a:r>
                        <a:rPr lang="en-US" sz="1400"/>
                        <a:t>An ESA allows you to save $2,000 (after tax) per year, per child</a:t>
                      </a:r>
                    </a:p>
                    <a:p>
                      <a:pPr marL="0" indent="0">
                        <a:buFont typeface="Arial" panose="020B0604020202020204" pitchFamily="34" charset="0"/>
                        <a:buNone/>
                      </a:pPr>
                      <a:r>
                        <a:rPr lang="en-US" sz="1400" b="1"/>
                        <a:t>Pros:  </a:t>
                      </a:r>
                    </a:p>
                    <a:p>
                      <a:pPr marL="285750" indent="-285750">
                        <a:buFont typeface="Arial" panose="020B0604020202020204" pitchFamily="34" charset="0"/>
                        <a:buChar char="•"/>
                      </a:pPr>
                      <a:r>
                        <a:rPr lang="en-US" sz="1400" b="0"/>
                        <a:t>T</a:t>
                      </a:r>
                      <a:r>
                        <a:rPr lang="en-US" sz="1400"/>
                        <a:t>ax free growth and withdrawal for education</a:t>
                      </a:r>
                    </a:p>
                    <a:p>
                      <a:pPr marL="285750" indent="-285750">
                        <a:buFont typeface="Arial" panose="020B0604020202020204" pitchFamily="34" charset="0"/>
                        <a:buChar char="•"/>
                      </a:pPr>
                      <a:r>
                        <a:rPr lang="en-US" sz="1400"/>
                        <a:t> Variety of investment options</a:t>
                      </a:r>
                    </a:p>
                    <a:p>
                      <a:pPr marL="0" indent="0">
                        <a:buFont typeface="Arial" panose="020B0604020202020204" pitchFamily="34" charset="0"/>
                        <a:buNone/>
                      </a:pPr>
                      <a:r>
                        <a:rPr lang="en-US" sz="1400" b="1"/>
                        <a:t>Cons:  </a:t>
                      </a:r>
                    </a:p>
                    <a:p>
                      <a:pPr marL="285750" indent="-285750">
                        <a:buFont typeface="Arial" panose="020B0604020202020204" pitchFamily="34" charset="0"/>
                        <a:buChar char="•"/>
                      </a:pPr>
                      <a:r>
                        <a:rPr lang="en-US" sz="1400"/>
                        <a:t>Hard allowance limit ($2,000)</a:t>
                      </a:r>
                    </a:p>
                    <a:p>
                      <a:pPr marL="285750" indent="-285750">
                        <a:buFont typeface="Arial" panose="020B0604020202020204" pitchFamily="34" charset="0"/>
                        <a:buChar char="•"/>
                      </a:pPr>
                      <a:r>
                        <a:rPr lang="en-US" sz="1400"/>
                        <a:t>Hard withdrawal age (30)</a:t>
                      </a:r>
                    </a:p>
                    <a:p>
                      <a:pPr marL="285750" indent="-285750">
                        <a:buFont typeface="Arial" panose="020B0604020202020204" pitchFamily="34" charset="0"/>
                        <a:buChar char="•"/>
                      </a:pPr>
                      <a:r>
                        <a:rPr lang="en-US" sz="1400"/>
                        <a:t>Income limit to qualify</a:t>
                      </a:r>
                      <a:endParaRPr lang="en-US" sz="1400" b="1"/>
                    </a:p>
                    <a:p>
                      <a:pPr marL="285750" indent="-285750">
                        <a:buFont typeface="Arial" panose="020B0604020202020204" pitchFamily="34" charset="0"/>
                        <a:buChar char="•"/>
                      </a:pPr>
                      <a:endParaRPr lang="en-US" sz="1400"/>
                    </a:p>
                  </a:txBody>
                  <a:tcPr/>
                </a:tc>
                <a:tc>
                  <a:txBody>
                    <a:bodyPr/>
                    <a:lstStyle/>
                    <a:p>
                      <a:pPr marL="285750" indent="-285750">
                        <a:buFont typeface="Arial" panose="020B0604020202020204" pitchFamily="34" charset="0"/>
                        <a:buChar char="•"/>
                      </a:pPr>
                      <a:r>
                        <a:rPr lang="en-US" sz="1400"/>
                        <a:t>An UTMA/UGMA differs from ESAs and 529 Plans in how they aren’t designed just for education savings </a:t>
                      </a:r>
                    </a:p>
                    <a:p>
                      <a:pPr marL="285750" indent="-285750">
                        <a:buFont typeface="Arial" panose="020B0604020202020204" pitchFamily="34" charset="0"/>
                        <a:buChar char="•"/>
                      </a:pPr>
                      <a:r>
                        <a:rPr lang="en-US" sz="1400"/>
                        <a:t>The account is in the child’s name but is controlled by a custodian (usually a parent or grandparent). This person manages the account until the child reaches age 21</a:t>
                      </a:r>
                    </a:p>
                    <a:p>
                      <a:pPr marL="285750" indent="-285750">
                        <a:buFont typeface="Arial" panose="020B0604020202020204" pitchFamily="34" charset="0"/>
                        <a:buChar char="•"/>
                      </a:pPr>
                      <a:r>
                        <a:rPr lang="en-US" sz="1400"/>
                        <a:t> At age 21 (age 18 for the UGMA), control of the account transfers to the child to use any way they choose</a:t>
                      </a:r>
                    </a:p>
                    <a:p>
                      <a:pPr marL="0" indent="0">
                        <a:buFont typeface="Arial" panose="020B0604020202020204" pitchFamily="34" charset="0"/>
                        <a:buNone/>
                      </a:pPr>
                      <a:r>
                        <a:rPr lang="en-US" sz="1400" b="1"/>
                        <a:t>Pros:  </a:t>
                      </a:r>
                    </a:p>
                    <a:p>
                      <a:pPr marL="285750" indent="-285750">
                        <a:buFont typeface="Arial" panose="020B0604020202020204" pitchFamily="34" charset="0"/>
                        <a:buChar char="•"/>
                      </a:pPr>
                      <a:r>
                        <a:rPr lang="en-US" sz="1400"/>
                        <a:t>Funds can be used for more than just college expense</a:t>
                      </a:r>
                    </a:p>
                    <a:p>
                      <a:pPr marL="285750" indent="-285750">
                        <a:buFont typeface="Arial" panose="020B0604020202020204" pitchFamily="34" charset="0"/>
                        <a:buChar char="•"/>
                      </a:pPr>
                      <a:r>
                        <a:rPr lang="en-US" sz="1400"/>
                        <a:t>Tax advantages for the contributor</a:t>
                      </a:r>
                    </a:p>
                    <a:p>
                      <a:pPr marL="285750" indent="-285750">
                        <a:buFont typeface="Arial" panose="020B0604020202020204" pitchFamily="34" charset="0"/>
                        <a:buChar char="•"/>
                      </a:pPr>
                      <a:endParaRPr lang="en-US" sz="1400" b="1"/>
                    </a:p>
                    <a:p>
                      <a:pPr marL="0" indent="0">
                        <a:buFont typeface="Arial" panose="020B0604020202020204" pitchFamily="34" charset="0"/>
                        <a:buNone/>
                      </a:pPr>
                      <a:r>
                        <a:rPr lang="en-US" sz="1400" b="1"/>
                        <a:t>Cons:</a:t>
                      </a:r>
                      <a:endParaRPr lang="en-US" sz="1400"/>
                    </a:p>
                    <a:p>
                      <a:pPr marL="285750" indent="-285750">
                        <a:buFont typeface="Arial" panose="020B0604020202020204" pitchFamily="34" charset="0"/>
                        <a:buChar char="•"/>
                      </a:pPr>
                      <a:r>
                        <a:rPr lang="en-US" sz="1400"/>
                        <a:t>Beneficiary can use money however they choose once of legal age (pay for college or a sports car)</a:t>
                      </a:r>
                    </a:p>
                    <a:p>
                      <a:pPr marL="285750" indent="-285750">
                        <a:buFont typeface="Arial" panose="020B0604020202020204" pitchFamily="34" charset="0"/>
                        <a:buChar char="•"/>
                      </a:pPr>
                      <a:r>
                        <a:rPr lang="en-US" sz="1400"/>
                        <a:t>Beneficiary can’t be changed after selected</a:t>
                      </a:r>
                    </a:p>
                    <a:p>
                      <a:pPr marL="285750" indent="-285750">
                        <a:buFont typeface="Arial" panose="020B0604020202020204" pitchFamily="34" charset="0"/>
                        <a:buChar char="•"/>
                      </a:pPr>
                      <a:endParaRPr lang="en-US" sz="1400"/>
                    </a:p>
                    <a:p>
                      <a:pPr marL="285750" indent="-285750">
                        <a:buFont typeface="Arial" panose="020B0604020202020204" pitchFamily="34" charset="0"/>
                        <a:buChar char="•"/>
                      </a:pPr>
                      <a:endParaRPr lang="en-US" sz="1400"/>
                    </a:p>
                  </a:txBody>
                  <a:tcPr/>
                </a:tc>
                <a:extLst>
                  <a:ext uri="{0D108BD9-81ED-4DB2-BD59-A6C34878D82A}">
                    <a16:rowId xmlns:a16="http://schemas.microsoft.com/office/drawing/2014/main" val="3955272299"/>
                  </a:ext>
                </a:extLst>
              </a:tr>
            </a:tbl>
          </a:graphicData>
        </a:graphic>
      </p:graphicFrame>
    </p:spTree>
    <p:extLst>
      <p:ext uri="{BB962C8B-B14F-4D97-AF65-F5344CB8AC3E}">
        <p14:creationId xmlns:p14="http://schemas.microsoft.com/office/powerpoint/2010/main" val="688872072"/>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850392"/>
          </a:xfrm>
        </p:spPr>
        <p:txBody>
          <a:bodyPr/>
          <a:lstStyle/>
          <a:p>
            <a:r>
              <a:rPr lang="en-US" sz="2400"/>
              <a:t>Stocks vs. Mutual Funds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91529117"/>
              </p:ext>
            </p:extLst>
          </p:nvPr>
        </p:nvGraphicFramePr>
        <p:xfrm>
          <a:off x="457200" y="1765300"/>
          <a:ext cx="8229600" cy="40284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611126348"/>
                    </a:ext>
                  </a:extLst>
                </a:gridCol>
                <a:gridCol w="4114800">
                  <a:extLst>
                    <a:ext uri="{9D8B030D-6E8A-4147-A177-3AD203B41FA5}">
                      <a16:colId xmlns:a16="http://schemas.microsoft.com/office/drawing/2014/main" val="3906393412"/>
                    </a:ext>
                  </a:extLst>
                </a:gridCol>
              </a:tblGrid>
              <a:tr h="370840">
                <a:tc>
                  <a:txBody>
                    <a:bodyPr/>
                    <a:lstStyle/>
                    <a:p>
                      <a:r>
                        <a:rPr lang="en-US"/>
                        <a:t>Stocks</a:t>
                      </a:r>
                    </a:p>
                  </a:txBody>
                  <a:tcPr/>
                </a:tc>
                <a:tc>
                  <a:txBody>
                    <a:bodyPr/>
                    <a:lstStyle/>
                    <a:p>
                      <a:r>
                        <a:rPr lang="en-US"/>
                        <a:t>Mutual Funds</a:t>
                      </a:r>
                    </a:p>
                  </a:txBody>
                  <a:tcPr/>
                </a:tc>
                <a:extLst>
                  <a:ext uri="{0D108BD9-81ED-4DB2-BD59-A6C34878D82A}">
                    <a16:rowId xmlns:a16="http://schemas.microsoft.com/office/drawing/2014/main" val="3461675342"/>
                  </a:ext>
                </a:extLst>
              </a:tr>
              <a:tr h="370840">
                <a:tc>
                  <a:txBody>
                    <a:bodyPr/>
                    <a:lstStyle/>
                    <a:p>
                      <a:r>
                        <a:rPr lang="en-US"/>
                        <a:t>Pros:</a:t>
                      </a:r>
                    </a:p>
                    <a:p>
                      <a:pPr marL="285750" indent="-285750">
                        <a:buFont typeface="Arial" panose="020B0604020202020204" pitchFamily="34" charset="0"/>
                        <a:buChar char="•"/>
                      </a:pPr>
                      <a:r>
                        <a:rPr lang="en-US"/>
                        <a:t>Most liquid</a:t>
                      </a:r>
                    </a:p>
                    <a:p>
                      <a:pPr marL="285750" indent="-285750">
                        <a:buFont typeface="Arial" panose="020B0604020202020204" pitchFamily="34" charset="0"/>
                        <a:buChar char="•"/>
                      </a:pPr>
                      <a:r>
                        <a:rPr lang="en-US"/>
                        <a:t>No restrictions</a:t>
                      </a:r>
                    </a:p>
                    <a:p>
                      <a:endParaRPr lang="en-US"/>
                    </a:p>
                    <a:p>
                      <a:r>
                        <a:rPr lang="en-US"/>
                        <a:t>Cons:  </a:t>
                      </a:r>
                    </a:p>
                    <a:p>
                      <a:pPr marL="285750" indent="-285750">
                        <a:buFont typeface="Arial" panose="020B0604020202020204" pitchFamily="34" charset="0"/>
                        <a:buChar char="•"/>
                      </a:pPr>
                      <a:r>
                        <a:rPr lang="en-US"/>
                        <a:t>Low interest rates</a:t>
                      </a:r>
                    </a:p>
                    <a:p>
                      <a:pPr marL="285750" indent="-285750">
                        <a:buFont typeface="Arial" panose="020B0604020202020204" pitchFamily="34" charset="0"/>
                        <a:buChar char="•"/>
                      </a:pPr>
                      <a:r>
                        <a:rPr lang="en-US"/>
                        <a:t>Tax penalty for interest rates</a:t>
                      </a:r>
                    </a:p>
                    <a:p>
                      <a:pPr marL="285750" indent="-285750">
                        <a:buFont typeface="Arial" panose="020B0604020202020204" pitchFamily="34" charset="0"/>
                        <a:buChar char="•"/>
                      </a:pPr>
                      <a:r>
                        <a:rPr lang="en-US"/>
                        <a:t>No Parental control after 18</a:t>
                      </a:r>
                    </a:p>
                    <a:p>
                      <a:endParaRPr lang="en-US"/>
                    </a:p>
                  </a:txBody>
                  <a:tcPr/>
                </a:tc>
                <a:tc>
                  <a:txBody>
                    <a:bodyPr/>
                    <a:lstStyle/>
                    <a:p>
                      <a:r>
                        <a:rPr lang="en-US"/>
                        <a:t>Pros:  </a:t>
                      </a:r>
                    </a:p>
                    <a:p>
                      <a:pPr marL="285750" indent="-285750">
                        <a:buFont typeface="Arial" panose="020B0604020202020204" pitchFamily="34" charset="0"/>
                        <a:buChar char="•"/>
                      </a:pPr>
                      <a:r>
                        <a:rPr lang="en-US"/>
                        <a:t>Liquid</a:t>
                      </a:r>
                    </a:p>
                    <a:p>
                      <a:pPr marL="285750" indent="-285750">
                        <a:buFont typeface="Arial" panose="020B0604020202020204" pitchFamily="34" charset="0"/>
                        <a:buChar char="•"/>
                      </a:pPr>
                      <a:r>
                        <a:rPr lang="en-US"/>
                        <a:t>No restrictions</a:t>
                      </a:r>
                    </a:p>
                    <a:p>
                      <a:pPr marL="285750" indent="-285750">
                        <a:buFont typeface="Arial" panose="020B0604020202020204" pitchFamily="34" charset="0"/>
                        <a:buChar char="•"/>
                      </a:pPr>
                      <a:r>
                        <a:rPr lang="en-US"/>
                        <a:t>Growth</a:t>
                      </a:r>
                    </a:p>
                    <a:p>
                      <a:pPr marL="285750" indent="-285750">
                        <a:buFont typeface="Arial" panose="020B0604020202020204" pitchFamily="34" charset="0"/>
                        <a:buChar char="•"/>
                      </a:pPr>
                      <a:r>
                        <a:rPr lang="en-US"/>
                        <a:t>Dividend/income potential</a:t>
                      </a:r>
                    </a:p>
                    <a:p>
                      <a:pPr marL="285750" indent="-285750">
                        <a:buFont typeface="Arial" panose="020B0604020202020204" pitchFamily="34" charset="0"/>
                        <a:buChar char="•"/>
                      </a:pPr>
                      <a:r>
                        <a:rPr lang="en-US"/>
                        <a:t>Any investment</a:t>
                      </a:r>
                      <a:r>
                        <a:rPr lang="en-US" baseline="0"/>
                        <a:t> option you want</a:t>
                      </a:r>
                    </a:p>
                    <a:p>
                      <a:pPr marL="285750" indent="-285750">
                        <a:buFont typeface="Arial" panose="020B0604020202020204" pitchFamily="34" charset="0"/>
                        <a:buChar char="•"/>
                      </a:pPr>
                      <a:r>
                        <a:rPr lang="en-US" baseline="0"/>
                        <a:t>Parental control?</a:t>
                      </a:r>
                    </a:p>
                    <a:p>
                      <a:endParaRPr lang="en-US" baseline="0"/>
                    </a:p>
                    <a:p>
                      <a:r>
                        <a:rPr lang="en-US" baseline="0"/>
                        <a:t>Cons:  </a:t>
                      </a:r>
                    </a:p>
                    <a:p>
                      <a:pPr marL="285750" indent="-285750">
                        <a:buFont typeface="Arial" panose="020B0604020202020204" pitchFamily="34" charset="0"/>
                        <a:buChar char="•"/>
                      </a:pPr>
                      <a:r>
                        <a:rPr lang="en-US" baseline="0"/>
                        <a:t>Tax penalty for dividends</a:t>
                      </a:r>
                    </a:p>
                    <a:p>
                      <a:pPr marL="285750" indent="-285750">
                        <a:buFont typeface="Arial" panose="020B0604020202020204" pitchFamily="34" charset="0"/>
                        <a:buChar char="•"/>
                      </a:pPr>
                      <a:r>
                        <a:rPr lang="en-US" baseline="0"/>
                        <a:t>Tax penalty for withdrawal</a:t>
                      </a:r>
                    </a:p>
                    <a:p>
                      <a:pPr marL="285750" indent="-285750">
                        <a:buFont typeface="Arial" panose="020B0604020202020204" pitchFamily="34" charset="0"/>
                        <a:buChar char="•"/>
                      </a:pPr>
                      <a:r>
                        <a:rPr lang="en-US" baseline="0"/>
                        <a:t>Parental control?</a:t>
                      </a:r>
                    </a:p>
                    <a:p>
                      <a:endParaRPr lang="en-US"/>
                    </a:p>
                  </a:txBody>
                  <a:tcPr/>
                </a:tc>
                <a:extLst>
                  <a:ext uri="{0D108BD9-81ED-4DB2-BD59-A6C34878D82A}">
                    <a16:rowId xmlns:a16="http://schemas.microsoft.com/office/drawing/2014/main" val="1829741015"/>
                  </a:ext>
                </a:extLst>
              </a:tr>
            </a:tbl>
          </a:graphicData>
        </a:graphic>
      </p:graphicFrame>
    </p:spTree>
    <p:extLst>
      <p:ext uri="{BB962C8B-B14F-4D97-AF65-F5344CB8AC3E}">
        <p14:creationId xmlns:p14="http://schemas.microsoft.com/office/powerpoint/2010/main" val="289577487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Agenda</a:t>
            </a:r>
            <a:endParaRPr lang="en-US" sz="5500" b="1">
              <a:ln w="11430"/>
              <a:solidFill>
                <a:srgbClr val="005CB8"/>
              </a:solidFill>
              <a:effectLst>
                <a:outerShdw blurRad="80000" dist="40000" dir="5040000" algn="tl">
                  <a:srgbClr val="000000">
                    <a:alpha val="0"/>
                  </a:srgbClr>
                </a:outerShdw>
              </a:effectLst>
              <a:latin typeface="Calibri" panose="020F0502020204030204" pitchFamily="34" charset="0"/>
              <a:ea typeface="+mj-ea"/>
              <a:cs typeface="Calibri" panose="020F0502020204030204" pitchFamily="34" charset="0"/>
            </a:endParaRPr>
          </a:p>
        </p:txBody>
      </p:sp>
      <p:sp>
        <p:nvSpPr>
          <p:cNvPr id="15363" name="Content Placeholder 2"/>
          <p:cNvSpPr>
            <a:spLocks noGrp="1"/>
          </p:cNvSpPr>
          <p:nvPr>
            <p:ph idx="4294967295"/>
          </p:nvPr>
        </p:nvSpPr>
        <p:spPr>
          <a:xfrm>
            <a:off x="457200" y="2377441"/>
            <a:ext cx="8229600" cy="4175760"/>
          </a:xfrm>
        </p:spPr>
        <p:txBody>
          <a:bodyPr/>
          <a:lstStyle/>
          <a:p>
            <a:pPr>
              <a:buFont typeface="Arial" panose="020B0604020202020204" pitchFamily="34" charset="0"/>
              <a:buChar char="•"/>
            </a:pPr>
            <a:r>
              <a:rPr lang="en-US" sz="2400">
                <a:solidFill>
                  <a:srgbClr val="004A80"/>
                </a:solidFill>
              </a:rPr>
              <a:t>How to motivate and build a better understanding of inflation with an application to college loans, understanding debt and personal finance.  </a:t>
            </a:r>
          </a:p>
          <a:p>
            <a:pPr>
              <a:buFont typeface="Arial" panose="020B0604020202020204" pitchFamily="34" charset="0"/>
              <a:buChar char="•"/>
            </a:pPr>
            <a:endParaRPr lang="en-US" sz="2400">
              <a:solidFill>
                <a:srgbClr val="004A80"/>
              </a:solidFill>
            </a:endParaRPr>
          </a:p>
          <a:p>
            <a:pPr>
              <a:buFont typeface="Arial" panose="020B0604020202020204" pitchFamily="34" charset="0"/>
              <a:buChar char="•"/>
            </a:pPr>
            <a:r>
              <a:rPr lang="en-US" sz="2400">
                <a:solidFill>
                  <a:srgbClr val="004A80"/>
                </a:solidFill>
              </a:rPr>
              <a:t>To examine how we are affected by developments in the macro economy.  </a:t>
            </a:r>
          </a:p>
          <a:p>
            <a:endParaRPr lang="en-US" sz="250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F87E-F91B-4D6E-AA18-63DBFEA3AB2D}"/>
              </a:ext>
            </a:extLst>
          </p:cNvPr>
          <p:cNvSpPr>
            <a:spLocks noGrp="1"/>
          </p:cNvSpPr>
          <p:nvPr>
            <p:ph type="title"/>
          </p:nvPr>
        </p:nvSpPr>
        <p:spPr>
          <a:xfrm>
            <a:off x="457200" y="914400"/>
            <a:ext cx="8229600" cy="617838"/>
          </a:xfrm>
        </p:spPr>
        <p:txBody>
          <a:bodyPr/>
          <a:lstStyle/>
          <a:p>
            <a:r>
              <a:rPr lang="en-US" sz="2400" u="sng"/>
              <a:t>Assessment #1:  Inflation Activity</a:t>
            </a:r>
          </a:p>
        </p:txBody>
      </p:sp>
      <p:sp>
        <p:nvSpPr>
          <p:cNvPr id="3" name="Content Placeholder 2">
            <a:extLst>
              <a:ext uri="{FF2B5EF4-FFF2-40B4-BE49-F238E27FC236}">
                <a16:creationId xmlns:a16="http://schemas.microsoft.com/office/drawing/2014/main" id="{73B9CAD1-32FE-463C-B982-9F96E240683C}"/>
              </a:ext>
            </a:extLst>
          </p:cNvPr>
          <p:cNvSpPr>
            <a:spLocks noGrp="1"/>
          </p:cNvSpPr>
          <p:nvPr>
            <p:ph idx="1"/>
          </p:nvPr>
        </p:nvSpPr>
        <p:spPr>
          <a:xfrm>
            <a:off x="457200" y="1532238"/>
            <a:ext cx="8229600" cy="4624722"/>
          </a:xfrm>
        </p:spPr>
        <p:txBody>
          <a:bodyPr/>
          <a:lstStyle/>
          <a:p>
            <a:r>
              <a:rPr lang="en-US"/>
              <a:t>See handout</a:t>
            </a:r>
          </a:p>
        </p:txBody>
      </p:sp>
    </p:spTree>
    <p:extLst>
      <p:ext uri="{BB962C8B-B14F-4D97-AF65-F5344CB8AC3E}">
        <p14:creationId xmlns:p14="http://schemas.microsoft.com/office/powerpoint/2010/main" val="505652305"/>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0486"/>
            <a:ext cx="8229600" cy="758952"/>
          </a:xfrm>
        </p:spPr>
        <p:txBody>
          <a:bodyPr rtlCol="0">
            <a:no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2400" u="sng"/>
              <a:t>Assessment Question #2:  How to Choose the Right College</a:t>
            </a:r>
            <a:br>
              <a:rPr lang="en-US" sz="2400"/>
            </a:br>
            <a:endParaRPr lang="en-US" sz="2400" b="1">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1989438"/>
            <a:ext cx="8229600" cy="4563763"/>
          </a:xfrm>
        </p:spPr>
        <p:txBody>
          <a:bodyPr>
            <a:noAutofit/>
          </a:bodyPr>
          <a:lstStyle/>
          <a:p>
            <a:pPr marL="0" indent="0" defTabSz="905255">
              <a:buNone/>
              <a:defRPr sz="3168"/>
            </a:pPr>
            <a:r>
              <a:rPr lang="en-US" sz="2750"/>
              <a:t>Watch the following two videos:</a:t>
            </a:r>
          </a:p>
          <a:p>
            <a:r>
              <a:rPr lang="en-US" sz="2400">
                <a:hlinkClick r:id="rId3"/>
              </a:rPr>
              <a:t>https://www.youtube.com/watch?v=h6UeibGuIXc</a:t>
            </a:r>
            <a:endParaRPr lang="en-US" sz="2400"/>
          </a:p>
          <a:p>
            <a:r>
              <a:rPr lang="en-US" sz="2400">
                <a:hlinkClick r:id="rId4"/>
              </a:rPr>
              <a:t>https://www.youtube.com/watch?v=1u3BVR24ffE</a:t>
            </a:r>
            <a:endParaRPr lang="en-US" sz="2400"/>
          </a:p>
          <a:p>
            <a:pPr marL="0" indent="0" algn="ctr" defTabSz="905255">
              <a:buNone/>
              <a:defRPr sz="3168"/>
            </a:pPr>
            <a:r>
              <a:rPr lang="en-US" sz="2750">
                <a:solidFill>
                  <a:srgbClr val="7A9900"/>
                </a:solidFill>
              </a:rPr>
              <a:t>What are 3 pieces of advice you found most helpful/useful?  Explain why.  </a:t>
            </a:r>
          </a:p>
        </p:txBody>
      </p:sp>
    </p:spTree>
    <p:extLst>
      <p:ext uri="{BB962C8B-B14F-4D97-AF65-F5344CB8AC3E}">
        <p14:creationId xmlns:p14="http://schemas.microsoft.com/office/powerpoint/2010/main" val="12873340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1467A-3E71-4E31-A846-0271858B8380}"/>
              </a:ext>
            </a:extLst>
          </p:cNvPr>
          <p:cNvSpPr>
            <a:spLocks noGrp="1"/>
          </p:cNvSpPr>
          <p:nvPr>
            <p:ph type="title"/>
          </p:nvPr>
        </p:nvSpPr>
        <p:spPr>
          <a:xfrm>
            <a:off x="457200" y="914400"/>
            <a:ext cx="8229600" cy="617838"/>
          </a:xfrm>
        </p:spPr>
        <p:txBody>
          <a:bodyPr/>
          <a:lstStyle/>
          <a:p>
            <a:r>
              <a:rPr lang="en-US" sz="2400" u="sng"/>
              <a:t>Assessment #3:  Compare &amp; Contrast Colleges</a:t>
            </a:r>
          </a:p>
        </p:txBody>
      </p:sp>
      <p:sp>
        <p:nvSpPr>
          <p:cNvPr id="3" name="Content Placeholder 2">
            <a:extLst>
              <a:ext uri="{FF2B5EF4-FFF2-40B4-BE49-F238E27FC236}">
                <a16:creationId xmlns:a16="http://schemas.microsoft.com/office/drawing/2014/main" id="{61D5B8DD-4163-490F-B4D9-4D1B05DE83A1}"/>
              </a:ext>
            </a:extLst>
          </p:cNvPr>
          <p:cNvSpPr>
            <a:spLocks noGrp="1"/>
          </p:cNvSpPr>
          <p:nvPr>
            <p:ph idx="1"/>
          </p:nvPr>
        </p:nvSpPr>
        <p:spPr>
          <a:xfrm>
            <a:off x="457200" y="1532238"/>
            <a:ext cx="8229600" cy="4624722"/>
          </a:xfrm>
        </p:spPr>
        <p:txBody>
          <a:bodyPr/>
          <a:lstStyle/>
          <a:p>
            <a:pPr marL="342900" marR="0" lvl="0" indent="-342900">
              <a:lnSpc>
                <a:spcPct val="107000"/>
              </a:lnSpc>
              <a:spcBef>
                <a:spcPts val="0"/>
              </a:spcBef>
              <a:spcAft>
                <a:spcPts val="0"/>
              </a:spcAft>
              <a:buFont typeface="+mj-lt"/>
              <a:buAutoNum type="arabicParenR"/>
            </a:pPr>
            <a:r>
              <a:rPr lang="en-US" sz="1800">
                <a:effectLst/>
                <a:latin typeface="+mn-lt"/>
                <a:ea typeface="Calibri" panose="020F0502020204030204" pitchFamily="34" charset="0"/>
                <a:cs typeface="Times New Roman" panose="02020603050405020304" pitchFamily="18" charset="0"/>
              </a:rPr>
              <a:t>Examine two colleges you are thinking about applying to or attending</a:t>
            </a:r>
          </a:p>
          <a:p>
            <a:pPr marL="342900" marR="0" lvl="0" indent="-342900">
              <a:lnSpc>
                <a:spcPct val="107000"/>
              </a:lnSpc>
              <a:spcBef>
                <a:spcPts val="0"/>
              </a:spcBef>
              <a:spcAft>
                <a:spcPts val="0"/>
              </a:spcAft>
              <a:buFont typeface="+mj-lt"/>
              <a:buAutoNum type="arabicParenR"/>
            </a:pPr>
            <a:endParaRPr lang="en-US" sz="1800">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800">
                <a:effectLst/>
                <a:latin typeface="+mn-lt"/>
                <a:ea typeface="Calibri" panose="020F0502020204030204" pitchFamily="34" charset="0"/>
                <a:cs typeface="Times New Roman" panose="02020603050405020304" pitchFamily="18" charset="0"/>
              </a:rPr>
              <a:t>Research the courses offered to help you achieve your career goal.  Which college offers the better courses/educational environment/interning opportunities?  </a:t>
            </a:r>
            <a:r>
              <a:rPr lang="en-US" sz="1800" b="1" i="1">
                <a:solidFill>
                  <a:srgbClr val="7A9900"/>
                </a:solidFill>
                <a:effectLst/>
                <a:latin typeface="+mn-lt"/>
                <a:ea typeface="Calibri" panose="020F0502020204030204" pitchFamily="34" charset="0"/>
                <a:cs typeface="Times New Roman" panose="02020603050405020304" pitchFamily="18" charset="0"/>
              </a:rPr>
              <a:t>For this part, you may just simply spend some time navigating two websites and write a paragraph on your final thoughts between both.  Consider the above questions in your comparison.</a:t>
            </a:r>
            <a:r>
              <a:rPr lang="en-US" sz="1800">
                <a:solidFill>
                  <a:srgbClr val="7A9900"/>
                </a:solidFill>
                <a:effectLst/>
                <a:latin typeface="+mn-lt"/>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arenR"/>
            </a:pPr>
            <a:endParaRPr lang="en-US" sz="1800">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arenR"/>
            </a:pPr>
            <a:r>
              <a:rPr lang="en-US" sz="1800">
                <a:effectLst/>
                <a:latin typeface="+mn-lt"/>
                <a:ea typeface="Calibri" panose="020F0502020204030204" pitchFamily="34" charset="0"/>
                <a:cs typeface="Times New Roman" panose="02020603050405020304" pitchFamily="18" charset="0"/>
              </a:rPr>
              <a:t>How do the two colleges compare in cost?  Use a mortgage calculator to determine how much you would have to pay each month, and for how long, if you take out a loan at 5%?  </a:t>
            </a:r>
            <a:r>
              <a:rPr lang="en-US" sz="1800" b="1" i="1">
                <a:solidFill>
                  <a:srgbClr val="7A9900"/>
                </a:solidFill>
                <a:effectLst/>
                <a:latin typeface="+mn-lt"/>
                <a:ea typeface="Calibri" panose="020F0502020204030204" pitchFamily="34" charset="0"/>
                <a:cs typeface="Times New Roman" panose="02020603050405020304" pitchFamily="18" charset="0"/>
              </a:rPr>
              <a:t>For this part simply enter the number for each college.</a:t>
            </a:r>
            <a:r>
              <a:rPr lang="en-US" sz="1800" i="1">
                <a:solidFill>
                  <a:srgbClr val="7A9900"/>
                </a:solidFill>
                <a:effectLst/>
                <a:latin typeface="+mn-lt"/>
                <a:ea typeface="Calibri" panose="020F0502020204030204" pitchFamily="34" charset="0"/>
                <a:cs typeface="Times New Roman" panose="02020603050405020304" pitchFamily="18" charset="0"/>
              </a:rPr>
              <a:t>  </a:t>
            </a:r>
          </a:p>
          <a:p>
            <a:endParaRPr lang="en-US"/>
          </a:p>
        </p:txBody>
      </p:sp>
    </p:spTree>
    <p:extLst>
      <p:ext uri="{BB962C8B-B14F-4D97-AF65-F5344CB8AC3E}">
        <p14:creationId xmlns:p14="http://schemas.microsoft.com/office/powerpoint/2010/main" val="1783831496"/>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6D8F1-E5C3-44B6-B15C-672AABC161E3}"/>
              </a:ext>
            </a:extLst>
          </p:cNvPr>
          <p:cNvSpPr>
            <a:spLocks noGrp="1"/>
          </p:cNvSpPr>
          <p:nvPr>
            <p:ph type="title"/>
          </p:nvPr>
        </p:nvSpPr>
        <p:spPr>
          <a:xfrm>
            <a:off x="457200" y="914400"/>
            <a:ext cx="8229600" cy="556054"/>
          </a:xfrm>
        </p:spPr>
        <p:txBody>
          <a:bodyPr/>
          <a:lstStyle/>
          <a:p>
            <a:r>
              <a:rPr lang="en-US" sz="2800" u="sng"/>
              <a:t>Assessment #4:  529 Comparison</a:t>
            </a:r>
          </a:p>
        </p:txBody>
      </p:sp>
      <p:sp>
        <p:nvSpPr>
          <p:cNvPr id="3" name="Content Placeholder 2">
            <a:extLst>
              <a:ext uri="{FF2B5EF4-FFF2-40B4-BE49-F238E27FC236}">
                <a16:creationId xmlns:a16="http://schemas.microsoft.com/office/drawing/2014/main" id="{4376A642-F602-4304-9234-202404468FFF}"/>
              </a:ext>
            </a:extLst>
          </p:cNvPr>
          <p:cNvSpPr>
            <a:spLocks noGrp="1"/>
          </p:cNvSpPr>
          <p:nvPr>
            <p:ph idx="1"/>
          </p:nvPr>
        </p:nvSpPr>
        <p:spPr>
          <a:xfrm>
            <a:off x="457200" y="1606378"/>
            <a:ext cx="8229600" cy="4550582"/>
          </a:xfrm>
        </p:spPr>
        <p:txBody>
          <a:bodyPr/>
          <a:lstStyle/>
          <a:p>
            <a:r>
              <a:rPr lang="en-US" sz="2000"/>
              <a:t>What is the New York 529 5 year return?</a:t>
            </a:r>
          </a:p>
          <a:p>
            <a:r>
              <a:rPr lang="en-US" sz="2000"/>
              <a:t>What is the New York 529 10 year return?</a:t>
            </a:r>
          </a:p>
          <a:p>
            <a:r>
              <a:rPr lang="en-US" sz="2000"/>
              <a:t>How do these returns compare to other states’?</a:t>
            </a:r>
          </a:p>
          <a:p>
            <a:r>
              <a:rPr lang="en-US" sz="2000"/>
              <a:t>What are the tax benefits of using your states’ 529?</a:t>
            </a:r>
          </a:p>
          <a:p>
            <a:r>
              <a:rPr lang="en-US" sz="2000"/>
              <a:t>What is an age-based portfolio strategy?  What are the benefits/drawbacks?   </a:t>
            </a:r>
          </a:p>
          <a:p>
            <a:r>
              <a:rPr lang="en-US" sz="2000"/>
              <a:t>Choose two 529’s – how do they compare?  Which might you consider investing in?  </a:t>
            </a:r>
          </a:p>
        </p:txBody>
      </p:sp>
    </p:spTree>
    <p:extLst>
      <p:ext uri="{BB962C8B-B14F-4D97-AF65-F5344CB8AC3E}">
        <p14:creationId xmlns:p14="http://schemas.microsoft.com/office/powerpoint/2010/main" val="2484182931"/>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54FF0-AF27-4BC6-90DF-D14E5B5081C2}"/>
              </a:ext>
            </a:extLst>
          </p:cNvPr>
          <p:cNvSpPr>
            <a:spLocks noGrp="1"/>
          </p:cNvSpPr>
          <p:nvPr>
            <p:ph type="title"/>
          </p:nvPr>
        </p:nvSpPr>
        <p:spPr>
          <a:xfrm>
            <a:off x="457200" y="914400"/>
            <a:ext cx="8229600" cy="691978"/>
          </a:xfrm>
        </p:spPr>
        <p:txBody>
          <a:bodyPr/>
          <a:lstStyle/>
          <a:p>
            <a:r>
              <a:rPr lang="en-US" sz="2800" u="sng"/>
              <a:t>Assessment #5:  Stock Application</a:t>
            </a:r>
          </a:p>
        </p:txBody>
      </p:sp>
      <p:sp>
        <p:nvSpPr>
          <p:cNvPr id="3" name="Content Placeholder 2">
            <a:extLst>
              <a:ext uri="{FF2B5EF4-FFF2-40B4-BE49-F238E27FC236}">
                <a16:creationId xmlns:a16="http://schemas.microsoft.com/office/drawing/2014/main" id="{61F68390-2AA6-4A98-9A0B-AAF661079834}"/>
              </a:ext>
            </a:extLst>
          </p:cNvPr>
          <p:cNvSpPr>
            <a:spLocks noGrp="1"/>
          </p:cNvSpPr>
          <p:nvPr>
            <p:ph idx="1"/>
          </p:nvPr>
        </p:nvSpPr>
        <p:spPr>
          <a:xfrm>
            <a:off x="457200" y="1606377"/>
            <a:ext cx="8229600" cy="4782065"/>
          </a:xfrm>
        </p:spPr>
        <p:txBody>
          <a:bodyPr/>
          <a:lstStyle/>
          <a:p>
            <a:pPr marL="0" indent="0">
              <a:buNone/>
            </a:pPr>
            <a:r>
              <a:rPr lang="en-US">
                <a:solidFill>
                  <a:srgbClr val="7A9900"/>
                </a:solidFill>
              </a:rPr>
              <a:t>“The Dividend Aristocrat”…</a:t>
            </a:r>
          </a:p>
          <a:p>
            <a:r>
              <a:rPr lang="en-US"/>
              <a:t>If you had a $100 to invest in, which dividend aristocrat would you invest in?  Answer the following questions in your analysis:  </a:t>
            </a:r>
          </a:p>
          <a:p>
            <a:pPr lvl="1"/>
            <a:r>
              <a:rPr lang="en-US"/>
              <a:t>What is the company’s dividend?  </a:t>
            </a:r>
          </a:p>
          <a:p>
            <a:pPr lvl="1"/>
            <a:r>
              <a:rPr lang="en-US"/>
              <a:t>Why is it considered a dividend aristocrat? </a:t>
            </a:r>
          </a:p>
          <a:p>
            <a:pPr lvl="1"/>
            <a:r>
              <a:rPr lang="en-US"/>
              <a:t>Write 2-3 sentences about the company </a:t>
            </a:r>
            <a:r>
              <a:rPr lang="en-US">
                <a:solidFill>
                  <a:srgbClr val="7A9900"/>
                </a:solidFill>
              </a:rPr>
              <a:t>(its products, management and/or history) </a:t>
            </a:r>
            <a:r>
              <a:rPr lang="en-US"/>
              <a:t>that explains why it is a good company to invest in.  </a:t>
            </a:r>
          </a:p>
          <a:p>
            <a:endParaRPr lang="en-US"/>
          </a:p>
        </p:txBody>
      </p:sp>
    </p:spTree>
    <p:extLst>
      <p:ext uri="{BB962C8B-B14F-4D97-AF65-F5344CB8AC3E}">
        <p14:creationId xmlns:p14="http://schemas.microsoft.com/office/powerpoint/2010/main" val="2001040153"/>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6748"/>
            <a:ext cx="8229600" cy="619432"/>
          </a:xfrm>
          <a:noFill/>
        </p:spPr>
        <p:txBody>
          <a:bodyPr rtlCol="0">
            <a:no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1800"/>
              <a:t>References and Resources</a:t>
            </a:r>
            <a:endParaRPr lang="en-US" sz="1800" b="1">
              <a:ln w="11430"/>
              <a:effectLst>
                <a:outerShdw blurRad="80000" dist="40000" dir="5040000" algn="tl">
                  <a:srgbClr val="000000">
                    <a:alpha val="0"/>
                  </a:srgbClr>
                </a:outerShdw>
              </a:effectLst>
              <a:ea typeface="+mj-ea"/>
              <a:cs typeface="+mj-cs"/>
            </a:endParaRPr>
          </a:p>
        </p:txBody>
      </p:sp>
      <p:sp>
        <p:nvSpPr>
          <p:cNvPr id="5" name="Content Placeholder 4">
            <a:extLst>
              <a:ext uri="{FF2B5EF4-FFF2-40B4-BE49-F238E27FC236}">
                <a16:creationId xmlns:a16="http://schemas.microsoft.com/office/drawing/2014/main" id="{28F1D3A3-98BD-4497-A322-D25C364A1332}"/>
              </a:ext>
            </a:extLst>
          </p:cNvPr>
          <p:cNvSpPr>
            <a:spLocks noGrp="1"/>
          </p:cNvSpPr>
          <p:nvPr>
            <p:ph idx="1"/>
          </p:nvPr>
        </p:nvSpPr>
        <p:spPr>
          <a:xfrm>
            <a:off x="457200" y="1396180"/>
            <a:ext cx="8229600" cy="4857135"/>
          </a:xfrm>
        </p:spPr>
        <p:txBody>
          <a:bodyPr/>
          <a:lstStyle/>
          <a:p>
            <a:r>
              <a:rPr lang="en-US" sz="1100">
                <a:latin typeface="Times New Roman" panose="02020603050405020304" pitchFamily="18" charset="0"/>
                <a:cs typeface="Times New Roman" panose="02020603050405020304" pitchFamily="18" charset="0"/>
                <a:hlinkClick r:id="rId3"/>
              </a:rPr>
              <a:t>https://www.collegedata.com/cs/content/content_payarticle_tmpl.jhtml?articleId=10064</a:t>
            </a:r>
            <a:endParaRPr lang="en-US" sz="1100">
              <a:latin typeface="Times New Roman" panose="02020603050405020304" pitchFamily="18" charset="0"/>
              <a:cs typeface="Times New Roman" panose="02020603050405020304" pitchFamily="18" charset="0"/>
            </a:endParaRPr>
          </a:p>
          <a:p>
            <a:r>
              <a:rPr lang="en-US" sz="1100">
                <a:latin typeface="Times New Roman" panose="02020603050405020304" pitchFamily="18" charset="0"/>
                <a:cs typeface="Times New Roman" panose="02020603050405020304" pitchFamily="18" charset="0"/>
                <a:hlinkClick r:id="rId4"/>
              </a:rPr>
              <a:t>https://www.usnews.com/education/best-colleges/paying-for-college/articles/what-you-need-to-know-about-college-tuition-costs</a:t>
            </a:r>
            <a:endParaRPr lang="en-US" sz="1100">
              <a:latin typeface="Times New Roman" panose="02020603050405020304" pitchFamily="18" charset="0"/>
              <a:cs typeface="Times New Roman" panose="02020603050405020304" pitchFamily="18" charset="0"/>
            </a:endParaRPr>
          </a:p>
          <a:p>
            <a:r>
              <a:rPr lang="en-US" sz="1100">
                <a:latin typeface="Times New Roman" panose="02020603050405020304" pitchFamily="18" charset="0"/>
                <a:cs typeface="Times New Roman" panose="02020603050405020304" pitchFamily="18" charset="0"/>
                <a:hlinkClick r:id="rId5"/>
              </a:rPr>
              <a:t>http://college.usatoday.com/2017/06/09/private-college-tuition-is-rising-faster-than-inflation-again/</a:t>
            </a:r>
            <a:endParaRPr lang="en-US" sz="1100">
              <a:latin typeface="Times New Roman" panose="02020603050405020304" pitchFamily="18" charset="0"/>
              <a:cs typeface="Times New Roman" panose="02020603050405020304" pitchFamily="18" charset="0"/>
            </a:endParaRPr>
          </a:p>
          <a:p>
            <a:r>
              <a:rPr lang="en-US" sz="1100">
                <a:latin typeface="Times New Roman" panose="02020603050405020304" pitchFamily="18" charset="0"/>
                <a:cs typeface="Times New Roman" panose="02020603050405020304" pitchFamily="18" charset="0"/>
                <a:hlinkClick r:id="rId6"/>
              </a:rPr>
              <a:t>https://www.forbes.com/sites/steveodland/2012/03/24/college-costs-are-soaring/#5c92fb891f86</a:t>
            </a:r>
            <a:endParaRPr lang="en-US" sz="1100">
              <a:latin typeface="Times New Roman" panose="02020603050405020304" pitchFamily="18" charset="0"/>
              <a:cs typeface="Times New Roman" panose="02020603050405020304" pitchFamily="18" charset="0"/>
            </a:endParaRPr>
          </a:p>
          <a:p>
            <a:r>
              <a:rPr lang="en-US" sz="1100">
                <a:latin typeface="Times New Roman" panose="02020603050405020304" pitchFamily="18" charset="0"/>
                <a:cs typeface="Times New Roman" panose="02020603050405020304" pitchFamily="18" charset="0"/>
                <a:hlinkClick r:id="rId7"/>
              </a:rPr>
              <a:t>https://moisandfitzgerald.com/pros-and-cons-of-529-college-savings-plans/</a:t>
            </a:r>
            <a:endParaRPr lang="en-US" sz="1100">
              <a:latin typeface="Times New Roman" panose="02020603050405020304" pitchFamily="18" charset="0"/>
              <a:cs typeface="Times New Roman" panose="02020603050405020304" pitchFamily="18" charset="0"/>
            </a:endParaRPr>
          </a:p>
          <a:p>
            <a:r>
              <a:rPr lang="en-US" sz="1100">
                <a:latin typeface="Times New Roman" panose="02020603050405020304" pitchFamily="18" charset="0"/>
                <a:cs typeface="Times New Roman" panose="02020603050405020304" pitchFamily="18" charset="0"/>
                <a:hlinkClick r:id="rId8"/>
              </a:rPr>
              <a:t>https://www.fool.com/retirement/2017/06/10/should-you-use-a-529-plan-to-save-for-college.aspx</a:t>
            </a:r>
            <a:endParaRPr lang="en-US" sz="1100">
              <a:latin typeface="Times New Roman" panose="02020603050405020304" pitchFamily="18" charset="0"/>
              <a:cs typeface="Times New Roman" panose="02020603050405020304" pitchFamily="18" charset="0"/>
            </a:endParaRPr>
          </a:p>
          <a:p>
            <a:r>
              <a:rPr lang="en-US" sz="1100">
                <a:latin typeface="Times New Roman" panose="02020603050405020304" pitchFamily="18" charset="0"/>
                <a:cs typeface="Times New Roman" panose="02020603050405020304" pitchFamily="18" charset="0"/>
                <a:hlinkClick r:id="rId9"/>
              </a:rPr>
              <a:t>https://studentloanhero.com/news/student-loan-interest-rates-rising-need-know/</a:t>
            </a:r>
            <a:r>
              <a:rPr lang="en-US" sz="1100">
                <a:latin typeface="Times New Roman" panose="02020603050405020304" pitchFamily="18" charset="0"/>
                <a:cs typeface="Times New Roman" panose="02020603050405020304" pitchFamily="18" charset="0"/>
              </a:rPr>
              <a:t> </a:t>
            </a:r>
          </a:p>
          <a:p>
            <a:r>
              <a:rPr lang="en-US" sz="1100">
                <a:latin typeface="Times New Roman" panose="02020603050405020304" pitchFamily="18" charset="0"/>
                <a:cs typeface="Times New Roman" panose="02020603050405020304" pitchFamily="18" charset="0"/>
                <a:hlinkClick r:id="rId10"/>
              </a:rPr>
              <a:t>https://www.amortization-calc.com/</a:t>
            </a:r>
          </a:p>
          <a:p>
            <a:r>
              <a:rPr lang="en-US" sz="1100">
                <a:latin typeface="Times New Roman" panose="02020603050405020304" pitchFamily="18" charset="0"/>
                <a:cs typeface="Times New Roman" panose="02020603050405020304" pitchFamily="18" charset="0"/>
                <a:hlinkClick r:id="rId11"/>
              </a:rPr>
              <a:t>https://www.investopedia.com/terms/a/amortization.asp</a:t>
            </a:r>
            <a:r>
              <a:rPr lang="en-US" sz="1100">
                <a:latin typeface="Times New Roman" panose="02020603050405020304" pitchFamily="18" charset="0"/>
                <a:cs typeface="Times New Roman" panose="02020603050405020304" pitchFamily="18" charset="0"/>
              </a:rPr>
              <a:t> </a:t>
            </a:r>
          </a:p>
          <a:p>
            <a:r>
              <a:rPr lang="en-US" sz="1100">
                <a:latin typeface="Times New Roman" panose="02020603050405020304" pitchFamily="18" charset="0"/>
                <a:cs typeface="Times New Roman" panose="02020603050405020304" pitchFamily="18" charset="0"/>
                <a:hlinkClick r:id="rId12"/>
              </a:rPr>
              <a:t>https://www.daveramsey.com/baby-steps?int_cmpgn=no_campaign&amp;int_dept=dr_blog_bu&amp;int_lctn=Blog-Text_Link&amp;int_fmt=text&amp;int_dscpn=saving_for_college_blog-inline_link_baby_step_5#baby_step_5</a:t>
            </a:r>
            <a:endParaRPr lang="en-US" sz="1100">
              <a:latin typeface="Times New Roman" panose="02020603050405020304" pitchFamily="18" charset="0"/>
              <a:cs typeface="Times New Roman" panose="02020603050405020304" pitchFamily="18" charset="0"/>
            </a:endParaRPr>
          </a:p>
          <a:p>
            <a:r>
              <a:rPr lang="en-US" sz="1100">
                <a:latin typeface="Times New Roman" panose="02020603050405020304" pitchFamily="18" charset="0"/>
                <a:cs typeface="Times New Roman" panose="02020603050405020304" pitchFamily="18" charset="0"/>
                <a:hlinkClick r:id="rId13"/>
              </a:rPr>
              <a:t>https://www.daveramsey.com/blog/saving-for-college-is-easier-than-you-think</a:t>
            </a:r>
            <a:r>
              <a:rPr lang="en-US" sz="1100">
                <a:latin typeface="Times New Roman" panose="02020603050405020304" pitchFamily="18" charset="0"/>
                <a:cs typeface="Times New Roman" panose="02020603050405020304" pitchFamily="18" charset="0"/>
              </a:rPr>
              <a:t> </a:t>
            </a:r>
          </a:p>
          <a:p>
            <a:r>
              <a:rPr lang="en-US" sz="1100">
                <a:latin typeface="Times New Roman" panose="02020603050405020304" pitchFamily="18" charset="0"/>
                <a:cs typeface="Times New Roman" panose="02020603050405020304" pitchFamily="18" charset="0"/>
                <a:hlinkClick r:id="rId14"/>
              </a:rPr>
              <a:t>http://time.com/money/collection-post/4161051/invest-for-college/</a:t>
            </a:r>
            <a:r>
              <a:rPr lang="en-US" sz="1100">
                <a:latin typeface="Times New Roman" panose="02020603050405020304" pitchFamily="18" charset="0"/>
                <a:cs typeface="Times New Roman" panose="02020603050405020304" pitchFamily="18" charset="0"/>
              </a:rPr>
              <a:t> </a:t>
            </a:r>
          </a:p>
          <a:p>
            <a:r>
              <a:rPr lang="en-US" sz="1100">
                <a:latin typeface="Times New Roman" panose="02020603050405020304" pitchFamily="18" charset="0"/>
                <a:cs typeface="Times New Roman" panose="02020603050405020304" pitchFamily="18" charset="0"/>
                <a:hlinkClick r:id="rId15"/>
              </a:rPr>
              <a:t>https://www.fool.com/retirement/2017/03/31/your-2017-guide-to-saving-for-college-with-a-cover.aspx</a:t>
            </a:r>
            <a:r>
              <a:rPr lang="en-US" sz="1100">
                <a:latin typeface="Times New Roman" panose="02020603050405020304" pitchFamily="18" charset="0"/>
                <a:cs typeface="Times New Roman" panose="02020603050405020304" pitchFamily="18" charset="0"/>
              </a:rPr>
              <a:t> </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latin typeface="Calibri"/>
                <a:ea typeface="ＭＳ Ｐゴシック"/>
                <a:cs typeface="Calibri"/>
              </a:rPr>
              <a:t>CEE Affiliates</a:t>
            </a:r>
            <a:endParaRPr lang="en-US" sz="5500" b="1">
              <a:ln w="11430"/>
              <a:effectLst>
                <a:outerShdw blurRad="80000" dist="40000" dir="5040000" algn="tl">
                  <a:srgbClr val="000000">
                    <a:alpha val="0"/>
                  </a:srgbClr>
                </a:outerShdw>
              </a:effectLst>
              <a:ea typeface="+mj-ea"/>
              <a:cs typeface="+mj-cs"/>
            </a:endParaRPr>
          </a:p>
        </p:txBody>
      </p:sp>
      <p:sp>
        <p:nvSpPr>
          <p:cNvPr id="3" name="TextBox 2">
            <a:extLst>
              <a:ext uri="{FF2B5EF4-FFF2-40B4-BE49-F238E27FC236}">
                <a16:creationId xmlns:a16="http://schemas.microsoft.com/office/drawing/2014/main" id="{03AF44DA-7F29-495C-9279-01A773172FC7}"/>
              </a:ext>
            </a:extLst>
          </p:cNvPr>
          <p:cNvSpPr txBox="1"/>
          <p:nvPr/>
        </p:nvSpPr>
        <p:spPr>
          <a:xfrm>
            <a:off x="1501666" y="5134678"/>
            <a:ext cx="61406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hlinkClick r:id="rId3"/>
              </a:rPr>
              <a:t>https://www.councilforeconed.org/resources/local-affiliates/</a:t>
            </a:r>
            <a:endParaRPr lang="en-US"/>
          </a:p>
          <a:p>
            <a:pPr algn="l"/>
            <a:endParaRPr lang="en-US"/>
          </a:p>
        </p:txBody>
      </p:sp>
      <p:pic>
        <p:nvPicPr>
          <p:cNvPr id="4" name="Picture 4" descr="A picture containing bird&#10;&#10;Description generated with very high confidence">
            <a:extLst>
              <a:ext uri="{FF2B5EF4-FFF2-40B4-BE49-F238E27FC236}">
                <a16:creationId xmlns:a16="http://schemas.microsoft.com/office/drawing/2014/main" id="{85988BD1-7DE7-45DD-9D4C-654DA4937CCE}"/>
              </a:ext>
            </a:extLst>
          </p:cNvPr>
          <p:cNvPicPr>
            <a:picLocks noChangeAspect="1"/>
          </p:cNvPicPr>
          <p:nvPr/>
        </p:nvPicPr>
        <p:blipFill>
          <a:blip r:embed="rId4"/>
          <a:stretch>
            <a:fillRect/>
          </a:stretch>
        </p:blipFill>
        <p:spPr>
          <a:xfrm>
            <a:off x="1524001" y="2335947"/>
            <a:ext cx="6095999" cy="2403817"/>
          </a:xfrm>
          <a:prstGeom prst="rect">
            <a:avLst/>
          </a:prstGeom>
        </p:spPr>
      </p:pic>
    </p:spTree>
    <p:extLst>
      <p:ext uri="{BB962C8B-B14F-4D97-AF65-F5344CB8AC3E}">
        <p14:creationId xmlns:p14="http://schemas.microsoft.com/office/powerpoint/2010/main" val="33426158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1C49A-50A7-49D5-B1A2-57AAF226F525}"/>
              </a:ext>
            </a:extLst>
          </p:cNvPr>
          <p:cNvSpPr>
            <a:spLocks noGrp="1"/>
          </p:cNvSpPr>
          <p:nvPr>
            <p:ph type="ctrTitle"/>
          </p:nvPr>
        </p:nvSpPr>
        <p:spPr>
          <a:xfrm>
            <a:off x="756139" y="1145686"/>
            <a:ext cx="7772400" cy="1470025"/>
          </a:xfrm>
        </p:spPr>
        <p:txBody>
          <a:bodyPr/>
          <a:lstStyle/>
          <a:p>
            <a:r>
              <a:rPr lang="en-US" sz="5400">
                <a:latin typeface="Calibri"/>
                <a:ea typeface="ＭＳ Ｐゴシック"/>
                <a:cs typeface="Calibri"/>
              </a:rPr>
              <a:t>Thank You to Our Sponsors!</a:t>
            </a:r>
            <a:endParaRPr lang="en-US" sz="5400"/>
          </a:p>
        </p:txBody>
      </p:sp>
      <p:sp>
        <p:nvSpPr>
          <p:cNvPr id="3" name="Subtitle 2">
            <a:extLst>
              <a:ext uri="{FF2B5EF4-FFF2-40B4-BE49-F238E27FC236}">
                <a16:creationId xmlns:a16="http://schemas.microsoft.com/office/drawing/2014/main" id="{88D6CDAE-25F6-4A13-9FAD-1DA0236E53C3}"/>
              </a:ext>
            </a:extLst>
          </p:cNvPr>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8479" y="2622632"/>
            <a:ext cx="2378110" cy="23781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16" y="2690224"/>
            <a:ext cx="4725799" cy="13029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1831" y="5899538"/>
            <a:ext cx="6217920" cy="594360"/>
          </a:xfrm>
          <a:prstGeom prst="rect">
            <a:avLst/>
          </a:prstGeom>
        </p:spPr>
      </p:pic>
      <p:sp>
        <p:nvSpPr>
          <p:cNvPr id="7" name="Rectangle 6"/>
          <p:cNvSpPr/>
          <p:nvPr/>
        </p:nvSpPr>
        <p:spPr>
          <a:xfrm>
            <a:off x="4450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4015" y="3811687"/>
            <a:ext cx="1905000" cy="1874520"/>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3A7E8432-E2ED-4609-928F-7A71E73514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7274" y="5243613"/>
            <a:ext cx="1188720" cy="1196340"/>
          </a:xfrm>
          <a:prstGeom prst="rect">
            <a:avLst/>
          </a:prstGeom>
        </p:spPr>
      </p:pic>
    </p:spTree>
    <p:extLst>
      <p:ext uri="{BB962C8B-B14F-4D97-AF65-F5344CB8AC3E}">
        <p14:creationId xmlns:p14="http://schemas.microsoft.com/office/powerpoint/2010/main" val="67265427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Objectives</a:t>
            </a:r>
            <a:endParaRPr lang="en-US" sz="5500" b="1">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377441"/>
            <a:ext cx="8229600" cy="4175760"/>
          </a:xfrm>
        </p:spPr>
        <p:txBody>
          <a:bodyPr>
            <a:noAutofit/>
          </a:bodyPr>
          <a:lstStyle/>
          <a:p>
            <a:pPr defTabSz="905255">
              <a:defRPr sz="3168"/>
            </a:pPr>
            <a:r>
              <a:rPr lang="en-US" sz="2500" b="1">
                <a:latin typeface="Calibri"/>
                <a:ea typeface="ＭＳ Ｐゴシック"/>
                <a:cs typeface="Calibri"/>
              </a:rPr>
              <a:t>Motivations</a:t>
            </a:r>
            <a:r>
              <a:rPr lang="en-US" sz="2500">
                <a:latin typeface="Calibri"/>
                <a:ea typeface="ＭＳ Ｐゴシック"/>
                <a:cs typeface="Calibri"/>
              </a:rPr>
              <a:t> to introduce inflation</a:t>
            </a:r>
          </a:p>
          <a:p>
            <a:pPr defTabSz="905255">
              <a:defRPr sz="3168"/>
            </a:pPr>
            <a:r>
              <a:rPr lang="en-US" sz="2500" b="1">
                <a:latin typeface="Calibri"/>
                <a:ea typeface="ＭＳ Ｐゴシック"/>
                <a:cs typeface="Calibri"/>
              </a:rPr>
              <a:t>Activities</a:t>
            </a:r>
            <a:r>
              <a:rPr lang="en-US" sz="2500">
                <a:latin typeface="Calibri"/>
                <a:ea typeface="ＭＳ Ｐゴシック"/>
                <a:cs typeface="Calibri"/>
              </a:rPr>
              <a:t> to build on inflation</a:t>
            </a:r>
          </a:p>
          <a:p>
            <a:pPr defTabSz="905255">
              <a:defRPr sz="3168"/>
            </a:pPr>
            <a:r>
              <a:rPr lang="en-US" sz="2500" b="1">
                <a:latin typeface="Calibri"/>
                <a:ea typeface="ＭＳ Ｐゴシック"/>
                <a:cs typeface="Calibri"/>
              </a:rPr>
              <a:t>Connecting</a:t>
            </a:r>
            <a:r>
              <a:rPr lang="en-US" sz="2500">
                <a:latin typeface="Calibri"/>
                <a:ea typeface="ＭＳ Ｐゴシック"/>
                <a:cs typeface="Calibri"/>
              </a:rPr>
              <a:t> inflation to the loan process</a:t>
            </a:r>
          </a:p>
          <a:p>
            <a:pPr defTabSz="905255">
              <a:defRPr sz="3168"/>
            </a:pPr>
            <a:r>
              <a:rPr lang="en-US" sz="2500" b="1">
                <a:latin typeface="Calibri"/>
                <a:ea typeface="ＭＳ Ｐゴシック"/>
                <a:cs typeface="Calibri"/>
              </a:rPr>
              <a:t>Understanding</a:t>
            </a:r>
            <a:r>
              <a:rPr lang="en-US" sz="2500">
                <a:latin typeface="Calibri"/>
                <a:ea typeface="ＭＳ Ｐゴシック"/>
                <a:cs typeface="Calibri"/>
              </a:rPr>
              <a:t> the causes of inflation</a:t>
            </a:r>
            <a:endParaRPr lang="en-US" sz="2500"/>
          </a:p>
          <a:p>
            <a:pPr marL="0" indent="0" defTabSz="905255">
              <a:buNone/>
              <a:defRPr sz="3168"/>
            </a:pPr>
            <a:endParaRPr lang="en-US" sz="2750"/>
          </a:p>
        </p:txBody>
      </p:sp>
    </p:spTree>
    <p:extLst>
      <p:ext uri="{BB962C8B-B14F-4D97-AF65-F5344CB8AC3E}">
        <p14:creationId xmlns:p14="http://schemas.microsoft.com/office/powerpoint/2010/main" val="10004969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National Standards</a:t>
            </a:r>
            <a:endParaRPr lang="en-US" sz="5500" b="1">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377441"/>
            <a:ext cx="8229600" cy="4175760"/>
          </a:xfrm>
        </p:spPr>
        <p:txBody>
          <a:bodyPr>
            <a:noAutofit/>
          </a:bodyPr>
          <a:lstStyle/>
          <a:p>
            <a:pPr defTabSz="905255">
              <a:defRPr sz="3168"/>
            </a:pPr>
            <a:r>
              <a:rPr lang="en-US"/>
              <a:t>11.3  The consumer price index (CPI) is the most commonly used measure of price-level changes. It can be used to compare the price level in one year with price levels in earlier or later periods. </a:t>
            </a:r>
          </a:p>
          <a:p>
            <a:pPr defTabSz="905255">
              <a:defRPr sz="3168"/>
            </a:pPr>
            <a:r>
              <a:rPr lang="en-US"/>
              <a:t>12.The real interest rate is the nominal or current market interest rate minus the rate of inflation. </a:t>
            </a:r>
            <a:endParaRPr lang="en-US" sz="2750"/>
          </a:p>
        </p:txBody>
      </p:sp>
    </p:spTree>
    <p:extLst>
      <p:ext uri="{BB962C8B-B14F-4D97-AF65-F5344CB8AC3E}">
        <p14:creationId xmlns:p14="http://schemas.microsoft.com/office/powerpoint/2010/main" val="4850281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State Standards</a:t>
            </a:r>
            <a:endParaRPr lang="en-US" sz="5500" b="1">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377441"/>
            <a:ext cx="8229600" cy="4175760"/>
          </a:xfrm>
        </p:spPr>
        <p:txBody>
          <a:bodyPr>
            <a:noAutofit/>
          </a:bodyPr>
          <a:lstStyle/>
          <a:p>
            <a:pPr defTabSz="905255">
              <a:defRPr sz="3168"/>
            </a:pPr>
            <a:r>
              <a:rPr lang="en-US" sz="1600"/>
              <a:t>12.E1a In making economic decisions in any role, individuals should consider the set of opportunities that they have, their resources (e.g., income and wealth), their preferences, and their ethics. </a:t>
            </a:r>
          </a:p>
          <a:p>
            <a:pPr defTabSz="905255">
              <a:defRPr sz="3168"/>
            </a:pPr>
            <a:r>
              <a:rPr lang="en-US" sz="1600"/>
              <a:t>12.E1b Sound personal financial (money management) practices take into account wealth and income, the present and the future, and risk factors when setting goals and budgeting for anticipated saving and spending. Cost-benefit analysis is an important tool for sound decision making. All financial investments carry with them varying risks and rewards that must be fully understood in order to make informed decisions. Greater rewards generally come with higher risks. </a:t>
            </a:r>
          </a:p>
          <a:p>
            <a:pPr defTabSz="905255">
              <a:defRPr sz="3168"/>
            </a:pPr>
            <a:r>
              <a:rPr lang="en-US" sz="1600"/>
              <a:t>12.E1c Managing personal finance effectively requires an understanding of the forms and purposes of financial credit, the effects of personal debt, the role and impact of interest, and the distinction between nominal and real returns. Predatory lending practices target and affect those who are least informed and can least afford such practices. Interest rates reflect perceived risk, so maintaining a healthy credit rating lowers the cost of borrowing.</a:t>
            </a:r>
          </a:p>
        </p:txBody>
      </p:sp>
    </p:spTree>
    <p:extLst>
      <p:ext uri="{BB962C8B-B14F-4D97-AF65-F5344CB8AC3E}">
        <p14:creationId xmlns:p14="http://schemas.microsoft.com/office/powerpoint/2010/main" val="42322753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Part 1:   College Motivation</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915431839"/>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51744"/>
            <a:ext cx="8229600" cy="612648"/>
          </a:xfrm>
        </p:spPr>
        <p:txBody>
          <a:bodyPr/>
          <a:lstStyle/>
          <a:p>
            <a:r>
              <a:rPr lang="en-US"/>
              <a:t>Cartoon Analysis</a:t>
            </a:r>
          </a:p>
        </p:txBody>
      </p:sp>
      <p:pic>
        <p:nvPicPr>
          <p:cNvPr id="4" name="Content Placeholder 3"/>
          <p:cNvPicPr>
            <a:picLocks noGrp="1" noChangeAspect="1"/>
          </p:cNvPicPr>
          <p:nvPr>
            <p:ph idx="1"/>
          </p:nvPr>
        </p:nvPicPr>
        <p:blipFill>
          <a:blip r:embed="rId2"/>
          <a:stretch>
            <a:fillRect/>
          </a:stretch>
        </p:blipFill>
        <p:spPr>
          <a:xfrm>
            <a:off x="1420010" y="2307973"/>
            <a:ext cx="7062394" cy="3794564"/>
          </a:xfrm>
          <a:prstGeom prst="rect">
            <a:avLst/>
          </a:prstGeom>
        </p:spPr>
      </p:pic>
    </p:spTree>
    <p:extLst>
      <p:ext uri="{BB962C8B-B14F-4D97-AF65-F5344CB8AC3E}">
        <p14:creationId xmlns:p14="http://schemas.microsoft.com/office/powerpoint/2010/main" val="430728851"/>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cd82c5b-74c9-4827-94f1-5bf219ae6b20">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3" ma:contentTypeDescription="Create a new document." ma:contentTypeScope="" ma:versionID="bface3663821a4bea11a07619aab7d31">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f324df564070710bc42fc03fd6d0e875"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8332A4-542C-494D-8506-1C720B46413C}">
  <ds:schemaRefs>
    <ds:schemaRef ds:uri="9cd82c5b-74c9-4827-94f1-5bf219ae6b20"/>
    <ds:schemaRef ds:uri="bfa4db11-c700-41fb-b639-f7e6b4e680b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043DA3D-2CE6-49A4-A5AF-A62C95C8A56F}">
  <ds:schemaRefs>
    <ds:schemaRef ds:uri="9cd82c5b-74c9-4827-94f1-5bf219ae6b20"/>
    <ds:schemaRef ds:uri="bfa4db11-c700-41fb-b639-f7e6b4e680b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F85DF1F-BC57-4156-92DD-D8D43BF525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47</Slides>
  <Notes>11</Notes>
  <HiddenSlides>0</HiddenSlide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   College and Career Readiness: The Economics of College:  Inflation, Interest Rates &amp; Higher Education  Presented by Matthew Gherman Edward R. Murrow High School 10/11/21 mgherman@schools.gov</vt:lpstr>
      <vt:lpstr>EconEdLink Membership</vt:lpstr>
      <vt:lpstr>Professional Development Certificate</vt:lpstr>
      <vt:lpstr>Agenda</vt:lpstr>
      <vt:lpstr>Objectives</vt:lpstr>
      <vt:lpstr>National Standards</vt:lpstr>
      <vt:lpstr>State Standards</vt:lpstr>
      <vt:lpstr>Part 1:   College Motivation</vt:lpstr>
      <vt:lpstr>Cartoon Analysis</vt:lpstr>
      <vt:lpstr>Inflation Definition</vt:lpstr>
      <vt:lpstr>PowerPoint Presentation</vt:lpstr>
      <vt:lpstr>PowerPoint Presentation</vt:lpstr>
      <vt:lpstr>College Inflation Stats</vt:lpstr>
      <vt:lpstr>College Inflation Stats</vt:lpstr>
      <vt:lpstr>Part II:  Calculation and Causes</vt:lpstr>
      <vt:lpstr>How is inflation Calculated?</vt:lpstr>
      <vt:lpstr>Inflation Rate</vt:lpstr>
      <vt:lpstr>What are the causes?</vt:lpstr>
      <vt:lpstr>What are the causes?</vt:lpstr>
      <vt:lpstr>What are the causes?</vt:lpstr>
      <vt:lpstr>Part III:   Effects</vt:lpstr>
      <vt:lpstr>Inflation “Erosion” Formula</vt:lpstr>
      <vt:lpstr>PowerPoint Presentation</vt:lpstr>
      <vt:lpstr>Personal Finance:  bonds</vt:lpstr>
      <vt:lpstr>Problems in Accounting for inflation</vt:lpstr>
      <vt:lpstr>Part IV:  rEturn to College</vt:lpstr>
      <vt:lpstr>Composition of a Loan</vt:lpstr>
      <vt:lpstr>How do banks make their money?</vt:lpstr>
      <vt:lpstr>Why is paying off loans so hard?</vt:lpstr>
      <vt:lpstr>Fisher’s Hypothesis</vt:lpstr>
      <vt:lpstr>What can we do to pay it off quicker?</vt:lpstr>
      <vt:lpstr>Saving while in college</vt:lpstr>
      <vt:lpstr>Saving While in College Activities</vt:lpstr>
      <vt:lpstr>Thinking ahead…</vt:lpstr>
      <vt:lpstr>Before you save for your kids…</vt:lpstr>
      <vt:lpstr>529’s</vt:lpstr>
      <vt:lpstr>529 Pros &amp; Cons</vt:lpstr>
      <vt:lpstr>Other Options</vt:lpstr>
      <vt:lpstr>Stocks vs. Mutual Funds</vt:lpstr>
      <vt:lpstr>Assessment #1:  Inflation Activity</vt:lpstr>
      <vt:lpstr>Assessment Question #2:  How to Choose the Right College </vt:lpstr>
      <vt:lpstr>Assessment #3:  Compare &amp; Contrast Colleges</vt:lpstr>
      <vt:lpstr>Assessment #4:  529 Comparison</vt:lpstr>
      <vt:lpstr>Assessment #5:  Stock Application</vt:lpstr>
      <vt:lpstr>References and Resources</vt:lpstr>
      <vt:lpstr>CEE Affiliates</vt:lpstr>
      <vt:lpstr>Thank You to Our Sponsors!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Business of….?</dc:title>
  <dc:creator>Marsha Masters</dc:creator>
  <cp:revision>1</cp:revision>
  <dcterms:created xsi:type="dcterms:W3CDTF">2012-09-11T15:07:18Z</dcterms:created>
  <dcterms:modified xsi:type="dcterms:W3CDTF">2021-10-11T11:36:54Z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