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6" r:id="rId5"/>
    <p:sldId id="257" r:id="rId6"/>
    <p:sldId id="258" r:id="rId7"/>
    <p:sldId id="261" r:id="rId8"/>
    <p:sldId id="262" r:id="rId9"/>
    <p:sldId id="260" r:id="rId10"/>
    <p:sldId id="259" r:id="rId11"/>
    <p:sldId id="264" r:id="rId12"/>
    <p:sldId id="389" r:id="rId13"/>
    <p:sldId id="267" r:id="rId14"/>
    <p:sldId id="384" r:id="rId15"/>
    <p:sldId id="376" r:id="rId16"/>
    <p:sldId id="379" r:id="rId17"/>
    <p:sldId id="380" r:id="rId18"/>
    <p:sldId id="383" r:id="rId19"/>
    <p:sldId id="381" r:id="rId20"/>
    <p:sldId id="382" r:id="rId21"/>
    <p:sldId id="263" r:id="rId22"/>
    <p:sldId id="391" r:id="rId23"/>
    <p:sldId id="265" r:id="rId24"/>
    <p:sldId id="266" r:id="rId25"/>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7" roundtripDataSignature="AMtx7mjeHUBYJaDGaAdNx+y1Ejbm6NGn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2574A-B631-4086-BC74-F6FC2E06314F}" v="92" dt="2021-06-02T20:27:43.924"/>
    <p1510:client id="{98534A70-9FE4-3090-6605-6EE4BC329959}" v="1" dt="2021-06-03T23:54:29.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S::jcarson@councilforeconed.org::f1f62c45-4a19-4f8e-934b-b4c64f876624" providerId="AD" clId="Web-{98534A70-9FE4-3090-6605-6EE4BC329959}"/>
    <pc:docChg chg="modSld">
      <pc:chgData name="Jarvon Carson" userId="S::jcarson@councilforeconed.org::f1f62c45-4a19-4f8e-934b-b4c64f876624" providerId="AD" clId="Web-{98534A70-9FE4-3090-6605-6EE4BC329959}" dt="2021-06-03T23:54:29.950" v="0" actId="20577"/>
      <pc:docMkLst>
        <pc:docMk/>
      </pc:docMkLst>
      <pc:sldChg chg="modSp">
        <pc:chgData name="Jarvon Carson" userId="S::jcarson@councilforeconed.org::f1f62c45-4a19-4f8e-934b-b4c64f876624" providerId="AD" clId="Web-{98534A70-9FE4-3090-6605-6EE4BC329959}" dt="2021-06-03T23:54:29.950" v="0" actId="20577"/>
        <pc:sldMkLst>
          <pc:docMk/>
          <pc:sldMk cId="0" sldId="263"/>
        </pc:sldMkLst>
        <pc:spChg chg="mod">
          <ac:chgData name="Jarvon Carson" userId="S::jcarson@councilforeconed.org::f1f62c45-4a19-4f8e-934b-b4c64f876624" providerId="AD" clId="Web-{98534A70-9FE4-3090-6605-6EE4BC329959}" dt="2021-06-03T23:54:29.950" v="0" actId="20577"/>
          <ac:spMkLst>
            <pc:docMk/>
            <pc:sldMk cId="0" sldId="263"/>
            <ac:spMk id="102" creationId="{00000000-0000-0000-0000-000000000000}"/>
          </ac:spMkLst>
        </pc:spChg>
      </pc:sldChg>
    </pc:docChg>
  </pc:docChgLst>
  <pc:docChgLst>
    <pc:chgData name="Jarvon Carson" userId="f1f62c45-4a19-4f8e-934b-b4c64f876624" providerId="ADAL" clId="{6152574A-B631-4086-BC74-F6FC2E06314F}"/>
    <pc:docChg chg="addSld modSld sldOrd">
      <pc:chgData name="Jarvon Carson" userId="f1f62c45-4a19-4f8e-934b-b4c64f876624" providerId="ADAL" clId="{6152574A-B631-4086-BC74-F6FC2E06314F}" dt="2021-06-02T20:27:43.925" v="191"/>
      <pc:docMkLst>
        <pc:docMk/>
      </pc:docMkLst>
      <pc:sldChg chg="modSp mod">
        <pc:chgData name="Jarvon Carson" userId="f1f62c45-4a19-4f8e-934b-b4c64f876624" providerId="ADAL" clId="{6152574A-B631-4086-BC74-F6FC2E06314F}" dt="2021-05-26T17:45:44.500" v="80" actId="20577"/>
        <pc:sldMkLst>
          <pc:docMk/>
          <pc:sldMk cId="0" sldId="256"/>
        </pc:sldMkLst>
        <pc:spChg chg="mod">
          <ac:chgData name="Jarvon Carson" userId="f1f62c45-4a19-4f8e-934b-b4c64f876624" providerId="ADAL" clId="{6152574A-B631-4086-BC74-F6FC2E06314F}" dt="2021-05-26T17:45:44.500" v="80" actId="20577"/>
          <ac:spMkLst>
            <pc:docMk/>
            <pc:sldMk cId="0" sldId="256"/>
            <ac:spMk id="53" creationId="{00000000-0000-0000-0000-000000000000}"/>
          </ac:spMkLst>
        </pc:spChg>
      </pc:sldChg>
      <pc:sldChg chg="modSp mod">
        <pc:chgData name="Jarvon Carson" userId="f1f62c45-4a19-4f8e-934b-b4c64f876624" providerId="ADAL" clId="{6152574A-B631-4086-BC74-F6FC2E06314F}" dt="2021-05-26T17:48:05.977" v="110" actId="207"/>
        <pc:sldMkLst>
          <pc:docMk/>
          <pc:sldMk cId="0" sldId="257"/>
        </pc:sldMkLst>
        <pc:spChg chg="mod">
          <ac:chgData name="Jarvon Carson" userId="f1f62c45-4a19-4f8e-934b-b4c64f876624" providerId="ADAL" clId="{6152574A-B631-4086-BC74-F6FC2E06314F}" dt="2021-05-26T17:48:05.977" v="110" actId="207"/>
          <ac:spMkLst>
            <pc:docMk/>
            <pc:sldMk cId="0" sldId="257"/>
            <ac:spMk id="60" creationId="{00000000-0000-0000-0000-000000000000}"/>
          </ac:spMkLst>
        </pc:spChg>
      </pc:sldChg>
      <pc:sldChg chg="modSp mod">
        <pc:chgData name="Jarvon Carson" userId="f1f62c45-4a19-4f8e-934b-b4c64f876624" providerId="ADAL" clId="{6152574A-B631-4086-BC74-F6FC2E06314F}" dt="2021-05-26T17:47:40.428" v="108" actId="1076"/>
        <pc:sldMkLst>
          <pc:docMk/>
          <pc:sldMk cId="0" sldId="259"/>
        </pc:sldMkLst>
        <pc:spChg chg="mod">
          <ac:chgData name="Jarvon Carson" userId="f1f62c45-4a19-4f8e-934b-b4c64f876624" providerId="ADAL" clId="{6152574A-B631-4086-BC74-F6FC2E06314F}" dt="2021-05-26T17:39:52.374" v="8" actId="1076"/>
          <ac:spMkLst>
            <pc:docMk/>
            <pc:sldMk cId="0" sldId="259"/>
            <ac:spMk id="73" creationId="{00000000-0000-0000-0000-000000000000}"/>
          </ac:spMkLst>
        </pc:spChg>
        <pc:spChg chg="mod">
          <ac:chgData name="Jarvon Carson" userId="f1f62c45-4a19-4f8e-934b-b4c64f876624" providerId="ADAL" clId="{6152574A-B631-4086-BC74-F6FC2E06314F}" dt="2021-05-26T17:47:40.428" v="108" actId="1076"/>
          <ac:spMkLst>
            <pc:docMk/>
            <pc:sldMk cId="0" sldId="259"/>
            <ac:spMk id="74" creationId="{00000000-0000-0000-0000-000000000000}"/>
          </ac:spMkLst>
        </pc:spChg>
      </pc:sldChg>
      <pc:sldChg chg="modSp mod">
        <pc:chgData name="Jarvon Carson" userId="f1f62c45-4a19-4f8e-934b-b4c64f876624" providerId="ADAL" clId="{6152574A-B631-4086-BC74-F6FC2E06314F}" dt="2021-05-26T17:46:42.421" v="90" actId="113"/>
        <pc:sldMkLst>
          <pc:docMk/>
          <pc:sldMk cId="0" sldId="260"/>
        </pc:sldMkLst>
        <pc:spChg chg="mod">
          <ac:chgData name="Jarvon Carson" userId="f1f62c45-4a19-4f8e-934b-b4c64f876624" providerId="ADAL" clId="{6152574A-B631-4086-BC74-F6FC2E06314F}" dt="2021-05-26T17:39:35.703" v="4" actId="207"/>
          <ac:spMkLst>
            <pc:docMk/>
            <pc:sldMk cId="0" sldId="260"/>
            <ac:spMk id="80" creationId="{00000000-0000-0000-0000-000000000000}"/>
          </ac:spMkLst>
        </pc:spChg>
        <pc:spChg chg="mod">
          <ac:chgData name="Jarvon Carson" userId="f1f62c45-4a19-4f8e-934b-b4c64f876624" providerId="ADAL" clId="{6152574A-B631-4086-BC74-F6FC2E06314F}" dt="2021-05-26T17:46:42.421" v="90" actId="113"/>
          <ac:spMkLst>
            <pc:docMk/>
            <pc:sldMk cId="0" sldId="260"/>
            <ac:spMk id="81" creationId="{00000000-0000-0000-0000-000000000000}"/>
          </ac:spMkLst>
        </pc:spChg>
      </pc:sldChg>
      <pc:sldChg chg="modSp mod">
        <pc:chgData name="Jarvon Carson" userId="f1f62c45-4a19-4f8e-934b-b4c64f876624" providerId="ADAL" clId="{6152574A-B631-4086-BC74-F6FC2E06314F}" dt="2021-05-26T17:46:17.177" v="82" actId="123"/>
        <pc:sldMkLst>
          <pc:docMk/>
          <pc:sldMk cId="0" sldId="261"/>
        </pc:sldMkLst>
        <pc:spChg chg="mod">
          <ac:chgData name="Jarvon Carson" userId="f1f62c45-4a19-4f8e-934b-b4c64f876624" providerId="ADAL" clId="{6152574A-B631-4086-BC74-F6FC2E06314F}" dt="2021-05-26T17:39:21.172" v="1" actId="207"/>
          <ac:spMkLst>
            <pc:docMk/>
            <pc:sldMk cId="0" sldId="261"/>
            <ac:spMk id="87" creationId="{00000000-0000-0000-0000-000000000000}"/>
          </ac:spMkLst>
        </pc:spChg>
        <pc:spChg chg="mod">
          <ac:chgData name="Jarvon Carson" userId="f1f62c45-4a19-4f8e-934b-b4c64f876624" providerId="ADAL" clId="{6152574A-B631-4086-BC74-F6FC2E06314F}" dt="2021-05-26T17:46:17.177" v="82" actId="123"/>
          <ac:spMkLst>
            <pc:docMk/>
            <pc:sldMk cId="0" sldId="261"/>
            <ac:spMk id="88" creationId="{00000000-0000-0000-0000-000000000000}"/>
          </ac:spMkLst>
        </pc:spChg>
      </pc:sldChg>
      <pc:sldChg chg="modSp mod">
        <pc:chgData name="Jarvon Carson" userId="f1f62c45-4a19-4f8e-934b-b4c64f876624" providerId="ADAL" clId="{6152574A-B631-4086-BC74-F6FC2E06314F}" dt="2021-05-26T17:48:33.997" v="113" actId="123"/>
        <pc:sldMkLst>
          <pc:docMk/>
          <pc:sldMk cId="0" sldId="262"/>
        </pc:sldMkLst>
        <pc:spChg chg="mod">
          <ac:chgData name="Jarvon Carson" userId="f1f62c45-4a19-4f8e-934b-b4c64f876624" providerId="ADAL" clId="{6152574A-B631-4086-BC74-F6FC2E06314F}" dt="2021-05-26T17:39:31.777" v="3" actId="207"/>
          <ac:spMkLst>
            <pc:docMk/>
            <pc:sldMk cId="0" sldId="262"/>
            <ac:spMk id="94" creationId="{00000000-0000-0000-0000-000000000000}"/>
          </ac:spMkLst>
        </pc:spChg>
        <pc:spChg chg="mod">
          <ac:chgData name="Jarvon Carson" userId="f1f62c45-4a19-4f8e-934b-b4c64f876624" providerId="ADAL" clId="{6152574A-B631-4086-BC74-F6FC2E06314F}" dt="2021-05-26T17:48:33.997" v="113" actId="123"/>
          <ac:spMkLst>
            <pc:docMk/>
            <pc:sldMk cId="0" sldId="262"/>
            <ac:spMk id="95" creationId="{00000000-0000-0000-0000-000000000000}"/>
          </ac:spMkLst>
        </pc:spChg>
      </pc:sldChg>
      <pc:sldChg chg="modSp mod">
        <pc:chgData name="Jarvon Carson" userId="f1f62c45-4a19-4f8e-934b-b4c64f876624" providerId="ADAL" clId="{6152574A-B631-4086-BC74-F6FC2E06314F}" dt="2021-05-26T17:51:00.041" v="186" actId="13926"/>
        <pc:sldMkLst>
          <pc:docMk/>
          <pc:sldMk cId="0" sldId="263"/>
        </pc:sldMkLst>
        <pc:spChg chg="mod">
          <ac:chgData name="Jarvon Carson" userId="f1f62c45-4a19-4f8e-934b-b4c64f876624" providerId="ADAL" clId="{6152574A-B631-4086-BC74-F6FC2E06314F}" dt="2021-05-26T17:42:28.721" v="49" actId="207"/>
          <ac:spMkLst>
            <pc:docMk/>
            <pc:sldMk cId="0" sldId="263"/>
            <ac:spMk id="101" creationId="{00000000-0000-0000-0000-000000000000}"/>
          </ac:spMkLst>
        </pc:spChg>
        <pc:spChg chg="mod">
          <ac:chgData name="Jarvon Carson" userId="f1f62c45-4a19-4f8e-934b-b4c64f876624" providerId="ADAL" clId="{6152574A-B631-4086-BC74-F6FC2E06314F}" dt="2021-05-26T17:51:00.041" v="186" actId="13926"/>
          <ac:spMkLst>
            <pc:docMk/>
            <pc:sldMk cId="0" sldId="263"/>
            <ac:spMk id="102" creationId="{00000000-0000-0000-0000-000000000000}"/>
          </ac:spMkLst>
        </pc:spChg>
      </pc:sldChg>
      <pc:sldChg chg="modSp mod">
        <pc:chgData name="Jarvon Carson" userId="f1f62c45-4a19-4f8e-934b-b4c64f876624" providerId="ADAL" clId="{6152574A-B631-4086-BC74-F6FC2E06314F}" dt="2021-05-26T17:48:50.868" v="114" actId="1076"/>
        <pc:sldMkLst>
          <pc:docMk/>
          <pc:sldMk cId="0" sldId="264"/>
        </pc:sldMkLst>
        <pc:spChg chg="mod">
          <ac:chgData name="Jarvon Carson" userId="f1f62c45-4a19-4f8e-934b-b4c64f876624" providerId="ADAL" clId="{6152574A-B631-4086-BC74-F6FC2E06314F}" dt="2021-05-26T17:48:50.868" v="114" actId="1076"/>
          <ac:spMkLst>
            <pc:docMk/>
            <pc:sldMk cId="0" sldId="264"/>
            <ac:spMk id="108" creationId="{00000000-0000-0000-0000-000000000000}"/>
          </ac:spMkLst>
        </pc:spChg>
      </pc:sldChg>
      <pc:sldChg chg="modSp mod">
        <pc:chgData name="Jarvon Carson" userId="f1f62c45-4a19-4f8e-934b-b4c64f876624" providerId="ADAL" clId="{6152574A-B631-4086-BC74-F6FC2E06314F}" dt="2021-05-26T17:42:51.245" v="50" actId="207"/>
        <pc:sldMkLst>
          <pc:docMk/>
          <pc:sldMk cId="0" sldId="265"/>
        </pc:sldMkLst>
        <pc:spChg chg="mod">
          <ac:chgData name="Jarvon Carson" userId="f1f62c45-4a19-4f8e-934b-b4c64f876624" providerId="ADAL" clId="{6152574A-B631-4086-BC74-F6FC2E06314F}" dt="2021-05-26T17:42:51.245" v="50" actId="207"/>
          <ac:spMkLst>
            <pc:docMk/>
            <pc:sldMk cId="0" sldId="265"/>
            <ac:spMk id="115" creationId="{00000000-0000-0000-0000-000000000000}"/>
          </ac:spMkLst>
        </pc:spChg>
      </pc:sldChg>
      <pc:sldChg chg="modSp mod">
        <pc:chgData name="Jarvon Carson" userId="f1f62c45-4a19-4f8e-934b-b4c64f876624" providerId="ADAL" clId="{6152574A-B631-4086-BC74-F6FC2E06314F}" dt="2021-05-26T17:42:55.302" v="51" actId="207"/>
        <pc:sldMkLst>
          <pc:docMk/>
          <pc:sldMk cId="0" sldId="266"/>
        </pc:sldMkLst>
        <pc:spChg chg="mod">
          <ac:chgData name="Jarvon Carson" userId="f1f62c45-4a19-4f8e-934b-b4c64f876624" providerId="ADAL" clId="{6152574A-B631-4086-BC74-F6FC2E06314F}" dt="2021-05-26T17:42:55.302" v="51" actId="207"/>
          <ac:spMkLst>
            <pc:docMk/>
            <pc:sldMk cId="0" sldId="266"/>
            <ac:spMk id="122" creationId="{00000000-0000-0000-0000-000000000000}"/>
          </ac:spMkLst>
        </pc:spChg>
      </pc:sldChg>
      <pc:sldChg chg="modSp mod">
        <pc:chgData name="Jarvon Carson" userId="f1f62c45-4a19-4f8e-934b-b4c64f876624" providerId="ADAL" clId="{6152574A-B631-4086-BC74-F6FC2E06314F}" dt="2021-05-26T17:40:23.653" v="13" actId="207"/>
        <pc:sldMkLst>
          <pc:docMk/>
          <pc:sldMk cId="665889466" sldId="267"/>
        </pc:sldMkLst>
        <pc:spChg chg="mod">
          <ac:chgData name="Jarvon Carson" userId="f1f62c45-4a19-4f8e-934b-b4c64f876624" providerId="ADAL" clId="{6152574A-B631-4086-BC74-F6FC2E06314F}" dt="2021-05-26T17:40:23.653" v="13" actId="207"/>
          <ac:spMkLst>
            <pc:docMk/>
            <pc:sldMk cId="665889466" sldId="267"/>
            <ac:spMk id="2" creationId="{B89E2413-F537-4D57-A74F-695E321E13AE}"/>
          </ac:spMkLst>
        </pc:spChg>
      </pc:sldChg>
      <pc:sldChg chg="modSp">
        <pc:chgData name="Jarvon Carson" userId="f1f62c45-4a19-4f8e-934b-b4c64f876624" providerId="ADAL" clId="{6152574A-B631-4086-BC74-F6FC2E06314F}" dt="2021-05-26T17:49:18.539" v="117" actId="14100"/>
        <pc:sldMkLst>
          <pc:docMk/>
          <pc:sldMk cId="1812447286" sldId="376"/>
        </pc:sldMkLst>
        <pc:picChg chg="mod">
          <ac:chgData name="Jarvon Carson" userId="f1f62c45-4a19-4f8e-934b-b4c64f876624" providerId="ADAL" clId="{6152574A-B631-4086-BC74-F6FC2E06314F}" dt="2021-05-26T17:49:18.539" v="117" actId="14100"/>
          <ac:picMkLst>
            <pc:docMk/>
            <pc:sldMk cId="1812447286" sldId="376"/>
            <ac:picMk id="1028" creationId="{AAA9AA03-7745-4C28-948B-CEF43A1C6EF9}"/>
          </ac:picMkLst>
        </pc:picChg>
      </pc:sldChg>
      <pc:sldChg chg="modSp">
        <pc:chgData name="Jarvon Carson" userId="f1f62c45-4a19-4f8e-934b-b4c64f876624" providerId="ADAL" clId="{6152574A-B631-4086-BC74-F6FC2E06314F}" dt="2021-05-26T17:40:58.916" v="25" actId="1076"/>
        <pc:sldMkLst>
          <pc:docMk/>
          <pc:sldMk cId="531715122" sldId="379"/>
        </pc:sldMkLst>
        <pc:picChg chg="mod">
          <ac:chgData name="Jarvon Carson" userId="f1f62c45-4a19-4f8e-934b-b4c64f876624" providerId="ADAL" clId="{6152574A-B631-4086-BC74-F6FC2E06314F}" dt="2021-05-26T17:40:58.916" v="25" actId="1076"/>
          <ac:picMkLst>
            <pc:docMk/>
            <pc:sldMk cId="531715122" sldId="379"/>
            <ac:picMk id="2052" creationId="{97C1FC45-5515-4B33-B322-3F7367AC232B}"/>
          </ac:picMkLst>
        </pc:picChg>
      </pc:sldChg>
      <pc:sldChg chg="modSp mod">
        <pc:chgData name="Jarvon Carson" userId="f1f62c45-4a19-4f8e-934b-b4c64f876624" providerId="ADAL" clId="{6152574A-B631-4086-BC74-F6FC2E06314F}" dt="2021-05-26T17:49:28.907" v="118" actId="20577"/>
        <pc:sldMkLst>
          <pc:docMk/>
          <pc:sldMk cId="3637581282" sldId="380"/>
        </pc:sldMkLst>
        <pc:spChg chg="mod">
          <ac:chgData name="Jarvon Carson" userId="f1f62c45-4a19-4f8e-934b-b4c64f876624" providerId="ADAL" clId="{6152574A-B631-4086-BC74-F6FC2E06314F}" dt="2021-05-26T17:41:27.550" v="30" actId="207"/>
          <ac:spMkLst>
            <pc:docMk/>
            <pc:sldMk cId="3637581282" sldId="380"/>
            <ac:spMk id="5" creationId="{E9325DF6-F64F-4B39-9FD0-4E894FB5BD8F}"/>
          </ac:spMkLst>
        </pc:spChg>
        <pc:spChg chg="mod">
          <ac:chgData name="Jarvon Carson" userId="f1f62c45-4a19-4f8e-934b-b4c64f876624" providerId="ADAL" clId="{6152574A-B631-4086-BC74-F6FC2E06314F}" dt="2021-05-26T17:49:28.907" v="118" actId="20577"/>
          <ac:spMkLst>
            <pc:docMk/>
            <pc:sldMk cId="3637581282" sldId="380"/>
            <ac:spMk id="6" creationId="{C56DBE0D-CD36-4329-875C-368FB5AEB2EC}"/>
          </ac:spMkLst>
        </pc:spChg>
      </pc:sldChg>
      <pc:sldChg chg="modSp mod">
        <pc:chgData name="Jarvon Carson" userId="f1f62c45-4a19-4f8e-934b-b4c64f876624" providerId="ADAL" clId="{6152574A-B631-4086-BC74-F6FC2E06314F}" dt="2021-05-26T17:41:54.746" v="36" actId="207"/>
        <pc:sldMkLst>
          <pc:docMk/>
          <pc:sldMk cId="1551865280" sldId="381"/>
        </pc:sldMkLst>
        <pc:spChg chg="mod">
          <ac:chgData name="Jarvon Carson" userId="f1f62c45-4a19-4f8e-934b-b4c64f876624" providerId="ADAL" clId="{6152574A-B631-4086-BC74-F6FC2E06314F}" dt="2021-05-26T17:41:54.746" v="36" actId="207"/>
          <ac:spMkLst>
            <pc:docMk/>
            <pc:sldMk cId="1551865280" sldId="381"/>
            <ac:spMk id="2" creationId="{426AE7B6-894A-4D6D-85B5-4D86ABE53AC3}"/>
          </ac:spMkLst>
        </pc:spChg>
        <pc:spChg chg="mod">
          <ac:chgData name="Jarvon Carson" userId="f1f62c45-4a19-4f8e-934b-b4c64f876624" providerId="ADAL" clId="{6152574A-B631-4086-BC74-F6FC2E06314F}" dt="2021-05-26T17:41:47.911" v="34" actId="1076"/>
          <ac:spMkLst>
            <pc:docMk/>
            <pc:sldMk cId="1551865280" sldId="381"/>
            <ac:spMk id="3" creationId="{AB7AD276-3ED9-4331-AFC4-DBE2C4F3EE14}"/>
          </ac:spMkLst>
        </pc:spChg>
      </pc:sldChg>
      <pc:sldChg chg="modSp mod">
        <pc:chgData name="Jarvon Carson" userId="f1f62c45-4a19-4f8e-934b-b4c64f876624" providerId="ADAL" clId="{6152574A-B631-4086-BC74-F6FC2E06314F}" dt="2021-05-26T17:42:24.259" v="48" actId="1076"/>
        <pc:sldMkLst>
          <pc:docMk/>
          <pc:sldMk cId="1750759068" sldId="382"/>
        </pc:sldMkLst>
        <pc:spChg chg="mod">
          <ac:chgData name="Jarvon Carson" userId="f1f62c45-4a19-4f8e-934b-b4c64f876624" providerId="ADAL" clId="{6152574A-B631-4086-BC74-F6FC2E06314F}" dt="2021-05-26T17:42:24.259" v="48" actId="1076"/>
          <ac:spMkLst>
            <pc:docMk/>
            <pc:sldMk cId="1750759068" sldId="382"/>
            <ac:spMk id="2" creationId="{426AE7B6-894A-4D6D-85B5-4D86ABE53AC3}"/>
          </ac:spMkLst>
        </pc:spChg>
        <pc:spChg chg="mod">
          <ac:chgData name="Jarvon Carson" userId="f1f62c45-4a19-4f8e-934b-b4c64f876624" providerId="ADAL" clId="{6152574A-B631-4086-BC74-F6FC2E06314F}" dt="2021-05-26T17:42:21.671" v="47" actId="1076"/>
          <ac:spMkLst>
            <pc:docMk/>
            <pc:sldMk cId="1750759068" sldId="382"/>
            <ac:spMk id="3" creationId="{AB7AD276-3ED9-4331-AFC4-DBE2C4F3EE14}"/>
          </ac:spMkLst>
        </pc:spChg>
      </pc:sldChg>
      <pc:sldChg chg="modSp mod">
        <pc:chgData name="Jarvon Carson" userId="f1f62c45-4a19-4f8e-934b-b4c64f876624" providerId="ADAL" clId="{6152574A-B631-4086-BC74-F6FC2E06314F}" dt="2021-05-26T17:41:40.890" v="33" actId="1076"/>
        <pc:sldMkLst>
          <pc:docMk/>
          <pc:sldMk cId="2283081191" sldId="383"/>
        </pc:sldMkLst>
        <pc:spChg chg="mod">
          <ac:chgData name="Jarvon Carson" userId="f1f62c45-4a19-4f8e-934b-b4c64f876624" providerId="ADAL" clId="{6152574A-B631-4086-BC74-F6FC2E06314F}" dt="2021-05-26T17:41:40.890" v="33" actId="1076"/>
          <ac:spMkLst>
            <pc:docMk/>
            <pc:sldMk cId="2283081191" sldId="383"/>
            <ac:spMk id="5" creationId="{E9325DF6-F64F-4B39-9FD0-4E894FB5BD8F}"/>
          </ac:spMkLst>
        </pc:spChg>
        <pc:spChg chg="mod">
          <ac:chgData name="Jarvon Carson" userId="f1f62c45-4a19-4f8e-934b-b4c64f876624" providerId="ADAL" clId="{6152574A-B631-4086-BC74-F6FC2E06314F}" dt="2021-05-26T17:41:38.898" v="32" actId="1076"/>
          <ac:spMkLst>
            <pc:docMk/>
            <pc:sldMk cId="2283081191" sldId="383"/>
            <ac:spMk id="6" creationId="{C56DBE0D-CD36-4329-875C-368FB5AEB2EC}"/>
          </ac:spMkLst>
        </pc:spChg>
      </pc:sldChg>
      <pc:sldChg chg="modSp mod">
        <pc:chgData name="Jarvon Carson" userId="f1f62c45-4a19-4f8e-934b-b4c64f876624" providerId="ADAL" clId="{6152574A-B631-4086-BC74-F6FC2E06314F}" dt="2021-05-26T17:49:04.370" v="115" actId="255"/>
        <pc:sldMkLst>
          <pc:docMk/>
          <pc:sldMk cId="3278839344" sldId="384"/>
        </pc:sldMkLst>
        <pc:spChg chg="mod">
          <ac:chgData name="Jarvon Carson" userId="f1f62c45-4a19-4f8e-934b-b4c64f876624" providerId="ADAL" clId="{6152574A-B631-4086-BC74-F6FC2E06314F}" dt="2021-05-26T17:49:04.370" v="115" actId="255"/>
          <ac:spMkLst>
            <pc:docMk/>
            <pc:sldMk cId="3278839344" sldId="384"/>
            <ac:spMk id="2" creationId="{B89E2413-F537-4D57-A74F-695E321E13AE}"/>
          </ac:spMkLst>
        </pc:spChg>
      </pc:sldChg>
      <pc:sldChg chg="add ord">
        <pc:chgData name="Jarvon Carson" userId="f1f62c45-4a19-4f8e-934b-b4c64f876624" providerId="ADAL" clId="{6152574A-B631-4086-BC74-F6FC2E06314F}" dt="2021-06-02T20:27:43.925" v="191"/>
        <pc:sldMkLst>
          <pc:docMk/>
          <pc:sldMk cId="1799316397" sldId="389"/>
        </pc:sldMkLst>
      </pc:sldChg>
      <pc:sldChg chg="add">
        <pc:chgData name="Jarvon Carson" userId="f1f62c45-4a19-4f8e-934b-b4c64f876624" providerId="ADAL" clId="{6152574A-B631-4086-BC74-F6FC2E06314F}" dt="2021-05-26T17:43:43.650" v="52"/>
        <pc:sldMkLst>
          <pc:docMk/>
          <pc:sldMk cId="3933539933" sldId="3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6942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092" y="0"/>
            <a:ext cx="3077739" cy="46942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69424"/>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51" name="Google Shape;51;p1: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113" name="Google Shape;113;p10: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spcBef>
                <a:spcPts val="371"/>
              </a:spcBef>
            </a:pPr>
            <a:endParaRPr/>
          </a:p>
        </p:txBody>
      </p:sp>
      <p:sp>
        <p:nvSpPr>
          <p:cNvPr id="120" name="Google Shape;120;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i="1"/>
          </a:p>
        </p:txBody>
      </p:sp>
      <p:sp>
        <p:nvSpPr>
          <p:cNvPr id="57" name="Google Shape;57;p2: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i="1"/>
          </a:p>
        </p:txBody>
      </p:sp>
      <p:sp>
        <p:nvSpPr>
          <p:cNvPr id="64" name="Google Shape;64;p3: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85" name="Google Shape;85;p6: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92" name="Google Shape;92;p7: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78" name="Google Shape;78;p5: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i="1"/>
          </a:p>
        </p:txBody>
      </p:sp>
      <p:sp>
        <p:nvSpPr>
          <p:cNvPr id="71" name="Google Shape;71;p4: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9: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106" name="Google Shape;106;p9: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rmAutofit/>
          </a:bodyPr>
          <a:lstStyle/>
          <a:p>
            <a:pPr marL="0" indent="0">
              <a:spcBef>
                <a:spcPts val="0"/>
              </a:spcBef>
            </a:pPr>
            <a:endParaRPr/>
          </a:p>
        </p:txBody>
      </p:sp>
      <p:sp>
        <p:nvSpPr>
          <p:cNvPr id="99" name="Google Shape;99;p8:notes"/>
          <p:cNvSpPr txBox="1">
            <a:spLocks noGrp="1"/>
          </p:cNvSpPr>
          <p:nvPr>
            <p:ph type="sldNum" idx="12"/>
          </p:nvPr>
        </p:nvSpPr>
        <p:spPr>
          <a:xfrm>
            <a:off x="4023092" y="8917422"/>
            <a:ext cx="3077739" cy="469424"/>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3"/>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tore.councilforeconed.or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econedlink.org/resources/what-are-mutual-funds-lesson-demo/" TargetMode="External"/><Relationship Id="rId3" Type="http://schemas.openxmlformats.org/officeDocument/2006/relationships/hyperlink" Target="https://www.econedlink.org/resources/there-is-no-free-lunch-in-investing/" TargetMode="External"/><Relationship Id="rId7" Type="http://schemas.openxmlformats.org/officeDocument/2006/relationships/hyperlink" Target="https://www.econedlink.org/resources/what-is-a-bond-lesson-dem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conedlink.org/resources/what-is-a-stock-lesson-demo/" TargetMode="External"/><Relationship Id="rId5" Type="http://schemas.openxmlformats.org/officeDocument/2006/relationships/hyperlink" Target="https://www.econedlink.org/resources/the-five-stages-of-investing/" TargetMode="External"/><Relationship Id="rId4" Type="http://schemas.openxmlformats.org/officeDocument/2006/relationships/hyperlink" Target="https://www.econedlink.org/resources/there-is-no-free-lunch%20-in-invest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457200" y="1094936"/>
            <a:ext cx="8229600" cy="27736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600"/>
              </a:spcBef>
              <a:spcAft>
                <a:spcPts val="0"/>
              </a:spcAft>
              <a:buNone/>
            </a:pPr>
            <a:br>
              <a:rPr lang="en-US" sz="5400"/>
            </a:br>
            <a:r>
              <a:rPr lang="en-US" sz="4900">
                <a:solidFill>
                  <a:schemeClr val="accent3">
                    <a:lumMod val="75000"/>
                  </a:schemeClr>
                </a:solidFill>
                <a:latin typeface="Calibri"/>
                <a:ea typeface="Calibri"/>
                <a:cs typeface="Calibri"/>
                <a:sym typeface="Calibri"/>
              </a:rPr>
              <a:t>Wall Street Jeopardy:</a:t>
            </a:r>
            <a:br>
              <a:rPr lang="en-US" sz="4900">
                <a:solidFill>
                  <a:schemeClr val="accent3">
                    <a:lumMod val="75000"/>
                  </a:schemeClr>
                </a:solidFill>
                <a:latin typeface="Calibri"/>
                <a:ea typeface="Calibri"/>
                <a:cs typeface="Calibri"/>
                <a:sym typeface="Calibri"/>
              </a:rPr>
            </a:br>
            <a:r>
              <a:rPr lang="en-US" sz="4000">
                <a:solidFill>
                  <a:schemeClr val="accent3">
                    <a:lumMod val="75000"/>
                  </a:schemeClr>
                </a:solidFill>
              </a:rPr>
              <a:t>Games for Strategies</a:t>
            </a:r>
            <a:r>
              <a:rPr lang="en-US" sz="4000">
                <a:solidFill>
                  <a:schemeClr val="accent3">
                    <a:lumMod val="75000"/>
                  </a:schemeClr>
                </a:solidFill>
                <a:latin typeface="Calibri"/>
                <a:ea typeface="Calibri"/>
                <a:cs typeface="Calibri"/>
                <a:sym typeface="Calibri"/>
              </a:rPr>
              <a:t> Concepts, and Jargon </a:t>
            </a:r>
            <a:br>
              <a:rPr lang="en-US" sz="5400">
                <a:solidFill>
                  <a:schemeClr val="accent3">
                    <a:lumMod val="75000"/>
                  </a:schemeClr>
                </a:solidFill>
                <a:latin typeface="Calibri"/>
                <a:ea typeface="Calibri"/>
                <a:cs typeface="Calibri"/>
                <a:sym typeface="Calibri"/>
              </a:rPr>
            </a:br>
            <a:r>
              <a:rPr lang="en-US" sz="2200" i="1">
                <a:latin typeface="Calibri"/>
                <a:ea typeface="Calibri"/>
                <a:cs typeface="Calibri"/>
                <a:sym typeface="Calibri"/>
              </a:rPr>
              <a:t>Doug Young</a:t>
            </a:r>
            <a:br>
              <a:rPr lang="en-US" sz="2200" i="1">
                <a:latin typeface="Calibri"/>
                <a:ea typeface="Calibri"/>
                <a:cs typeface="Calibri"/>
                <a:sym typeface="Calibri"/>
              </a:rPr>
            </a:br>
            <a:r>
              <a:rPr lang="en-US" sz="2200" i="1">
                <a:latin typeface="Calibri"/>
                <a:ea typeface="Calibri"/>
                <a:cs typeface="Calibri"/>
                <a:sym typeface="Calibri"/>
              </a:rPr>
              <a:t>June 3</a:t>
            </a:r>
            <a:r>
              <a:rPr lang="en-US" sz="2200" i="1" baseline="30000">
                <a:latin typeface="Calibri"/>
                <a:ea typeface="Calibri"/>
                <a:cs typeface="Calibri"/>
                <a:sym typeface="Calibri"/>
              </a:rPr>
              <a:t>rd</a:t>
            </a:r>
            <a:r>
              <a:rPr lang="en-US" sz="2200" i="1">
                <a:latin typeface="Calibri"/>
                <a:ea typeface="Calibri"/>
                <a:cs typeface="Calibri"/>
                <a:sym typeface="Calibri"/>
              </a:rPr>
              <a:t>, 2021</a:t>
            </a:r>
            <a:br>
              <a:rPr lang="en-US" sz="2200" i="1">
                <a:latin typeface="Calibri"/>
                <a:ea typeface="Calibri"/>
                <a:cs typeface="Calibri"/>
                <a:sym typeface="Calibri"/>
              </a:rPr>
            </a:br>
            <a:r>
              <a:rPr lang="en-US" sz="2200" i="1">
                <a:latin typeface="Calibri"/>
                <a:ea typeface="Calibri"/>
                <a:cs typeface="Calibri"/>
                <a:sym typeface="Calibri"/>
              </a:rPr>
              <a:t>doug.n.young@gmail.com</a:t>
            </a:r>
            <a:br>
              <a:rPr lang="en-US" sz="3300" b="1"/>
            </a:br>
            <a:br>
              <a:rPr lang="en-US" sz="3300"/>
            </a:br>
            <a:endParaRPr sz="1979">
              <a:solidFill>
                <a:schemeClr val="dk1"/>
              </a:solidFill>
            </a:endParaRPr>
          </a:p>
        </p:txBody>
      </p:sp>
      <p:pic>
        <p:nvPicPr>
          <p:cNvPr id="1028" name="Picture 4" descr="Custom Wall Street Stock Market Charging Bull Trouncing Bear Statue - Buy  Bull And Bear Statue,Bull And Bear Sculpture,Bear And Bull Product on  Alibaba.com">
            <a:extLst>
              <a:ext uri="{FF2B5EF4-FFF2-40B4-BE49-F238E27FC236}">
                <a16:creationId xmlns:a16="http://schemas.microsoft.com/office/drawing/2014/main" id="{9699C670-5619-48FD-9E40-4FBB5AD6B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69" t="9641" r="3846" b="20821"/>
          <a:stretch/>
        </p:blipFill>
        <p:spPr bwMode="auto">
          <a:xfrm>
            <a:off x="2405575" y="3868616"/>
            <a:ext cx="4332849" cy="26306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2413-F537-4D57-A74F-695E321E13AE}"/>
              </a:ext>
            </a:extLst>
          </p:cNvPr>
          <p:cNvSpPr>
            <a:spLocks noGrp="1"/>
          </p:cNvSpPr>
          <p:nvPr>
            <p:ph type="title"/>
          </p:nvPr>
        </p:nvSpPr>
        <p:spPr>
          <a:xfrm>
            <a:off x="457200" y="731837"/>
            <a:ext cx="8229600" cy="1143000"/>
          </a:xfrm>
        </p:spPr>
        <p:txBody>
          <a:bodyPr/>
          <a:lstStyle/>
          <a:p>
            <a:pPr>
              <a:lnSpc>
                <a:spcPct val="100000"/>
              </a:lnSpc>
            </a:pPr>
            <a:r>
              <a:rPr lang="en-US" sz="4800">
                <a:solidFill>
                  <a:srgbClr val="0070C0"/>
                </a:solidFill>
              </a:rPr>
              <a:t>Concepts, Terms and Jargon</a:t>
            </a:r>
          </a:p>
        </p:txBody>
      </p:sp>
      <p:sp>
        <p:nvSpPr>
          <p:cNvPr id="3" name="Text Placeholder 2">
            <a:extLst>
              <a:ext uri="{FF2B5EF4-FFF2-40B4-BE49-F238E27FC236}">
                <a16:creationId xmlns:a16="http://schemas.microsoft.com/office/drawing/2014/main" id="{3115DFAA-2642-49FB-9BFF-9CE2CC9DA87B}"/>
              </a:ext>
            </a:extLst>
          </p:cNvPr>
          <p:cNvSpPr>
            <a:spLocks noGrp="1"/>
          </p:cNvSpPr>
          <p:nvPr>
            <p:ph type="body" idx="1"/>
          </p:nvPr>
        </p:nvSpPr>
        <p:spPr>
          <a:xfrm>
            <a:off x="304801" y="1874837"/>
            <a:ext cx="4140590" cy="4525962"/>
          </a:xfrm>
        </p:spPr>
        <p:txBody>
          <a:bodyPr/>
          <a:lstStyle/>
          <a:p>
            <a:pPr marL="571500" indent="-457200">
              <a:buFont typeface="Arial" panose="020B0604020202020204" pitchFamily="34" charset="0"/>
              <a:buChar char="•"/>
            </a:pPr>
            <a:r>
              <a:rPr lang="en-US" sz="2400"/>
              <a:t>Cost/Benefit</a:t>
            </a:r>
          </a:p>
          <a:p>
            <a:pPr marL="571500" indent="-457200">
              <a:buFont typeface="Arial" panose="020B0604020202020204" pitchFamily="34" charset="0"/>
              <a:buChar char="•"/>
            </a:pPr>
            <a:r>
              <a:rPr lang="en-US" sz="2400"/>
              <a:t>Decision Making</a:t>
            </a:r>
          </a:p>
          <a:p>
            <a:pPr marL="571500" indent="-457200">
              <a:buFont typeface="Arial" panose="020B0604020202020204" pitchFamily="34" charset="0"/>
              <a:buChar char="•"/>
            </a:pPr>
            <a:r>
              <a:rPr lang="en-US" sz="2400"/>
              <a:t>Stock Market (s)</a:t>
            </a:r>
          </a:p>
          <a:p>
            <a:pPr marL="571500" indent="-457200">
              <a:buFont typeface="Arial" panose="020B0604020202020204" pitchFamily="34" charset="0"/>
              <a:buChar char="•"/>
            </a:pPr>
            <a:r>
              <a:rPr lang="en-US" sz="2400"/>
              <a:t>Stocks (types)</a:t>
            </a:r>
          </a:p>
          <a:p>
            <a:pPr marL="571500" indent="-457200">
              <a:buFont typeface="Arial" panose="020B0604020202020204" pitchFamily="34" charset="0"/>
              <a:buChar char="•"/>
            </a:pPr>
            <a:r>
              <a:rPr lang="en-US" sz="2400"/>
              <a:t>Bonds (types)</a:t>
            </a:r>
          </a:p>
          <a:p>
            <a:pPr marL="571500" indent="-457200">
              <a:buFont typeface="Arial" panose="020B0604020202020204" pitchFamily="34" charset="0"/>
              <a:buChar char="•"/>
            </a:pPr>
            <a:r>
              <a:rPr lang="en-US" sz="2400"/>
              <a:t>Mutual Funds (types)</a:t>
            </a:r>
          </a:p>
          <a:p>
            <a:pPr marL="571500" indent="-457200">
              <a:buFont typeface="Arial" panose="020B0604020202020204" pitchFamily="34" charset="0"/>
              <a:buChar char="•"/>
            </a:pPr>
            <a:r>
              <a:rPr lang="en-US" sz="2400"/>
              <a:t>Exchange Traded Funds (ETF)</a:t>
            </a:r>
          </a:p>
          <a:p>
            <a:pPr marL="571500" indent="-457200">
              <a:buFont typeface="Arial" panose="020B0604020202020204" pitchFamily="34" charset="0"/>
              <a:buChar char="•"/>
            </a:pPr>
            <a:r>
              <a:rPr lang="en-US" sz="2400"/>
              <a:t>C.D., Money Markets Fund</a:t>
            </a:r>
          </a:p>
          <a:p>
            <a:pPr marL="571500" indent="-457200">
              <a:buFont typeface="Arial" panose="020B0604020202020204" pitchFamily="34" charset="0"/>
              <a:buChar char="•"/>
            </a:pPr>
            <a:r>
              <a:rPr lang="en-US" sz="2400"/>
              <a:t>Diversification </a:t>
            </a:r>
          </a:p>
          <a:p>
            <a:pPr marL="571500" indent="-457200">
              <a:buFont typeface="Arial" panose="020B0604020202020204" pitchFamily="34" charset="0"/>
              <a:buChar char="•"/>
            </a:pPr>
            <a:r>
              <a:rPr lang="en-US" sz="2400"/>
              <a:t>Asset Allocation</a:t>
            </a:r>
          </a:p>
          <a:p>
            <a:pPr marL="571500" indent="-457200">
              <a:buFont typeface="Arial" panose="020B0604020202020204" pitchFamily="34" charset="0"/>
              <a:buChar char="•"/>
            </a:pPr>
            <a:r>
              <a:rPr lang="en-US" sz="2200"/>
              <a:t>I.P.O.’s</a:t>
            </a:r>
          </a:p>
          <a:p>
            <a:pPr marL="571500" indent="-457200">
              <a:buFont typeface="Arial" panose="020B0604020202020204" pitchFamily="34" charset="0"/>
              <a:buChar char="•"/>
            </a:pPr>
            <a:endParaRPr lang="en-US" sz="2200"/>
          </a:p>
          <a:p>
            <a:pPr marL="114300" indent="0">
              <a:buNone/>
            </a:pPr>
            <a:r>
              <a:rPr lang="en-US"/>
              <a:t> </a:t>
            </a:r>
          </a:p>
        </p:txBody>
      </p:sp>
      <p:sp>
        <p:nvSpPr>
          <p:cNvPr id="4" name="Text Placeholder 3">
            <a:extLst>
              <a:ext uri="{FF2B5EF4-FFF2-40B4-BE49-F238E27FC236}">
                <a16:creationId xmlns:a16="http://schemas.microsoft.com/office/drawing/2014/main" id="{26C6B51E-EDBA-448B-9BB6-CE82BCBB2316}"/>
              </a:ext>
            </a:extLst>
          </p:cNvPr>
          <p:cNvSpPr>
            <a:spLocks noGrp="1"/>
          </p:cNvSpPr>
          <p:nvPr>
            <p:ph type="body" idx="2"/>
          </p:nvPr>
        </p:nvSpPr>
        <p:spPr>
          <a:xfrm>
            <a:off x="4597790" y="1874837"/>
            <a:ext cx="4241409" cy="4525963"/>
          </a:xfrm>
        </p:spPr>
        <p:txBody>
          <a:bodyPr/>
          <a:lstStyle/>
          <a:p>
            <a:r>
              <a:rPr lang="en-US" sz="2400"/>
              <a:t>Capital Gains and Dividends</a:t>
            </a:r>
          </a:p>
          <a:p>
            <a:r>
              <a:rPr lang="en-US" sz="2400"/>
              <a:t>Insider Trading</a:t>
            </a:r>
          </a:p>
          <a:p>
            <a:r>
              <a:rPr lang="en-US" sz="2400"/>
              <a:t>Hedge and Equity Funds</a:t>
            </a:r>
          </a:p>
          <a:p>
            <a:r>
              <a:rPr lang="en-US" sz="2400"/>
              <a:t>Securities Fraud</a:t>
            </a:r>
          </a:p>
          <a:p>
            <a:r>
              <a:rPr lang="en-US" sz="2400"/>
              <a:t>Ponzi Schemes</a:t>
            </a:r>
          </a:p>
          <a:p>
            <a:r>
              <a:rPr lang="en-US" sz="2400"/>
              <a:t>Boiler Room Schemes</a:t>
            </a:r>
          </a:p>
          <a:p>
            <a:r>
              <a:rPr lang="en-US" sz="2400"/>
              <a:t>Wire Fraud</a:t>
            </a:r>
          </a:p>
          <a:p>
            <a:r>
              <a:rPr lang="en-US" sz="2400"/>
              <a:t>Risk versus Return</a:t>
            </a:r>
          </a:p>
          <a:p>
            <a:r>
              <a:rPr lang="en-US" sz="2400"/>
              <a:t>Rule of 72 and Compounding</a:t>
            </a:r>
          </a:p>
          <a:p>
            <a:r>
              <a:rPr lang="en-US" sz="2400"/>
              <a:t>Bull, Bear, Pigs, etc.</a:t>
            </a:r>
          </a:p>
          <a:p>
            <a:r>
              <a:rPr lang="en-US" sz="2400"/>
              <a:t>Options and Futures</a:t>
            </a:r>
          </a:p>
          <a:p>
            <a:r>
              <a:rPr lang="en-US" sz="2400"/>
              <a:t>S.P.A.C.S.</a:t>
            </a:r>
          </a:p>
          <a:p>
            <a:endParaRPr lang="en-US"/>
          </a:p>
        </p:txBody>
      </p:sp>
    </p:spTree>
    <p:extLst>
      <p:ext uri="{BB962C8B-B14F-4D97-AF65-F5344CB8AC3E}">
        <p14:creationId xmlns:p14="http://schemas.microsoft.com/office/powerpoint/2010/main" val="66588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2413-F537-4D57-A74F-695E321E13AE}"/>
              </a:ext>
            </a:extLst>
          </p:cNvPr>
          <p:cNvSpPr>
            <a:spLocks noGrp="1"/>
          </p:cNvSpPr>
          <p:nvPr>
            <p:ph type="title"/>
          </p:nvPr>
        </p:nvSpPr>
        <p:spPr>
          <a:xfrm>
            <a:off x="457200" y="970988"/>
            <a:ext cx="8229600" cy="1143000"/>
          </a:xfrm>
        </p:spPr>
        <p:txBody>
          <a:bodyPr/>
          <a:lstStyle/>
          <a:p>
            <a:pPr>
              <a:lnSpc>
                <a:spcPct val="100000"/>
              </a:lnSpc>
            </a:pPr>
            <a:r>
              <a:rPr lang="en-US" sz="4400">
                <a:solidFill>
                  <a:srgbClr val="0070C0"/>
                </a:solidFill>
              </a:rPr>
              <a:t>More Concepts, Terms and Jargon</a:t>
            </a:r>
          </a:p>
        </p:txBody>
      </p:sp>
      <p:sp>
        <p:nvSpPr>
          <p:cNvPr id="3" name="Text Placeholder 2">
            <a:extLst>
              <a:ext uri="{FF2B5EF4-FFF2-40B4-BE49-F238E27FC236}">
                <a16:creationId xmlns:a16="http://schemas.microsoft.com/office/drawing/2014/main" id="{3115DFAA-2642-49FB-9BFF-9CE2CC9DA87B}"/>
              </a:ext>
            </a:extLst>
          </p:cNvPr>
          <p:cNvSpPr>
            <a:spLocks noGrp="1"/>
          </p:cNvSpPr>
          <p:nvPr>
            <p:ph type="body" idx="1"/>
          </p:nvPr>
        </p:nvSpPr>
        <p:spPr>
          <a:xfrm>
            <a:off x="304801" y="2131890"/>
            <a:ext cx="4140590" cy="4525962"/>
          </a:xfrm>
        </p:spPr>
        <p:txBody>
          <a:bodyPr/>
          <a:lstStyle/>
          <a:p>
            <a:pPr marL="571500" indent="-457200">
              <a:buFont typeface="Arial" panose="020B0604020202020204" pitchFamily="34" charset="0"/>
              <a:buChar char="•"/>
            </a:pPr>
            <a:r>
              <a:rPr lang="en-US" sz="2200"/>
              <a:t>Asset Allocation</a:t>
            </a:r>
          </a:p>
          <a:p>
            <a:pPr marL="571500" indent="-457200">
              <a:buFont typeface="Arial" panose="020B0604020202020204" pitchFamily="34" charset="0"/>
              <a:buChar char="•"/>
            </a:pPr>
            <a:r>
              <a:rPr lang="en-US" sz="2200"/>
              <a:t>Boiler Room Schemes</a:t>
            </a:r>
          </a:p>
          <a:p>
            <a:pPr marL="571500" indent="-457200">
              <a:buFont typeface="Arial" panose="020B0604020202020204" pitchFamily="34" charset="0"/>
              <a:buChar char="•"/>
            </a:pPr>
            <a:r>
              <a:rPr lang="en-US" sz="2200"/>
              <a:t>Bonds (types)</a:t>
            </a:r>
          </a:p>
          <a:p>
            <a:pPr marL="571500" indent="-457200">
              <a:buFont typeface="Arial" panose="020B0604020202020204" pitchFamily="34" charset="0"/>
              <a:buChar char="•"/>
            </a:pPr>
            <a:r>
              <a:rPr lang="en-US" sz="2200"/>
              <a:t>Bull, Bear, Pigs, etc.</a:t>
            </a:r>
          </a:p>
          <a:p>
            <a:pPr marL="571500" indent="-457200">
              <a:buFont typeface="Arial" panose="020B0604020202020204" pitchFamily="34" charset="0"/>
              <a:buChar char="•"/>
            </a:pPr>
            <a:r>
              <a:rPr lang="en-US" sz="2200"/>
              <a:t>Capital Gains and Dividends</a:t>
            </a:r>
          </a:p>
          <a:p>
            <a:pPr marL="571500" indent="-457200">
              <a:buFont typeface="Arial" panose="020B0604020202020204" pitchFamily="34" charset="0"/>
              <a:buChar char="•"/>
            </a:pPr>
            <a:r>
              <a:rPr lang="en-US" sz="2200"/>
              <a:t>C.D., Money Markets Fund</a:t>
            </a:r>
          </a:p>
          <a:p>
            <a:pPr marL="571500" indent="-457200">
              <a:buFont typeface="Arial" panose="020B0604020202020204" pitchFamily="34" charset="0"/>
              <a:buChar char="•"/>
            </a:pPr>
            <a:r>
              <a:rPr lang="en-US" sz="2200"/>
              <a:t>Cost/Benefit</a:t>
            </a:r>
          </a:p>
          <a:p>
            <a:pPr marL="571500" indent="-457200">
              <a:buFont typeface="Arial" panose="020B0604020202020204" pitchFamily="34" charset="0"/>
              <a:buChar char="•"/>
            </a:pPr>
            <a:r>
              <a:rPr lang="en-US" sz="2200"/>
              <a:t>Decision Making</a:t>
            </a:r>
          </a:p>
          <a:p>
            <a:pPr marL="571500" indent="-457200">
              <a:buFont typeface="Arial" panose="020B0604020202020204" pitchFamily="34" charset="0"/>
              <a:buChar char="•"/>
            </a:pPr>
            <a:r>
              <a:rPr lang="en-US" sz="2200"/>
              <a:t>Diversification</a:t>
            </a:r>
          </a:p>
          <a:p>
            <a:pPr marL="571500" indent="-457200">
              <a:buFont typeface="Arial" panose="020B0604020202020204" pitchFamily="34" charset="0"/>
              <a:buChar char="•"/>
            </a:pPr>
            <a:r>
              <a:rPr lang="en-US" sz="2200"/>
              <a:t>Exchange Traded Funds (ETF)</a:t>
            </a:r>
          </a:p>
          <a:p>
            <a:pPr marL="571500" indent="-457200">
              <a:buFont typeface="Arial" panose="020B0604020202020204" pitchFamily="34" charset="0"/>
              <a:buChar char="•"/>
            </a:pPr>
            <a:r>
              <a:rPr lang="en-US" sz="2200"/>
              <a:t>Financial v. Physical Assets</a:t>
            </a:r>
          </a:p>
          <a:p>
            <a:pPr marL="571500" indent="-457200">
              <a:buFont typeface="Arial" panose="020B0604020202020204" pitchFamily="34" charset="0"/>
              <a:buChar char="•"/>
            </a:pPr>
            <a:r>
              <a:rPr lang="en-US" sz="2200"/>
              <a:t>Insider Trading</a:t>
            </a:r>
          </a:p>
          <a:p>
            <a:pPr marL="571500" indent="-457200">
              <a:buFont typeface="Arial" panose="020B0604020202020204" pitchFamily="34" charset="0"/>
              <a:buChar char="•"/>
            </a:pPr>
            <a:endParaRPr lang="en-US" sz="2200"/>
          </a:p>
          <a:p>
            <a:pPr marL="114300" indent="0">
              <a:buNone/>
            </a:pPr>
            <a:r>
              <a:rPr lang="en-US"/>
              <a:t> </a:t>
            </a:r>
          </a:p>
        </p:txBody>
      </p:sp>
      <p:sp>
        <p:nvSpPr>
          <p:cNvPr id="4" name="Text Placeholder 3">
            <a:extLst>
              <a:ext uri="{FF2B5EF4-FFF2-40B4-BE49-F238E27FC236}">
                <a16:creationId xmlns:a16="http://schemas.microsoft.com/office/drawing/2014/main" id="{26C6B51E-EDBA-448B-9BB6-CE82BCBB2316}"/>
              </a:ext>
            </a:extLst>
          </p:cNvPr>
          <p:cNvSpPr>
            <a:spLocks noGrp="1"/>
          </p:cNvSpPr>
          <p:nvPr>
            <p:ph type="body" idx="2"/>
          </p:nvPr>
        </p:nvSpPr>
        <p:spPr>
          <a:xfrm>
            <a:off x="4597790" y="2131890"/>
            <a:ext cx="4241409" cy="4525963"/>
          </a:xfrm>
        </p:spPr>
        <p:txBody>
          <a:bodyPr/>
          <a:lstStyle/>
          <a:p>
            <a:r>
              <a:rPr lang="en-US" sz="2200"/>
              <a:t>I.P.O.’s</a:t>
            </a:r>
          </a:p>
          <a:p>
            <a:r>
              <a:rPr lang="en-US" sz="2200"/>
              <a:t>Hedge and Equity Funds</a:t>
            </a:r>
          </a:p>
          <a:p>
            <a:r>
              <a:rPr lang="en-US" sz="2200"/>
              <a:t>Mutual Funds (types)</a:t>
            </a:r>
          </a:p>
          <a:p>
            <a:r>
              <a:rPr lang="en-US" sz="2200"/>
              <a:t>Options and Futures</a:t>
            </a:r>
          </a:p>
          <a:p>
            <a:r>
              <a:rPr lang="en-US" sz="2200"/>
              <a:t>Ponzi Schemes</a:t>
            </a:r>
          </a:p>
          <a:p>
            <a:r>
              <a:rPr lang="en-US" sz="2200"/>
              <a:t>Risk versus Return</a:t>
            </a:r>
          </a:p>
          <a:p>
            <a:r>
              <a:rPr lang="en-US" sz="2200"/>
              <a:t>Rule of 72 and Compounding</a:t>
            </a:r>
          </a:p>
          <a:p>
            <a:r>
              <a:rPr lang="en-US" sz="2200"/>
              <a:t>Securities Fraud</a:t>
            </a:r>
          </a:p>
          <a:p>
            <a:r>
              <a:rPr lang="en-US" sz="2200"/>
              <a:t>S.P.A.C.S.</a:t>
            </a:r>
          </a:p>
          <a:p>
            <a:r>
              <a:rPr lang="en-US" sz="2200"/>
              <a:t>Stock Market (s)</a:t>
            </a:r>
          </a:p>
          <a:p>
            <a:r>
              <a:rPr lang="en-US" sz="2200"/>
              <a:t>Stocks (types)</a:t>
            </a:r>
          </a:p>
          <a:p>
            <a:r>
              <a:rPr lang="en-US" sz="2200"/>
              <a:t>Wire Fraud</a:t>
            </a:r>
          </a:p>
        </p:txBody>
      </p:sp>
    </p:spTree>
    <p:extLst>
      <p:ext uri="{BB962C8B-B14F-4D97-AF65-F5344CB8AC3E}">
        <p14:creationId xmlns:p14="http://schemas.microsoft.com/office/powerpoint/2010/main" val="327883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conomic Outlook Recap and Updated Quilt 2020 — Boyd Wealth Management">
            <a:extLst>
              <a:ext uri="{FF2B5EF4-FFF2-40B4-BE49-F238E27FC236}">
                <a16:creationId xmlns:a16="http://schemas.microsoft.com/office/drawing/2014/main" id="{AAA9AA03-7745-4C28-948B-CEF43A1C6EF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38805"/>
            <a:ext cx="9143999" cy="658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44728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TRODUCTION TO INVESTING - ppt video online download">
            <a:extLst>
              <a:ext uri="{FF2B5EF4-FFF2-40B4-BE49-F238E27FC236}">
                <a16:creationId xmlns:a16="http://schemas.microsoft.com/office/drawing/2014/main" id="{97C1FC45-5515-4B33-B322-3F7367AC2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740"/>
            <a:ext cx="9144000" cy="617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71512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25DF6-F64F-4B39-9FD0-4E894FB5BD8F}"/>
              </a:ext>
            </a:extLst>
          </p:cNvPr>
          <p:cNvSpPr>
            <a:spLocks noGrp="1"/>
          </p:cNvSpPr>
          <p:nvPr>
            <p:ph type="title"/>
          </p:nvPr>
        </p:nvSpPr>
        <p:spPr>
          <a:xfrm>
            <a:off x="532504" y="1015494"/>
            <a:ext cx="8229600" cy="492369"/>
          </a:xfrm>
        </p:spPr>
        <p:txBody>
          <a:bodyPr/>
          <a:lstStyle/>
          <a:p>
            <a:r>
              <a:rPr lang="en-US" sz="4000">
                <a:solidFill>
                  <a:srgbClr val="0070C0"/>
                </a:solidFill>
              </a:rPr>
              <a:t>Kahoot Lesson</a:t>
            </a:r>
          </a:p>
        </p:txBody>
      </p:sp>
      <p:sp>
        <p:nvSpPr>
          <p:cNvPr id="6" name="Text Placeholder 5">
            <a:extLst>
              <a:ext uri="{FF2B5EF4-FFF2-40B4-BE49-F238E27FC236}">
                <a16:creationId xmlns:a16="http://schemas.microsoft.com/office/drawing/2014/main" id="{C56DBE0D-CD36-4329-875C-368FB5AEB2EC}"/>
              </a:ext>
            </a:extLst>
          </p:cNvPr>
          <p:cNvSpPr>
            <a:spLocks noGrp="1"/>
          </p:cNvSpPr>
          <p:nvPr>
            <p:ph type="body" idx="1"/>
          </p:nvPr>
        </p:nvSpPr>
        <p:spPr>
          <a:xfrm>
            <a:off x="457200" y="1967132"/>
            <a:ext cx="8229600" cy="4890868"/>
          </a:xfrm>
        </p:spPr>
        <p:txBody>
          <a:bodyPr/>
          <a:lstStyle/>
          <a:p>
            <a:pPr marL="0" marR="0" indent="0">
              <a:lnSpc>
                <a:spcPct val="107000"/>
              </a:lnSpc>
              <a:spcBef>
                <a:spcPts val="0"/>
              </a:spcBef>
              <a:spcAft>
                <a:spcPts val="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1</a:t>
            </a:r>
            <a:r>
              <a:rPr lang="en-US" sz="1400">
                <a:effectLst/>
                <a:latin typeface="Calibri" panose="020F0502020204030204" pitchFamily="34" charset="0"/>
                <a:ea typeface="Calibri" panose="020F0502020204030204" pitchFamily="34" charset="0"/>
                <a:cs typeface="Times New Roman" panose="02020603050405020304" pitchFamily="18" charset="0"/>
              </a:rPr>
              <a:t>.  This Wall Street animal refers to a descending/falling stock market?			</a:t>
            </a:r>
            <a:r>
              <a:rPr lang="en-US" sz="1400">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				</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2.  This Wall Street animal refers to an ascending/rising stock market.</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3.  This Wall Street animal refers to a greedy investor.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4.  This Wall Street animal refers to a person with funds but is too afraid to invest.</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5.  This Wall Street animal refers to people who invest and get slaughtered in bad economic times.</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 </a:t>
            </a:r>
          </a:p>
          <a:p>
            <a:endParaRPr lang="en-US"/>
          </a:p>
        </p:txBody>
      </p:sp>
    </p:spTree>
    <p:extLst>
      <p:ext uri="{BB962C8B-B14F-4D97-AF65-F5344CB8AC3E}">
        <p14:creationId xmlns:p14="http://schemas.microsoft.com/office/powerpoint/2010/main" val="363758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325DF6-F64F-4B39-9FD0-4E894FB5BD8F}"/>
              </a:ext>
            </a:extLst>
          </p:cNvPr>
          <p:cNvSpPr>
            <a:spLocks noGrp="1"/>
          </p:cNvSpPr>
          <p:nvPr>
            <p:ph type="title"/>
          </p:nvPr>
        </p:nvSpPr>
        <p:spPr>
          <a:xfrm>
            <a:off x="457200" y="983222"/>
            <a:ext cx="8229600" cy="492369"/>
          </a:xfrm>
        </p:spPr>
        <p:txBody>
          <a:bodyPr/>
          <a:lstStyle/>
          <a:p>
            <a:r>
              <a:rPr lang="en-US" sz="4000">
                <a:solidFill>
                  <a:srgbClr val="0070C0"/>
                </a:solidFill>
              </a:rPr>
              <a:t>Kahoot Answers</a:t>
            </a:r>
          </a:p>
        </p:txBody>
      </p:sp>
      <p:sp>
        <p:nvSpPr>
          <p:cNvPr id="6" name="Text Placeholder 5">
            <a:extLst>
              <a:ext uri="{FF2B5EF4-FFF2-40B4-BE49-F238E27FC236}">
                <a16:creationId xmlns:a16="http://schemas.microsoft.com/office/drawing/2014/main" id="{C56DBE0D-CD36-4329-875C-368FB5AEB2EC}"/>
              </a:ext>
            </a:extLst>
          </p:cNvPr>
          <p:cNvSpPr>
            <a:spLocks noGrp="1"/>
          </p:cNvSpPr>
          <p:nvPr>
            <p:ph type="body" idx="1"/>
          </p:nvPr>
        </p:nvSpPr>
        <p:spPr>
          <a:xfrm>
            <a:off x="554019" y="1967132"/>
            <a:ext cx="8229600" cy="4890868"/>
          </a:xfrm>
        </p:spPr>
        <p:txBody>
          <a:bodyPr/>
          <a:lstStyle/>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1.  This Wall Street animal refers to a descending/falling stock market?			</a:t>
            </a:r>
            <a:r>
              <a:rPr lang="en-US" sz="1400">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a:t>
            </a: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				</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2.  This Wall Street animal refers to an ascending/rising stock market.</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t>
            </a: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Bull</a:t>
            </a:r>
            <a:r>
              <a:rPr lang="en-US" sz="1400">
                <a:effectLst/>
                <a:latin typeface="Calibri" panose="020F0502020204030204" pitchFamily="34" charset="0"/>
                <a:ea typeface="Calibri" panose="020F0502020204030204" pitchFamily="34" charset="0"/>
                <a:cs typeface="Times New Roman" panose="02020603050405020304" pitchFamily="18" charset="0"/>
              </a:rPr>
              <a:t>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3.  This Wall Street animal refers to a greedy investor.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a:t>
            </a: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4.  This Wall Street animal refers to a person with funds but is too afraid to invest.</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B.  Lamb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t>
            </a: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  Chicken</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5.  This Wall Street animal refers to people who invest and get slaughtered in bad economic times.</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  Bull			C.  Pig</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a:t>
            </a: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  Lamb</a:t>
            </a:r>
            <a:r>
              <a:rPr lang="en-US" sz="1400">
                <a:effectLst/>
                <a:latin typeface="Calibri" panose="020F0502020204030204" pitchFamily="34" charset="0"/>
                <a:ea typeface="Calibri" panose="020F0502020204030204" pitchFamily="34" charset="0"/>
                <a:cs typeface="Times New Roman" panose="02020603050405020304" pitchFamily="18" charset="0"/>
              </a:rPr>
              <a:t>			D.  Bear</a:t>
            </a: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	C.  Chicken </a:t>
            </a:r>
          </a:p>
          <a:p>
            <a:endParaRPr lang="en-US"/>
          </a:p>
        </p:txBody>
      </p:sp>
    </p:spTree>
    <p:extLst>
      <p:ext uri="{BB962C8B-B14F-4D97-AF65-F5344CB8AC3E}">
        <p14:creationId xmlns:p14="http://schemas.microsoft.com/office/powerpoint/2010/main" val="228308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E7B6-894A-4D6D-85B5-4D86ABE53AC3}"/>
              </a:ext>
            </a:extLst>
          </p:cNvPr>
          <p:cNvSpPr>
            <a:spLocks noGrp="1"/>
          </p:cNvSpPr>
          <p:nvPr>
            <p:ph type="title"/>
          </p:nvPr>
        </p:nvSpPr>
        <p:spPr>
          <a:xfrm>
            <a:off x="457200" y="993290"/>
            <a:ext cx="8229600" cy="57150"/>
          </a:xfrm>
        </p:spPr>
        <p:txBody>
          <a:bodyPr/>
          <a:lstStyle/>
          <a:p>
            <a:r>
              <a:rPr lang="en-US" sz="4000">
                <a:solidFill>
                  <a:srgbClr val="0070C0"/>
                </a:solidFill>
              </a:rPr>
              <a:t>Category Change</a:t>
            </a:r>
          </a:p>
        </p:txBody>
      </p:sp>
      <p:sp>
        <p:nvSpPr>
          <p:cNvPr id="3" name="Text Placeholder 2">
            <a:extLst>
              <a:ext uri="{FF2B5EF4-FFF2-40B4-BE49-F238E27FC236}">
                <a16:creationId xmlns:a16="http://schemas.microsoft.com/office/drawing/2014/main" id="{AB7AD276-3ED9-4331-AFC4-DBE2C4F3EE14}"/>
              </a:ext>
            </a:extLst>
          </p:cNvPr>
          <p:cNvSpPr>
            <a:spLocks noGrp="1"/>
          </p:cNvSpPr>
          <p:nvPr>
            <p:ph type="body" idx="1"/>
          </p:nvPr>
        </p:nvSpPr>
        <p:spPr>
          <a:xfrm>
            <a:off x="457200" y="1811767"/>
            <a:ext cx="8229600" cy="4861560"/>
          </a:xfrm>
        </p:spPr>
        <p:txBody>
          <a:bodyPr/>
          <a:lstStyle/>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1</a:t>
            </a:r>
            <a:r>
              <a:rPr lang="en-US" sz="1400">
                <a:effectLst/>
                <a:latin typeface="Calibri" panose="020F0502020204030204" pitchFamily="34" charset="0"/>
                <a:ea typeface="Calibri" panose="020F0502020204030204" pitchFamily="34" charset="0"/>
                <a:cs typeface="Calibri" panose="020F0502020204030204" pitchFamily="34" charset="0"/>
              </a:rPr>
              <a:t>.  The risk when a business you have invested in won’t return your money—much less pay a rate of return.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2</a:t>
            </a:r>
            <a:r>
              <a:rPr lang="en-US" sz="1400">
                <a:effectLst/>
                <a:latin typeface="Calibri" panose="020F0502020204030204" pitchFamily="34" charset="0"/>
                <a:ea typeface="Calibri" panose="020F0502020204030204" pitchFamily="34" charset="0"/>
                <a:cs typeface="Calibri" panose="020F0502020204030204" pitchFamily="34" charset="0"/>
              </a:rPr>
              <a:t>.  The risk when the price of an investment </a:t>
            </a:r>
            <a:r>
              <a:rPr lang="en-US" sz="1400">
                <a:latin typeface="Calibri" panose="020F0502020204030204" pitchFamily="34" charset="0"/>
                <a:ea typeface="Calibri" panose="020F0502020204030204" pitchFamily="34" charset="0"/>
                <a:cs typeface="Calibri" panose="020F0502020204030204" pitchFamily="34" charset="0"/>
              </a:rPr>
              <a:t>drops</a:t>
            </a:r>
            <a:r>
              <a:rPr lang="en-US" sz="1400">
                <a:effectLst/>
                <a:latin typeface="Calibri" panose="020F0502020204030204" pitchFamily="34" charset="0"/>
                <a:ea typeface="Calibri" panose="020F0502020204030204" pitchFamily="34" charset="0"/>
                <a:cs typeface="Calibri" panose="020F0502020204030204" pitchFamily="34" charset="0"/>
              </a:rPr>
              <a:t>. This doesn’t usually happen to money saved at a bank.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3</a:t>
            </a:r>
            <a:r>
              <a:rPr lang="en-US" sz="1400">
                <a:effectLst/>
                <a:latin typeface="Calibri" panose="020F0502020204030204" pitchFamily="34" charset="0"/>
                <a:ea typeface="Calibri" panose="020F0502020204030204" pitchFamily="34" charset="0"/>
                <a:cs typeface="Calibri" panose="020F0502020204030204" pitchFamily="34" charset="0"/>
              </a:rPr>
              <a:t>.  Liquidity is the ability to turn your money into cash or spendable funds.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4</a:t>
            </a:r>
            <a:r>
              <a:rPr lang="en-US" sz="1400">
                <a:effectLst/>
                <a:latin typeface="Calibri" panose="020F0502020204030204" pitchFamily="34" charset="0"/>
                <a:ea typeface="Calibri" panose="020F0502020204030204" pitchFamily="34" charset="0"/>
                <a:cs typeface="Calibri" panose="020F0502020204030204" pitchFamily="34" charset="0"/>
              </a:rPr>
              <a:t>.  In this risk people invest money today to have that money, and more, available in the future.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5</a:t>
            </a:r>
            <a:r>
              <a:rPr lang="en-US" sz="1400">
                <a:effectLst/>
                <a:latin typeface="Calibri" panose="020F0502020204030204" pitchFamily="34" charset="0"/>
                <a:ea typeface="Calibri" panose="020F0502020204030204" pitchFamily="34" charset="0"/>
                <a:cs typeface="Calibri" panose="020F0502020204030204" pitchFamily="34" charset="0"/>
              </a:rPr>
              <a:t>.  </a:t>
            </a:r>
            <a:r>
              <a:rPr lang="en-US" sz="1400">
                <a:latin typeface="Calibri" panose="020F0502020204030204" pitchFamily="34" charset="0"/>
                <a:ea typeface="Calibri" panose="020F0502020204030204" pitchFamily="34" charset="0"/>
                <a:cs typeface="Calibri" panose="020F0502020204030204" pitchFamily="34" charset="0"/>
              </a:rPr>
              <a:t>R</a:t>
            </a:r>
            <a:r>
              <a:rPr lang="en-US" sz="1400">
                <a:effectLst/>
                <a:latin typeface="Calibri" panose="020F0502020204030204" pitchFamily="34" charset="0"/>
                <a:ea typeface="Calibri" panose="020F0502020204030204" pitchFamily="34" charset="0"/>
                <a:cs typeface="Calibri" panose="020F0502020204030204" pitchFamily="34" charset="0"/>
              </a:rPr>
              <a:t>isk of some investments </a:t>
            </a:r>
            <a:r>
              <a:rPr lang="en-US" sz="1400">
                <a:latin typeface="Calibri" panose="020F0502020204030204" pitchFamily="34" charset="0"/>
                <a:ea typeface="Calibri" panose="020F0502020204030204" pitchFamily="34" charset="0"/>
                <a:cs typeface="Calibri" panose="020F0502020204030204" pitchFamily="34" charset="0"/>
              </a:rPr>
              <a:t>which </a:t>
            </a:r>
            <a:r>
              <a:rPr lang="en-US" sz="1400">
                <a:effectLst/>
                <a:latin typeface="Calibri" panose="020F0502020204030204" pitchFamily="34" charset="0"/>
                <a:ea typeface="Calibri" panose="020F0502020204030204" pitchFamily="34" charset="0"/>
                <a:cs typeface="Calibri" panose="020F0502020204030204" pitchFamily="34" charset="0"/>
              </a:rPr>
              <a:t>are misrepresented by dishonest individuals after your money.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200"/>
          </a:p>
        </p:txBody>
      </p:sp>
    </p:spTree>
    <p:extLst>
      <p:ext uri="{BB962C8B-B14F-4D97-AF65-F5344CB8AC3E}">
        <p14:creationId xmlns:p14="http://schemas.microsoft.com/office/powerpoint/2010/main" val="155186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E7B6-894A-4D6D-85B5-4D86ABE53AC3}"/>
              </a:ext>
            </a:extLst>
          </p:cNvPr>
          <p:cNvSpPr>
            <a:spLocks noGrp="1"/>
          </p:cNvSpPr>
          <p:nvPr>
            <p:ph type="title"/>
          </p:nvPr>
        </p:nvSpPr>
        <p:spPr>
          <a:xfrm>
            <a:off x="457200" y="1122381"/>
            <a:ext cx="8229600" cy="57150"/>
          </a:xfrm>
        </p:spPr>
        <p:txBody>
          <a:bodyPr/>
          <a:lstStyle/>
          <a:p>
            <a:r>
              <a:rPr lang="en-US" sz="3600">
                <a:solidFill>
                  <a:srgbClr val="0070C0"/>
                </a:solidFill>
              </a:rPr>
              <a:t>Category Change Answers</a:t>
            </a:r>
          </a:p>
        </p:txBody>
      </p:sp>
      <p:sp>
        <p:nvSpPr>
          <p:cNvPr id="3" name="Text Placeholder 2">
            <a:extLst>
              <a:ext uri="{FF2B5EF4-FFF2-40B4-BE49-F238E27FC236}">
                <a16:creationId xmlns:a16="http://schemas.microsoft.com/office/drawing/2014/main" id="{AB7AD276-3ED9-4331-AFC4-DBE2C4F3EE14}"/>
              </a:ext>
            </a:extLst>
          </p:cNvPr>
          <p:cNvSpPr>
            <a:spLocks noGrp="1"/>
          </p:cNvSpPr>
          <p:nvPr>
            <p:ph type="body" idx="1"/>
          </p:nvPr>
        </p:nvSpPr>
        <p:spPr>
          <a:xfrm>
            <a:off x="457200" y="1919344"/>
            <a:ext cx="8229600" cy="4861560"/>
          </a:xfrm>
        </p:spPr>
        <p:txBody>
          <a:bodyPr/>
          <a:lstStyle/>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1</a:t>
            </a:r>
            <a:r>
              <a:rPr lang="en-US" sz="1400">
                <a:effectLst/>
                <a:latin typeface="Calibri" panose="020F0502020204030204" pitchFamily="34" charset="0"/>
                <a:ea typeface="Calibri" panose="020F0502020204030204" pitchFamily="34" charset="0"/>
                <a:cs typeface="Calibri" panose="020F0502020204030204" pitchFamily="34" charset="0"/>
              </a:rPr>
              <a:t>.  The risk when a business you have invested in won’t return your money—much less pay a rate of return.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a:t>
            </a:r>
            <a:r>
              <a:rPr lang="en-US" sz="1400" b="1">
                <a:solidFill>
                  <a:srgbClr val="FF0000"/>
                </a:solidFill>
                <a:effectLst/>
                <a:latin typeface="Calibri" panose="020F0502020204030204" pitchFamily="34" charset="0"/>
                <a:ea typeface="Calibri" panose="020F0502020204030204" pitchFamily="34" charset="0"/>
                <a:cs typeface="Calibri" panose="020F0502020204030204" pitchFamily="34" charset="0"/>
              </a:rPr>
              <a:t>E.  Financial</a:t>
            </a:r>
            <a:endPar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2</a:t>
            </a:r>
            <a:r>
              <a:rPr lang="en-US" sz="1400">
                <a:effectLst/>
                <a:latin typeface="Calibri" panose="020F0502020204030204" pitchFamily="34" charset="0"/>
                <a:ea typeface="Calibri" panose="020F0502020204030204" pitchFamily="34" charset="0"/>
                <a:cs typeface="Calibri" panose="020F0502020204030204" pitchFamily="34" charset="0"/>
              </a:rPr>
              <a:t>.  The risk when the price of an investment </a:t>
            </a:r>
            <a:r>
              <a:rPr lang="en-US" sz="1400">
                <a:latin typeface="Calibri" panose="020F0502020204030204" pitchFamily="34" charset="0"/>
                <a:ea typeface="Calibri" panose="020F0502020204030204" pitchFamily="34" charset="0"/>
                <a:cs typeface="Calibri" panose="020F0502020204030204" pitchFamily="34" charset="0"/>
              </a:rPr>
              <a:t>drops</a:t>
            </a:r>
            <a:r>
              <a:rPr lang="en-US" sz="1400">
                <a:effectLst/>
                <a:latin typeface="Calibri" panose="020F0502020204030204" pitchFamily="34" charset="0"/>
                <a:ea typeface="Calibri" panose="020F0502020204030204" pitchFamily="34" charset="0"/>
                <a:cs typeface="Calibri" panose="020F0502020204030204" pitchFamily="34" charset="0"/>
              </a:rPr>
              <a:t>. This doesn’t usually happen to money saved at a bank.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FF0000"/>
                </a:solidFill>
                <a:effectLst/>
                <a:latin typeface="Calibri" panose="020F0502020204030204" pitchFamily="34" charset="0"/>
                <a:ea typeface="Calibri" panose="020F0502020204030204" pitchFamily="34" charset="0"/>
                <a:cs typeface="Calibri" panose="020F0502020204030204" pitchFamily="34" charset="0"/>
              </a:rPr>
              <a:t>A.  Market Risk</a:t>
            </a:r>
            <a:r>
              <a:rPr lang="en-US" sz="1400">
                <a:effectLst/>
                <a:latin typeface="Calibri" panose="020F0502020204030204" pitchFamily="34" charset="0"/>
                <a:ea typeface="Calibri" panose="020F0502020204030204" pitchFamily="34" charset="0"/>
                <a:cs typeface="Calibri" panose="020F0502020204030204" pitchFamily="34" charset="0"/>
              </a:rPr>
              <a:t>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3</a:t>
            </a:r>
            <a:r>
              <a:rPr lang="en-US" sz="1400">
                <a:effectLst/>
                <a:latin typeface="Calibri" panose="020F0502020204030204" pitchFamily="34" charset="0"/>
                <a:ea typeface="Calibri" panose="020F0502020204030204" pitchFamily="34" charset="0"/>
                <a:cs typeface="Calibri" panose="020F0502020204030204" pitchFamily="34" charset="0"/>
              </a:rPr>
              <a:t>.  Liquidity is the ability to turn your money into cash or spendable funds.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FF0000"/>
                </a:solidFill>
                <a:effectLst/>
                <a:latin typeface="Calibri" panose="020F0502020204030204" pitchFamily="34" charset="0"/>
                <a:ea typeface="Calibri" panose="020F0502020204030204" pitchFamily="34" charset="0"/>
                <a:cs typeface="Calibri" panose="020F0502020204030204" pitchFamily="34" charset="0"/>
              </a:rPr>
              <a:t>B.  Liquidity</a:t>
            </a:r>
            <a:r>
              <a:rPr lang="en-US" sz="1400">
                <a:effectLst/>
                <a:latin typeface="Calibri" panose="020F0502020204030204" pitchFamily="34" charset="0"/>
                <a:ea typeface="Calibri" panose="020F0502020204030204" pitchFamily="34" charset="0"/>
                <a:cs typeface="Calibri" panose="020F0502020204030204" pitchFamily="34" charset="0"/>
              </a:rPr>
              <a:t>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latin typeface="Calibri" panose="020F0502020204030204" pitchFamily="34" charset="0"/>
                <a:ea typeface="Calibri" panose="020F0502020204030204" pitchFamily="34" charset="0"/>
                <a:cs typeface="Calibri" panose="020F0502020204030204" pitchFamily="34" charset="0"/>
              </a:rPr>
              <a:t>4</a:t>
            </a:r>
            <a:r>
              <a:rPr lang="en-US" sz="1400">
                <a:effectLst/>
                <a:latin typeface="Calibri" panose="020F0502020204030204" pitchFamily="34" charset="0"/>
                <a:ea typeface="Calibri" panose="020F0502020204030204" pitchFamily="34" charset="0"/>
                <a:cs typeface="Calibri" panose="020F0502020204030204" pitchFamily="34" charset="0"/>
              </a:rPr>
              <a:t>.  In this risk people invest money today to have that money, and more, available in the future.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a:t>
            </a:r>
            <a:r>
              <a:rPr lang="en-US" sz="1400" b="1">
                <a:solidFill>
                  <a:srgbClr val="FF0000"/>
                </a:solidFill>
                <a:effectLst/>
                <a:latin typeface="Calibri" panose="020F0502020204030204" pitchFamily="34" charset="0"/>
                <a:ea typeface="Calibri" panose="020F0502020204030204" pitchFamily="34" charset="0"/>
                <a:cs typeface="Calibri" panose="020F0502020204030204" pitchFamily="34" charset="0"/>
              </a:rPr>
              <a:t>D.  Inflation</a:t>
            </a:r>
            <a:endPar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C.  Fraud</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5</a:t>
            </a:r>
            <a:r>
              <a:rPr lang="en-US" sz="1400">
                <a:effectLst/>
                <a:latin typeface="Calibri" panose="020F0502020204030204" pitchFamily="34" charset="0"/>
                <a:ea typeface="Calibri" panose="020F0502020204030204" pitchFamily="34" charset="0"/>
                <a:cs typeface="Calibri" panose="020F0502020204030204" pitchFamily="34" charset="0"/>
              </a:rPr>
              <a:t>.  </a:t>
            </a:r>
            <a:r>
              <a:rPr lang="en-US" sz="1400">
                <a:latin typeface="Calibri" panose="020F0502020204030204" pitchFamily="34" charset="0"/>
                <a:ea typeface="Calibri" panose="020F0502020204030204" pitchFamily="34" charset="0"/>
                <a:cs typeface="Calibri" panose="020F0502020204030204" pitchFamily="34" charset="0"/>
              </a:rPr>
              <a:t>R</a:t>
            </a:r>
            <a:r>
              <a:rPr lang="en-US" sz="1400">
                <a:effectLst/>
                <a:latin typeface="Calibri" panose="020F0502020204030204" pitchFamily="34" charset="0"/>
                <a:ea typeface="Calibri" panose="020F0502020204030204" pitchFamily="34" charset="0"/>
                <a:cs typeface="Calibri" panose="020F0502020204030204" pitchFamily="34" charset="0"/>
              </a:rPr>
              <a:t>isk of some investments </a:t>
            </a:r>
            <a:r>
              <a:rPr lang="en-US" sz="1400">
                <a:latin typeface="Calibri" panose="020F0502020204030204" pitchFamily="34" charset="0"/>
                <a:ea typeface="Calibri" panose="020F0502020204030204" pitchFamily="34" charset="0"/>
                <a:cs typeface="Calibri" panose="020F0502020204030204" pitchFamily="34" charset="0"/>
              </a:rPr>
              <a:t>which </a:t>
            </a:r>
            <a:r>
              <a:rPr lang="en-US" sz="1400">
                <a:effectLst/>
                <a:latin typeface="Calibri" panose="020F0502020204030204" pitchFamily="34" charset="0"/>
                <a:ea typeface="Calibri" panose="020F0502020204030204" pitchFamily="34" charset="0"/>
                <a:cs typeface="Calibri" panose="020F0502020204030204" pitchFamily="34" charset="0"/>
              </a:rPr>
              <a:t>are misrepresented by dishonest individuals after your money.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  Market Risk		D.  Inflation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B.  Liquidity			E.  Financial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a:effectLst/>
                <a:latin typeface="Calibri" panose="020F0502020204030204" pitchFamily="34" charset="0"/>
                <a:ea typeface="Calibri" panose="020F0502020204030204" pitchFamily="34" charset="0"/>
                <a:cs typeface="Calibri" panose="020F0502020204030204" pitchFamily="34" charset="0"/>
              </a:rPr>
              <a:t>	</a:t>
            </a:r>
            <a:r>
              <a:rPr lang="en-US" sz="1400" b="1">
                <a:solidFill>
                  <a:srgbClr val="FF0000"/>
                </a:solidFill>
                <a:effectLst/>
                <a:latin typeface="Calibri" panose="020F0502020204030204" pitchFamily="34" charset="0"/>
                <a:ea typeface="Calibri" panose="020F0502020204030204" pitchFamily="34" charset="0"/>
                <a:cs typeface="Calibri" panose="020F0502020204030204" pitchFamily="34" charset="0"/>
              </a:rPr>
              <a:t>C.  Fraud</a:t>
            </a:r>
            <a:endPar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sz="1200"/>
          </a:p>
        </p:txBody>
      </p:sp>
    </p:spTree>
    <p:extLst>
      <p:ext uri="{BB962C8B-B14F-4D97-AF65-F5344CB8AC3E}">
        <p14:creationId xmlns:p14="http://schemas.microsoft.com/office/powerpoint/2010/main" val="175075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solidFill>
                  <a:srgbClr val="0070C0"/>
                </a:solidFill>
              </a:rPr>
              <a:t>Summative Assessment</a:t>
            </a:r>
            <a:endParaRPr sz="5500" b="1">
              <a:solidFill>
                <a:srgbClr val="0070C0"/>
              </a:solidFill>
            </a:endParaRPr>
          </a:p>
        </p:txBody>
      </p:sp>
      <p:sp>
        <p:nvSpPr>
          <p:cNvPr id="102" name="Google Shape;102;p8"/>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indent="0">
              <a:buNone/>
            </a:pPr>
            <a:r>
              <a:rPr lang="en-US" sz="2000"/>
              <a:t>Give each student a copy of the </a:t>
            </a:r>
            <a:r>
              <a:rPr lang="en-US" sz="2000" b="1"/>
              <a:t>Financial Risk Pyramid </a:t>
            </a:r>
            <a:r>
              <a:rPr lang="en-US" sz="2000"/>
              <a:t>(above slide)and have each student </a:t>
            </a:r>
            <a:r>
              <a:rPr lang="en-US" sz="2000" u="sng"/>
              <a:t>choose one topic </a:t>
            </a:r>
            <a:r>
              <a:rPr lang="en-US" sz="2000"/>
              <a:t>from each of the three investment tools (Saving, Investment and Speculative Investment).  Have them write a brief paragraph explaining two reasons why it is important to understand the tool they choose from a risk/reward relationship.  </a:t>
            </a:r>
          </a:p>
          <a:p>
            <a:pPr marL="50800" indent="0">
              <a:buNone/>
            </a:pPr>
            <a:endParaRPr lang="en-US" sz="2000"/>
          </a:p>
          <a:p>
            <a:pPr marL="50800" indent="0">
              <a:buNone/>
            </a:pPr>
            <a:r>
              <a:rPr lang="en-US" sz="2000" dirty="0"/>
              <a:t>They should conclude by choosing one way in which they, or others, could  have been scammed (victims of committed fraud) through an unscrupulous trader. </a:t>
            </a:r>
            <a:r>
              <a:rPr lang="en-US" sz="2000" dirty="0">
                <a:highlight>
                  <a:srgbClr val="FFFF00"/>
                </a:highlight>
              </a:rPr>
              <a:t>Explain</a:t>
            </a:r>
            <a:r>
              <a:rPr lang="en-US" sz="2000"/>
              <a:t> how they could either lose money or be involved in an </a:t>
            </a:r>
            <a:r>
              <a:rPr lang="en-US" sz="2000" dirty="0"/>
              <a:t>illegal action which might be prosecuted by the law. </a:t>
            </a:r>
            <a:endParaRPr lang="en-US" sz="2000" i="1"/>
          </a:p>
          <a:p>
            <a:pPr marL="50800" indent="0">
              <a:buNone/>
            </a:pPr>
            <a:endParaRPr lang="en-US" sz="2000" i="1"/>
          </a:p>
          <a:p>
            <a:pPr marL="50800" indent="0">
              <a:buNone/>
            </a:pPr>
            <a:r>
              <a:rPr lang="en-US" sz="2000" i="1">
                <a:solidFill>
                  <a:schemeClr val="accent3">
                    <a:lumMod val="75000"/>
                  </a:schemeClr>
                </a:solidFill>
              </a:rPr>
              <a:t>Source:  FFFL, Lesson 20, Activity 20.3, page 279.</a:t>
            </a:r>
          </a:p>
          <a:p>
            <a:pPr marL="50800" indent="0">
              <a:buNone/>
            </a:pPr>
            <a:endParaRPr lang="en-US" sz="2000"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
                                            <p:txEl>
                                              <p:pRg st="2" end="2"/>
                                            </p:txEl>
                                          </p:spTgt>
                                        </p:tgtEl>
                                        <p:attrNameLst>
                                          <p:attrName>style.visibility</p:attrName>
                                        </p:attrNameLst>
                                      </p:cBhvr>
                                      <p:to>
                                        <p:strVal val="visible"/>
                                      </p:to>
                                    </p:set>
                                    <p:anim calcmode="lin" valueType="num">
                                      <p:cBhvr additive="base">
                                        <p:cTn id="12" dur="500"/>
                                        <p:tgtEl>
                                          <p:spTgt spid="1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xEl>
                                              <p:pRg st="4" end="4"/>
                                            </p:txEl>
                                          </p:spTgt>
                                        </p:tgtEl>
                                        <p:attrNameLst>
                                          <p:attrName>style.visibility</p:attrName>
                                        </p:attrNameLst>
                                      </p:cBhvr>
                                      <p:to>
                                        <p:strVal val="visible"/>
                                      </p:to>
                                    </p:set>
                                    <p:anim calcmode="lin" valueType="num">
                                      <p:cBhvr additive="base">
                                        <p:cTn id="17" dur="500"/>
                                        <p:tgtEl>
                                          <p:spTgt spid="10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B4E07D46-8268-4A1E-853F-435FD2B4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40" y="1131570"/>
            <a:ext cx="3246120" cy="4594860"/>
          </a:xfrm>
          <a:prstGeom prst="rect">
            <a:avLst/>
          </a:prstGeom>
        </p:spPr>
      </p:pic>
      <p:sp>
        <p:nvSpPr>
          <p:cNvPr id="6" name="Rectangle 5"/>
          <p:cNvSpPr/>
          <p:nvPr/>
        </p:nvSpPr>
        <p:spPr>
          <a:xfrm>
            <a:off x="1399032" y="5719572"/>
            <a:ext cx="6345936" cy="584775"/>
          </a:xfrm>
          <a:prstGeom prst="rect">
            <a:avLst/>
          </a:prstGeom>
        </p:spPr>
        <p:txBody>
          <a:bodyPr wrap="square">
            <a:spAutoFit/>
          </a:bodyPr>
          <a:lstStyle/>
          <a:p>
            <a:r>
              <a:rPr lang="en-US" sz="3200">
                <a:hlinkClick r:id="rId3"/>
              </a:rPr>
              <a:t>https://store.councilforeconed.org/</a:t>
            </a:r>
            <a:r>
              <a:rPr lang="en-US" sz="3200"/>
              <a:t> </a:t>
            </a:r>
          </a:p>
        </p:txBody>
      </p:sp>
    </p:spTree>
    <p:extLst>
      <p:ext uri="{BB962C8B-B14F-4D97-AF65-F5344CB8AC3E}">
        <p14:creationId xmlns:p14="http://schemas.microsoft.com/office/powerpoint/2010/main" val="393353993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EconEdLink Membership</a:t>
            </a:r>
            <a:endParaRPr/>
          </a:p>
        </p:txBody>
      </p:sp>
      <p:sp>
        <p:nvSpPr>
          <p:cNvPr id="60" name="Google Shape;60;p2"/>
          <p:cNvSpPr txBox="1"/>
          <p:nvPr/>
        </p:nvSpPr>
        <p:spPr>
          <a:xfrm>
            <a:off x="482538" y="2114894"/>
            <a:ext cx="817517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a:solidFill>
                  <a:schemeClr val="accent3">
                    <a:lumMod val="75000"/>
                  </a:schemeClr>
                </a:solidFill>
                <a:latin typeface="Arial"/>
                <a:ea typeface="Arial"/>
                <a:cs typeface="Arial"/>
                <a:sym typeface="Arial"/>
              </a:rPr>
              <a:t>become an EconEdLink </a:t>
            </a:r>
            <a:r>
              <a:rPr lang="en-US" sz="1800" b="1" i="0" u="sng" strike="noStrike" cap="none">
                <a:solidFill>
                  <a:schemeClr val="accent3">
                    <a:lumMod val="75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member</a:t>
            </a:r>
            <a:r>
              <a:rPr lang="en-US" sz="1800" b="0" i="0" u="none" strike="noStrike" cap="none">
                <a:solidFill>
                  <a:schemeClr val="dk1"/>
                </a:solidFill>
                <a:latin typeface="Arial"/>
                <a:ea typeface="Arial"/>
                <a:cs typeface="Arial"/>
                <a:sym typeface="Arial"/>
              </a:rPr>
              <a:t>. As a member, you will now be able to: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Register for upcoming webinars with a simple one-click process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Easily download presentations, lesson plan materials and activities for each webinar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Search and view all webinars at your convenience </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Save webinars to your EconEdLink dashboard for easy access to the event</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en-US" sz="1800">
                <a:solidFill>
                  <a:schemeClr val="dk1"/>
                </a:solidFill>
                <a:latin typeface="Arial"/>
                <a:ea typeface="Arial"/>
                <a:cs typeface="Arial"/>
                <a:sym typeface="Arial"/>
              </a:rPr>
              <a:t>You may access our new </a:t>
            </a:r>
            <a:r>
              <a:rPr lang="en-US" sz="1800" b="1">
                <a:solidFill>
                  <a:schemeClr val="bg2"/>
                </a:solidFill>
                <a:latin typeface="Arial"/>
                <a:ea typeface="Arial"/>
                <a:cs typeface="Arial"/>
                <a:sym typeface="Arial"/>
              </a:rPr>
              <a:t>Professional Development</a:t>
            </a:r>
            <a:r>
              <a:rPr lang="en-US" sz="1800">
                <a:solidFill>
                  <a:schemeClr val="bg2"/>
                </a:solidFill>
                <a:latin typeface="Arial"/>
                <a:ea typeface="Arial"/>
                <a:cs typeface="Arial"/>
                <a:sym typeface="Arial"/>
              </a:rPr>
              <a:t> </a:t>
            </a:r>
            <a:r>
              <a:rPr lang="en-US" sz="1800">
                <a:solidFill>
                  <a:schemeClr val="dk1"/>
                </a:solidFill>
                <a:latin typeface="Arial"/>
                <a:ea typeface="Arial"/>
                <a:cs typeface="Arial"/>
                <a:sym typeface="Arial"/>
              </a:rPr>
              <a:t>page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a:solidFill>
                  <a:srgbClr val="0070C0"/>
                </a:solidFill>
                <a:latin typeface="Calibri"/>
                <a:ea typeface="Calibri"/>
                <a:cs typeface="Calibri"/>
                <a:sym typeface="Calibri"/>
              </a:rPr>
              <a:t>CEE Affiliates</a:t>
            </a:r>
            <a:endParaRPr sz="5500" b="1">
              <a:solidFill>
                <a:srgbClr val="0070C0"/>
              </a:solidFill>
            </a:endParaRPr>
          </a:p>
        </p:txBody>
      </p:sp>
      <p:sp>
        <p:nvSpPr>
          <p:cNvPr id="116" name="Google Shape;116;p10"/>
          <p:cNvSpPr txBox="1"/>
          <p:nvPr/>
        </p:nvSpPr>
        <p:spPr>
          <a:xfrm>
            <a:off x="1501666" y="5134678"/>
            <a:ext cx="614066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https://www.councilforeconed.org/resources/local-affiliates/</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7" name="Google Shape;117;p10"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ctrTitle"/>
          </p:nvPr>
        </p:nvSpPr>
        <p:spPr>
          <a:xfrm>
            <a:off x="756139" y="1145686"/>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5555"/>
              </a:lnSpc>
              <a:spcBef>
                <a:spcPts val="0"/>
              </a:spcBef>
              <a:spcAft>
                <a:spcPts val="0"/>
              </a:spcAft>
              <a:buNone/>
            </a:pPr>
            <a:r>
              <a:rPr lang="en-US" sz="4800">
                <a:solidFill>
                  <a:srgbClr val="0070C0"/>
                </a:solidFill>
                <a:latin typeface="Calibri"/>
                <a:ea typeface="Calibri"/>
                <a:cs typeface="Calibri"/>
                <a:sym typeface="Calibri"/>
              </a:rPr>
              <a:t>Thank You to Our Sponsors!</a:t>
            </a:r>
            <a:endParaRPr sz="4800">
              <a:solidFill>
                <a:srgbClr val="0070C0"/>
              </a:solidFill>
            </a:endParaRPr>
          </a:p>
        </p:txBody>
      </p:sp>
      <p:sp>
        <p:nvSpPr>
          <p:cNvPr id="123" name="Google Shape;123;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endParaRPr/>
          </a:p>
        </p:txBody>
      </p:sp>
      <p:pic>
        <p:nvPicPr>
          <p:cNvPr id="124" name="Google Shape;124;p11"/>
          <p:cNvPicPr preferRelativeResize="0"/>
          <p:nvPr/>
        </p:nvPicPr>
        <p:blipFill rotWithShape="1">
          <a:blip r:embed="rId3">
            <a:alphaModFix/>
          </a:blip>
          <a:srcRect/>
          <a:stretch/>
        </p:blipFill>
        <p:spPr>
          <a:xfrm>
            <a:off x="5918479" y="2622632"/>
            <a:ext cx="2378110" cy="2378110"/>
          </a:xfrm>
          <a:prstGeom prst="rect">
            <a:avLst/>
          </a:prstGeom>
          <a:noFill/>
          <a:ln>
            <a:noFill/>
          </a:ln>
        </p:spPr>
      </p:pic>
      <p:pic>
        <p:nvPicPr>
          <p:cNvPr id="125" name="Google Shape;125;p11"/>
          <p:cNvPicPr preferRelativeResize="0"/>
          <p:nvPr/>
        </p:nvPicPr>
        <p:blipFill rotWithShape="1">
          <a:blip r:embed="rId4">
            <a:alphaModFix/>
          </a:blip>
          <a:srcRect/>
          <a:stretch/>
        </p:blipFill>
        <p:spPr>
          <a:xfrm>
            <a:off x="291116" y="2690224"/>
            <a:ext cx="4725799" cy="1302970"/>
          </a:xfrm>
          <a:prstGeom prst="rect">
            <a:avLst/>
          </a:prstGeom>
          <a:noFill/>
          <a:ln>
            <a:noFill/>
          </a:ln>
        </p:spPr>
      </p:pic>
      <p:pic>
        <p:nvPicPr>
          <p:cNvPr id="126" name="Google Shape;126;p11"/>
          <p:cNvPicPr preferRelativeResize="0"/>
          <p:nvPr/>
        </p:nvPicPr>
        <p:blipFill rotWithShape="1">
          <a:blip r:embed="rId5">
            <a:alphaModFix/>
          </a:blip>
          <a:srcRect/>
          <a:stretch/>
        </p:blipFill>
        <p:spPr>
          <a:xfrm>
            <a:off x="1211831" y="5899538"/>
            <a:ext cx="6217920" cy="594360"/>
          </a:xfrm>
          <a:prstGeom prst="rect">
            <a:avLst/>
          </a:prstGeom>
          <a:noFill/>
          <a:ln>
            <a:noFill/>
          </a:ln>
        </p:spPr>
      </p:pic>
      <p:sp>
        <p:nvSpPr>
          <p:cNvPr id="127" name="Google Shape;127;p11"/>
          <p:cNvSpPr/>
          <p:nvPr/>
        </p:nvSpPr>
        <p:spPr>
          <a:xfrm>
            <a:off x="4450813" y="3244334"/>
            <a:ext cx="2423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pic>
        <p:nvPicPr>
          <p:cNvPr id="128" name="Google Shape;128;p11"/>
          <p:cNvPicPr preferRelativeResize="0"/>
          <p:nvPr/>
        </p:nvPicPr>
        <p:blipFill rotWithShape="1">
          <a:blip r:embed="rId6">
            <a:alphaModFix/>
          </a:blip>
          <a:srcRect/>
          <a:stretch/>
        </p:blipFill>
        <p:spPr>
          <a:xfrm>
            <a:off x="2654015" y="3811687"/>
            <a:ext cx="1905000" cy="1874520"/>
          </a:xfrm>
          <a:prstGeom prst="rect">
            <a:avLst/>
          </a:prstGeom>
          <a:noFill/>
          <a:ln>
            <a:noFill/>
          </a:ln>
        </p:spPr>
      </p:pic>
      <p:pic>
        <p:nvPicPr>
          <p:cNvPr id="129" name="Google Shape;129;p11" descr="A picture containing drawing&#10;&#10;Description automatically generated"/>
          <p:cNvPicPr preferRelativeResize="0"/>
          <p:nvPr/>
        </p:nvPicPr>
        <p:blipFill rotWithShape="1">
          <a:blip r:embed="rId7">
            <a:alphaModFix/>
          </a:blip>
          <a:srcRect/>
          <a:stretch/>
        </p:blipFill>
        <p:spPr>
          <a:xfrm>
            <a:off x="7737274" y="5243613"/>
            <a:ext cx="1188720" cy="11963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a:latin typeface="Calibri"/>
                <a:ea typeface="Calibri"/>
                <a:cs typeface="Calibri"/>
                <a:sym typeface="Calibri"/>
              </a:rPr>
              <a:t>Professional Development Certificate</a:t>
            </a:r>
            <a:endParaRPr sz="4000" b="1">
              <a:solidFill>
                <a:srgbClr val="005CB8"/>
              </a:solidFill>
              <a:latin typeface="Calibri"/>
              <a:ea typeface="Calibri"/>
              <a:cs typeface="Calibri"/>
              <a:sym typeface="Calibri"/>
            </a:endParaRPr>
          </a:p>
        </p:txBody>
      </p:sp>
      <p:sp>
        <p:nvSpPr>
          <p:cNvPr id="67" name="Google Shape;67;p3"/>
          <p:cNvSpPr txBox="1"/>
          <p:nvPr/>
        </p:nvSpPr>
        <p:spPr>
          <a:xfrm>
            <a:off x="588955" y="2359260"/>
            <a:ext cx="8175171"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 earn your professional development certificate for this webinar, you must: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Watch a minimum of 45-minutes and you will automatically receive a professional development </a:t>
            </a:r>
            <a:r>
              <a:rPr lang="en-US" sz="1800" b="1">
                <a:solidFill>
                  <a:srgbClr val="7A9900"/>
                </a:solidFill>
                <a:latin typeface="Arial"/>
                <a:ea typeface="Arial"/>
                <a:cs typeface="Arial"/>
                <a:sym typeface="Arial"/>
              </a:rPr>
              <a:t>certificate </a:t>
            </a:r>
            <a:r>
              <a:rPr lang="en-US" sz="1800">
                <a:solidFill>
                  <a:schemeClr val="dk1"/>
                </a:solidFill>
                <a:latin typeface="Arial"/>
                <a:ea typeface="Arial"/>
                <a:cs typeface="Arial"/>
                <a:sym typeface="Arial"/>
              </a:rPr>
              <a:t>via e-mail within 24 hours.</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Accessing resources: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
              <a:buChar char="•"/>
            </a:pPr>
            <a:r>
              <a:rPr lang="en-US" sz="1800">
                <a:solidFill>
                  <a:schemeClr val="dk1"/>
                </a:solidFill>
                <a:latin typeface="Arial"/>
                <a:ea typeface="Arial"/>
                <a:cs typeface="Arial"/>
                <a:sym typeface="Arial"/>
              </a:rPr>
              <a:t>You can now easily download presentations, lesson plan materials, and activities for each webinar from </a:t>
            </a:r>
            <a:r>
              <a:rPr lang="en-US" sz="1600" b="1" i="1">
                <a:solidFill>
                  <a:srgbClr val="005CB8"/>
                </a:solidFill>
                <a:latin typeface="Arial"/>
                <a:ea typeface="Arial"/>
                <a:cs typeface="Arial"/>
                <a:sym typeface="Arial"/>
              </a:rPr>
              <a:t>EconEdLink.org/professional-development/</a:t>
            </a:r>
            <a:endParaRPr/>
          </a:p>
          <a:p>
            <a:pPr marL="0" marR="0" lvl="0" indent="0" algn="l" rtl="0">
              <a:spcBef>
                <a:spcPts val="0"/>
              </a:spcBef>
              <a:spcAft>
                <a:spcPts val="0"/>
              </a:spcAft>
              <a:buNone/>
            </a:pPr>
            <a:endParaRPr sz="1800" b="1" i="1">
              <a:solidFill>
                <a:srgbClr val="005CB8"/>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3600">
                <a:solidFill>
                  <a:srgbClr val="0070C0"/>
                </a:solidFill>
              </a:rPr>
              <a:t>National Standard in Financial Literacy</a:t>
            </a:r>
            <a:endParaRPr sz="3600" b="1">
              <a:solidFill>
                <a:srgbClr val="0070C0"/>
              </a:solidFill>
            </a:endParaRP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fontAlgn="base" latinLnBrk="0">
              <a:buClr>
                <a:srgbClr val="FF0000"/>
              </a:buClr>
              <a:buFont typeface="Wingdings" panose="05000000000000000000" pitchFamily="2" charset="2"/>
              <a:buChar char="Ø"/>
            </a:pPr>
            <a:r>
              <a:rPr lang="en-US"/>
              <a:t>Financial Investing</a:t>
            </a:r>
          </a:p>
          <a:p>
            <a:pPr marL="50800" indent="0" algn="just" fontAlgn="base" latinLnBrk="0">
              <a:buClr>
                <a:srgbClr val="FF0000"/>
              </a:buClr>
              <a:buNone/>
            </a:pPr>
            <a:endParaRPr lang="en-US"/>
          </a:p>
          <a:p>
            <a:pPr marL="50800" indent="0" algn="just" fontAlgn="base" latinLnBrk="0">
              <a:buClr>
                <a:srgbClr val="FF0000"/>
              </a:buClr>
              <a:buNone/>
            </a:pPr>
            <a:r>
              <a:rPr lang="en-US" sz="2000"/>
              <a:t>Students will understand that: Financial investment is the purchase of financial assets to increase income or wealth in the future. Investors must choose among investments that have different risks and expected rates of return. Investments with higher expected rates of return tend to have greater risk. Diversification of investment among a number of choices can lower investment risk.</a:t>
            </a:r>
          </a:p>
          <a:p>
            <a:pPr marL="0" lvl="0" indent="0" algn="l" rtl="0">
              <a:spcBef>
                <a:spcPts val="1800"/>
              </a:spcBef>
              <a:spcAft>
                <a:spcPts val="0"/>
              </a:spcAft>
              <a:buClr>
                <a:schemeClr val="dk1"/>
              </a:buClr>
              <a:buSzPts val="2750"/>
              <a:buNone/>
            </a:pPr>
            <a:endParaRPr sz="27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500"/>
                                        <p:tgtEl>
                                          <p:spTgt spid="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8">
                                            <p:txEl>
                                              <p:pRg st="2" end="2"/>
                                            </p:txEl>
                                          </p:spTgt>
                                        </p:tgtEl>
                                        <p:attrNameLst>
                                          <p:attrName>style.visibility</p:attrName>
                                        </p:attrNameLst>
                                      </p:cBhvr>
                                      <p:to>
                                        <p:strVal val="visible"/>
                                      </p:to>
                                    </p:set>
                                    <p:anim calcmode="lin" valueType="num">
                                      <p:cBhvr additive="base">
                                        <p:cTn id="12" dur="500"/>
                                        <p:tgtEl>
                                          <p:spTgt spid="8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4800">
                <a:solidFill>
                  <a:srgbClr val="0070C0"/>
                </a:solidFill>
              </a:rPr>
              <a:t>New York State- Standard 4</a:t>
            </a:r>
            <a:endParaRPr sz="4800" b="1">
              <a:solidFill>
                <a:srgbClr val="0070C0"/>
              </a:solidFill>
            </a:endParaRPr>
          </a:p>
        </p:txBody>
      </p:sp>
      <p:sp>
        <p:nvSpPr>
          <p:cNvPr id="95" name="Google Shape;95;p7"/>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lgn="just">
              <a:spcBef>
                <a:spcPts val="1800"/>
              </a:spcBef>
              <a:buSzPts val="2750"/>
              <a:buNone/>
            </a:pPr>
            <a:r>
              <a:rPr lang="en-US" sz="2400"/>
              <a:t>Economics Students will use a variety of intellectual skills to demonstrate their understanding of how the United States and other societies develop economic systems and associated institutions to allocate scarce resources, how major decision-making units function in the United States and other national economies, and how an economy solves the scarcity problem through market and nonmarket mechanisms. </a:t>
            </a:r>
            <a:endParaRPr sz="27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 calcmode="lin" valueType="num">
                                      <p:cBhvr additive="base">
                                        <p:cTn id="7" dur="500"/>
                                        <p:tgtEl>
                                          <p:spTgt spid="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457200" y="81663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4800">
                <a:solidFill>
                  <a:srgbClr val="0070C0"/>
                </a:solidFill>
              </a:rPr>
              <a:t>Objectives</a:t>
            </a:r>
            <a:endParaRPr sz="4800" b="1">
              <a:solidFill>
                <a:srgbClr val="0070C0"/>
              </a:solidFill>
            </a:endParaRPr>
          </a:p>
        </p:txBody>
      </p:sp>
      <p:sp>
        <p:nvSpPr>
          <p:cNvPr id="81" name="Google Shape;81;p5"/>
          <p:cNvSpPr txBox="1">
            <a:spLocks noGrp="1"/>
          </p:cNvSpPr>
          <p:nvPr>
            <p:ph type="body" idx="4294967295"/>
          </p:nvPr>
        </p:nvSpPr>
        <p:spPr>
          <a:xfrm>
            <a:off x="337625" y="1865609"/>
            <a:ext cx="8349175" cy="4408581"/>
          </a:xfrm>
          <a:prstGeom prst="rect">
            <a:avLst/>
          </a:prstGeom>
          <a:noFill/>
          <a:ln>
            <a:noFill/>
          </a:ln>
        </p:spPr>
        <p:txBody>
          <a:bodyPr spcFirstLastPara="1" wrap="square" lIns="91425" tIns="45700" rIns="91425" bIns="45700" anchor="t" anchorCtr="0">
            <a:noAutofit/>
          </a:bodyPr>
          <a:lstStyle/>
          <a:p>
            <a:pPr fontAlgn="base" latinLnBrk="0">
              <a:spcBef>
                <a:spcPts val="600"/>
              </a:spcBef>
              <a:buClr>
                <a:srgbClr val="FF0000"/>
              </a:buClr>
              <a:buFont typeface="Wingdings" panose="05000000000000000000" pitchFamily="2" charset="2"/>
              <a:buChar char="Ø"/>
            </a:pPr>
            <a:r>
              <a:rPr lang="en-US" sz="2000"/>
              <a:t>Students will be able to:</a:t>
            </a:r>
          </a:p>
          <a:p>
            <a:pPr lvl="1" fontAlgn="base">
              <a:spcBef>
                <a:spcPts val="600"/>
              </a:spcBef>
              <a:buFont typeface="Arial" panose="020B0604020202020204" pitchFamily="34" charset="0"/>
              <a:buChar char="•"/>
            </a:pPr>
            <a:r>
              <a:rPr lang="en-US" sz="2000" b="1"/>
              <a:t>Describe</a:t>
            </a:r>
            <a:r>
              <a:rPr lang="en-US" sz="2000"/>
              <a:t> five types of investment risk.</a:t>
            </a:r>
          </a:p>
          <a:p>
            <a:pPr lvl="1" fontAlgn="base">
              <a:spcBef>
                <a:spcPts val="600"/>
              </a:spcBef>
              <a:buFont typeface="Arial" panose="020B0604020202020204" pitchFamily="34" charset="0"/>
              <a:buChar char="•"/>
            </a:pPr>
            <a:r>
              <a:rPr lang="en-US" sz="2000" b="1"/>
              <a:t>Use</a:t>
            </a:r>
            <a:r>
              <a:rPr lang="en-US" sz="2000"/>
              <a:t> the risk pyramid to describe the relationship between potential investment risk and potential investment reward.</a:t>
            </a:r>
          </a:p>
          <a:p>
            <a:pPr lvl="1" fontAlgn="base">
              <a:spcBef>
                <a:spcPts val="600"/>
              </a:spcBef>
              <a:buFont typeface="Arial" panose="020B0604020202020204" pitchFamily="34" charset="0"/>
              <a:buChar char="•"/>
            </a:pPr>
            <a:r>
              <a:rPr lang="en-US" sz="2000" b="1"/>
              <a:t>Describe</a:t>
            </a:r>
            <a:r>
              <a:rPr lang="en-US" sz="2000"/>
              <a:t> the characteristics of the following investments: insured savings accounts, certificates of deposit, U.S. government securities, corporate bonds, stocks and mutual funds.</a:t>
            </a:r>
          </a:p>
          <a:p>
            <a:pPr lvl="1" fontAlgn="base">
              <a:spcBef>
                <a:spcPts val="600"/>
              </a:spcBef>
              <a:buFont typeface="Arial" panose="020B0604020202020204" pitchFamily="34" charset="0"/>
              <a:buChar char="•"/>
            </a:pPr>
            <a:r>
              <a:rPr lang="en-US" sz="2000" b="1"/>
              <a:t>Compare</a:t>
            </a:r>
            <a:r>
              <a:rPr lang="en-US" sz="2000"/>
              <a:t> and </a:t>
            </a:r>
            <a:r>
              <a:rPr lang="en-US" sz="2000" b="1"/>
              <a:t>contrast</a:t>
            </a:r>
            <a:r>
              <a:rPr lang="en-US" sz="2000"/>
              <a:t> the risks and rewards of several common investment tools.</a:t>
            </a:r>
          </a:p>
          <a:p>
            <a:pPr lvl="1" fontAlgn="base">
              <a:spcBef>
                <a:spcPts val="600"/>
              </a:spcBef>
              <a:buFont typeface="Arial" panose="020B0604020202020204" pitchFamily="34" charset="0"/>
              <a:buChar char="•"/>
            </a:pPr>
            <a:r>
              <a:rPr lang="en-US" sz="2000" b="1"/>
              <a:t>Analyze</a:t>
            </a:r>
            <a:r>
              <a:rPr lang="en-US" sz="2000"/>
              <a:t> and make financial decisions based on risk and return.</a:t>
            </a:r>
          </a:p>
          <a:p>
            <a:pPr lvl="1" fontAlgn="base">
              <a:spcBef>
                <a:spcPts val="600"/>
              </a:spcBef>
              <a:buFont typeface="Arial" panose="020B0604020202020204" pitchFamily="34" charset="0"/>
              <a:buChar char="•"/>
            </a:pPr>
            <a:r>
              <a:rPr lang="en-US" sz="2000" b="1"/>
              <a:t>Be</a:t>
            </a:r>
            <a:r>
              <a:rPr lang="en-US" sz="2000"/>
              <a:t> </a:t>
            </a:r>
            <a:r>
              <a:rPr lang="en-US" sz="2000" b="1"/>
              <a:t>aware</a:t>
            </a:r>
            <a:r>
              <a:rPr lang="en-US" sz="2000"/>
              <a:t> of the scams and other types of fraud found when investing in the financial markets so one doesn’t get burnt.</a:t>
            </a:r>
          </a:p>
          <a:p>
            <a:pPr lvl="1" fontAlgn="base">
              <a:spcBef>
                <a:spcPts val="600"/>
              </a:spcBef>
              <a:buFont typeface="Arial" panose="020B0604020202020204" pitchFamily="34" charset="0"/>
              <a:buChar char="•"/>
            </a:pPr>
            <a:endParaRPr lang="en-US" sz="2000"/>
          </a:p>
          <a:p>
            <a:pPr lvl="1" fontAlgn="base">
              <a:buFont typeface="Arial" panose="020B0604020202020204" pitchFamily="34" charset="0"/>
              <a:buChar char="•"/>
            </a:pPr>
            <a:endParaRPr lang="en-US" sz="2000"/>
          </a:p>
          <a:p>
            <a:pPr lvl="1" fontAlgn="base">
              <a:buFont typeface="Arial" panose="020B0604020202020204" pitchFamily="34" charset="0"/>
              <a:buChar char="•"/>
            </a:pPr>
            <a:endParaRPr lang="en-US" sz="2500">
              <a:latin typeface="Calibri"/>
              <a:ea typeface="Calibri"/>
              <a:cs typeface="Calibri"/>
              <a:sym typeface="Calibri"/>
            </a:endParaRPr>
          </a:p>
          <a:p>
            <a:pPr marL="0" lvl="0" indent="0" algn="l" rtl="0">
              <a:spcBef>
                <a:spcPts val="1800"/>
              </a:spcBef>
              <a:spcAft>
                <a:spcPts val="0"/>
              </a:spcAft>
              <a:buClr>
                <a:schemeClr val="dk1"/>
              </a:buClr>
              <a:buSzPts val="2750"/>
              <a:buNone/>
            </a:pPr>
            <a:endParaRPr sz="275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 calcmode="lin" valueType="num">
                                      <p:cBhvr additive="base">
                                        <p:cTn id="7" dur="500"/>
                                        <p:tgtEl>
                                          <p:spTgt spid="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 calcmode="lin" valueType="num">
                                      <p:cBhvr additive="base">
                                        <p:cTn id="12" dur="500"/>
                                        <p:tgtEl>
                                          <p:spTgt spid="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
                                            <p:txEl>
                                              <p:pRg st="2" end="2"/>
                                            </p:txEl>
                                          </p:spTgt>
                                        </p:tgtEl>
                                        <p:attrNameLst>
                                          <p:attrName>style.visibility</p:attrName>
                                        </p:attrNameLst>
                                      </p:cBhvr>
                                      <p:to>
                                        <p:strVal val="visible"/>
                                      </p:to>
                                    </p:set>
                                    <p:anim calcmode="lin" valueType="num">
                                      <p:cBhvr additive="base">
                                        <p:cTn id="17" dur="500"/>
                                        <p:tgtEl>
                                          <p:spTgt spid="8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1">
                                            <p:txEl>
                                              <p:pRg st="3" end="3"/>
                                            </p:txEl>
                                          </p:spTgt>
                                        </p:tgtEl>
                                        <p:attrNameLst>
                                          <p:attrName>style.visibility</p:attrName>
                                        </p:attrNameLst>
                                      </p:cBhvr>
                                      <p:to>
                                        <p:strVal val="visible"/>
                                      </p:to>
                                    </p:set>
                                    <p:anim calcmode="lin" valueType="num">
                                      <p:cBhvr additive="base">
                                        <p:cTn id="22" dur="500"/>
                                        <p:tgtEl>
                                          <p:spTgt spid="8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1">
                                            <p:txEl>
                                              <p:pRg st="4" end="4"/>
                                            </p:txEl>
                                          </p:spTgt>
                                        </p:tgtEl>
                                        <p:attrNameLst>
                                          <p:attrName>style.visibility</p:attrName>
                                        </p:attrNameLst>
                                      </p:cBhvr>
                                      <p:to>
                                        <p:strVal val="visible"/>
                                      </p:to>
                                    </p:set>
                                    <p:anim calcmode="lin" valueType="num">
                                      <p:cBhvr additive="base">
                                        <p:cTn id="27" dur="500"/>
                                        <p:tgtEl>
                                          <p:spTgt spid="8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
                                            <p:txEl>
                                              <p:pRg st="5" end="5"/>
                                            </p:txEl>
                                          </p:spTgt>
                                        </p:tgtEl>
                                        <p:attrNameLst>
                                          <p:attrName>style.visibility</p:attrName>
                                        </p:attrNameLst>
                                      </p:cBhvr>
                                      <p:to>
                                        <p:strVal val="visible"/>
                                      </p:to>
                                    </p:set>
                                    <p:anim calcmode="lin" valueType="num">
                                      <p:cBhvr additive="base">
                                        <p:cTn id="32" dur="500"/>
                                        <p:tgtEl>
                                          <p:spTgt spid="8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
                                            <p:txEl>
                                              <p:pRg st="6" end="6"/>
                                            </p:txEl>
                                          </p:spTgt>
                                        </p:tgtEl>
                                        <p:attrNameLst>
                                          <p:attrName>style.visibility</p:attrName>
                                        </p:attrNameLst>
                                      </p:cBhvr>
                                      <p:to>
                                        <p:strVal val="visible"/>
                                      </p:to>
                                    </p:set>
                                    <p:anim calcmode="lin" valueType="num">
                                      <p:cBhvr additive="base">
                                        <p:cTn id="37" dur="500"/>
                                        <p:tgtEl>
                                          <p:spTgt spid="8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217221" y="76615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4800">
                <a:solidFill>
                  <a:srgbClr val="0070C0"/>
                </a:solidFill>
              </a:rPr>
              <a:t>Agenda</a:t>
            </a:r>
            <a:endParaRPr sz="4800" b="1">
              <a:solidFill>
                <a:srgbClr val="0070C0"/>
              </a:solidFill>
              <a:latin typeface="Calibri"/>
              <a:ea typeface="Calibri"/>
              <a:cs typeface="Calibri"/>
              <a:sym typeface="Calibri"/>
            </a:endParaRPr>
          </a:p>
        </p:txBody>
      </p:sp>
      <p:sp>
        <p:nvSpPr>
          <p:cNvPr id="74" name="Google Shape;74;p4"/>
          <p:cNvSpPr txBox="1">
            <a:spLocks noGrp="1"/>
          </p:cNvSpPr>
          <p:nvPr>
            <p:ph type="body" idx="4294967295"/>
          </p:nvPr>
        </p:nvSpPr>
        <p:spPr>
          <a:xfrm>
            <a:off x="587120" y="1909151"/>
            <a:ext cx="8229600" cy="452323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500"/>
              <a:buChar char="•"/>
            </a:pPr>
            <a:r>
              <a:rPr lang="en-US" sz="2000">
                <a:latin typeface="Calibri"/>
                <a:ea typeface="Calibri"/>
                <a:cs typeface="Calibri"/>
                <a:sym typeface="Calibri"/>
              </a:rPr>
              <a:t>Lessons on Saving and Investing</a:t>
            </a:r>
          </a:p>
          <a:p>
            <a:pPr marL="342900" lvl="0" indent="-342900" algn="l" rtl="0">
              <a:spcBef>
                <a:spcPts val="0"/>
              </a:spcBef>
              <a:spcAft>
                <a:spcPts val="0"/>
              </a:spcAft>
              <a:buClr>
                <a:schemeClr val="dk1"/>
              </a:buClr>
              <a:buSzPts val="2500"/>
              <a:buChar char="•"/>
            </a:pPr>
            <a:endParaRPr lang="en-US" sz="2000">
              <a:latin typeface="Calibri"/>
              <a:ea typeface="Calibri"/>
              <a:cs typeface="Calibri"/>
              <a:sym typeface="Calibri"/>
            </a:endParaRPr>
          </a:p>
          <a:p>
            <a:pPr marL="342900" lvl="0" indent="-342900" algn="l" rtl="0">
              <a:spcBef>
                <a:spcPts val="0"/>
              </a:spcBef>
              <a:spcAft>
                <a:spcPts val="0"/>
              </a:spcAft>
              <a:buClr>
                <a:schemeClr val="dk1"/>
              </a:buClr>
              <a:buSzPts val="2500"/>
              <a:buChar char="•"/>
            </a:pPr>
            <a:r>
              <a:rPr lang="en-US" sz="2000"/>
              <a:t>Terms, Concepts and Jargon</a:t>
            </a:r>
          </a:p>
          <a:p>
            <a:pPr marL="342900" lvl="0" indent="-342900" algn="l" rtl="0">
              <a:spcBef>
                <a:spcPts val="0"/>
              </a:spcBef>
              <a:spcAft>
                <a:spcPts val="0"/>
              </a:spcAft>
              <a:buClr>
                <a:schemeClr val="dk1"/>
              </a:buClr>
              <a:buSzPts val="2500"/>
              <a:buChar char="•"/>
            </a:pPr>
            <a:endParaRPr lang="en-US" sz="2000"/>
          </a:p>
          <a:p>
            <a:pPr marL="342900" lvl="0" indent="-342900" algn="l" rtl="0">
              <a:spcBef>
                <a:spcPts val="0"/>
              </a:spcBef>
              <a:spcAft>
                <a:spcPts val="0"/>
              </a:spcAft>
              <a:buClr>
                <a:schemeClr val="dk1"/>
              </a:buClr>
              <a:buSzPts val="2500"/>
              <a:buChar char="•"/>
            </a:pPr>
            <a:r>
              <a:rPr lang="en-US" sz="2000"/>
              <a:t>Understanding Risks versus Returns, when investing</a:t>
            </a:r>
          </a:p>
          <a:p>
            <a:pPr marL="342900" lvl="0" indent="-342900" algn="l" rtl="0">
              <a:spcBef>
                <a:spcPts val="0"/>
              </a:spcBef>
              <a:spcAft>
                <a:spcPts val="0"/>
              </a:spcAft>
              <a:buClr>
                <a:schemeClr val="dk1"/>
              </a:buClr>
              <a:buSzPts val="2500"/>
              <a:buChar char="•"/>
            </a:pPr>
            <a:endParaRPr lang="en-US" sz="2000"/>
          </a:p>
          <a:p>
            <a:pPr marL="342900" indent="-342900">
              <a:spcBef>
                <a:spcPts val="600"/>
              </a:spcBef>
              <a:buSzPts val="2500"/>
            </a:pPr>
            <a:r>
              <a:rPr lang="en-US" sz="2000"/>
              <a:t>Formative Assessments</a:t>
            </a:r>
          </a:p>
          <a:p>
            <a:pPr marL="800100" lvl="1" indent="-342900">
              <a:spcBef>
                <a:spcPts val="600"/>
              </a:spcBef>
              <a:buSzPts val="2500"/>
            </a:pPr>
            <a:r>
              <a:rPr lang="en-US" sz="2000"/>
              <a:t>Kahoot Game</a:t>
            </a:r>
          </a:p>
          <a:p>
            <a:pPr marL="800100" lvl="1" indent="-342900">
              <a:spcBef>
                <a:spcPts val="600"/>
              </a:spcBef>
              <a:buSzPts val="2500"/>
            </a:pPr>
            <a:r>
              <a:rPr lang="en-US" sz="2000">
                <a:latin typeface="Calibri"/>
                <a:ea typeface="Calibri"/>
                <a:cs typeface="Calibri"/>
                <a:sym typeface="Calibri"/>
              </a:rPr>
              <a:t>Playi</a:t>
            </a:r>
            <a:r>
              <a:rPr lang="en-US" sz="2000"/>
              <a:t>ng “Wall Street Jeopardy”</a:t>
            </a:r>
          </a:p>
          <a:p>
            <a:pPr marL="457200" lvl="1" indent="0">
              <a:spcBef>
                <a:spcPts val="600"/>
              </a:spcBef>
              <a:buSzPts val="2500"/>
              <a:buNone/>
            </a:pPr>
            <a:endParaRPr lang="en-US" sz="2000"/>
          </a:p>
          <a:p>
            <a:pPr marL="342900" lvl="0" indent="-342900" algn="l" rtl="0">
              <a:spcBef>
                <a:spcPts val="0"/>
              </a:spcBef>
              <a:spcAft>
                <a:spcPts val="0"/>
              </a:spcAft>
              <a:buClr>
                <a:schemeClr val="dk1"/>
              </a:buClr>
              <a:buSzPts val="2500"/>
              <a:buChar char="•"/>
            </a:pPr>
            <a:r>
              <a:rPr lang="en-US" sz="2000"/>
              <a:t>C</a:t>
            </a:r>
            <a:r>
              <a:rPr lang="en-US" sz="2000">
                <a:latin typeface="Calibri"/>
                <a:ea typeface="Calibri"/>
                <a:cs typeface="Calibri"/>
                <a:sym typeface="Calibri"/>
              </a:rPr>
              <a:t>ustomizing </a:t>
            </a:r>
            <a:r>
              <a:rPr lang="en-US" sz="2000"/>
              <a:t>T</a:t>
            </a:r>
            <a:r>
              <a:rPr lang="en-US" sz="2000">
                <a:latin typeface="Calibri"/>
                <a:ea typeface="Calibri"/>
                <a:cs typeface="Calibri"/>
                <a:sym typeface="Calibri"/>
              </a:rPr>
              <a:t>emplates for Class and Hybrid </a:t>
            </a:r>
            <a:r>
              <a:rPr lang="en-US" sz="2000"/>
              <a:t>U</a:t>
            </a:r>
            <a:r>
              <a:rPr lang="en-US" sz="2000">
                <a:latin typeface="Calibri"/>
                <a:ea typeface="Calibri"/>
                <a:cs typeface="Calibri"/>
                <a:sym typeface="Calibri"/>
              </a:rPr>
              <a:t>se</a:t>
            </a:r>
          </a:p>
          <a:p>
            <a:pPr marL="342900" lvl="0" indent="-342900" algn="l" rtl="0">
              <a:spcBef>
                <a:spcPts val="0"/>
              </a:spcBef>
              <a:spcAft>
                <a:spcPts val="0"/>
              </a:spcAft>
              <a:buClr>
                <a:schemeClr val="dk1"/>
              </a:buClr>
              <a:buSzPts val="2500"/>
              <a:buChar char="•"/>
            </a:pPr>
            <a:endParaRPr lang="en-US" sz="2000"/>
          </a:p>
          <a:p>
            <a:pPr marL="342900" lvl="0" indent="-342900" algn="l" rtl="0">
              <a:spcBef>
                <a:spcPts val="0"/>
              </a:spcBef>
              <a:spcAft>
                <a:spcPts val="0"/>
              </a:spcAft>
              <a:buClr>
                <a:schemeClr val="dk1"/>
              </a:buClr>
              <a:buSzPts val="2500"/>
              <a:buChar char="•"/>
            </a:pPr>
            <a:r>
              <a:rPr lang="en-US" sz="2000">
                <a:latin typeface="Calibri"/>
                <a:ea typeface="Calibri"/>
                <a:cs typeface="Calibri"/>
                <a:sym typeface="Calibri"/>
              </a:rPr>
              <a:t>Summative Assessment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457200" y="1054250"/>
            <a:ext cx="8229600" cy="71745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3636"/>
              </a:lnSpc>
              <a:spcBef>
                <a:spcPts val="0"/>
              </a:spcBef>
              <a:spcAft>
                <a:spcPts val="0"/>
              </a:spcAft>
              <a:buNone/>
            </a:pPr>
            <a:r>
              <a:rPr lang="en-US" sz="4000">
                <a:solidFill>
                  <a:srgbClr val="0070C0"/>
                </a:solidFill>
              </a:rPr>
              <a:t>References</a:t>
            </a:r>
            <a:endParaRPr sz="4000" b="1">
              <a:solidFill>
                <a:srgbClr val="0070C0"/>
              </a:solidFill>
            </a:endParaRPr>
          </a:p>
        </p:txBody>
      </p:sp>
      <p:sp>
        <p:nvSpPr>
          <p:cNvPr id="109" name="Google Shape;109;p9"/>
          <p:cNvSpPr txBox="1">
            <a:spLocks noGrp="1"/>
          </p:cNvSpPr>
          <p:nvPr>
            <p:ph type="body" idx="1"/>
          </p:nvPr>
        </p:nvSpPr>
        <p:spPr>
          <a:xfrm>
            <a:off x="457200" y="1631852"/>
            <a:ext cx="8229600" cy="499403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2800"/>
              <a:buFont typeface="Wingdings" panose="05000000000000000000" pitchFamily="2" charset="2"/>
              <a:buChar char="Ø"/>
            </a:pPr>
            <a:r>
              <a:rPr lang="en-US" sz="2000"/>
              <a:t>Financial Investing</a:t>
            </a:r>
          </a:p>
          <a:p>
            <a:pPr marL="457200" lvl="1" indent="0">
              <a:spcBef>
                <a:spcPts val="0"/>
              </a:spcBef>
              <a:buClr>
                <a:srgbClr val="FF0000"/>
              </a:buClr>
              <a:buSzPts val="2800"/>
              <a:buNone/>
            </a:pPr>
            <a:r>
              <a:rPr lang="en-US" sz="1800">
                <a:hlinkClick r:id="rId3"/>
              </a:rPr>
              <a:t>https://www.econedlink.org/resources/there-is-no-free-lunch-in-investing/</a:t>
            </a:r>
            <a:r>
              <a:rPr lang="en-US" sz="1800"/>
              <a:t> </a:t>
            </a:r>
          </a:p>
          <a:p>
            <a:pPr marL="342900" lvl="0" indent="-342900" algn="l" rtl="0">
              <a:spcBef>
                <a:spcPts val="0"/>
              </a:spcBef>
              <a:spcAft>
                <a:spcPts val="0"/>
              </a:spcAft>
              <a:buClr>
                <a:srgbClr val="FF0000"/>
              </a:buClr>
              <a:buSzPts val="2800"/>
              <a:buFont typeface="Wingdings" panose="05000000000000000000" pitchFamily="2" charset="2"/>
              <a:buChar char="Ø"/>
            </a:pPr>
            <a:r>
              <a:rPr lang="en-US" sz="2000"/>
              <a:t>There is No Free Lunch in Investing:</a:t>
            </a:r>
          </a:p>
          <a:p>
            <a:pPr marL="457200" lvl="1" indent="0">
              <a:spcBef>
                <a:spcPts val="0"/>
              </a:spcBef>
              <a:buClr>
                <a:srgbClr val="FF0000"/>
              </a:buClr>
              <a:buSzPts val="2800"/>
              <a:buNone/>
            </a:pPr>
            <a:r>
              <a:rPr lang="en-US" sz="1800">
                <a:hlinkClick r:id="rId4"/>
              </a:rPr>
              <a:t>https://www.econedlink.org/resources/there-is-no-free-lunch -in-investing/</a:t>
            </a:r>
            <a:r>
              <a:rPr lang="en-US" sz="1800"/>
              <a:t> </a:t>
            </a:r>
          </a:p>
          <a:p>
            <a:pPr indent="-457200">
              <a:spcBef>
                <a:spcPts val="600"/>
              </a:spcBef>
              <a:spcAft>
                <a:spcPts val="600"/>
              </a:spcAft>
              <a:buClr>
                <a:srgbClr val="FF0000"/>
              </a:buClr>
              <a:buSzPts val="2800"/>
              <a:buFont typeface="Wingdings" panose="05000000000000000000" pitchFamily="2" charset="2"/>
              <a:buChar char="Ø"/>
            </a:pPr>
            <a:r>
              <a:rPr lang="en-US" sz="2000"/>
              <a:t>The Five Stages of Investing 	      </a:t>
            </a:r>
            <a:r>
              <a:rPr lang="en-US" sz="1800">
                <a:hlinkClick r:id="rId5"/>
              </a:rPr>
              <a:t>https://www.econedlink.org/resources/the-five-stages-of-investing/</a:t>
            </a:r>
            <a:endParaRPr lang="en-US" sz="1800"/>
          </a:p>
          <a:p>
            <a:pPr indent="-457200">
              <a:spcBef>
                <a:spcPts val="600"/>
              </a:spcBef>
              <a:spcAft>
                <a:spcPts val="600"/>
              </a:spcAft>
              <a:buClr>
                <a:srgbClr val="FF0000"/>
              </a:buClr>
              <a:buSzPts val="2800"/>
              <a:buFont typeface="Wingdings" panose="05000000000000000000" pitchFamily="2" charset="2"/>
              <a:buChar char="Ø"/>
            </a:pPr>
            <a:r>
              <a:rPr lang="en-US" sz="2000"/>
              <a:t>Learning, Earning </a:t>
            </a:r>
            <a:r>
              <a:rPr lang="en-US" sz="2000">
                <a:latin typeface="Calibri" panose="020F0502020204030204" pitchFamily="34" charset="0"/>
                <a:cs typeface="Calibri" panose="020F0502020204030204" pitchFamily="34" charset="0"/>
              </a:rPr>
              <a:t>and </a:t>
            </a:r>
            <a:r>
              <a:rPr lang="en-US" sz="2000">
                <a:solidFill>
                  <a:schemeClr val="tx1"/>
                </a:solidFill>
                <a:latin typeface="Calibri" panose="020F0502020204030204" pitchFamily="34" charset="0"/>
                <a:cs typeface="Calibri" panose="020F0502020204030204" pitchFamily="34" charset="0"/>
              </a:rPr>
              <a:t>Investing</a:t>
            </a:r>
          </a:p>
          <a:p>
            <a:pPr lvl="1" indent="-457200">
              <a:spcBef>
                <a:spcPts val="600"/>
              </a:spcBef>
              <a:spcAft>
                <a:spcPts val="600"/>
              </a:spcAft>
              <a:buSzPts val="2800"/>
              <a:buFont typeface="Arial" panose="020B0604020202020204" pitchFamily="34" charset="0"/>
              <a:buChar char="•"/>
            </a:pPr>
            <a:r>
              <a:rPr lang="en-US" sz="2000">
                <a:solidFill>
                  <a:schemeClr val="tx1"/>
                </a:solidFill>
                <a:latin typeface="Calibri" panose="020F0502020204030204" pitchFamily="34" charset="0"/>
                <a:cs typeface="Calibri" panose="020F0502020204030204" pitchFamily="34" charset="0"/>
              </a:rPr>
              <a:t>What is a Stock? </a:t>
            </a:r>
            <a:r>
              <a:rPr lang="en-US" sz="1400">
                <a:solidFill>
                  <a:schemeClr val="tx1"/>
                </a:solidFill>
                <a:latin typeface="Calibri" panose="020F0502020204030204" pitchFamily="34" charset="0"/>
                <a:cs typeface="Calibri" panose="020F0502020204030204" pitchFamily="34" charset="0"/>
                <a:hlinkClick r:id="rId6"/>
              </a:rPr>
              <a:t>https://www.econedlink.org/resources/what-is-a-stock-lesson-demo/</a:t>
            </a:r>
            <a:r>
              <a:rPr lang="en-US" sz="1400">
                <a:solidFill>
                  <a:schemeClr val="tx1"/>
                </a:solidFill>
                <a:latin typeface="Calibri" panose="020F0502020204030204" pitchFamily="34" charset="0"/>
                <a:cs typeface="Calibri" panose="020F0502020204030204" pitchFamily="34" charset="0"/>
              </a:rPr>
              <a:t> </a:t>
            </a:r>
          </a:p>
          <a:p>
            <a:pPr lvl="1" indent="-457200">
              <a:spcBef>
                <a:spcPts val="600"/>
              </a:spcBef>
              <a:spcAft>
                <a:spcPts val="600"/>
              </a:spcAft>
              <a:buSzPts val="2800"/>
              <a:buFont typeface="Arial" panose="020B0604020202020204" pitchFamily="34" charset="0"/>
              <a:buChar char="•"/>
            </a:pPr>
            <a:r>
              <a:rPr lang="en-US" sz="2000">
                <a:solidFill>
                  <a:schemeClr val="tx1"/>
                </a:solidFill>
                <a:latin typeface="Calibri" panose="020F0502020204030204" pitchFamily="34" charset="0"/>
                <a:cs typeface="Calibri" panose="020F0502020204030204" pitchFamily="34" charset="0"/>
              </a:rPr>
              <a:t>What is a Bond? </a:t>
            </a:r>
            <a:r>
              <a:rPr lang="en-US" sz="1400">
                <a:solidFill>
                  <a:schemeClr val="tx1"/>
                </a:solidFill>
                <a:latin typeface="Calibri" panose="020F0502020204030204" pitchFamily="34" charset="0"/>
                <a:cs typeface="Calibri" panose="020F0502020204030204" pitchFamily="34" charset="0"/>
                <a:hlinkClick r:id="rId7"/>
              </a:rPr>
              <a:t>https://www.econedlink.org/resources/what-is-a-bond-lesson-demo/</a:t>
            </a:r>
            <a:r>
              <a:rPr lang="en-US" sz="1400">
                <a:solidFill>
                  <a:schemeClr val="tx1"/>
                </a:solidFill>
                <a:latin typeface="Calibri" panose="020F0502020204030204" pitchFamily="34" charset="0"/>
                <a:cs typeface="Calibri" panose="020F0502020204030204" pitchFamily="34" charset="0"/>
              </a:rPr>
              <a:t> </a:t>
            </a:r>
          </a:p>
          <a:p>
            <a:pPr lvl="1" indent="-457200">
              <a:spcBef>
                <a:spcPts val="600"/>
              </a:spcBef>
              <a:spcAft>
                <a:spcPts val="600"/>
              </a:spcAft>
              <a:buSzPts val="2800"/>
              <a:buFont typeface="Arial" panose="020B0604020202020204" pitchFamily="34" charset="0"/>
              <a:buChar char="•"/>
            </a:pPr>
            <a:r>
              <a:rPr lang="en-US" sz="2000">
                <a:solidFill>
                  <a:schemeClr val="tx1"/>
                </a:solidFill>
                <a:latin typeface="Calibri" panose="020F0502020204030204" pitchFamily="34" charset="0"/>
                <a:cs typeface="Calibri" panose="020F0502020204030204" pitchFamily="34" charset="0"/>
              </a:rPr>
              <a:t>What are Mutual Funds?</a:t>
            </a:r>
            <a:r>
              <a:rPr lang="en-US" sz="1800">
                <a:solidFill>
                  <a:schemeClr val="tx1"/>
                </a:solidFill>
                <a:latin typeface="Calibri" panose="020F0502020204030204" pitchFamily="34" charset="0"/>
                <a:cs typeface="Calibri" panose="020F0502020204030204" pitchFamily="34" charset="0"/>
              </a:rPr>
              <a:t> </a:t>
            </a:r>
            <a:r>
              <a:rPr lang="en-US" sz="1800">
                <a:solidFill>
                  <a:schemeClr val="tx1"/>
                </a:solidFill>
                <a:latin typeface="Calibri" panose="020F0502020204030204" pitchFamily="34" charset="0"/>
                <a:cs typeface="Calibri" panose="020F0502020204030204" pitchFamily="34" charset="0"/>
                <a:hlinkClick r:id="rId8"/>
              </a:rPr>
              <a:t>https://www.econedlink.org/resources/what-are-mutual-funds-lesson-demo/</a:t>
            </a:r>
            <a:r>
              <a:rPr lang="en-US" sz="1800">
                <a:solidFill>
                  <a:schemeClr val="tx1"/>
                </a:solidFill>
                <a:latin typeface="Calibri" panose="020F0502020204030204" pitchFamily="34" charset="0"/>
                <a:cs typeface="Calibri" panose="020F0502020204030204" pitchFamily="34" charset="0"/>
              </a:rPr>
              <a:t>  </a:t>
            </a:r>
            <a:r>
              <a:rPr lang="en-US" sz="2000">
                <a:solidFill>
                  <a:schemeClr val="tx1"/>
                </a:solidFill>
                <a:latin typeface="Calibri" panose="020F0502020204030204" pitchFamily="34" charset="0"/>
                <a:cs typeface="Calibri" panose="020F0502020204030204" pitchFamily="34" charset="0"/>
              </a:rPr>
              <a:t> </a:t>
            </a:r>
            <a:endParaRPr lang="en-US" sz="2800"/>
          </a:p>
          <a:p>
            <a:pPr indent="-457200">
              <a:spcBef>
                <a:spcPts val="600"/>
              </a:spcBef>
              <a:spcAft>
                <a:spcPts val="600"/>
              </a:spcAft>
              <a:buSzPts val="2800"/>
              <a:buFont typeface="Arial" panose="020B0604020202020204" pitchFamily="34" charset="0"/>
              <a:buChar cha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FFAFDC-A078-4100-8571-834388C1FF90}"/>
              </a:ext>
            </a:extLst>
          </p:cNvPr>
          <p:cNvPicPr>
            <a:picLocks noChangeAspect="1"/>
          </p:cNvPicPr>
          <p:nvPr/>
        </p:nvPicPr>
        <p:blipFill>
          <a:blip r:embed="rId2"/>
          <a:stretch>
            <a:fillRect/>
          </a:stretch>
        </p:blipFill>
        <p:spPr>
          <a:xfrm>
            <a:off x="0" y="1083212"/>
            <a:ext cx="9144000" cy="5774788"/>
          </a:xfrm>
          <a:prstGeom prst="rect">
            <a:avLst/>
          </a:prstGeom>
        </p:spPr>
      </p:pic>
      <p:sp>
        <p:nvSpPr>
          <p:cNvPr id="7" name="TextBox 6">
            <a:extLst>
              <a:ext uri="{FF2B5EF4-FFF2-40B4-BE49-F238E27FC236}">
                <a16:creationId xmlns:a16="http://schemas.microsoft.com/office/drawing/2014/main" id="{ED0B43BC-C7BF-4FBA-80D0-1D2A4EE90C3A}"/>
              </a:ext>
            </a:extLst>
          </p:cNvPr>
          <p:cNvSpPr txBox="1"/>
          <p:nvPr/>
        </p:nvSpPr>
        <p:spPr>
          <a:xfrm>
            <a:off x="2321170" y="365760"/>
            <a:ext cx="5064368" cy="523220"/>
          </a:xfrm>
          <a:prstGeom prst="rect">
            <a:avLst/>
          </a:prstGeom>
          <a:noFill/>
        </p:spPr>
        <p:txBody>
          <a:bodyPr wrap="square" rtlCol="0">
            <a:spAutoFit/>
          </a:bodyPr>
          <a:lstStyle/>
          <a:p>
            <a:r>
              <a:rPr lang="en-US" sz="2800" b="1">
                <a:solidFill>
                  <a:srgbClr val="FF0000"/>
                </a:solidFill>
                <a:latin typeface="Calibri" panose="020F0502020204030204" pitchFamily="34" charset="0"/>
                <a:cs typeface="Calibri" panose="020F0502020204030204" pitchFamily="34" charset="0"/>
              </a:rPr>
              <a:t>Wall Street versus Main Street</a:t>
            </a:r>
          </a:p>
        </p:txBody>
      </p:sp>
    </p:spTree>
    <p:extLst>
      <p:ext uri="{BB962C8B-B14F-4D97-AF65-F5344CB8AC3E}">
        <p14:creationId xmlns:p14="http://schemas.microsoft.com/office/powerpoint/2010/main" val="17993163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F847DC-1967-4710-9DF7-1265EA3281F7}">
  <ds:schemaRefs>
    <ds:schemaRef ds:uri="9cd82c5b-74c9-4827-94f1-5bf219ae6b20"/>
    <ds:schemaRef ds:uri="bfa4db11-c700-41fb-b639-f7e6b4e680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C356656-AECC-4615-BA5C-635552F6EFF9}">
  <ds:schemaRefs>
    <ds:schemaRef ds:uri="9cd82c5b-74c9-4827-94f1-5bf219ae6b20"/>
    <ds:schemaRef ds:uri="bfa4db11-c700-41fb-b639-f7e6b4e680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86FB2A-6FBE-4398-AF37-7BDAF4861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11</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Wall Street Jeopardy: Games for Strategies Concepts, and Jargon  Doug Young June 3rd, 2021 doug.n.young@gmail.com  </vt:lpstr>
      <vt:lpstr>EconEdLink Membership</vt:lpstr>
      <vt:lpstr>Professional Development Certificate</vt:lpstr>
      <vt:lpstr>National Standard in Financial Literacy</vt:lpstr>
      <vt:lpstr>New York State- Standard 4</vt:lpstr>
      <vt:lpstr>Objectives</vt:lpstr>
      <vt:lpstr>Agenda</vt:lpstr>
      <vt:lpstr>References</vt:lpstr>
      <vt:lpstr>PowerPoint Presentation</vt:lpstr>
      <vt:lpstr>Concepts, Terms and Jargon</vt:lpstr>
      <vt:lpstr>More Concepts, Terms and Jargon</vt:lpstr>
      <vt:lpstr>PowerPoint Presentation</vt:lpstr>
      <vt:lpstr>PowerPoint Presentation</vt:lpstr>
      <vt:lpstr>Kahoot Lesson</vt:lpstr>
      <vt:lpstr>Kahoot Answers</vt:lpstr>
      <vt:lpstr>Category Change</vt:lpstr>
      <vt:lpstr>Category Change Answers</vt:lpstr>
      <vt:lpstr>Summative Assessment</vt:lpstr>
      <vt:lpstr>PowerPoint Presentation</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Wall Street Jeopardy Terms, Concepts, and Jargon  Doug Young June 3rd, 2021 doug.n.young@gmail.com</dc:title>
  <dc:creator>Marsha Masters</dc:creator>
  <cp:revision>2</cp:revision>
  <cp:lastPrinted>2021-05-20T15:29:56Z</cp:lastPrinted>
  <dcterms:created xsi:type="dcterms:W3CDTF">2012-09-11T15:07:18Z</dcterms:created>
  <dcterms:modified xsi:type="dcterms:W3CDTF">2021-06-03T23:54:30Z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