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7"/>
  </p:notesMasterIdLst>
  <p:sldIdLst>
    <p:sldId id="256" r:id="rId5"/>
    <p:sldId id="261" r:id="rId6"/>
    <p:sldId id="267" r:id="rId7"/>
    <p:sldId id="258" r:id="rId8"/>
    <p:sldId id="262" r:id="rId9"/>
    <p:sldId id="306" r:id="rId10"/>
    <p:sldId id="308" r:id="rId11"/>
    <p:sldId id="309" r:id="rId12"/>
    <p:sldId id="307" r:id="rId13"/>
    <p:sldId id="321" r:id="rId14"/>
    <p:sldId id="305" r:id="rId15"/>
    <p:sldId id="325" r:id="rId16"/>
    <p:sldId id="274" r:id="rId17"/>
    <p:sldId id="347" r:id="rId18"/>
    <p:sldId id="333" r:id="rId19"/>
    <p:sldId id="330" r:id="rId20"/>
    <p:sldId id="331" r:id="rId21"/>
    <p:sldId id="322" r:id="rId22"/>
    <p:sldId id="334" r:id="rId23"/>
    <p:sldId id="345" r:id="rId24"/>
    <p:sldId id="335" r:id="rId25"/>
    <p:sldId id="336" r:id="rId26"/>
    <p:sldId id="341" r:id="rId27"/>
    <p:sldId id="338" r:id="rId28"/>
    <p:sldId id="337" r:id="rId29"/>
    <p:sldId id="340" r:id="rId30"/>
    <p:sldId id="339" r:id="rId31"/>
    <p:sldId id="323" r:id="rId32"/>
    <p:sldId id="319" r:id="rId33"/>
    <p:sldId id="320" r:id="rId34"/>
    <p:sldId id="293" r:id="rId35"/>
    <p:sldId id="342" r:id="rId36"/>
    <p:sldId id="343" r:id="rId37"/>
    <p:sldId id="344" r:id="rId38"/>
    <p:sldId id="346" r:id="rId39"/>
    <p:sldId id="316" r:id="rId40"/>
    <p:sldId id="317" r:id="rId41"/>
    <p:sldId id="318" r:id="rId42"/>
    <p:sldId id="273" r:id="rId43"/>
    <p:sldId id="315" r:id="rId44"/>
    <p:sldId id="266" r:id="rId45"/>
    <p:sldId id="269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900"/>
    <a:srgbClr val="005CB8"/>
    <a:srgbClr val="004080"/>
    <a:srgbClr val="C7C6F8"/>
    <a:srgbClr val="8B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0B679B-4EE5-4C9F-86A9-4E5E27241112}" v="3" dt="2021-05-10T17:33:54.620"/>
    <p1510:client id="{D4FDFDB1-7EE8-4F5F-B466-5B48C076CEC1}" v="29" dt="2021-05-10T18:38:07.725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von Carson" userId="f1f62c45-4a19-4f8e-934b-b4c64f876624" providerId="ADAL" clId="{D4FDFDB1-7EE8-4F5F-B466-5B48C076CEC1}"/>
    <pc:docChg chg="addSld delSld modSld">
      <pc:chgData name="Jarvon Carson" userId="f1f62c45-4a19-4f8e-934b-b4c64f876624" providerId="ADAL" clId="{D4FDFDB1-7EE8-4F5F-B466-5B48C076CEC1}" dt="2021-05-10T18:38:07.725" v="91" actId="20577"/>
      <pc:docMkLst>
        <pc:docMk/>
      </pc:docMkLst>
      <pc:sldChg chg="modSp mod">
        <pc:chgData name="Jarvon Carson" userId="f1f62c45-4a19-4f8e-934b-b4c64f876624" providerId="ADAL" clId="{D4FDFDB1-7EE8-4F5F-B466-5B48C076CEC1}" dt="2021-05-10T18:09:32.253" v="61" actId="20577"/>
        <pc:sldMkLst>
          <pc:docMk/>
          <pc:sldMk cId="0" sldId="256"/>
        </pc:sldMkLst>
        <pc:spChg chg="mod">
          <ac:chgData name="Jarvon Carson" userId="f1f62c45-4a19-4f8e-934b-b4c64f876624" providerId="ADAL" clId="{D4FDFDB1-7EE8-4F5F-B466-5B48C076CEC1}" dt="2021-05-10T18:09:32.253" v="61" actId="20577"/>
          <ac:spMkLst>
            <pc:docMk/>
            <pc:sldMk cId="0" sldId="256"/>
            <ac:spMk id="2" creationId="{00000000-0000-0000-0000-000000000000}"/>
          </ac:spMkLst>
        </pc:spChg>
      </pc:sldChg>
      <pc:sldChg chg="del">
        <pc:chgData name="Jarvon Carson" userId="f1f62c45-4a19-4f8e-934b-b4c64f876624" providerId="ADAL" clId="{D4FDFDB1-7EE8-4F5F-B466-5B48C076CEC1}" dt="2021-05-10T18:00:55.949" v="0" actId="2696"/>
        <pc:sldMkLst>
          <pc:docMk/>
          <pc:sldMk cId="1492239085" sldId="259"/>
        </pc:sldMkLst>
      </pc:sldChg>
      <pc:sldChg chg="modSp modAnim">
        <pc:chgData name="Jarvon Carson" userId="f1f62c45-4a19-4f8e-934b-b4c64f876624" providerId="ADAL" clId="{D4FDFDB1-7EE8-4F5F-B466-5B48C076CEC1}" dt="2021-05-10T18:08:26.423" v="55" actId="20578"/>
        <pc:sldMkLst>
          <pc:docMk/>
          <pc:sldMk cId="1000496981" sldId="262"/>
        </pc:sldMkLst>
        <pc:spChg chg="mod">
          <ac:chgData name="Jarvon Carson" userId="f1f62c45-4a19-4f8e-934b-b4c64f876624" providerId="ADAL" clId="{D4FDFDB1-7EE8-4F5F-B466-5B48C076CEC1}" dt="2021-05-10T18:08:26.423" v="55" actId="20578"/>
          <ac:spMkLst>
            <pc:docMk/>
            <pc:sldMk cId="1000496981" sldId="262"/>
            <ac:spMk id="3" creationId="{00000000-0000-0000-0000-000000000000}"/>
          </ac:spMkLst>
        </pc:spChg>
      </pc:sldChg>
      <pc:sldChg chg="del">
        <pc:chgData name="Jarvon Carson" userId="f1f62c45-4a19-4f8e-934b-b4c64f876624" providerId="ADAL" clId="{D4FDFDB1-7EE8-4F5F-B466-5B48C076CEC1}" dt="2021-05-10T18:00:55.949" v="0" actId="2696"/>
        <pc:sldMkLst>
          <pc:docMk/>
          <pc:sldMk cId="33294878" sldId="270"/>
        </pc:sldMkLst>
      </pc:sldChg>
      <pc:sldChg chg="del">
        <pc:chgData name="Jarvon Carson" userId="f1f62c45-4a19-4f8e-934b-b4c64f876624" providerId="ADAL" clId="{D4FDFDB1-7EE8-4F5F-B466-5B48C076CEC1}" dt="2021-05-10T18:00:55.949" v="0" actId="2696"/>
        <pc:sldMkLst>
          <pc:docMk/>
          <pc:sldMk cId="2747782567" sldId="271"/>
        </pc:sldMkLst>
      </pc:sldChg>
      <pc:sldChg chg="modSp mod">
        <pc:chgData name="Jarvon Carson" userId="f1f62c45-4a19-4f8e-934b-b4c64f876624" providerId="ADAL" clId="{D4FDFDB1-7EE8-4F5F-B466-5B48C076CEC1}" dt="2021-05-10T18:05:03.865" v="24" actId="207"/>
        <pc:sldMkLst>
          <pc:docMk/>
          <pc:sldMk cId="2372055671" sldId="274"/>
        </pc:sldMkLst>
        <pc:spChg chg="mod">
          <ac:chgData name="Jarvon Carson" userId="f1f62c45-4a19-4f8e-934b-b4c64f876624" providerId="ADAL" clId="{D4FDFDB1-7EE8-4F5F-B466-5B48C076CEC1}" dt="2021-05-10T18:05:03.865" v="24" actId="207"/>
          <ac:spMkLst>
            <pc:docMk/>
            <pc:sldMk cId="2372055671" sldId="274"/>
            <ac:spMk id="2" creationId="{42E15AF9-2FF4-4E77-844F-2181857B7840}"/>
          </ac:spMkLst>
        </pc:spChg>
      </pc:sldChg>
      <pc:sldChg chg="modSp add del mod">
        <pc:chgData name="Jarvon Carson" userId="f1f62c45-4a19-4f8e-934b-b4c64f876624" providerId="ADAL" clId="{D4FDFDB1-7EE8-4F5F-B466-5B48C076CEC1}" dt="2021-05-10T18:37:35.699" v="83" actId="14100"/>
        <pc:sldMkLst>
          <pc:docMk/>
          <pc:sldMk cId="519333454" sldId="293"/>
        </pc:sldMkLst>
        <pc:spChg chg="mod">
          <ac:chgData name="Jarvon Carson" userId="f1f62c45-4a19-4f8e-934b-b4c64f876624" providerId="ADAL" clId="{D4FDFDB1-7EE8-4F5F-B466-5B48C076CEC1}" dt="2021-05-10T18:36:41.860" v="72" actId="20577"/>
          <ac:spMkLst>
            <pc:docMk/>
            <pc:sldMk cId="519333454" sldId="293"/>
            <ac:spMk id="2" creationId="{A3D40FC9-B50F-40D6-86AB-E222B99DE77C}"/>
          </ac:spMkLst>
        </pc:spChg>
        <pc:spChg chg="mod">
          <ac:chgData name="Jarvon Carson" userId="f1f62c45-4a19-4f8e-934b-b4c64f876624" providerId="ADAL" clId="{D4FDFDB1-7EE8-4F5F-B466-5B48C076CEC1}" dt="2021-05-10T18:37:35.699" v="83" actId="14100"/>
          <ac:spMkLst>
            <pc:docMk/>
            <pc:sldMk cId="519333454" sldId="293"/>
            <ac:spMk id="7" creationId="{59F9C4DC-E565-485A-BDCC-0009E3E61952}"/>
          </ac:spMkLst>
        </pc:spChg>
        <pc:picChg chg="mod">
          <ac:chgData name="Jarvon Carson" userId="f1f62c45-4a19-4f8e-934b-b4c64f876624" providerId="ADAL" clId="{D4FDFDB1-7EE8-4F5F-B466-5B48C076CEC1}" dt="2021-05-10T18:36:47.573" v="73" actId="14100"/>
          <ac:picMkLst>
            <pc:docMk/>
            <pc:sldMk cId="519333454" sldId="293"/>
            <ac:picMk id="6" creationId="{2F6E8285-75D0-44FF-BCEC-DFA2397FF81A}"/>
          </ac:picMkLst>
        </pc:picChg>
      </pc:sldChg>
      <pc:sldChg chg="modSp mod">
        <pc:chgData name="Jarvon Carson" userId="f1f62c45-4a19-4f8e-934b-b4c64f876624" providerId="ADAL" clId="{D4FDFDB1-7EE8-4F5F-B466-5B48C076CEC1}" dt="2021-05-10T18:08:17.860" v="51" actId="1076"/>
        <pc:sldMkLst>
          <pc:docMk/>
          <pc:sldMk cId="446242767" sldId="306"/>
        </pc:sldMkLst>
        <pc:spChg chg="mod">
          <ac:chgData name="Jarvon Carson" userId="f1f62c45-4a19-4f8e-934b-b4c64f876624" providerId="ADAL" clId="{D4FDFDB1-7EE8-4F5F-B466-5B48C076CEC1}" dt="2021-05-10T18:08:17.860" v="51" actId="1076"/>
          <ac:spMkLst>
            <pc:docMk/>
            <pc:sldMk cId="446242767" sldId="306"/>
            <ac:spMk id="3" creationId="{AC058F26-A059-42E9-B215-C634D48169AB}"/>
          </ac:spMkLst>
        </pc:spChg>
      </pc:sldChg>
      <pc:sldChg chg="modSp mod">
        <pc:chgData name="Jarvon Carson" userId="f1f62c45-4a19-4f8e-934b-b4c64f876624" providerId="ADAL" clId="{D4FDFDB1-7EE8-4F5F-B466-5B48C076CEC1}" dt="2021-05-10T18:07:21.777" v="30" actId="20577"/>
        <pc:sldMkLst>
          <pc:docMk/>
          <pc:sldMk cId="3612126075" sldId="308"/>
        </pc:sldMkLst>
        <pc:spChg chg="mod">
          <ac:chgData name="Jarvon Carson" userId="f1f62c45-4a19-4f8e-934b-b4c64f876624" providerId="ADAL" clId="{D4FDFDB1-7EE8-4F5F-B466-5B48C076CEC1}" dt="2021-05-10T18:07:21.777" v="30" actId="20577"/>
          <ac:spMkLst>
            <pc:docMk/>
            <pc:sldMk cId="3612126075" sldId="308"/>
            <ac:spMk id="3" creationId="{90EB4E24-1B21-4C6A-B75C-6653FF912A9D}"/>
          </ac:spMkLst>
        </pc:spChg>
      </pc:sldChg>
      <pc:sldChg chg="modSp mod">
        <pc:chgData name="Jarvon Carson" userId="f1f62c45-4a19-4f8e-934b-b4c64f876624" providerId="ADAL" clId="{D4FDFDB1-7EE8-4F5F-B466-5B48C076CEC1}" dt="2021-05-10T18:04:21.266" v="17" actId="20577"/>
        <pc:sldMkLst>
          <pc:docMk/>
          <pc:sldMk cId="2959567326" sldId="322"/>
        </pc:sldMkLst>
        <pc:spChg chg="mod">
          <ac:chgData name="Jarvon Carson" userId="f1f62c45-4a19-4f8e-934b-b4c64f876624" providerId="ADAL" clId="{D4FDFDB1-7EE8-4F5F-B466-5B48C076CEC1}" dt="2021-05-10T18:04:21.266" v="17" actId="20577"/>
          <ac:spMkLst>
            <pc:docMk/>
            <pc:sldMk cId="2959567326" sldId="322"/>
            <ac:spMk id="3" creationId="{E6B9CCFF-73E1-446B-96B5-5096C63BC7EE}"/>
          </ac:spMkLst>
        </pc:spChg>
      </pc:sldChg>
      <pc:sldChg chg="modSp mod">
        <pc:chgData name="Jarvon Carson" userId="f1f62c45-4a19-4f8e-934b-b4c64f876624" providerId="ADAL" clId="{D4FDFDB1-7EE8-4F5F-B466-5B48C076CEC1}" dt="2021-05-10T18:09:49.665" v="66" actId="207"/>
        <pc:sldMkLst>
          <pc:docMk/>
          <pc:sldMk cId="330873916" sldId="325"/>
        </pc:sldMkLst>
        <pc:spChg chg="mod">
          <ac:chgData name="Jarvon Carson" userId="f1f62c45-4a19-4f8e-934b-b4c64f876624" providerId="ADAL" clId="{D4FDFDB1-7EE8-4F5F-B466-5B48C076CEC1}" dt="2021-05-10T18:09:49.665" v="66" actId="207"/>
          <ac:spMkLst>
            <pc:docMk/>
            <pc:sldMk cId="330873916" sldId="325"/>
            <ac:spMk id="3" creationId="{4D519F37-8378-4375-95D3-BB00921CE2CA}"/>
          </ac:spMkLst>
        </pc:spChg>
      </pc:sldChg>
      <pc:sldChg chg="del">
        <pc:chgData name="Jarvon Carson" userId="f1f62c45-4a19-4f8e-934b-b4c64f876624" providerId="ADAL" clId="{D4FDFDB1-7EE8-4F5F-B466-5B48C076CEC1}" dt="2021-05-10T18:36:04.557" v="68" actId="2696"/>
        <pc:sldMkLst>
          <pc:docMk/>
          <pc:sldMk cId="2223958210" sldId="326"/>
        </pc:sldMkLst>
      </pc:sldChg>
      <pc:sldChg chg="modSp mod">
        <pc:chgData name="Jarvon Carson" userId="f1f62c45-4a19-4f8e-934b-b4c64f876624" providerId="ADAL" clId="{D4FDFDB1-7EE8-4F5F-B466-5B48C076CEC1}" dt="2021-05-10T18:04:48.420" v="21" actId="2711"/>
        <pc:sldMkLst>
          <pc:docMk/>
          <pc:sldMk cId="2158753474" sldId="330"/>
        </pc:sldMkLst>
        <pc:spChg chg="mod">
          <ac:chgData name="Jarvon Carson" userId="f1f62c45-4a19-4f8e-934b-b4c64f876624" providerId="ADAL" clId="{D4FDFDB1-7EE8-4F5F-B466-5B48C076CEC1}" dt="2021-05-10T18:04:48.420" v="21" actId="2711"/>
          <ac:spMkLst>
            <pc:docMk/>
            <pc:sldMk cId="2158753474" sldId="330"/>
            <ac:spMk id="37" creationId="{00000000-0000-0000-0000-000000000000}"/>
          </ac:spMkLst>
        </pc:spChg>
      </pc:sldChg>
      <pc:sldChg chg="modSp mod">
        <pc:chgData name="Jarvon Carson" userId="f1f62c45-4a19-4f8e-934b-b4c64f876624" providerId="ADAL" clId="{D4FDFDB1-7EE8-4F5F-B466-5B48C076CEC1}" dt="2021-05-10T18:04:41.583" v="19" actId="2711"/>
        <pc:sldMkLst>
          <pc:docMk/>
          <pc:sldMk cId="903598633" sldId="331"/>
        </pc:sldMkLst>
        <pc:spChg chg="mod">
          <ac:chgData name="Jarvon Carson" userId="f1f62c45-4a19-4f8e-934b-b4c64f876624" providerId="ADAL" clId="{D4FDFDB1-7EE8-4F5F-B466-5B48C076CEC1}" dt="2021-05-10T18:04:41.583" v="19" actId="2711"/>
          <ac:spMkLst>
            <pc:docMk/>
            <pc:sldMk cId="903598633" sldId="331"/>
            <ac:spMk id="38" creationId="{00000000-0000-0000-0000-000000000000}"/>
          </ac:spMkLst>
        </pc:spChg>
      </pc:sldChg>
      <pc:sldChg chg="modSp mod">
        <pc:chgData name="Jarvon Carson" userId="f1f62c45-4a19-4f8e-934b-b4c64f876624" providerId="ADAL" clId="{D4FDFDB1-7EE8-4F5F-B466-5B48C076CEC1}" dt="2021-05-10T18:04:54.151" v="23" actId="2711"/>
        <pc:sldMkLst>
          <pc:docMk/>
          <pc:sldMk cId="2416074308" sldId="333"/>
        </pc:sldMkLst>
        <pc:spChg chg="mod">
          <ac:chgData name="Jarvon Carson" userId="f1f62c45-4a19-4f8e-934b-b4c64f876624" providerId="ADAL" clId="{D4FDFDB1-7EE8-4F5F-B466-5B48C076CEC1}" dt="2021-05-10T18:04:54.151" v="23" actId="2711"/>
          <ac:spMkLst>
            <pc:docMk/>
            <pc:sldMk cId="2416074308" sldId="333"/>
            <ac:spMk id="23" creationId="{00000000-0000-0000-0000-000000000000}"/>
          </ac:spMkLst>
        </pc:spChg>
      </pc:sldChg>
      <pc:sldChg chg="modSp mod">
        <pc:chgData name="Jarvon Carson" userId="f1f62c45-4a19-4f8e-934b-b4c64f876624" providerId="ADAL" clId="{D4FDFDB1-7EE8-4F5F-B466-5B48C076CEC1}" dt="2021-05-10T18:03:51.758" v="15" actId="20577"/>
        <pc:sldMkLst>
          <pc:docMk/>
          <pc:sldMk cId="679770435" sldId="341"/>
        </pc:sldMkLst>
        <pc:spChg chg="mod">
          <ac:chgData name="Jarvon Carson" userId="f1f62c45-4a19-4f8e-934b-b4c64f876624" providerId="ADAL" clId="{D4FDFDB1-7EE8-4F5F-B466-5B48C076CEC1}" dt="2021-05-10T18:03:51.758" v="15" actId="20577"/>
          <ac:spMkLst>
            <pc:docMk/>
            <pc:sldMk cId="679770435" sldId="341"/>
            <ac:spMk id="2" creationId="{16C80FA3-6610-444B-B40F-348B9452829A}"/>
          </ac:spMkLst>
        </pc:spChg>
      </pc:sldChg>
      <pc:sldChg chg="modSp add del mod">
        <pc:chgData name="Jarvon Carson" userId="f1f62c45-4a19-4f8e-934b-b4c64f876624" providerId="ADAL" clId="{D4FDFDB1-7EE8-4F5F-B466-5B48C076CEC1}" dt="2021-05-10T18:37:18.824" v="81" actId="20577"/>
        <pc:sldMkLst>
          <pc:docMk/>
          <pc:sldMk cId="2915907532" sldId="342"/>
        </pc:sldMkLst>
        <pc:spChg chg="mod">
          <ac:chgData name="Jarvon Carson" userId="f1f62c45-4a19-4f8e-934b-b4c64f876624" providerId="ADAL" clId="{D4FDFDB1-7EE8-4F5F-B466-5B48C076CEC1}" dt="2021-05-10T18:37:18.824" v="81" actId="20577"/>
          <ac:spMkLst>
            <pc:docMk/>
            <pc:sldMk cId="2915907532" sldId="342"/>
            <ac:spMk id="2" creationId="{C3CF2068-B89A-46C1-8196-1C3900A558C4}"/>
          </ac:spMkLst>
        </pc:spChg>
      </pc:sldChg>
      <pc:sldChg chg="modSp add del mod">
        <pc:chgData name="Jarvon Carson" userId="f1f62c45-4a19-4f8e-934b-b4c64f876624" providerId="ADAL" clId="{D4FDFDB1-7EE8-4F5F-B466-5B48C076CEC1}" dt="2021-05-10T18:37:48.653" v="86" actId="14100"/>
        <pc:sldMkLst>
          <pc:docMk/>
          <pc:sldMk cId="3406997603" sldId="343"/>
        </pc:sldMkLst>
        <pc:spChg chg="mod">
          <ac:chgData name="Jarvon Carson" userId="f1f62c45-4a19-4f8e-934b-b4c64f876624" providerId="ADAL" clId="{D4FDFDB1-7EE8-4F5F-B466-5B48C076CEC1}" dt="2021-05-10T18:37:43.840" v="85" actId="20577"/>
          <ac:spMkLst>
            <pc:docMk/>
            <pc:sldMk cId="3406997603" sldId="343"/>
            <ac:spMk id="2" creationId="{8ACEDDDC-83CF-4744-AC10-218F81E71BA6}"/>
          </ac:spMkLst>
        </pc:spChg>
        <pc:spChg chg="mod">
          <ac:chgData name="Jarvon Carson" userId="f1f62c45-4a19-4f8e-934b-b4c64f876624" providerId="ADAL" clId="{D4FDFDB1-7EE8-4F5F-B466-5B48C076CEC1}" dt="2021-05-10T18:02:45.841" v="6" actId="14100"/>
          <ac:spMkLst>
            <pc:docMk/>
            <pc:sldMk cId="3406997603" sldId="343"/>
            <ac:spMk id="5" creationId="{58336227-9525-4513-B5EC-6D3C6745AED8}"/>
          </ac:spMkLst>
        </pc:spChg>
        <pc:picChg chg="mod">
          <ac:chgData name="Jarvon Carson" userId="f1f62c45-4a19-4f8e-934b-b4c64f876624" providerId="ADAL" clId="{D4FDFDB1-7EE8-4F5F-B466-5B48C076CEC1}" dt="2021-05-10T18:37:48.653" v="86" actId="14100"/>
          <ac:picMkLst>
            <pc:docMk/>
            <pc:sldMk cId="3406997603" sldId="343"/>
            <ac:picMk id="4" creationId="{1F6F95D8-AF6D-48BB-BFA9-4EAE67D9F454}"/>
          </ac:picMkLst>
        </pc:picChg>
      </pc:sldChg>
      <pc:sldChg chg="modSp add del mod">
        <pc:chgData name="Jarvon Carson" userId="f1f62c45-4a19-4f8e-934b-b4c64f876624" providerId="ADAL" clId="{D4FDFDB1-7EE8-4F5F-B466-5B48C076CEC1}" dt="2021-05-10T18:38:02.144" v="89" actId="20577"/>
        <pc:sldMkLst>
          <pc:docMk/>
          <pc:sldMk cId="1451623059" sldId="344"/>
        </pc:sldMkLst>
        <pc:spChg chg="mod">
          <ac:chgData name="Jarvon Carson" userId="f1f62c45-4a19-4f8e-934b-b4c64f876624" providerId="ADAL" clId="{D4FDFDB1-7EE8-4F5F-B466-5B48C076CEC1}" dt="2021-05-10T18:37:53.983" v="88" actId="20577"/>
          <ac:spMkLst>
            <pc:docMk/>
            <pc:sldMk cId="1451623059" sldId="344"/>
            <ac:spMk id="2" creationId="{398FFE83-C1B6-4A9A-8489-A6D1EDE71ED5}"/>
          </ac:spMkLst>
        </pc:spChg>
        <pc:spChg chg="mod">
          <ac:chgData name="Jarvon Carson" userId="f1f62c45-4a19-4f8e-934b-b4c64f876624" providerId="ADAL" clId="{D4FDFDB1-7EE8-4F5F-B466-5B48C076CEC1}" dt="2021-05-10T18:38:02.144" v="89" actId="20577"/>
          <ac:spMkLst>
            <pc:docMk/>
            <pc:sldMk cId="1451623059" sldId="344"/>
            <ac:spMk id="6" creationId="{A44B104A-482F-4609-8783-30DF8A32813F}"/>
          </ac:spMkLst>
        </pc:spChg>
        <pc:picChg chg="mod">
          <ac:chgData name="Jarvon Carson" userId="f1f62c45-4a19-4f8e-934b-b4c64f876624" providerId="ADAL" clId="{D4FDFDB1-7EE8-4F5F-B466-5B48C076CEC1}" dt="2021-05-10T18:02:39.291" v="5" actId="14100"/>
          <ac:picMkLst>
            <pc:docMk/>
            <pc:sldMk cId="1451623059" sldId="344"/>
            <ac:picMk id="4" creationId="{B31B7C83-927F-4C29-A316-434FD9D9C7F7}"/>
          </ac:picMkLst>
        </pc:picChg>
      </pc:sldChg>
      <pc:sldChg chg="modSp mod">
        <pc:chgData name="Jarvon Carson" userId="f1f62c45-4a19-4f8e-934b-b4c64f876624" providerId="ADAL" clId="{D4FDFDB1-7EE8-4F5F-B466-5B48C076CEC1}" dt="2021-05-10T18:04:14.782" v="16" actId="207"/>
        <pc:sldMkLst>
          <pc:docMk/>
          <pc:sldMk cId="774517910" sldId="345"/>
        </pc:sldMkLst>
        <pc:spChg chg="mod">
          <ac:chgData name="Jarvon Carson" userId="f1f62c45-4a19-4f8e-934b-b4c64f876624" providerId="ADAL" clId="{D4FDFDB1-7EE8-4F5F-B466-5B48C076CEC1}" dt="2021-05-10T18:04:14.782" v="16" actId="207"/>
          <ac:spMkLst>
            <pc:docMk/>
            <pc:sldMk cId="774517910" sldId="345"/>
            <ac:spMk id="4" creationId="{C81C38AD-82B8-4CD6-99F3-7C5295877201}"/>
          </ac:spMkLst>
        </pc:spChg>
      </pc:sldChg>
      <pc:sldChg chg="modSp add del mod">
        <pc:chgData name="Jarvon Carson" userId="f1f62c45-4a19-4f8e-934b-b4c64f876624" providerId="ADAL" clId="{D4FDFDB1-7EE8-4F5F-B466-5B48C076CEC1}" dt="2021-05-10T18:38:07.725" v="91" actId="20577"/>
        <pc:sldMkLst>
          <pc:docMk/>
          <pc:sldMk cId="75263429" sldId="346"/>
        </pc:sldMkLst>
        <pc:spChg chg="mod">
          <ac:chgData name="Jarvon Carson" userId="f1f62c45-4a19-4f8e-934b-b4c64f876624" providerId="ADAL" clId="{D4FDFDB1-7EE8-4F5F-B466-5B48C076CEC1}" dt="2021-05-10T18:38:07.725" v="91" actId="20577"/>
          <ac:spMkLst>
            <pc:docMk/>
            <pc:sldMk cId="75263429" sldId="346"/>
            <ac:spMk id="2" creationId="{E5C73839-9A8F-4A8B-8B82-DE605414A1E3}"/>
          </ac:spMkLst>
        </pc:spChg>
      </pc:sldChg>
      <pc:sldChg chg="add">
        <pc:chgData name="Jarvon Carson" userId="f1f62c45-4a19-4f8e-934b-b4c64f876624" providerId="ADAL" clId="{D4FDFDB1-7EE8-4F5F-B466-5B48C076CEC1}" dt="2021-05-10T18:36:00.581" v="67"/>
        <pc:sldMkLst>
          <pc:docMk/>
          <pc:sldMk cId="3426101042" sldId="347"/>
        </pc:sldMkLst>
      </pc:sldChg>
      <pc:sldMasterChg chg="delSldLayout">
        <pc:chgData name="Jarvon Carson" userId="f1f62c45-4a19-4f8e-934b-b4c64f876624" providerId="ADAL" clId="{D4FDFDB1-7EE8-4F5F-B466-5B48C076CEC1}" dt="2021-05-10T18:00:55.949" v="0" actId="2696"/>
        <pc:sldMasterMkLst>
          <pc:docMk/>
          <pc:sldMasterMk cId="0" sldId="2147483648"/>
        </pc:sldMasterMkLst>
        <pc:sldLayoutChg chg="del">
          <pc:chgData name="Jarvon Carson" userId="f1f62c45-4a19-4f8e-934b-b4c64f876624" providerId="ADAL" clId="{D4FDFDB1-7EE8-4F5F-B466-5B48C076CEC1}" dt="2021-05-10T18:00:55.949" v="0" actId="2696"/>
          <pc:sldLayoutMkLst>
            <pc:docMk/>
            <pc:sldMasterMk cId="0" sldId="2147483648"/>
            <pc:sldLayoutMk cId="1585139353" sldId="2147483660"/>
          </pc:sldLayoutMkLst>
        </pc:sldLayoutChg>
      </pc:sldMasterChg>
    </pc:docChg>
  </pc:docChgLst>
  <pc:docChgLst>
    <pc:chgData name="Kathleen Brennan" userId="d692504d-5103-4dca-8556-9acb69bdcee6" providerId="ADAL" clId="{37414644-BCE5-49CF-95CD-A916A42F3AE4}"/>
    <pc:docChg chg="undo custSel modSld">
      <pc:chgData name="Kathleen Brennan" userId="d692504d-5103-4dca-8556-9acb69bdcee6" providerId="ADAL" clId="{37414644-BCE5-49CF-95CD-A916A42F3AE4}" dt="2021-05-10T17:50:07.962" v="63" actId="1076"/>
      <pc:docMkLst>
        <pc:docMk/>
      </pc:docMkLst>
      <pc:sldChg chg="modSp mod">
        <pc:chgData name="Kathleen Brennan" userId="d692504d-5103-4dca-8556-9acb69bdcee6" providerId="ADAL" clId="{37414644-BCE5-49CF-95CD-A916A42F3AE4}" dt="2021-05-10T17:50:07.962" v="63" actId="1076"/>
        <pc:sldMkLst>
          <pc:docMk/>
          <pc:sldMk cId="0" sldId="256"/>
        </pc:sldMkLst>
        <pc:spChg chg="mod">
          <ac:chgData name="Kathleen Brennan" userId="d692504d-5103-4dca-8556-9acb69bdcee6" providerId="ADAL" clId="{37414644-BCE5-49CF-95CD-A916A42F3AE4}" dt="2021-05-10T17:50:07.962" v="63" actId="1076"/>
          <ac:spMkLst>
            <pc:docMk/>
            <pc:sldMk cId="0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67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8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05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15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7222A-086E-9D4C-99AB-3809BB6E4E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73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7222A-086E-9D4C-99AB-3809BB6E4E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73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779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05503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lnSpc>
          <a:spcPts val="5700"/>
        </a:lnSpc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central.collegeboard.org/courses" TargetMode="External"/><Relationship Id="rId2" Type="http://schemas.openxmlformats.org/officeDocument/2006/relationships/hyperlink" Target="https://apclassroom.collegeboard.org/11/home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edlink.org/professional-developme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pcentral.collegeboard.org/courses" TargetMode="External"/><Relationship Id="rId2" Type="http://schemas.openxmlformats.org/officeDocument/2006/relationships/hyperlink" Target="https://apclassroom.collegeboard.org/11/home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6TnMGJF9sA" TargetMode="External"/><Relationship Id="rId2" Type="http://schemas.openxmlformats.org/officeDocument/2006/relationships/hyperlink" Target="https://www.youtube.com/watch?v=Cb5rAZZSJf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dcecon.com/frq-topics" TargetMode="External"/><Relationship Id="rId5" Type="http://schemas.openxmlformats.org/officeDocument/2006/relationships/hyperlink" Target="https://www.youtube.com/watch?v=hvMAec06_Uo" TargetMode="External"/><Relationship Id="rId4" Type="http://schemas.openxmlformats.org/officeDocument/2006/relationships/hyperlink" Target="https://www.youtube.com/watch?v=ha-ssoI6S0Q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" TargetMode="External"/><Relationship Id="rId2" Type="http://schemas.openxmlformats.org/officeDocument/2006/relationships/hyperlink" Target="https://www.northallegheny.org/cms/lib/PA01001119/Centricity/Domain/1333/APEconomicsMicroFullReview1.3GabeRen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conclassroom.com/wp-content/uploads/2012/04/AP-Micro-Exam-study-guide.pdf" TargetMode="External"/><Relationship Id="rId4" Type="http://schemas.openxmlformats.org/officeDocument/2006/relationships/hyperlink" Target="https://www.youtube.com/watch?v=AQtsoFQmiyI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wnload.app.collegeboard.org/?SFMC_cid=EM476727-&amp;rid=167578011" TargetMode="External"/><Relationship Id="rId2" Type="http://schemas.openxmlformats.org/officeDocument/2006/relationships/hyperlink" Target="https://apcentral.collegeboard.org/about-ap-2021/updates/digital-exam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253" y="1348154"/>
            <a:ext cx="7772400" cy="3428999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sz="6000"/>
            </a:br>
            <a:br>
              <a:rPr lang="en-US" sz="6000"/>
            </a:br>
            <a:r>
              <a:rPr lang="en-US" sz="6000"/>
              <a:t>Preparing </a:t>
            </a:r>
            <a:br>
              <a:rPr lang="en-US" sz="6000"/>
            </a:br>
            <a:r>
              <a:rPr lang="en-US" sz="6000"/>
              <a:t>for the</a:t>
            </a:r>
            <a:br>
              <a:rPr lang="en-US" sz="6000"/>
            </a:br>
            <a:r>
              <a:rPr lang="en-US" sz="6000"/>
              <a:t>AP Micro Exam:</a:t>
            </a:r>
            <a:br>
              <a:rPr lang="en-US" sz="6000" b="1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400">
                <a:solidFill>
                  <a:srgbClr val="7A9900"/>
                </a:solidFill>
                <a:latin typeface="Calibri"/>
                <a:ea typeface="ＭＳ Ｐゴシック"/>
                <a:cs typeface="Calibri"/>
              </a:rPr>
              <a:t>Externalities and Firms</a:t>
            </a:r>
            <a:br>
              <a:rPr lang="en-US" sz="4400"/>
            </a:br>
            <a:r>
              <a:rPr lang="en-US" sz="2200" i="1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Presented by Kathleen Brennan</a:t>
            </a:r>
            <a:br>
              <a:rPr lang="en-US" sz="1600"/>
            </a:br>
            <a:r>
              <a:rPr lang="en-US" sz="220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May 10, 2021</a:t>
            </a:r>
            <a:br>
              <a:rPr lang="en-US" sz="160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</a:br>
            <a:r>
              <a:rPr lang="en-US" sz="220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kbrennan@mountsaintmary.org</a:t>
            </a:r>
            <a:endParaRPr lang="en-US" sz="220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2C9808-0E3B-4B3F-8A4A-D2849A77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" y="3075929"/>
            <a:ext cx="8229600" cy="1143000"/>
          </a:xfrm>
        </p:spPr>
        <p:txBody>
          <a:bodyPr/>
          <a:lstStyle/>
          <a:p>
            <a:br>
              <a:rPr lang="en-US"/>
            </a:br>
            <a:r>
              <a:rPr lang="en-US">
                <a:hlinkClick r:id="rId2"/>
              </a:rPr>
              <a:t>AP Classroom</a:t>
            </a:r>
            <a:br>
              <a:rPr lang="en-US"/>
            </a:br>
            <a:br>
              <a:rPr lang="en-US"/>
            </a:br>
            <a:r>
              <a:rPr lang="en-US" sz="3200">
                <a:hlinkClick r:id="rId3"/>
              </a:rPr>
              <a:t>AP Central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83573736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B633D-96DD-4B45-8956-159F1EB33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AP Microeconomics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EDD43-467E-4F4A-A816-2F0AC322B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7795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Basic Economic Concepts (12-15%)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Supply and Demand (20-25%)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Production, Cost, and Perfect Competition (22-25%)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Imperfect Competition (15-22%)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Factor Markets (10-13%)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Market Failure and the Role of Government (8-13%)</a:t>
            </a:r>
          </a:p>
        </p:txBody>
      </p:sp>
    </p:spTree>
    <p:extLst>
      <p:ext uri="{BB962C8B-B14F-4D97-AF65-F5344CB8AC3E}">
        <p14:creationId xmlns:p14="http://schemas.microsoft.com/office/powerpoint/2010/main" val="137754984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7151B-57FE-4D67-9121-9DC9F16E2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1560"/>
            <a:ext cx="82296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/>
              <a:t>Unit 6: Market Failure</a:t>
            </a:r>
            <a:br>
              <a:rPr lang="en-US" sz="3600"/>
            </a:br>
            <a:r>
              <a:rPr lang="en-US" sz="3600"/>
              <a:t> and the Role of 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19F37-8378-4375-95D3-BB00921C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21280"/>
            <a:ext cx="8229600" cy="3779520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7A9900"/>
                </a:solidFill>
              </a:rPr>
              <a:t>6.1</a:t>
            </a:r>
            <a:r>
              <a:rPr lang="en-US" b="1"/>
              <a:t> Socially Efficient and Inefficient Market Outcomes</a:t>
            </a:r>
          </a:p>
          <a:p>
            <a:pPr marL="0" indent="0">
              <a:buNone/>
            </a:pPr>
            <a:r>
              <a:rPr lang="en-US" b="1">
                <a:solidFill>
                  <a:srgbClr val="7A9900"/>
                </a:solidFill>
              </a:rPr>
              <a:t>6.2</a:t>
            </a:r>
            <a:r>
              <a:rPr lang="en-US" b="1"/>
              <a:t> Externalities</a:t>
            </a:r>
          </a:p>
          <a:p>
            <a:pPr marL="0" indent="0">
              <a:buNone/>
            </a:pPr>
            <a:r>
              <a:rPr lang="en-US" b="1">
                <a:solidFill>
                  <a:srgbClr val="7A9900"/>
                </a:solidFill>
              </a:rPr>
              <a:t>6.3</a:t>
            </a:r>
            <a:r>
              <a:rPr lang="en-US" b="1"/>
              <a:t> Public and Private Goods</a:t>
            </a:r>
          </a:p>
          <a:p>
            <a:pPr marL="0" indent="0">
              <a:buNone/>
            </a:pPr>
            <a:r>
              <a:rPr lang="en-US" b="1">
                <a:solidFill>
                  <a:srgbClr val="7A9900"/>
                </a:solidFill>
              </a:rPr>
              <a:t>6.4</a:t>
            </a:r>
            <a:r>
              <a:rPr lang="en-US" b="1"/>
              <a:t> The Effects of Government Intervention in Different Market Structures</a:t>
            </a:r>
          </a:p>
          <a:p>
            <a:pPr marL="0" indent="0">
              <a:buNone/>
            </a:pPr>
            <a:r>
              <a:rPr lang="en-US" b="1">
                <a:solidFill>
                  <a:srgbClr val="7A9900"/>
                </a:solidFill>
              </a:rPr>
              <a:t>6.5</a:t>
            </a:r>
            <a:r>
              <a:rPr lang="en-US" b="1"/>
              <a:t> Inequality</a:t>
            </a:r>
          </a:p>
        </p:txBody>
      </p:sp>
    </p:spTree>
    <p:extLst>
      <p:ext uri="{BB962C8B-B14F-4D97-AF65-F5344CB8AC3E}">
        <p14:creationId xmlns:p14="http://schemas.microsoft.com/office/powerpoint/2010/main" val="33087391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15AF9-2FF4-4E77-844F-2181857B7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1123"/>
            <a:ext cx="82296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>
                <a:solidFill>
                  <a:srgbClr val="7A9900"/>
                </a:solidFill>
              </a:rPr>
              <a:t>6.1</a:t>
            </a:r>
            <a:r>
              <a:rPr lang="en-US" sz="4800"/>
              <a:t> Socially Efficient </a:t>
            </a:r>
            <a:br>
              <a:rPr lang="en-US" sz="4800"/>
            </a:br>
            <a:r>
              <a:rPr lang="en-US" sz="4800"/>
              <a:t>and</a:t>
            </a:r>
            <a:br>
              <a:rPr lang="en-US" sz="4800"/>
            </a:br>
            <a:r>
              <a:rPr lang="en-US" sz="4800"/>
              <a:t>Inefficient Market Outcomes</a:t>
            </a:r>
          </a:p>
        </p:txBody>
      </p:sp>
    </p:spTree>
    <p:extLst>
      <p:ext uri="{BB962C8B-B14F-4D97-AF65-F5344CB8AC3E}">
        <p14:creationId xmlns:p14="http://schemas.microsoft.com/office/powerpoint/2010/main" val="237205567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reen Shot 2018-04-10 at 5.24.05 PM.png"/>
          <p:cNvPicPr>
            <a:picLocks noChangeAspect="1"/>
          </p:cNvPicPr>
          <p:nvPr/>
        </p:nvPicPr>
        <p:blipFill rotWithShape="1">
          <a:blip r:embed="rId3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2" r="44549"/>
          <a:stretch/>
        </p:blipFill>
        <p:spPr>
          <a:xfrm>
            <a:off x="1471803" y="1122659"/>
            <a:ext cx="5642890" cy="4941071"/>
          </a:xfrm>
          <a:prstGeom prst="rect">
            <a:avLst/>
          </a:prstGeom>
        </p:spPr>
      </p:pic>
      <p:sp>
        <p:nvSpPr>
          <p:cNvPr id="17" name="Rectangle 33"/>
          <p:cNvSpPr>
            <a:spLocks noChangeArrowheads="1"/>
          </p:cNvSpPr>
          <p:nvPr/>
        </p:nvSpPr>
        <p:spPr bwMode="auto">
          <a:xfrm>
            <a:off x="1593229" y="6069395"/>
            <a:ext cx="7058693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2800" b="1">
                <a:latin typeface="Arial" charset="0"/>
              </a:rPr>
              <a:t>   </a:t>
            </a:r>
            <a:r>
              <a:rPr lang="en-US" sz="3200" b="1">
                <a:latin typeface="Arial" charset="0"/>
              </a:rPr>
              <a:t>1   2   3   4   5   6   7   8   9  10   </a:t>
            </a: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0" y="5157"/>
            <a:ext cx="1718187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endParaRPr lang="en-US" sz="2000" b="1">
              <a:latin typeface="Arial" charset="0"/>
            </a:endParaRPr>
          </a:p>
        </p:txBody>
      </p: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1515248" y="1018787"/>
            <a:ext cx="5555999" cy="5148814"/>
            <a:chOff x="1755" y="922"/>
            <a:chExt cx="3070" cy="2775"/>
          </a:xfrm>
        </p:grpSpPr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1755" y="3682"/>
              <a:ext cx="307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8"/>
            <p:cNvSpPr>
              <a:spLocks noChangeShapeType="1"/>
            </p:cNvSpPr>
            <p:nvPr/>
          </p:nvSpPr>
          <p:spPr bwMode="auto">
            <a:xfrm>
              <a:off x="1761" y="922"/>
              <a:ext cx="0" cy="27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1537083" y="1163091"/>
            <a:ext cx="5545140" cy="5041072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82223" y="5493342"/>
            <a:ext cx="190937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4A2"/>
                </a:solidFill>
                <a:latin typeface="Arial" charset="0"/>
              </a:rPr>
              <a:t>MB = D</a:t>
            </a:r>
            <a:endParaRPr lang="en-US" sz="2000">
              <a:solidFill>
                <a:srgbClr val="0004A2"/>
              </a:solidFill>
            </a:endParaRPr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 flipV="1">
            <a:off x="1537083" y="1122662"/>
            <a:ext cx="5545140" cy="5081497"/>
          </a:xfrm>
          <a:prstGeom prst="line">
            <a:avLst/>
          </a:prstGeom>
          <a:noFill/>
          <a:ln w="76200">
            <a:solidFill>
              <a:srgbClr val="2086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82222" y="864942"/>
            <a:ext cx="190937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208618"/>
                </a:solidFill>
                <a:latin typeface="Arial" charset="0"/>
              </a:rPr>
              <a:t>MC = S</a:t>
            </a:r>
            <a:endParaRPr lang="en-US" sz="2000">
              <a:solidFill>
                <a:srgbClr val="208618"/>
              </a:solidFill>
            </a:endParaRPr>
          </a:p>
        </p:txBody>
      </p:sp>
      <p:sp>
        <p:nvSpPr>
          <p:cNvPr id="18" name="Rectangle 33"/>
          <p:cNvSpPr>
            <a:spLocks noChangeArrowheads="1"/>
          </p:cNvSpPr>
          <p:nvPr/>
        </p:nvSpPr>
        <p:spPr bwMode="auto">
          <a:xfrm>
            <a:off x="797969" y="864942"/>
            <a:ext cx="740956" cy="535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r" eaLnBrk="0" hangingPunct="0"/>
            <a:r>
              <a:rPr lang="en-US" sz="3200" b="1">
                <a:latin typeface="Arial" charset="0"/>
              </a:rPr>
              <a:t>109</a:t>
            </a:r>
            <a:endParaRPr lang="en-US" sz="800" b="1">
              <a:latin typeface="Arial" charset="0"/>
            </a:endParaRPr>
          </a:p>
          <a:p>
            <a:pPr algn="r" eaLnBrk="0" hangingPunct="0"/>
            <a:r>
              <a:rPr lang="en-US" sz="3200" b="1">
                <a:latin typeface="Arial" charset="0"/>
              </a:rPr>
              <a:t>8</a:t>
            </a:r>
          </a:p>
          <a:p>
            <a:pPr algn="r" eaLnBrk="0" hangingPunct="0"/>
            <a:r>
              <a:rPr lang="en-US" sz="3200" b="1">
                <a:latin typeface="Arial" charset="0"/>
              </a:rPr>
              <a:t>7</a:t>
            </a:r>
          </a:p>
          <a:p>
            <a:pPr algn="r" eaLnBrk="0" hangingPunct="0"/>
            <a:r>
              <a:rPr lang="en-US" sz="3200" b="1">
                <a:latin typeface="Arial" charset="0"/>
              </a:rPr>
              <a:t>6</a:t>
            </a:r>
          </a:p>
          <a:p>
            <a:pPr algn="r" eaLnBrk="0" hangingPunct="0"/>
            <a:r>
              <a:rPr lang="en-US" sz="3200" b="1">
                <a:latin typeface="Arial" charset="0"/>
              </a:rPr>
              <a:t>5</a:t>
            </a:r>
          </a:p>
          <a:p>
            <a:pPr algn="r" eaLnBrk="0" hangingPunct="0"/>
            <a:r>
              <a:rPr lang="en-US" sz="3200" b="1">
                <a:latin typeface="Arial" charset="0"/>
              </a:rPr>
              <a:t>4</a:t>
            </a:r>
            <a:endParaRPr lang="en-US" sz="800" b="1">
              <a:latin typeface="Arial" charset="0"/>
            </a:endParaRPr>
          </a:p>
          <a:p>
            <a:pPr algn="r" eaLnBrk="0" hangingPunct="0"/>
            <a:r>
              <a:rPr lang="en-US" sz="3200" b="1">
                <a:latin typeface="Arial" charset="0"/>
              </a:rPr>
              <a:t>3</a:t>
            </a:r>
            <a:endParaRPr lang="en-US" sz="800" b="1">
              <a:latin typeface="Arial" charset="0"/>
            </a:endParaRPr>
          </a:p>
          <a:p>
            <a:pPr algn="r" eaLnBrk="0" hangingPunct="0"/>
            <a:r>
              <a:rPr lang="en-US" sz="3200" b="1">
                <a:latin typeface="Arial" charset="0"/>
              </a:rPr>
              <a:t>2</a:t>
            </a:r>
            <a:endParaRPr lang="en-US" sz="800" b="1">
              <a:latin typeface="Arial" charset="0"/>
            </a:endParaRPr>
          </a:p>
          <a:p>
            <a:pPr algn="r" eaLnBrk="0" hangingPunct="0"/>
            <a:r>
              <a:rPr lang="en-US" sz="3200" b="1">
                <a:latin typeface="Arial" charset="0"/>
              </a:rPr>
              <a:t>1</a:t>
            </a:r>
          </a:p>
          <a:p>
            <a:pPr algn="ctr" eaLnBrk="0" hangingPunct="0">
              <a:lnSpc>
                <a:spcPct val="90000"/>
              </a:lnSpc>
            </a:pPr>
            <a:endParaRPr lang="en-US" sz="2400" b="1">
              <a:latin typeface="Arial" charset="0"/>
            </a:endParaRPr>
          </a:p>
        </p:txBody>
      </p:sp>
      <p:sp>
        <p:nvSpPr>
          <p:cNvPr id="34" name="Oval 51"/>
          <p:cNvSpPr>
            <a:spLocks noChangeArrowheads="1"/>
          </p:cNvSpPr>
          <p:nvPr/>
        </p:nvSpPr>
        <p:spPr bwMode="auto">
          <a:xfrm>
            <a:off x="4229100" y="35941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V="1">
            <a:off x="4311650" y="3754966"/>
            <a:ext cx="0" cy="2435891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flipV="1">
            <a:off x="1538925" y="3661834"/>
            <a:ext cx="2772725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" name="Oval 51"/>
          <p:cNvSpPr>
            <a:spLocks noChangeArrowheads="1"/>
          </p:cNvSpPr>
          <p:nvPr/>
        </p:nvSpPr>
        <p:spPr bwMode="auto">
          <a:xfrm>
            <a:off x="4229100" y="3602567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BEEE6-374C-491A-818E-546BCC0C2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916" y="-72277"/>
            <a:ext cx="8229600" cy="1143000"/>
          </a:xfrm>
        </p:spPr>
        <p:txBody>
          <a:bodyPr/>
          <a:lstStyle/>
          <a:p>
            <a:r>
              <a:rPr lang="en-US" sz="4000"/>
              <a:t>Demand and Supply</a:t>
            </a:r>
          </a:p>
        </p:txBody>
      </p:sp>
    </p:spTree>
    <p:extLst>
      <p:ext uri="{BB962C8B-B14F-4D97-AF65-F5344CB8AC3E}">
        <p14:creationId xmlns:p14="http://schemas.microsoft.com/office/powerpoint/2010/main" val="3426101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reen Shot 2018-04-10 at 5.24.05 PM.png"/>
          <p:cNvPicPr>
            <a:picLocks noChangeAspect="1"/>
          </p:cNvPicPr>
          <p:nvPr/>
        </p:nvPicPr>
        <p:blipFill rotWithShape="1">
          <a:blip r:embed="rId3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2" r="44549"/>
          <a:stretch/>
        </p:blipFill>
        <p:spPr>
          <a:xfrm>
            <a:off x="1439334" y="1122663"/>
            <a:ext cx="5642890" cy="5121926"/>
          </a:xfrm>
          <a:prstGeom prst="rect">
            <a:avLst/>
          </a:prstGeom>
        </p:spPr>
      </p:pic>
      <p:sp>
        <p:nvSpPr>
          <p:cNvPr id="17" name="Rectangle 33"/>
          <p:cNvSpPr>
            <a:spLocks noChangeArrowheads="1"/>
          </p:cNvSpPr>
          <p:nvPr/>
        </p:nvSpPr>
        <p:spPr bwMode="auto">
          <a:xfrm>
            <a:off x="1526224" y="6122355"/>
            <a:ext cx="7058693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2800" b="1">
                <a:latin typeface="Arial" charset="0"/>
              </a:rPr>
              <a:t>   </a:t>
            </a:r>
            <a:r>
              <a:rPr lang="en-US" sz="3200" b="1">
                <a:latin typeface="Arial" charset="0"/>
              </a:rPr>
              <a:t>1   2   3   4   5   6   7   8   9  10   </a:t>
            </a:r>
            <a:endParaRPr lang="en-US" sz="2400" b="1">
              <a:latin typeface="Arial" charset="0"/>
            </a:endParaRP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0" y="5157"/>
            <a:ext cx="1718187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endParaRPr lang="en-US" sz="2000" b="1"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79762" y="6061659"/>
            <a:ext cx="1864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charset="0"/>
              </a:rPr>
              <a:t>Quantity </a:t>
            </a:r>
            <a:endParaRPr lang="en-US" sz="1600"/>
          </a:p>
        </p:txBody>
      </p: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1526224" y="1095775"/>
            <a:ext cx="5555999" cy="5148814"/>
            <a:chOff x="1755" y="922"/>
            <a:chExt cx="3070" cy="2775"/>
          </a:xfrm>
        </p:grpSpPr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1755" y="3682"/>
              <a:ext cx="307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8"/>
            <p:cNvSpPr>
              <a:spLocks noChangeShapeType="1"/>
            </p:cNvSpPr>
            <p:nvPr/>
          </p:nvSpPr>
          <p:spPr bwMode="auto">
            <a:xfrm>
              <a:off x="1761" y="922"/>
              <a:ext cx="0" cy="27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962535" y="163572"/>
            <a:ext cx="505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000" b="1">
                <a:solidFill>
                  <a:srgbClr val="005CB8"/>
                </a:solidFill>
                <a:latin typeface="+mn-lt"/>
                <a:cs typeface="Times New Roman"/>
              </a:rPr>
              <a:t>Demand and Supply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178922" y="1096739"/>
            <a:ext cx="1537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charset="0"/>
              </a:rPr>
              <a:t>Price</a:t>
            </a:r>
            <a:endParaRPr lang="en-US" sz="1600"/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1537083" y="1163091"/>
            <a:ext cx="5545140" cy="5041072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82223" y="5493342"/>
            <a:ext cx="190937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4A2"/>
                </a:solidFill>
                <a:latin typeface="Arial" charset="0"/>
              </a:rPr>
              <a:t>Demand</a:t>
            </a:r>
            <a:endParaRPr lang="en-US" sz="2000">
              <a:solidFill>
                <a:srgbClr val="0004A2"/>
              </a:solidFill>
            </a:endParaRPr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 flipV="1">
            <a:off x="1537083" y="1122662"/>
            <a:ext cx="5545140" cy="5081497"/>
          </a:xfrm>
          <a:prstGeom prst="line">
            <a:avLst/>
          </a:prstGeom>
          <a:noFill/>
          <a:ln w="76200">
            <a:solidFill>
              <a:srgbClr val="2086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82222" y="864942"/>
            <a:ext cx="190937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208618"/>
                </a:solidFill>
                <a:latin typeface="Arial" charset="0"/>
              </a:rPr>
              <a:t>Supply</a:t>
            </a:r>
            <a:endParaRPr lang="en-US" sz="2000">
              <a:solidFill>
                <a:srgbClr val="208618"/>
              </a:solidFill>
            </a:endParaRPr>
          </a:p>
        </p:txBody>
      </p:sp>
      <p:sp>
        <p:nvSpPr>
          <p:cNvPr id="18" name="Rectangle 33"/>
          <p:cNvSpPr>
            <a:spLocks noChangeArrowheads="1"/>
          </p:cNvSpPr>
          <p:nvPr/>
        </p:nvSpPr>
        <p:spPr bwMode="auto">
          <a:xfrm>
            <a:off x="797969" y="864942"/>
            <a:ext cx="740956" cy="535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r" eaLnBrk="0" hangingPunct="0"/>
            <a:r>
              <a:rPr lang="en-US" sz="3200" b="1">
                <a:latin typeface="Arial" charset="0"/>
              </a:rPr>
              <a:t>109</a:t>
            </a:r>
            <a:endParaRPr lang="en-US" sz="800" b="1">
              <a:latin typeface="Arial" charset="0"/>
            </a:endParaRPr>
          </a:p>
          <a:p>
            <a:pPr algn="r" eaLnBrk="0" hangingPunct="0"/>
            <a:r>
              <a:rPr lang="en-US" sz="3200" b="1">
                <a:latin typeface="Arial" charset="0"/>
              </a:rPr>
              <a:t>8</a:t>
            </a:r>
          </a:p>
          <a:p>
            <a:pPr algn="r" eaLnBrk="0" hangingPunct="0"/>
            <a:r>
              <a:rPr lang="en-US" sz="3200" b="1">
                <a:latin typeface="Arial" charset="0"/>
              </a:rPr>
              <a:t>7</a:t>
            </a:r>
          </a:p>
          <a:p>
            <a:pPr algn="r" eaLnBrk="0" hangingPunct="0"/>
            <a:r>
              <a:rPr lang="en-US" sz="3200" b="1">
                <a:latin typeface="Arial" charset="0"/>
              </a:rPr>
              <a:t>6</a:t>
            </a:r>
          </a:p>
          <a:p>
            <a:pPr algn="r" eaLnBrk="0" hangingPunct="0"/>
            <a:r>
              <a:rPr lang="en-US" sz="3200" b="1">
                <a:latin typeface="Arial" charset="0"/>
              </a:rPr>
              <a:t>5</a:t>
            </a:r>
          </a:p>
          <a:p>
            <a:pPr algn="r" eaLnBrk="0" hangingPunct="0"/>
            <a:r>
              <a:rPr lang="en-US" sz="3200" b="1">
                <a:latin typeface="Arial" charset="0"/>
              </a:rPr>
              <a:t>4</a:t>
            </a:r>
            <a:endParaRPr lang="en-US" sz="800" b="1">
              <a:latin typeface="Arial" charset="0"/>
            </a:endParaRPr>
          </a:p>
          <a:p>
            <a:pPr algn="r" eaLnBrk="0" hangingPunct="0"/>
            <a:r>
              <a:rPr lang="en-US" sz="3200" b="1">
                <a:latin typeface="Arial" charset="0"/>
              </a:rPr>
              <a:t>3</a:t>
            </a:r>
            <a:endParaRPr lang="en-US" sz="800" b="1">
              <a:latin typeface="Arial" charset="0"/>
            </a:endParaRPr>
          </a:p>
          <a:p>
            <a:pPr algn="r" eaLnBrk="0" hangingPunct="0"/>
            <a:r>
              <a:rPr lang="en-US" sz="3200" b="1">
                <a:latin typeface="Arial" charset="0"/>
              </a:rPr>
              <a:t>2</a:t>
            </a:r>
            <a:endParaRPr lang="en-US" sz="800" b="1">
              <a:latin typeface="Arial" charset="0"/>
            </a:endParaRPr>
          </a:p>
          <a:p>
            <a:pPr algn="r" eaLnBrk="0" hangingPunct="0"/>
            <a:r>
              <a:rPr lang="en-US" sz="3200" b="1">
                <a:latin typeface="Arial" charset="0"/>
              </a:rPr>
              <a:t>1</a:t>
            </a:r>
          </a:p>
          <a:p>
            <a:pPr algn="ctr" eaLnBrk="0" hangingPunct="0">
              <a:lnSpc>
                <a:spcPct val="90000"/>
              </a:lnSpc>
            </a:pPr>
            <a:endParaRPr lang="en-US" sz="2400" b="1">
              <a:latin typeface="Arial" charset="0"/>
            </a:endParaRP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V="1">
            <a:off x="4311650" y="3754966"/>
            <a:ext cx="0" cy="2435891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V="1">
            <a:off x="1538925" y="3661834"/>
            <a:ext cx="2772725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5920139" y="2325893"/>
            <a:ext cx="3071459" cy="75777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rgbClr val="990000"/>
                </a:solidFill>
              </a:rPr>
              <a:t>Equilibrium results in an efficient outcome with no deadweight loss</a:t>
            </a:r>
          </a:p>
        </p:txBody>
      </p:sp>
      <p:sp>
        <p:nvSpPr>
          <p:cNvPr id="34" name="Oval 51"/>
          <p:cNvSpPr>
            <a:spLocks noChangeArrowheads="1"/>
          </p:cNvSpPr>
          <p:nvPr/>
        </p:nvSpPr>
        <p:spPr bwMode="auto">
          <a:xfrm>
            <a:off x="4229100" y="35941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74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Triangle 22"/>
          <p:cNvSpPr/>
          <p:nvPr/>
        </p:nvSpPr>
        <p:spPr>
          <a:xfrm rot="13405852">
            <a:off x="2560340" y="2989398"/>
            <a:ext cx="1381720" cy="1411644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Screen Shot 2018-04-10 at 5.24.05 PM.png"/>
          <p:cNvPicPr>
            <a:picLocks noChangeAspect="1"/>
          </p:cNvPicPr>
          <p:nvPr/>
        </p:nvPicPr>
        <p:blipFill rotWithShape="1">
          <a:blip r:embed="rId3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2" r="44549"/>
          <a:stretch/>
        </p:blipFill>
        <p:spPr>
          <a:xfrm>
            <a:off x="1439334" y="1122663"/>
            <a:ext cx="5642890" cy="5121926"/>
          </a:xfrm>
          <a:prstGeom prst="rect">
            <a:avLst/>
          </a:prstGeom>
        </p:spPr>
      </p:pic>
      <p:sp>
        <p:nvSpPr>
          <p:cNvPr id="17" name="Rectangle 33"/>
          <p:cNvSpPr>
            <a:spLocks noChangeArrowheads="1"/>
          </p:cNvSpPr>
          <p:nvPr/>
        </p:nvSpPr>
        <p:spPr bwMode="auto">
          <a:xfrm>
            <a:off x="1507433" y="6103456"/>
            <a:ext cx="7058693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2800" b="1">
                <a:latin typeface="Arial" charset="0"/>
              </a:rPr>
              <a:t>   </a:t>
            </a:r>
            <a:r>
              <a:rPr lang="en-US" sz="3200" b="1">
                <a:latin typeface="Arial" charset="0"/>
              </a:rPr>
              <a:t>1   2   3   4   5   6   7   8   9  10   </a:t>
            </a:r>
            <a:endParaRPr lang="en-US" sz="2400" b="1">
              <a:latin typeface="Arial" charset="0"/>
            </a:endParaRP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0" y="5157"/>
            <a:ext cx="1718187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endParaRPr lang="en-US" sz="2000" b="1">
              <a:latin typeface="Arial" charset="0"/>
            </a:endParaRPr>
          </a:p>
        </p:txBody>
      </p: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1496574" y="1055345"/>
            <a:ext cx="5555999" cy="5148814"/>
            <a:chOff x="1755" y="922"/>
            <a:chExt cx="3070" cy="2775"/>
          </a:xfrm>
        </p:grpSpPr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1755" y="3682"/>
              <a:ext cx="307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8"/>
            <p:cNvSpPr>
              <a:spLocks noChangeShapeType="1"/>
            </p:cNvSpPr>
            <p:nvPr/>
          </p:nvSpPr>
          <p:spPr bwMode="auto">
            <a:xfrm>
              <a:off x="1761" y="922"/>
              <a:ext cx="0" cy="27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1537083" y="1163091"/>
            <a:ext cx="5545140" cy="5041072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82223" y="5493342"/>
            <a:ext cx="190937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4A2"/>
                </a:solidFill>
                <a:latin typeface="Arial" charset="0"/>
              </a:rPr>
              <a:t>MB</a:t>
            </a:r>
            <a:endParaRPr lang="en-US" sz="2000">
              <a:solidFill>
                <a:srgbClr val="0004A2"/>
              </a:solidFill>
            </a:endParaRPr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 flipV="1">
            <a:off x="1537083" y="1122662"/>
            <a:ext cx="5545140" cy="5081497"/>
          </a:xfrm>
          <a:prstGeom prst="line">
            <a:avLst/>
          </a:prstGeom>
          <a:noFill/>
          <a:ln w="76200">
            <a:solidFill>
              <a:srgbClr val="2086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82222" y="864942"/>
            <a:ext cx="190937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208618"/>
                </a:solidFill>
                <a:latin typeface="Arial" charset="0"/>
              </a:rPr>
              <a:t>MC</a:t>
            </a:r>
            <a:endParaRPr lang="en-US" sz="2000">
              <a:solidFill>
                <a:srgbClr val="208618"/>
              </a:solidFill>
            </a:endParaRPr>
          </a:p>
        </p:txBody>
      </p:sp>
      <p:sp>
        <p:nvSpPr>
          <p:cNvPr id="18" name="Rectangle 33"/>
          <p:cNvSpPr>
            <a:spLocks noChangeArrowheads="1"/>
          </p:cNvSpPr>
          <p:nvPr/>
        </p:nvSpPr>
        <p:spPr bwMode="auto">
          <a:xfrm>
            <a:off x="797969" y="864942"/>
            <a:ext cx="740956" cy="535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r" eaLnBrk="0" hangingPunct="0"/>
            <a:r>
              <a:rPr lang="en-US" sz="3200" b="1">
                <a:latin typeface="Arial" charset="0"/>
              </a:rPr>
              <a:t>109</a:t>
            </a:r>
            <a:endParaRPr lang="en-US" sz="800" b="1">
              <a:latin typeface="Arial" charset="0"/>
            </a:endParaRPr>
          </a:p>
          <a:p>
            <a:pPr algn="r" eaLnBrk="0" hangingPunct="0"/>
            <a:r>
              <a:rPr lang="en-US" sz="3200" b="1">
                <a:latin typeface="Arial" charset="0"/>
              </a:rPr>
              <a:t>8</a:t>
            </a:r>
          </a:p>
          <a:p>
            <a:pPr algn="r" eaLnBrk="0" hangingPunct="0"/>
            <a:r>
              <a:rPr lang="en-US" sz="3200" b="1">
                <a:latin typeface="Arial" charset="0"/>
              </a:rPr>
              <a:t>7</a:t>
            </a:r>
          </a:p>
          <a:p>
            <a:pPr algn="r" eaLnBrk="0" hangingPunct="0"/>
            <a:r>
              <a:rPr lang="en-US" sz="3200" b="1">
                <a:latin typeface="Arial" charset="0"/>
              </a:rPr>
              <a:t>6</a:t>
            </a:r>
          </a:p>
          <a:p>
            <a:pPr algn="r" eaLnBrk="0" hangingPunct="0"/>
            <a:r>
              <a:rPr lang="en-US" sz="3200" b="1">
                <a:latin typeface="Arial" charset="0"/>
              </a:rPr>
              <a:t>5</a:t>
            </a:r>
          </a:p>
          <a:p>
            <a:pPr algn="r" eaLnBrk="0" hangingPunct="0"/>
            <a:r>
              <a:rPr lang="en-US" sz="3200" b="1">
                <a:latin typeface="Arial" charset="0"/>
              </a:rPr>
              <a:t>4</a:t>
            </a:r>
            <a:endParaRPr lang="en-US" sz="800" b="1">
              <a:latin typeface="Arial" charset="0"/>
            </a:endParaRPr>
          </a:p>
          <a:p>
            <a:pPr algn="r" eaLnBrk="0" hangingPunct="0"/>
            <a:r>
              <a:rPr lang="en-US" sz="3200" b="1">
                <a:latin typeface="Arial" charset="0"/>
              </a:rPr>
              <a:t>3</a:t>
            </a:r>
            <a:endParaRPr lang="en-US" sz="800" b="1">
              <a:latin typeface="Arial" charset="0"/>
            </a:endParaRPr>
          </a:p>
          <a:p>
            <a:pPr algn="r" eaLnBrk="0" hangingPunct="0"/>
            <a:r>
              <a:rPr lang="en-US" sz="3200" b="1">
                <a:latin typeface="Arial" charset="0"/>
              </a:rPr>
              <a:t>2</a:t>
            </a:r>
            <a:endParaRPr lang="en-US" sz="800" b="1">
              <a:latin typeface="Arial" charset="0"/>
            </a:endParaRPr>
          </a:p>
          <a:p>
            <a:pPr algn="r" eaLnBrk="0" hangingPunct="0"/>
            <a:r>
              <a:rPr lang="en-US" sz="3200" b="1">
                <a:latin typeface="Arial" charset="0"/>
              </a:rPr>
              <a:t>1</a:t>
            </a:r>
          </a:p>
          <a:p>
            <a:pPr algn="ctr" eaLnBrk="0" hangingPunct="0">
              <a:lnSpc>
                <a:spcPct val="90000"/>
              </a:lnSpc>
            </a:pPr>
            <a:endParaRPr lang="en-US" sz="2400" b="1">
              <a:latin typeface="Arial" charset="0"/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1600583" y="3086726"/>
            <a:ext cx="1650617" cy="12071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800" b="1">
                <a:solidFill>
                  <a:srgbClr val="990000"/>
                </a:solidFill>
              </a:rPr>
              <a:t>Not </a:t>
            </a:r>
          </a:p>
          <a:p>
            <a:pPr algn="ctr">
              <a:lnSpc>
                <a:spcPct val="90000"/>
              </a:lnSpc>
            </a:pPr>
            <a:r>
              <a:rPr lang="en-US" sz="2800" b="1">
                <a:solidFill>
                  <a:srgbClr val="990000"/>
                </a:solidFill>
              </a:rPr>
              <a:t>Enough</a:t>
            </a:r>
          </a:p>
          <a:p>
            <a:pPr algn="ctr">
              <a:lnSpc>
                <a:spcPct val="90000"/>
              </a:lnSpc>
            </a:pPr>
            <a:r>
              <a:rPr lang="en-US" b="1">
                <a:solidFill>
                  <a:srgbClr val="990000"/>
                </a:solidFill>
              </a:rPr>
              <a:t>(MB&gt;MC)</a:t>
            </a: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flipV="1">
            <a:off x="3187700" y="2641598"/>
            <a:ext cx="0" cy="3602989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" name="Oval 51"/>
          <p:cNvSpPr>
            <a:spLocks noChangeArrowheads="1"/>
          </p:cNvSpPr>
          <p:nvPr/>
        </p:nvSpPr>
        <p:spPr bwMode="auto">
          <a:xfrm>
            <a:off x="3098800" y="25527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51"/>
          <p:cNvSpPr>
            <a:spLocks noChangeArrowheads="1"/>
          </p:cNvSpPr>
          <p:nvPr/>
        </p:nvSpPr>
        <p:spPr bwMode="auto">
          <a:xfrm>
            <a:off x="3098800" y="46228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1747274" y="75737"/>
            <a:ext cx="505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000" b="1">
                <a:solidFill>
                  <a:srgbClr val="005CB8"/>
                </a:solidFill>
                <a:latin typeface="+mn-lt"/>
                <a:cs typeface="Times New Roman"/>
              </a:rPr>
              <a:t>Benefits and Costs</a:t>
            </a:r>
          </a:p>
        </p:txBody>
      </p:sp>
    </p:spTree>
    <p:extLst>
      <p:ext uri="{BB962C8B-B14F-4D97-AF65-F5344CB8AC3E}">
        <p14:creationId xmlns:p14="http://schemas.microsoft.com/office/powerpoint/2010/main" val="215875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 animBg="1"/>
      <p:bldP spid="32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rot="2652697">
            <a:off x="4644832" y="2957227"/>
            <a:ext cx="1378334" cy="141522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Screen Shot 2018-04-10 at 5.24.05 PM.png"/>
          <p:cNvPicPr>
            <a:picLocks noChangeAspect="1"/>
          </p:cNvPicPr>
          <p:nvPr/>
        </p:nvPicPr>
        <p:blipFill rotWithShape="1">
          <a:blip r:embed="rId3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2" r="44549"/>
          <a:stretch/>
        </p:blipFill>
        <p:spPr>
          <a:xfrm>
            <a:off x="1439334" y="1122663"/>
            <a:ext cx="5642890" cy="5121926"/>
          </a:xfrm>
          <a:prstGeom prst="rect">
            <a:avLst/>
          </a:prstGeom>
        </p:spPr>
      </p:pic>
      <p:sp>
        <p:nvSpPr>
          <p:cNvPr id="17" name="Rectangle 33"/>
          <p:cNvSpPr>
            <a:spLocks noChangeArrowheads="1"/>
          </p:cNvSpPr>
          <p:nvPr/>
        </p:nvSpPr>
        <p:spPr bwMode="auto">
          <a:xfrm>
            <a:off x="1537083" y="6132855"/>
            <a:ext cx="7058693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2800" b="1">
                <a:latin typeface="Arial" charset="0"/>
              </a:rPr>
              <a:t>   </a:t>
            </a:r>
            <a:r>
              <a:rPr lang="en-US" sz="3200" b="1">
                <a:latin typeface="Arial" charset="0"/>
              </a:rPr>
              <a:t>1   2   3   4   5   6   7   8   9  10   </a:t>
            </a:r>
            <a:endParaRPr lang="en-US" sz="2400" b="1">
              <a:latin typeface="Arial" charset="0"/>
            </a:endParaRP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0" y="5157"/>
            <a:ext cx="1718187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endParaRPr lang="en-US" sz="2000" b="1">
              <a:latin typeface="Arial" charset="0"/>
            </a:endParaRPr>
          </a:p>
        </p:txBody>
      </p: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1526224" y="1095775"/>
            <a:ext cx="5555999" cy="5148814"/>
            <a:chOff x="1755" y="922"/>
            <a:chExt cx="3070" cy="2775"/>
          </a:xfrm>
        </p:grpSpPr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1755" y="3682"/>
              <a:ext cx="307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8"/>
            <p:cNvSpPr>
              <a:spLocks noChangeShapeType="1"/>
            </p:cNvSpPr>
            <p:nvPr/>
          </p:nvSpPr>
          <p:spPr bwMode="auto">
            <a:xfrm>
              <a:off x="1761" y="922"/>
              <a:ext cx="0" cy="27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1537083" y="1163091"/>
            <a:ext cx="5545140" cy="5041072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82223" y="5493342"/>
            <a:ext cx="190937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4A2"/>
                </a:solidFill>
                <a:latin typeface="Arial" charset="0"/>
              </a:rPr>
              <a:t>MB</a:t>
            </a:r>
            <a:endParaRPr lang="en-US" sz="2000">
              <a:solidFill>
                <a:srgbClr val="0004A2"/>
              </a:solidFill>
            </a:endParaRPr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 flipV="1">
            <a:off x="1537083" y="1122662"/>
            <a:ext cx="5545140" cy="5081497"/>
          </a:xfrm>
          <a:prstGeom prst="line">
            <a:avLst/>
          </a:prstGeom>
          <a:noFill/>
          <a:ln w="76200">
            <a:solidFill>
              <a:srgbClr val="2086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82222" y="864942"/>
            <a:ext cx="190937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208618"/>
                </a:solidFill>
                <a:latin typeface="Arial" charset="0"/>
              </a:rPr>
              <a:t>MC</a:t>
            </a:r>
            <a:endParaRPr lang="en-US" sz="2000">
              <a:solidFill>
                <a:srgbClr val="208618"/>
              </a:solidFill>
            </a:endParaRPr>
          </a:p>
        </p:txBody>
      </p:sp>
      <p:sp>
        <p:nvSpPr>
          <p:cNvPr id="18" name="Rectangle 33"/>
          <p:cNvSpPr>
            <a:spLocks noChangeArrowheads="1"/>
          </p:cNvSpPr>
          <p:nvPr/>
        </p:nvSpPr>
        <p:spPr bwMode="auto">
          <a:xfrm>
            <a:off x="797969" y="864942"/>
            <a:ext cx="740956" cy="535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r" eaLnBrk="0" hangingPunct="0"/>
            <a:r>
              <a:rPr lang="en-US" sz="3200" b="1">
                <a:latin typeface="Arial" charset="0"/>
              </a:rPr>
              <a:t>109</a:t>
            </a:r>
            <a:endParaRPr lang="en-US" sz="800" b="1">
              <a:latin typeface="Arial" charset="0"/>
            </a:endParaRPr>
          </a:p>
          <a:p>
            <a:pPr algn="r" eaLnBrk="0" hangingPunct="0"/>
            <a:r>
              <a:rPr lang="en-US" sz="3200" b="1">
                <a:latin typeface="Arial" charset="0"/>
              </a:rPr>
              <a:t>8</a:t>
            </a:r>
          </a:p>
          <a:p>
            <a:pPr algn="r" eaLnBrk="0" hangingPunct="0"/>
            <a:r>
              <a:rPr lang="en-US" sz="3200" b="1">
                <a:latin typeface="Arial" charset="0"/>
              </a:rPr>
              <a:t>7</a:t>
            </a:r>
          </a:p>
          <a:p>
            <a:pPr algn="r" eaLnBrk="0" hangingPunct="0"/>
            <a:r>
              <a:rPr lang="en-US" sz="3200" b="1">
                <a:latin typeface="Arial" charset="0"/>
              </a:rPr>
              <a:t>6</a:t>
            </a:r>
          </a:p>
          <a:p>
            <a:pPr algn="r" eaLnBrk="0" hangingPunct="0"/>
            <a:r>
              <a:rPr lang="en-US" sz="3200" b="1">
                <a:latin typeface="Arial" charset="0"/>
              </a:rPr>
              <a:t>5</a:t>
            </a:r>
          </a:p>
          <a:p>
            <a:pPr algn="r" eaLnBrk="0" hangingPunct="0"/>
            <a:r>
              <a:rPr lang="en-US" sz="3200" b="1">
                <a:latin typeface="Arial" charset="0"/>
              </a:rPr>
              <a:t>4</a:t>
            </a:r>
            <a:endParaRPr lang="en-US" sz="800" b="1">
              <a:latin typeface="Arial" charset="0"/>
            </a:endParaRPr>
          </a:p>
          <a:p>
            <a:pPr algn="r" eaLnBrk="0" hangingPunct="0"/>
            <a:r>
              <a:rPr lang="en-US" sz="3200" b="1">
                <a:latin typeface="Arial" charset="0"/>
              </a:rPr>
              <a:t>3</a:t>
            </a:r>
            <a:endParaRPr lang="en-US" sz="800" b="1">
              <a:latin typeface="Arial" charset="0"/>
            </a:endParaRPr>
          </a:p>
          <a:p>
            <a:pPr algn="r" eaLnBrk="0" hangingPunct="0"/>
            <a:r>
              <a:rPr lang="en-US" sz="3200" b="1">
                <a:latin typeface="Arial" charset="0"/>
              </a:rPr>
              <a:t>2</a:t>
            </a:r>
            <a:endParaRPr lang="en-US" sz="800" b="1">
              <a:latin typeface="Arial" charset="0"/>
            </a:endParaRPr>
          </a:p>
          <a:p>
            <a:pPr algn="r" eaLnBrk="0" hangingPunct="0"/>
            <a:r>
              <a:rPr lang="en-US" sz="3200" b="1">
                <a:latin typeface="Arial" charset="0"/>
              </a:rPr>
              <a:t>1</a:t>
            </a:r>
          </a:p>
          <a:p>
            <a:pPr algn="ctr" eaLnBrk="0" hangingPunct="0">
              <a:lnSpc>
                <a:spcPct val="90000"/>
              </a:lnSpc>
            </a:pPr>
            <a:endParaRPr lang="en-US" sz="2400" b="1">
              <a:latin typeface="Arial" charset="0"/>
            </a:endParaRPr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 flipV="1">
            <a:off x="5390037" y="2655128"/>
            <a:ext cx="0" cy="3562561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" name="Oval 51"/>
          <p:cNvSpPr>
            <a:spLocks noChangeArrowheads="1"/>
          </p:cNvSpPr>
          <p:nvPr/>
        </p:nvSpPr>
        <p:spPr bwMode="auto">
          <a:xfrm>
            <a:off x="5334000" y="46228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51"/>
          <p:cNvSpPr>
            <a:spLocks noChangeArrowheads="1"/>
          </p:cNvSpPr>
          <p:nvPr/>
        </p:nvSpPr>
        <p:spPr bwMode="auto">
          <a:xfrm>
            <a:off x="5334000" y="25654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5431607" y="3086726"/>
            <a:ext cx="1650615" cy="12071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800" b="1">
                <a:solidFill>
                  <a:srgbClr val="990000"/>
                </a:solidFill>
              </a:rPr>
              <a:t>Too Much</a:t>
            </a:r>
          </a:p>
          <a:p>
            <a:pPr algn="ctr">
              <a:lnSpc>
                <a:spcPct val="90000"/>
              </a:lnSpc>
            </a:pPr>
            <a:r>
              <a:rPr lang="en-US" b="1">
                <a:solidFill>
                  <a:srgbClr val="990000"/>
                </a:solidFill>
              </a:rPr>
              <a:t>(MC&gt;MB)</a:t>
            </a: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1747274" y="75737"/>
            <a:ext cx="505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000" b="1">
                <a:solidFill>
                  <a:srgbClr val="005CB8"/>
                </a:solidFill>
                <a:latin typeface="+mn-lt"/>
                <a:cs typeface="Times New Roman"/>
              </a:rPr>
              <a:t>Benefits and Costs</a:t>
            </a:r>
          </a:p>
        </p:txBody>
      </p:sp>
    </p:spTree>
    <p:extLst>
      <p:ext uri="{BB962C8B-B14F-4D97-AF65-F5344CB8AC3E}">
        <p14:creationId xmlns:p14="http://schemas.microsoft.com/office/powerpoint/2010/main" val="90359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  <p:bldP spid="31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8D67E-769A-4337-A898-4B1AFB28A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Important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9CCFF-73E1-446B-96B5-5096C63BC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779520"/>
          </a:xfrm>
        </p:spPr>
        <p:txBody>
          <a:bodyPr/>
          <a:lstStyle/>
          <a:p>
            <a:r>
              <a:rPr lang="en-US" b="1"/>
              <a:t>MB = MC</a:t>
            </a:r>
          </a:p>
          <a:p>
            <a:r>
              <a:rPr lang="en-US" b="1"/>
              <a:t>MSB = MSC  allocative efficiency</a:t>
            </a:r>
          </a:p>
          <a:p>
            <a:r>
              <a:rPr lang="en-US" b="1"/>
              <a:t>Deadweight loss– underproducing or overproducing</a:t>
            </a:r>
          </a:p>
          <a:p>
            <a:r>
              <a:rPr lang="en-US" b="1"/>
              <a:t>Socially optimal or allocative efficiency Qd = Qs</a:t>
            </a:r>
          </a:p>
          <a:p>
            <a:r>
              <a:rPr lang="en-US" b="1"/>
              <a:t>Perfectively competitive firms = allocatively efficient</a:t>
            </a:r>
          </a:p>
          <a:p>
            <a:r>
              <a:rPr lang="en-US" b="1"/>
              <a:t>Imperfectly competitive firms- not allocatively efficient</a:t>
            </a:r>
          </a:p>
        </p:txBody>
      </p:sp>
    </p:spTree>
    <p:extLst>
      <p:ext uri="{BB962C8B-B14F-4D97-AF65-F5344CB8AC3E}">
        <p14:creationId xmlns:p14="http://schemas.microsoft.com/office/powerpoint/2010/main" val="295956732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1C573-4E3D-440E-B0CD-6BC73D075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8713"/>
            <a:ext cx="8229600" cy="1143000"/>
          </a:xfrm>
        </p:spPr>
        <p:txBody>
          <a:bodyPr/>
          <a:lstStyle/>
          <a:p>
            <a:r>
              <a:rPr lang="en-US"/>
              <a:t>Market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5C259-CFDD-43A2-A1BC-CBB487BFD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Externalities</a:t>
            </a:r>
          </a:p>
          <a:p>
            <a:r>
              <a:rPr lang="en-US" b="1"/>
              <a:t>Public Goods</a:t>
            </a:r>
          </a:p>
          <a:p>
            <a:r>
              <a:rPr lang="en-US" b="1"/>
              <a:t>Imperfect Competition</a:t>
            </a:r>
          </a:p>
          <a:p>
            <a:r>
              <a:rPr lang="en-US" b="1"/>
              <a:t>Unequal Distribution of Income</a:t>
            </a:r>
          </a:p>
        </p:txBody>
      </p:sp>
    </p:spTree>
    <p:extLst>
      <p:ext uri="{BB962C8B-B14F-4D97-AF65-F5344CB8AC3E}">
        <p14:creationId xmlns:p14="http://schemas.microsoft.com/office/powerpoint/2010/main" val="321567698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421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  <a:defRPr/>
            </a:pPr>
            <a:r>
              <a:rPr lang="en-US" sz="4000">
                <a:latin typeface="Calibri"/>
                <a:ea typeface="ＭＳ Ｐゴシック"/>
                <a:cs typeface="Calibri"/>
              </a:rPr>
              <a:t>EconEdLink Membership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482538" y="2114894"/>
            <a:ext cx="8175171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You can now access CEE’s professional development webinars directly on EconEdLink.org! To receive these new professional development benefits, </a:t>
            </a:r>
            <a:r>
              <a:rPr lang="en-US" b="1">
                <a:latin typeface="Arial"/>
                <a:ea typeface="ＭＳ Ｐゴシック"/>
                <a:cs typeface="Arial"/>
              </a:rPr>
              <a:t>become an EconEdLink </a:t>
            </a:r>
            <a:r>
              <a:rPr lang="en-US" b="1">
                <a:latin typeface="Arial"/>
                <a:ea typeface="ＭＳ Ｐゴシック"/>
                <a:cs typeface="Arial"/>
                <a:hlinkClick r:id="rId3"/>
              </a:rPr>
              <a:t>member</a:t>
            </a:r>
            <a:r>
              <a:rPr lang="en-US">
                <a:latin typeface="Arial"/>
                <a:ea typeface="ＭＳ Ｐゴシック"/>
                <a:cs typeface="Arial"/>
              </a:rPr>
              <a:t>. As a member, you will now be able to: </a:t>
            </a:r>
            <a:endParaRPr lang="en-US"/>
          </a:p>
          <a:p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latin typeface="Arial"/>
                <a:ea typeface="ＭＳ Ｐゴシック"/>
                <a:cs typeface="Arial"/>
              </a:rPr>
              <a:t>Automatically receive a professional development certificate via e-mail within 24 hours after viewing any webinar for a minimum of 45 minutes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latin typeface="Arial"/>
                <a:ea typeface="ＭＳ Ｐゴシック"/>
                <a:cs typeface="Arial"/>
              </a:rPr>
              <a:t>Register for upcoming webinars with a simple one-click process 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latin typeface="Arial"/>
                <a:ea typeface="ＭＳ Ｐゴシック"/>
                <a:cs typeface="Arial"/>
              </a:rPr>
              <a:t>Easily download presentations, lesson plan materials and activities for each webinar 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latin typeface="Arial"/>
                <a:ea typeface="ＭＳ Ｐゴシック"/>
                <a:cs typeface="Arial"/>
              </a:rPr>
              <a:t>Search and view all webinars at your convenience 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latin typeface="Arial"/>
                <a:ea typeface="ＭＳ Ｐゴシック"/>
                <a:cs typeface="Arial"/>
              </a:rPr>
              <a:t>Save webinars to your EconEdLink dashboard for easy access to the event</a:t>
            </a:r>
            <a:endParaRPr lang="en-US"/>
          </a:p>
          <a:p>
            <a:endParaRPr lang="en-US">
              <a:latin typeface="Arial"/>
              <a:ea typeface="ＭＳ Ｐゴシック"/>
              <a:cs typeface="Arial"/>
            </a:endParaRPr>
          </a:p>
          <a:p>
            <a:pPr algn="ctr"/>
            <a:r>
              <a:rPr lang="en-US">
                <a:latin typeface="Arial"/>
                <a:ea typeface="ＭＳ Ｐゴシック"/>
                <a:cs typeface="Arial"/>
              </a:rPr>
              <a:t>You may access our new </a:t>
            </a:r>
            <a:r>
              <a:rPr lang="en-US" b="1">
                <a:latin typeface="Arial"/>
                <a:ea typeface="ＭＳ Ｐゴシック"/>
                <a:cs typeface="Arial"/>
              </a:rPr>
              <a:t>Professional Development</a:t>
            </a:r>
            <a:r>
              <a:rPr lang="en-US">
                <a:latin typeface="Arial"/>
                <a:ea typeface="ＭＳ Ｐゴシック"/>
                <a:cs typeface="Arial"/>
              </a:rPr>
              <a:t> page </a:t>
            </a:r>
            <a:r>
              <a:rPr lang="en-US">
                <a:latin typeface="Arial"/>
                <a:ea typeface="ＭＳ Ｐゴシック"/>
                <a:cs typeface="Arial"/>
                <a:hlinkClick r:id="rId4"/>
              </a:rPr>
              <a:t>here</a:t>
            </a:r>
            <a:endParaRPr lang="en-US">
              <a:latin typeface="Arial"/>
              <a:ea typeface="ＭＳ Ｐゴシック"/>
              <a:cs typeface="Arial"/>
            </a:endParaRPr>
          </a:p>
          <a:p>
            <a:endParaRPr lang="en-US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602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1C38AD-82B8-4CD6-99F3-7C5295877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07" y="2688442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7A9900"/>
                </a:solidFill>
              </a:rPr>
              <a:t>6.2</a:t>
            </a:r>
            <a:r>
              <a:rPr lang="en-US"/>
              <a:t> Externalities</a:t>
            </a:r>
          </a:p>
        </p:txBody>
      </p:sp>
    </p:spTree>
    <p:extLst>
      <p:ext uri="{BB962C8B-B14F-4D97-AF65-F5344CB8AC3E}">
        <p14:creationId xmlns:p14="http://schemas.microsoft.com/office/powerpoint/2010/main" val="774517910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CE945-2D95-4403-AA86-A8147B04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1082040"/>
            <a:ext cx="8229600" cy="1143000"/>
          </a:xfrm>
        </p:spPr>
        <p:txBody>
          <a:bodyPr/>
          <a:lstStyle/>
          <a:p>
            <a:r>
              <a:rPr lang="en-US" sz="4400"/>
              <a:t>Negative Externalities</a:t>
            </a:r>
          </a:p>
        </p:txBody>
      </p:sp>
      <p:pic>
        <p:nvPicPr>
          <p:cNvPr id="4" name="Picture 3" descr="Thermal power station">
            <a:extLst>
              <a:ext uri="{FF2B5EF4-FFF2-40B4-BE49-F238E27FC236}">
                <a16:creationId xmlns:a16="http://schemas.microsoft.com/office/drawing/2014/main" id="{301FC8FF-6441-43EC-9255-B25D0E3A1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02" r="27550"/>
          <a:stretch/>
        </p:blipFill>
        <p:spPr>
          <a:xfrm>
            <a:off x="457200" y="2284095"/>
            <a:ext cx="5271352" cy="396621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595973-9615-4003-976C-F69BFAEF37CA}"/>
              </a:ext>
            </a:extLst>
          </p:cNvPr>
          <p:cNvSpPr txBox="1"/>
          <p:nvPr/>
        </p:nvSpPr>
        <p:spPr>
          <a:xfrm>
            <a:off x="5885715" y="3177690"/>
            <a:ext cx="30432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A  transaction between a buyer and seller that has a spillover cost to a third party.</a:t>
            </a:r>
          </a:p>
        </p:txBody>
      </p:sp>
    </p:spTree>
    <p:extLst>
      <p:ext uri="{BB962C8B-B14F-4D97-AF65-F5344CB8AC3E}">
        <p14:creationId xmlns:p14="http://schemas.microsoft.com/office/powerpoint/2010/main" val="10433106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xternalities - AP Microeconomics - AP MICROECONOMICS">
            <a:extLst>
              <a:ext uri="{FF2B5EF4-FFF2-40B4-BE49-F238E27FC236}">
                <a16:creationId xmlns:a16="http://schemas.microsoft.com/office/drawing/2014/main" id="{BEB3C295-9D53-4CA7-A648-E79493ECA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941739"/>
            <a:ext cx="6572250" cy="421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E2DDD6D-2FAB-4960-8B2C-F8D0BD696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Negative Externality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C6BDC-9E0F-4DCA-B953-11CEDCF87591}"/>
              </a:ext>
            </a:extLst>
          </p:cNvPr>
          <p:cNvSpPr txBox="1"/>
          <p:nvPr/>
        </p:nvSpPr>
        <p:spPr>
          <a:xfrm>
            <a:off x="232229" y="6156552"/>
            <a:ext cx="4034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Microeconomicsap.com</a:t>
            </a:r>
          </a:p>
        </p:txBody>
      </p:sp>
    </p:spTree>
    <p:extLst>
      <p:ext uri="{BB962C8B-B14F-4D97-AF65-F5344CB8AC3E}">
        <p14:creationId xmlns:p14="http://schemas.microsoft.com/office/powerpoint/2010/main" val="2860244210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80FA3-6610-444B-B40F-348B94528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63869"/>
            <a:ext cx="82296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/>
              <a:t>Correcting for a Negative Externality</a:t>
            </a:r>
          </a:p>
        </p:txBody>
      </p:sp>
      <p:pic>
        <p:nvPicPr>
          <p:cNvPr id="4" name="Picture 1" descr="Krug_AP_2e_Econ_fig_75_04.jpg">
            <a:extLst>
              <a:ext uri="{FF2B5EF4-FFF2-40B4-BE49-F238E27FC236}">
                <a16:creationId xmlns:a16="http://schemas.microsoft.com/office/drawing/2014/main" id="{D66D3914-D73D-4881-9A7E-13D2D1F0B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8" y="2413244"/>
            <a:ext cx="8109121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6900A2-CDBB-4060-BE76-34D98F5105B3}"/>
              </a:ext>
            </a:extLst>
          </p:cNvPr>
          <p:cNvSpPr txBox="1"/>
          <p:nvPr/>
        </p:nvSpPr>
        <p:spPr>
          <a:xfrm>
            <a:off x="228600" y="6295292"/>
            <a:ext cx="2734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Krugman: AP Economics</a:t>
            </a:r>
          </a:p>
        </p:txBody>
      </p:sp>
    </p:spTree>
    <p:extLst>
      <p:ext uri="{BB962C8B-B14F-4D97-AF65-F5344CB8AC3E}">
        <p14:creationId xmlns:p14="http://schemas.microsoft.com/office/powerpoint/2010/main" val="679770435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B61B4-D549-41A9-94C5-3D55FB45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Positive Externalities</a:t>
            </a:r>
          </a:p>
        </p:txBody>
      </p:sp>
      <p:pic>
        <p:nvPicPr>
          <p:cNvPr id="3074" name="Picture 2" descr="The Economic Side of Vaccines' Positive Externalities">
            <a:extLst>
              <a:ext uri="{FF2B5EF4-FFF2-40B4-BE49-F238E27FC236}">
                <a16:creationId xmlns:a16="http://schemas.microsoft.com/office/drawing/2014/main" id="{74B54A8A-8648-47C1-9A00-4E0EB6D9B2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" y="2057400"/>
            <a:ext cx="471487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82CA09-134F-43A9-A5C9-B055B1A8F26D}"/>
              </a:ext>
            </a:extLst>
          </p:cNvPr>
          <p:cNvSpPr txBox="1"/>
          <p:nvPr/>
        </p:nvSpPr>
        <p:spPr>
          <a:xfrm>
            <a:off x="5486400" y="2971800"/>
            <a:ext cx="33861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A transaction between a buyer and seller that has a third-party spillover benefit to society.</a:t>
            </a:r>
          </a:p>
        </p:txBody>
      </p:sp>
    </p:spTree>
    <p:extLst>
      <p:ext uri="{BB962C8B-B14F-4D97-AF65-F5344CB8AC3E}">
        <p14:creationId xmlns:p14="http://schemas.microsoft.com/office/powerpoint/2010/main" val="3073774694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2BC1C-6E29-4EAD-90D8-6788BD05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14425"/>
            <a:ext cx="8229600" cy="1143000"/>
          </a:xfrm>
        </p:spPr>
        <p:txBody>
          <a:bodyPr/>
          <a:lstStyle/>
          <a:p>
            <a:r>
              <a:rPr lang="en-US" sz="4400"/>
              <a:t>Positive Externality</a:t>
            </a:r>
          </a:p>
        </p:txBody>
      </p:sp>
      <p:pic>
        <p:nvPicPr>
          <p:cNvPr id="2052" name="Picture 4" descr="Positive and Negative Externalities - AP/IB/College - ReviewEcon.com">
            <a:extLst>
              <a:ext uri="{FF2B5EF4-FFF2-40B4-BE49-F238E27FC236}">
                <a16:creationId xmlns:a16="http://schemas.microsoft.com/office/drawing/2014/main" id="{1684E8B4-CE1E-4271-8B72-0B145F982A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149474"/>
            <a:ext cx="5757863" cy="380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6944E0-030B-43AA-985E-AF44A749B4E8}"/>
              </a:ext>
            </a:extLst>
          </p:cNvPr>
          <p:cNvSpPr txBox="1"/>
          <p:nvPr/>
        </p:nvSpPr>
        <p:spPr>
          <a:xfrm>
            <a:off x="184638" y="6198577"/>
            <a:ext cx="3508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Reviewecon.com</a:t>
            </a:r>
          </a:p>
        </p:txBody>
      </p:sp>
    </p:spTree>
    <p:extLst>
      <p:ext uri="{BB962C8B-B14F-4D97-AF65-F5344CB8AC3E}">
        <p14:creationId xmlns:p14="http://schemas.microsoft.com/office/powerpoint/2010/main" val="3643378498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DF486-DDE9-477D-B5D1-62C55F717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Correcting for a Positive Externality</a:t>
            </a:r>
          </a:p>
        </p:txBody>
      </p:sp>
      <p:pic>
        <p:nvPicPr>
          <p:cNvPr id="12" name="Picture 1" descr="Krug_AP_2e_Econ_fig_75_03.jpg">
            <a:extLst>
              <a:ext uri="{FF2B5EF4-FFF2-40B4-BE49-F238E27FC236}">
                <a16:creationId xmlns:a16="http://schemas.microsoft.com/office/drawing/2014/main" id="{BBCBFA03-B4DA-4E34-88A6-D67323B8B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47544"/>
            <a:ext cx="8229600" cy="379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7C2438-7DA4-4514-AA92-F30A50C96CA5}"/>
              </a:ext>
            </a:extLst>
          </p:cNvPr>
          <p:cNvSpPr txBox="1"/>
          <p:nvPr/>
        </p:nvSpPr>
        <p:spPr>
          <a:xfrm>
            <a:off x="202223" y="6243638"/>
            <a:ext cx="2690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Krugman AP Economics</a:t>
            </a:r>
          </a:p>
        </p:txBody>
      </p:sp>
    </p:spTree>
    <p:extLst>
      <p:ext uri="{BB962C8B-B14F-4D97-AF65-F5344CB8AC3E}">
        <p14:creationId xmlns:p14="http://schemas.microsoft.com/office/powerpoint/2010/main" val="3327074152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7847F-54BF-4047-ADF4-BF95F4CC1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/>
              <a:t>Correcting for a Positive Externality</a:t>
            </a:r>
          </a:p>
        </p:txBody>
      </p:sp>
      <p:pic>
        <p:nvPicPr>
          <p:cNvPr id="4098" name="Picture 2" descr="Positive and Negative Externalities - AP/IB/College - ReviewEcon.com">
            <a:extLst>
              <a:ext uri="{FF2B5EF4-FFF2-40B4-BE49-F238E27FC236}">
                <a16:creationId xmlns:a16="http://schemas.microsoft.com/office/drawing/2014/main" id="{4A7D1A7F-F51B-42D2-9405-EDB20AEC63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06637"/>
            <a:ext cx="6386513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528CEA-40A2-4976-BDC8-BA2B6F3426FC}"/>
              </a:ext>
            </a:extLst>
          </p:cNvPr>
          <p:cNvSpPr txBox="1"/>
          <p:nvPr/>
        </p:nvSpPr>
        <p:spPr>
          <a:xfrm>
            <a:off x="457200" y="6084887"/>
            <a:ext cx="4471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Reviewecon.com</a:t>
            </a:r>
          </a:p>
        </p:txBody>
      </p:sp>
    </p:spTree>
    <p:extLst>
      <p:ext uri="{BB962C8B-B14F-4D97-AF65-F5344CB8AC3E}">
        <p14:creationId xmlns:p14="http://schemas.microsoft.com/office/powerpoint/2010/main" val="3424043715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859F2-8A39-40EE-9592-9C5E14EF9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Government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6DAD9-83AB-4177-8819-EF001660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Quantity Restrictions (quotas)</a:t>
            </a:r>
          </a:p>
          <a:p>
            <a:r>
              <a:rPr lang="en-US"/>
              <a:t>Regulation</a:t>
            </a:r>
          </a:p>
          <a:p>
            <a:r>
              <a:rPr lang="en-US"/>
              <a:t>Per unit taxes</a:t>
            </a:r>
          </a:p>
          <a:p>
            <a:r>
              <a:rPr lang="en-US"/>
              <a:t>Per-unit subsidies</a:t>
            </a:r>
          </a:p>
        </p:txBody>
      </p:sp>
    </p:spTree>
    <p:extLst>
      <p:ext uri="{BB962C8B-B14F-4D97-AF65-F5344CB8AC3E}">
        <p14:creationId xmlns:p14="http://schemas.microsoft.com/office/powerpoint/2010/main" val="1179458973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43AA4-6BC3-4A97-8BFA-A08886CA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/>
              <a:t>Sample Questions</a:t>
            </a:r>
          </a:p>
        </p:txBody>
      </p:sp>
    </p:spTree>
    <p:extLst>
      <p:ext uri="{BB962C8B-B14F-4D97-AF65-F5344CB8AC3E}">
        <p14:creationId xmlns:p14="http://schemas.microsoft.com/office/powerpoint/2010/main" val="196351356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1" y="1061966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>
                <a:latin typeface="Calibri"/>
                <a:ea typeface="ＭＳ Ｐゴシック"/>
                <a:cs typeface="Calibri"/>
              </a:rPr>
              <a:t>Professional Development Certificate</a:t>
            </a:r>
            <a:endParaRPr lang="en-US" sz="4000" b="1">
              <a:solidFill>
                <a:srgbClr val="005CB8"/>
              </a:solidFill>
              <a:effectLst>
                <a:glow>
                  <a:srgbClr val="4F81BD">
                    <a:alpha val="0"/>
                  </a:srgbClr>
                </a:glow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588955" y="2359260"/>
            <a:ext cx="8175171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latin typeface="Arial"/>
                <a:ea typeface="ＭＳ Ｐゴシック"/>
              </a:rPr>
              <a:t>To earn your professional development certificate for this webinar, you must:</a:t>
            </a:r>
          </a:p>
          <a:p>
            <a:endParaRPr lang="en-US">
              <a:latin typeface="Arial"/>
              <a:ea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Arial"/>
                <a:ea typeface="ＭＳ Ｐゴシック"/>
              </a:rPr>
              <a:t>Watch a minimum of 45-minutes and you will automatically receive a professional development </a:t>
            </a:r>
            <a:r>
              <a:rPr lang="en-US" b="1">
                <a:solidFill>
                  <a:srgbClr val="7A9900"/>
                </a:solidFill>
                <a:latin typeface="Arial"/>
                <a:ea typeface="ＭＳ Ｐゴシック"/>
              </a:rPr>
              <a:t>certificate </a:t>
            </a:r>
            <a:r>
              <a:rPr lang="en-US">
                <a:latin typeface="Arial"/>
                <a:ea typeface="ＭＳ Ｐゴシック"/>
              </a:rPr>
              <a:t>via e-mail within 24 hours.</a:t>
            </a:r>
          </a:p>
          <a:p>
            <a:endParaRPr lang="en-US">
              <a:latin typeface="Arial"/>
              <a:ea typeface="ＭＳ Ｐゴシック"/>
            </a:endParaRPr>
          </a:p>
          <a:p>
            <a:r>
              <a:rPr lang="en-US">
                <a:latin typeface="Arial"/>
                <a:ea typeface="ＭＳ Ｐゴシック"/>
                <a:cs typeface="Arial"/>
              </a:rPr>
              <a:t>Accessing resources: </a:t>
            </a:r>
            <a:endParaRPr lang="en-US"/>
          </a:p>
          <a:p>
            <a:endParaRPr lang="en-US"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>
                <a:latin typeface="Arial"/>
                <a:ea typeface="ＭＳ Ｐゴシック"/>
                <a:cs typeface="Arial"/>
              </a:rPr>
              <a:t>You can now easily download presentations, lesson plan materials, and activities for each webinar from </a:t>
            </a:r>
            <a:r>
              <a:rPr lang="en-US" sz="1600" b="1" i="1">
                <a:solidFill>
                  <a:srgbClr val="005CB8"/>
                </a:solidFill>
                <a:latin typeface="Arial"/>
                <a:ea typeface="ＭＳ Ｐゴシック"/>
                <a:cs typeface="Arial"/>
                <a:hlinkClick r:id="rId3"/>
              </a:rPr>
              <a:t>EconEdLink.org/professional-development/</a:t>
            </a:r>
            <a:endParaRPr lang="en-US" sz="1600" b="1" i="1">
              <a:solidFill>
                <a:srgbClr val="005CB8"/>
              </a:solidFill>
              <a:latin typeface="Arial"/>
              <a:ea typeface="ＭＳ Ｐゴシック"/>
              <a:cs typeface="Arial"/>
            </a:endParaRPr>
          </a:p>
          <a:p>
            <a:endParaRPr lang="en-US" b="1" i="1">
              <a:solidFill>
                <a:srgbClr val="005CB8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90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2C9808-0E3B-4B3F-8A4A-D2849A77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" y="3075929"/>
            <a:ext cx="8229600" cy="1143000"/>
          </a:xfrm>
        </p:spPr>
        <p:txBody>
          <a:bodyPr/>
          <a:lstStyle/>
          <a:p>
            <a:br>
              <a:rPr lang="en-US"/>
            </a:br>
            <a:r>
              <a:rPr lang="en-US">
                <a:hlinkClick r:id="rId2"/>
              </a:rPr>
              <a:t>AP Classroom</a:t>
            </a:r>
            <a:br>
              <a:rPr lang="en-US"/>
            </a:br>
            <a:br>
              <a:rPr lang="en-US"/>
            </a:br>
            <a:r>
              <a:rPr lang="en-US" sz="3200">
                <a:hlinkClick r:id="rId3"/>
              </a:rPr>
              <a:t>AP Central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857798493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40FC9-B50F-40D6-86AB-E222B99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54" y="130175"/>
            <a:ext cx="8229600" cy="1143000"/>
          </a:xfrm>
        </p:spPr>
        <p:txBody>
          <a:bodyPr/>
          <a:lstStyle/>
          <a:p>
            <a:r>
              <a:rPr lang="en-US" sz="3600"/>
              <a:t>(2017) FRQ #3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6E8285-75D0-44FF-BCEC-DFA2397FF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49" y="1120164"/>
            <a:ext cx="7041851" cy="47782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F9C4DC-E565-485A-BDCC-0009E3E61952}"/>
              </a:ext>
            </a:extLst>
          </p:cNvPr>
          <p:cNvSpPr txBox="1"/>
          <p:nvPr/>
        </p:nvSpPr>
        <p:spPr>
          <a:xfrm>
            <a:off x="6219930" y="2180492"/>
            <a:ext cx="27650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+mn-lt"/>
              </a:rPr>
              <a:t>a.  Q3, P4</a:t>
            </a:r>
          </a:p>
          <a:p>
            <a:r>
              <a:rPr lang="en-US" sz="1600" b="1">
                <a:solidFill>
                  <a:srgbClr val="FF0000"/>
                </a:solidFill>
                <a:latin typeface="+mn-lt"/>
              </a:rPr>
              <a:t>b.  MSC&gt;MPC</a:t>
            </a:r>
          </a:p>
          <a:p>
            <a:r>
              <a:rPr lang="en-US" sz="1600" b="1">
                <a:solidFill>
                  <a:srgbClr val="FF0000"/>
                </a:solidFill>
                <a:latin typeface="+mn-lt"/>
              </a:rPr>
              <a:t>c. Q3 (MSB=MSC)</a:t>
            </a:r>
          </a:p>
          <a:p>
            <a:r>
              <a:rPr lang="en-US" sz="1600" b="1">
                <a:solidFill>
                  <a:srgbClr val="FF0000"/>
                </a:solidFill>
                <a:latin typeface="+mn-lt"/>
              </a:rPr>
              <a:t>d. P4 – P1, Q2</a:t>
            </a:r>
          </a:p>
          <a:p>
            <a:r>
              <a:rPr lang="en-US" sz="1600" b="1">
                <a:solidFill>
                  <a:srgbClr val="FF0000"/>
                </a:solidFill>
                <a:latin typeface="+mn-lt"/>
              </a:rPr>
              <a:t>e. DWL increases since Q3 is socially optimal Q, and now it is less</a:t>
            </a:r>
          </a:p>
        </p:txBody>
      </p:sp>
    </p:spTree>
    <p:extLst>
      <p:ext uri="{BB962C8B-B14F-4D97-AF65-F5344CB8AC3E}">
        <p14:creationId xmlns:p14="http://schemas.microsoft.com/office/powerpoint/2010/main" val="519333454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2068-B89A-46C1-8196-1C3900A55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9131"/>
            <a:ext cx="8229600" cy="1143000"/>
          </a:xfrm>
        </p:spPr>
        <p:txBody>
          <a:bodyPr/>
          <a:lstStyle/>
          <a:p>
            <a:r>
              <a:rPr lang="en-US" sz="3600"/>
              <a:t>(2011) FRQ #3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57D4EB-8B14-479A-8DC1-07D6AC072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1005" y="1143000"/>
            <a:ext cx="6943725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D2BB1D-A3B2-404D-BB33-746229370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3531210"/>
            <a:ext cx="4000500" cy="2714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5ACE3C-F1B1-47FE-9036-FE7F6276E4F6}"/>
              </a:ext>
            </a:extLst>
          </p:cNvPr>
          <p:cNvSpPr txBox="1"/>
          <p:nvPr/>
        </p:nvSpPr>
        <p:spPr>
          <a:xfrm>
            <a:off x="4677508" y="3877408"/>
            <a:ext cx="3723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+mn-lt"/>
              </a:rPr>
              <a:t>b. Deadweight loss doesn’t change because MC doesn’t change.</a:t>
            </a:r>
          </a:p>
        </p:txBody>
      </p:sp>
    </p:spTree>
    <p:extLst>
      <p:ext uri="{BB962C8B-B14F-4D97-AF65-F5344CB8AC3E}">
        <p14:creationId xmlns:p14="http://schemas.microsoft.com/office/powerpoint/2010/main" val="2915907532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EDDDC-83CF-4744-AC10-218F81E71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1143000"/>
          </a:xfrm>
        </p:spPr>
        <p:txBody>
          <a:bodyPr/>
          <a:lstStyle/>
          <a:p>
            <a:r>
              <a:rPr lang="en-US" sz="3600"/>
              <a:t>(2018) FRQ #2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6F95D8-AF6D-48BB-BFA9-4EAE67D9F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081454"/>
            <a:ext cx="5178669" cy="51412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336227-9525-4513-B5EC-6D3C6745AED8}"/>
              </a:ext>
            </a:extLst>
          </p:cNvPr>
          <p:cNvSpPr txBox="1"/>
          <p:nvPr/>
        </p:nvSpPr>
        <p:spPr>
          <a:xfrm>
            <a:off x="5635869" y="2127739"/>
            <a:ext cx="29366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1600" b="1">
                <a:solidFill>
                  <a:srgbClr val="FF0000"/>
                </a:solidFill>
                <a:latin typeface="+mn-lt"/>
              </a:rPr>
              <a:t>Positive externality, MSB&gt;MPB</a:t>
            </a:r>
          </a:p>
          <a:p>
            <a:pPr marL="342900" indent="-342900">
              <a:buAutoNum type="alphaLcPeriod"/>
            </a:pPr>
            <a:r>
              <a:rPr lang="en-US" sz="1600" b="1">
                <a:solidFill>
                  <a:srgbClr val="FF0000"/>
                </a:solidFill>
                <a:latin typeface="+mn-lt"/>
              </a:rPr>
              <a:t>16, $6</a:t>
            </a:r>
          </a:p>
          <a:p>
            <a:pPr marL="342900" indent="-342900">
              <a:buAutoNum type="alphaLcPeriod"/>
            </a:pPr>
            <a:r>
              <a:rPr lang="en-US" sz="1600" b="1">
                <a:solidFill>
                  <a:srgbClr val="FF0000"/>
                </a:solidFill>
                <a:latin typeface="+mn-lt"/>
              </a:rPr>
              <a:t>DEF</a:t>
            </a:r>
          </a:p>
          <a:p>
            <a:pPr marL="342900" indent="-342900">
              <a:buAutoNum type="alphaLcPeriod"/>
            </a:pPr>
            <a:r>
              <a:rPr lang="en-US" sz="1600" b="1">
                <a:solidFill>
                  <a:srgbClr val="FF0000"/>
                </a:solidFill>
                <a:latin typeface="+mn-lt"/>
              </a:rPr>
              <a:t>$4</a:t>
            </a:r>
          </a:p>
          <a:p>
            <a:pPr marL="342900" indent="-342900">
              <a:buAutoNum type="alphaLcPeriod"/>
            </a:pPr>
            <a:r>
              <a:rPr lang="en-US" sz="1600" b="1">
                <a:solidFill>
                  <a:srgbClr val="FF0000"/>
                </a:solidFill>
                <a:latin typeface="+mn-lt"/>
              </a:rPr>
              <a:t>8 units, DWL increases</a:t>
            </a:r>
          </a:p>
          <a:p>
            <a:pPr marL="342900" indent="-342900">
              <a:buAutoNum type="alphaL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97603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FFE83-C1B6-4A9A-8489-A6D1EDE7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85" y="79131"/>
            <a:ext cx="8229600" cy="1143000"/>
          </a:xfrm>
        </p:spPr>
        <p:txBody>
          <a:bodyPr/>
          <a:lstStyle/>
          <a:p>
            <a:r>
              <a:rPr lang="en-US" sz="3600"/>
              <a:t>(2013) FRQ #3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1B7C83-927F-4C29-A316-434FD9D9C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609" y="1099039"/>
            <a:ext cx="5393715" cy="4448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DB7385-2CD8-4BA0-B60C-4009BEBF1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324" y="1310055"/>
            <a:ext cx="3408118" cy="2657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4B104A-482F-4609-8783-30DF8A32813F}"/>
              </a:ext>
            </a:extLst>
          </p:cNvPr>
          <p:cNvSpPr txBox="1"/>
          <p:nvPr/>
        </p:nvSpPr>
        <p:spPr>
          <a:xfrm>
            <a:off x="5987561" y="4255477"/>
            <a:ext cx="283112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+mn-lt"/>
              </a:rPr>
              <a:t>c</a:t>
            </a:r>
            <a:r>
              <a:rPr lang="en-US" sz="1600" b="1">
                <a:solidFill>
                  <a:srgbClr val="FF0000"/>
                </a:solidFill>
                <a:latin typeface="+mn-lt"/>
              </a:rPr>
              <a:t>. i. Market equilibrium is less than socially optimal since the fireworks generate a positive externality</a:t>
            </a:r>
          </a:p>
          <a:p>
            <a:endParaRPr lang="en-US" sz="1600" b="1">
              <a:solidFill>
                <a:srgbClr val="FF0000"/>
              </a:solidFill>
              <a:latin typeface="+mn-lt"/>
            </a:endParaRPr>
          </a:p>
          <a:p>
            <a:r>
              <a:rPr lang="en-US" sz="1600" b="1">
                <a:solidFill>
                  <a:srgbClr val="FF0000"/>
                </a:solidFill>
                <a:latin typeface="+mn-lt"/>
              </a:rPr>
              <a:t>ii. DWL increases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23059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73839-9A8F-4A8B-8B82-DE605414A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en-US" sz="3600"/>
              <a:t>(2004) FRQ #1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E1F4F2-EEB1-4C07-9BF4-BE50F2E6A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076812"/>
            <a:ext cx="4633547" cy="3989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E1FE34-D1B4-4072-AD25-5FFFE710F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5066812"/>
            <a:ext cx="6372225" cy="1428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AEB99F-0591-4E2F-9835-C014EA8B71FD}"/>
              </a:ext>
            </a:extLst>
          </p:cNvPr>
          <p:cNvSpPr txBox="1"/>
          <p:nvPr/>
        </p:nvSpPr>
        <p:spPr>
          <a:xfrm>
            <a:off x="5090746" y="1424354"/>
            <a:ext cx="389499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1600" b="1">
                <a:solidFill>
                  <a:srgbClr val="FF0000"/>
                </a:solidFill>
                <a:latin typeface="+mn-lt"/>
              </a:rPr>
              <a:t>Negative externality, MSC&gt;MPC</a:t>
            </a:r>
          </a:p>
          <a:p>
            <a:pPr marL="342900" indent="-342900">
              <a:buAutoNum type="alphaLcPeriod"/>
            </a:pPr>
            <a:r>
              <a:rPr lang="en-US" sz="1600" b="1">
                <a:solidFill>
                  <a:srgbClr val="FF0000"/>
                </a:solidFill>
                <a:latin typeface="+mn-lt"/>
              </a:rPr>
              <a:t>Q2, where MSB=MSC</a:t>
            </a:r>
          </a:p>
          <a:p>
            <a:pPr marL="342900" indent="-342900">
              <a:buAutoNum type="alphaLcPeriod"/>
            </a:pPr>
            <a:r>
              <a:rPr lang="en-US" sz="1600" b="1">
                <a:solidFill>
                  <a:srgbClr val="FF0000"/>
                </a:solidFill>
                <a:latin typeface="+mn-lt"/>
              </a:rPr>
              <a:t>i.   Q1, MR=MPC</a:t>
            </a:r>
          </a:p>
          <a:p>
            <a:r>
              <a:rPr lang="en-US" sz="1600" b="1">
                <a:solidFill>
                  <a:srgbClr val="FF0000"/>
                </a:solidFill>
                <a:latin typeface="+mn-lt"/>
              </a:rPr>
              <a:t>       ii.  Subsidy</a:t>
            </a:r>
          </a:p>
          <a:p>
            <a:r>
              <a:rPr lang="en-US" sz="1600" b="1">
                <a:solidFill>
                  <a:srgbClr val="FF0000"/>
                </a:solidFill>
                <a:latin typeface="+mn-lt"/>
              </a:rPr>
              <a:t>       iii. $3</a:t>
            </a:r>
          </a:p>
          <a:p>
            <a:pPr marL="342900" indent="-342900">
              <a:buAutoNum type="alphaLcPeriod" startAt="4"/>
            </a:pPr>
            <a:r>
              <a:rPr lang="en-US" sz="1600" b="1" err="1">
                <a:solidFill>
                  <a:srgbClr val="FF0000"/>
                </a:solidFill>
                <a:latin typeface="+mn-lt"/>
              </a:rPr>
              <a:t>i</a:t>
            </a:r>
            <a:r>
              <a:rPr lang="en-US" sz="1600" b="1">
                <a:solidFill>
                  <a:srgbClr val="FF0000"/>
                </a:solidFill>
                <a:latin typeface="+mn-lt"/>
              </a:rPr>
              <a:t>.  Q3,whereMPC=MSB(Demand)</a:t>
            </a:r>
          </a:p>
          <a:p>
            <a:r>
              <a:rPr lang="en-US" sz="1600" b="1">
                <a:solidFill>
                  <a:srgbClr val="FF0000"/>
                </a:solidFill>
                <a:latin typeface="+mn-lt"/>
              </a:rPr>
              <a:t>       ii.  Tax</a:t>
            </a:r>
          </a:p>
          <a:p>
            <a:r>
              <a:rPr lang="en-US" sz="1600" b="1">
                <a:solidFill>
                  <a:srgbClr val="FF0000"/>
                </a:solidFill>
                <a:latin typeface="+mn-lt"/>
              </a:rPr>
              <a:t>       iii. $5 (12-7)</a:t>
            </a:r>
          </a:p>
          <a:p>
            <a:pPr marL="342900" indent="-342900">
              <a:buAutoNum type="alphaLcPeriod" startAt="4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3429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810A9-5B05-48F3-A9D2-E5B5A0C15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30" y="129540"/>
            <a:ext cx="8229600" cy="1143000"/>
          </a:xfrm>
        </p:spPr>
        <p:txBody>
          <a:bodyPr/>
          <a:lstStyle/>
          <a:p>
            <a:r>
              <a:rPr lang="en-US" sz="4400"/>
              <a:t>AP Classroom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3DD669-C1E6-42A8-B7BC-1B2F745C9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554" y="1354016"/>
            <a:ext cx="7491046" cy="486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48927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8BF0B-71C1-43C9-A501-BE08305B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Personal Progress Checks for Each Unit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553D5B-AF0F-4729-A2A9-994477EAB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164944"/>
            <a:ext cx="822960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84509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16453-7660-499B-BC82-E716A8E60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AP Question Bank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CE66C0-5D72-40A1-882C-91B1AC4B5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57400"/>
            <a:ext cx="8229600" cy="362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66123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FB3F-8542-448A-AC62-36CFA6A30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AP Microeconomics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1EB07-8AC1-4732-B9D0-355AAC646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Review Econ </a:t>
            </a:r>
            <a:endParaRPr lang="en-US"/>
          </a:p>
          <a:p>
            <a:r>
              <a:rPr lang="en-US">
                <a:hlinkClick r:id="rId3"/>
              </a:rPr>
              <a:t>ACDC Micro 6.2</a:t>
            </a:r>
            <a:endParaRPr lang="en-US"/>
          </a:p>
          <a:p>
            <a:r>
              <a:rPr lang="en-US">
                <a:hlinkClick r:id="rId4"/>
              </a:rPr>
              <a:t>ACDC Negative Externalities</a:t>
            </a:r>
            <a:endParaRPr lang="en-US"/>
          </a:p>
          <a:p>
            <a:r>
              <a:rPr lang="en-US">
                <a:hlinkClick r:id="rId5"/>
              </a:rPr>
              <a:t>ACDC Positive Externalities</a:t>
            </a:r>
            <a:endParaRPr lang="en-US"/>
          </a:p>
          <a:p>
            <a:r>
              <a:rPr lang="en-US">
                <a:hlinkClick r:id="rId6"/>
              </a:rPr>
              <a:t>ACDC Micro Topics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4007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/>
              <a:t>Agenda</a:t>
            </a:r>
            <a:endParaRPr lang="en-US" sz="5500" b="1">
              <a:ln w="11430"/>
              <a:solidFill>
                <a:srgbClr val="005CB8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1"/>
            <a:ext cx="8229600" cy="4175760"/>
          </a:xfrm>
        </p:spPr>
        <p:txBody>
          <a:bodyPr/>
          <a:lstStyle/>
          <a:p>
            <a:r>
              <a:rPr lang="en-US" sz="2500" b="1">
                <a:latin typeface="Calibri Light"/>
                <a:ea typeface="ＭＳ Ｐゴシック"/>
                <a:cs typeface="Calibri Light"/>
              </a:rPr>
              <a:t>Overview of AP Micro Exam</a:t>
            </a:r>
          </a:p>
          <a:p>
            <a:r>
              <a:rPr lang="en-US" sz="2500" b="1">
                <a:latin typeface="Calibri Light"/>
                <a:ea typeface="ＭＳ Ｐゴシック"/>
                <a:cs typeface="Calibri Light"/>
              </a:rPr>
              <a:t>Externalities </a:t>
            </a:r>
          </a:p>
          <a:p>
            <a:r>
              <a:rPr lang="en-US" sz="2500" b="1">
                <a:latin typeface="Calibri Light"/>
                <a:ea typeface="ＭＳ Ｐゴシック"/>
                <a:cs typeface="Calibri Light"/>
              </a:rPr>
              <a:t> Example Problems</a:t>
            </a:r>
          </a:p>
          <a:p>
            <a:r>
              <a:rPr lang="en-US" sz="2500" b="1">
                <a:latin typeface="Calibri Light"/>
                <a:ea typeface="ＭＳ Ｐゴシック"/>
                <a:cs typeface="Calibri Light"/>
              </a:rPr>
              <a:t>Resources for Review</a:t>
            </a:r>
          </a:p>
          <a:p>
            <a:r>
              <a:rPr lang="en-US" sz="2500" b="1">
                <a:latin typeface="Calibri Light"/>
                <a:ea typeface="ＭＳ Ｐゴシック"/>
                <a:cs typeface="Calibri Light"/>
              </a:rPr>
              <a:t>Questions?</a:t>
            </a:r>
            <a:endParaRPr lang="en-US" sz="25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7D018-D874-4F2B-B342-5EDC9A50A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C649-F708-4AC9-8950-68CC2FAE1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AP Micro Review- Gabe Ren</a:t>
            </a:r>
            <a:endParaRPr lang="en-US"/>
          </a:p>
          <a:p>
            <a:r>
              <a:rPr lang="en-US">
                <a:hlinkClick r:id="rId3"/>
              </a:rPr>
              <a:t>Kahn Academy</a:t>
            </a:r>
            <a:endParaRPr lang="en-US"/>
          </a:p>
          <a:p>
            <a:r>
              <a:rPr lang="en-US">
                <a:hlinkClick r:id="rId4"/>
              </a:rPr>
              <a:t>Every AP Micro Graph Explained</a:t>
            </a:r>
            <a:endParaRPr lang="en-US"/>
          </a:p>
          <a:p>
            <a:r>
              <a:rPr lang="en-US"/>
              <a:t>Jason Welker-</a:t>
            </a:r>
            <a:r>
              <a:rPr lang="en-US">
                <a:hlinkClick r:id="rId5"/>
              </a:rPr>
              <a:t>https://www.econclassroom.com/wp-content/uploads/2012/04/AP-Micro-Exam-study-guide.pdf</a:t>
            </a:r>
            <a:endParaRPr lang="en-US"/>
          </a:p>
          <a:p>
            <a:r>
              <a:rPr lang="en-US"/>
              <a:t>AP Micro Cue Card- Sally Dickson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793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noFill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>
                <a:latin typeface="Calibri"/>
                <a:ea typeface="ＭＳ Ｐゴシック"/>
                <a:cs typeface="Calibri"/>
              </a:rPr>
              <a:t>CEE Affiliates</a:t>
            </a:r>
            <a:endParaRPr lang="en-US" sz="5500" b="1">
              <a:ln w="11430"/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F44DA-7F29-495C-9279-01A773172FC7}"/>
              </a:ext>
            </a:extLst>
          </p:cNvPr>
          <p:cNvSpPr txBox="1"/>
          <p:nvPr/>
        </p:nvSpPr>
        <p:spPr>
          <a:xfrm>
            <a:off x="1501666" y="5134678"/>
            <a:ext cx="61406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  <a:hlinkClick r:id="rId3"/>
              </a:rPr>
              <a:t>https://www.councilforeconed.org/resources/local-affiliates/</a:t>
            </a:r>
            <a:endParaRPr lang="en-US"/>
          </a:p>
          <a:p>
            <a:pPr algn="l"/>
            <a:endParaRPr lang="en-US"/>
          </a:p>
        </p:txBody>
      </p:sp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85988BD1-7DE7-45DD-9D4C-654DA4937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2335947"/>
            <a:ext cx="6095999" cy="24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1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C49A-50A7-49D5-B1A2-57AAF226F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139" y="1145686"/>
            <a:ext cx="7772400" cy="1470025"/>
          </a:xfrm>
        </p:spPr>
        <p:txBody>
          <a:bodyPr/>
          <a:lstStyle/>
          <a:p>
            <a:r>
              <a:rPr lang="en-US" sz="5400">
                <a:latin typeface="Calibri"/>
                <a:ea typeface="ＭＳ Ｐゴシック"/>
                <a:cs typeface="Calibri"/>
              </a:rPr>
              <a:t>Thank You to Our Sponsors!</a:t>
            </a:r>
            <a:endParaRPr lang="en-US" sz="5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6CDAE-25F6-4A13-9FAD-1DA0236E53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79" y="2622632"/>
            <a:ext cx="2378110" cy="2378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6" y="2690224"/>
            <a:ext cx="4725799" cy="1302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31" y="5899538"/>
            <a:ext cx="6217920" cy="5943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15" y="3811687"/>
            <a:ext cx="1905000" cy="187452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7E8432-E2ED-4609-928F-7A71E7351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74" y="5243613"/>
            <a:ext cx="1188720" cy="11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427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/>
              <a:t>Objectives</a:t>
            </a:r>
            <a:endParaRPr lang="en-US" sz="5500" b="1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1"/>
            <a:ext cx="8229600" cy="4175760"/>
          </a:xfrm>
        </p:spPr>
        <p:txBody>
          <a:bodyPr>
            <a:noAutofit/>
          </a:bodyPr>
          <a:lstStyle/>
          <a:p>
            <a:pPr defTabSz="905255">
              <a:defRPr sz="3168"/>
            </a:pPr>
            <a:r>
              <a:rPr lang="en-US" sz="2500" b="1">
                <a:latin typeface="Calibri"/>
                <a:ea typeface="ＭＳ Ｐゴシック"/>
                <a:cs typeface="Calibri"/>
              </a:rPr>
              <a:t>Review</a:t>
            </a:r>
            <a:r>
              <a:rPr lang="en-US" sz="2500">
                <a:latin typeface="Calibri"/>
                <a:ea typeface="ＭＳ Ｐゴシック"/>
                <a:cs typeface="Calibri"/>
              </a:rPr>
              <a:t> positive and negative externalities in the context of the AP Micro exam.</a:t>
            </a:r>
          </a:p>
          <a:p>
            <a:pPr defTabSz="905255">
              <a:defRPr sz="3168"/>
            </a:pPr>
            <a:r>
              <a:rPr lang="en-US" sz="2500" b="1">
                <a:latin typeface="Calibri"/>
                <a:ea typeface="ＭＳ Ｐゴシック"/>
                <a:cs typeface="Calibri"/>
              </a:rPr>
              <a:t>Obtain</a:t>
            </a:r>
            <a:r>
              <a:rPr lang="en-US" sz="2500">
                <a:latin typeface="Calibri"/>
                <a:ea typeface="ＭＳ Ｐゴシック"/>
                <a:cs typeface="Calibri"/>
              </a:rPr>
              <a:t> resources that can be used to prepare students for AP Micro exam.</a:t>
            </a:r>
          </a:p>
          <a:p>
            <a:pPr defTabSz="905255">
              <a:defRPr sz="3168"/>
            </a:pPr>
            <a:r>
              <a:rPr lang="en-US" sz="2500">
                <a:latin typeface="Calibri"/>
                <a:ea typeface="ＭＳ Ｐゴシック"/>
                <a:cs typeface="Calibri"/>
              </a:rPr>
              <a:t>questions on externalities.</a:t>
            </a:r>
            <a:endParaRPr lang="en-US" sz="2500"/>
          </a:p>
          <a:p>
            <a:pPr marL="0" indent="0" defTabSz="905255">
              <a:buNone/>
              <a:defRPr sz="3168"/>
            </a:pPr>
            <a:r>
              <a:rPr lang="en-US" b="1">
                <a:latin typeface="Calibri"/>
                <a:ea typeface="ＭＳ Ｐゴシック"/>
                <a:cs typeface="Calibri"/>
              </a:rPr>
              <a:t>Answer</a:t>
            </a:r>
            <a:endParaRPr lang="en-US" sz="2750"/>
          </a:p>
        </p:txBody>
      </p:sp>
    </p:spTree>
    <p:extLst>
      <p:ext uri="{BB962C8B-B14F-4D97-AF65-F5344CB8AC3E}">
        <p14:creationId xmlns:p14="http://schemas.microsoft.com/office/powerpoint/2010/main" val="100049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D1ED5-03CF-4DA8-A353-B4C3FB7D2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AP Micro Exam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58F26-A059-42E9-B215-C634D4816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98" y="2462851"/>
            <a:ext cx="8229600" cy="3779520"/>
          </a:xfrm>
        </p:spPr>
        <p:txBody>
          <a:bodyPr/>
          <a:lstStyle/>
          <a:p>
            <a:r>
              <a:rPr lang="en-US">
                <a:solidFill>
                  <a:srgbClr val="7A9900"/>
                </a:solidFill>
              </a:rPr>
              <a:t>Wednesday, May 12 </a:t>
            </a:r>
            <a:r>
              <a:rPr lang="en-US"/>
              <a:t>@</a:t>
            </a:r>
            <a:r>
              <a:rPr lang="en-US">
                <a:solidFill>
                  <a:srgbClr val="7A9900"/>
                </a:solidFill>
              </a:rPr>
              <a:t> </a:t>
            </a:r>
            <a:r>
              <a:rPr lang="en-US"/>
              <a:t>12:00 PM EDT</a:t>
            </a:r>
          </a:p>
          <a:p>
            <a:r>
              <a:rPr lang="en-US">
                <a:solidFill>
                  <a:srgbClr val="7A9900"/>
                </a:solidFill>
              </a:rPr>
              <a:t>Friday, May 28 </a:t>
            </a:r>
            <a:r>
              <a:rPr lang="en-US"/>
              <a:t>@ 4:00 PM EDT</a:t>
            </a:r>
          </a:p>
          <a:p>
            <a:r>
              <a:rPr lang="en-US">
                <a:solidFill>
                  <a:srgbClr val="7A9900"/>
                </a:solidFill>
              </a:rPr>
              <a:t>Tuesday, June 8 </a:t>
            </a:r>
            <a:r>
              <a:rPr lang="en-US"/>
              <a:t>@ 4:00 PM EDT</a:t>
            </a:r>
          </a:p>
        </p:txBody>
      </p:sp>
    </p:spTree>
    <p:extLst>
      <p:ext uri="{BB962C8B-B14F-4D97-AF65-F5344CB8AC3E}">
        <p14:creationId xmlns:p14="http://schemas.microsoft.com/office/powerpoint/2010/main" val="44624276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BA454-3378-464F-85D0-BD874C66B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AP Micro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B4E24-1B21-4C6A-B75C-6653FF912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Section I: Multiple Choice</a:t>
            </a:r>
          </a:p>
          <a:p>
            <a:pPr marL="0" indent="0">
              <a:buNone/>
            </a:pPr>
            <a:r>
              <a:rPr lang="en-US" b="1"/>
              <a:t>	</a:t>
            </a:r>
            <a:r>
              <a:rPr lang="en-US" b="1">
                <a:solidFill>
                  <a:srgbClr val="7A9900"/>
                </a:solidFill>
              </a:rPr>
              <a:t>60 questions, 70 minutes, 66% of Exam Score</a:t>
            </a:r>
          </a:p>
          <a:p>
            <a:pPr marL="0" indent="0">
              <a:buNone/>
            </a:pP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Section II: Free Response</a:t>
            </a:r>
          </a:p>
          <a:p>
            <a:pPr marL="0" indent="0">
              <a:buNone/>
            </a:pPr>
            <a:r>
              <a:rPr lang="en-US" b="1"/>
              <a:t>	</a:t>
            </a:r>
            <a:r>
              <a:rPr lang="en-US" b="1">
                <a:solidFill>
                  <a:srgbClr val="7A9900"/>
                </a:solidFill>
              </a:rPr>
              <a:t>3 questions, 60 minutes, 33% of Exam Score</a:t>
            </a:r>
          </a:p>
          <a:p>
            <a:pPr marL="0" indent="0">
              <a:buNone/>
            </a:pPr>
            <a:r>
              <a:rPr lang="en-US" b="1"/>
              <a:t>		1 long- 50% of section score</a:t>
            </a:r>
          </a:p>
          <a:p>
            <a:pPr marL="0" indent="0">
              <a:buNone/>
            </a:pPr>
            <a:r>
              <a:rPr lang="en-US" b="1"/>
              <a:t>		2 short- each worth 25% of section score</a:t>
            </a:r>
          </a:p>
        </p:txBody>
      </p:sp>
    </p:spTree>
    <p:extLst>
      <p:ext uri="{BB962C8B-B14F-4D97-AF65-F5344CB8AC3E}">
        <p14:creationId xmlns:p14="http://schemas.microsoft.com/office/powerpoint/2010/main" val="361212607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BB25E-6D97-4E25-AC5A-C7166F108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Order of FRQs on Digital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38032-98EB-4155-AF6E-5A39381F5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Short free-response question</a:t>
            </a:r>
          </a:p>
          <a:p>
            <a:pPr marL="514350" indent="-514350">
              <a:buAutoNum type="arabicPeriod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Short free-response question</a:t>
            </a:r>
          </a:p>
          <a:p>
            <a:pPr marL="514350" indent="-514350">
              <a:buAutoNum type="arabicPeriod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Long free-response question</a:t>
            </a:r>
          </a:p>
          <a:p>
            <a:pPr marL="514350" indent="-514350">
              <a:buAutoNum type="arabicPeriod"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2C038F-A264-4C94-9256-A6988AF44A5B}"/>
              </a:ext>
            </a:extLst>
          </p:cNvPr>
          <p:cNvSpPr txBox="1"/>
          <p:nvPr/>
        </p:nvSpPr>
        <p:spPr>
          <a:xfrm>
            <a:off x="1259634" y="4721289"/>
            <a:ext cx="6820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- Students cannot go back to questions they have already      answered, nor skip ahead on the digital exam</a:t>
            </a:r>
          </a:p>
          <a:p>
            <a:r>
              <a:rPr lang="en-US"/>
              <a:t>- Calculators are ONLY permitted on the digital exam </a:t>
            </a:r>
          </a:p>
        </p:txBody>
      </p:sp>
    </p:spTree>
    <p:extLst>
      <p:ext uri="{BB962C8B-B14F-4D97-AF65-F5344CB8AC3E}">
        <p14:creationId xmlns:p14="http://schemas.microsoft.com/office/powerpoint/2010/main" val="140602582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BEB07-F47F-4287-846C-FC67EEAB4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Digital/Remote AP Exams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C42DA-AE4E-4B0A-98CC-1420602CD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779520"/>
          </a:xfrm>
        </p:spPr>
        <p:txBody>
          <a:bodyPr/>
          <a:lstStyle/>
          <a:p>
            <a:r>
              <a:rPr lang="en-US">
                <a:hlinkClick r:id="rId2"/>
              </a:rPr>
              <a:t>Information for Digital/Remote AP Exams</a:t>
            </a:r>
            <a:endParaRPr lang="en-US"/>
          </a:p>
          <a:p>
            <a:r>
              <a:rPr lang="en-US"/>
              <a:t>Students are permitted to install the app on their own computer at </a:t>
            </a:r>
            <a:r>
              <a:rPr lang="en-US">
                <a:hlinkClick r:id="rId3"/>
              </a:rPr>
              <a:t>cb.org/ap2021examapp</a:t>
            </a:r>
            <a:endParaRPr lang="en-US"/>
          </a:p>
          <a:p>
            <a:r>
              <a:rPr lang="en-US"/>
              <a:t>Digital practice on the app is now available</a:t>
            </a:r>
          </a:p>
          <a:p>
            <a:r>
              <a:rPr lang="en-US"/>
              <a:t>Three days prior to exam, students will complete exam set-up for EACH digital exam</a:t>
            </a:r>
          </a:p>
          <a:p>
            <a:r>
              <a:rPr lang="en-US"/>
              <a:t>On day of exam, students must check in 30 minutes prior to exam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8654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cd82c5b-74c9-4827-94f1-5bf219ae6b20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6113DE-D385-4A48-8B16-CD7F492379D6}">
  <ds:schemaRefs>
    <ds:schemaRef ds:uri="9cd82c5b-74c9-4827-94f1-5bf219ae6b20"/>
    <ds:schemaRef ds:uri="bfa4db11-c700-41fb-b639-f7e6b4e680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F8332A4-542C-494D-8506-1C720B46413C}">
  <ds:schemaRefs>
    <ds:schemaRef ds:uri="9cd82c5b-74c9-4827-94f1-5bf219ae6b20"/>
    <ds:schemaRef ds:uri="bfa4db11-c700-41fb-b639-f7e6b4e680b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42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  Preparing  for the AP Micro Exam: Externalities and Firms Presented by Kathleen Brennan May 10, 2021 kbrennan@mountsaintmary.org</vt:lpstr>
      <vt:lpstr>EconEdLink Membership</vt:lpstr>
      <vt:lpstr>Professional Development Certificate</vt:lpstr>
      <vt:lpstr>Agenda</vt:lpstr>
      <vt:lpstr>Objectives</vt:lpstr>
      <vt:lpstr>AP Micro Exam Dates</vt:lpstr>
      <vt:lpstr>AP Micro Exam</vt:lpstr>
      <vt:lpstr>Order of FRQs on Digital Exam</vt:lpstr>
      <vt:lpstr>Digital/Remote AP Exams</vt:lpstr>
      <vt:lpstr> AP Classroom  AP Central</vt:lpstr>
      <vt:lpstr>AP Microeconomics Exam</vt:lpstr>
      <vt:lpstr>Unit 6: Market Failure  and the Role of Government</vt:lpstr>
      <vt:lpstr>6.1 Socially Efficient  and Inefficient Market Outcomes</vt:lpstr>
      <vt:lpstr>Demand and Supply</vt:lpstr>
      <vt:lpstr>PowerPoint Presentation</vt:lpstr>
      <vt:lpstr>PowerPoint Presentation</vt:lpstr>
      <vt:lpstr>PowerPoint Presentation</vt:lpstr>
      <vt:lpstr>Important Concepts</vt:lpstr>
      <vt:lpstr>Market Failures</vt:lpstr>
      <vt:lpstr>6.2 Externalities</vt:lpstr>
      <vt:lpstr>Negative Externalities</vt:lpstr>
      <vt:lpstr>Negative Externality</vt:lpstr>
      <vt:lpstr>Correcting for a Negative Externality</vt:lpstr>
      <vt:lpstr>Positive Externalities</vt:lpstr>
      <vt:lpstr>Positive Externality</vt:lpstr>
      <vt:lpstr>Correcting for a Positive Externality</vt:lpstr>
      <vt:lpstr>Correcting for a Positive Externality</vt:lpstr>
      <vt:lpstr>Government Interventions</vt:lpstr>
      <vt:lpstr>Sample Questions</vt:lpstr>
      <vt:lpstr> AP Classroom  AP Central</vt:lpstr>
      <vt:lpstr>(2017) FRQ #3</vt:lpstr>
      <vt:lpstr>(2011) FRQ #3</vt:lpstr>
      <vt:lpstr>(2018) FRQ #2</vt:lpstr>
      <vt:lpstr>(2013) FRQ #3</vt:lpstr>
      <vt:lpstr>(2004) FRQ #1</vt:lpstr>
      <vt:lpstr>AP Classroom</vt:lpstr>
      <vt:lpstr>Personal Progress Checks for Each Unit</vt:lpstr>
      <vt:lpstr>AP Question Bank</vt:lpstr>
      <vt:lpstr>AP Microeconomics Resources</vt:lpstr>
      <vt:lpstr>Additional Resources</vt:lpstr>
      <vt:lpstr>CEE Affiliates</vt:lpstr>
      <vt:lpstr>Thank You to Our Sponsors!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creator>Marsha Masters</dc:creator>
  <cp:revision>1</cp:revision>
  <dcterms:created xsi:type="dcterms:W3CDTF">2012-09-11T15:07:18Z</dcterms:created>
  <dcterms:modified xsi:type="dcterms:W3CDTF">2021-05-10T18:38:17Z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