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30"/>
  </p:notesMasterIdLst>
  <p:sldIdLst>
    <p:sldId id="256" r:id="rId5"/>
    <p:sldId id="278" r:id="rId6"/>
    <p:sldId id="279" r:id="rId7"/>
    <p:sldId id="257" r:id="rId8"/>
    <p:sldId id="264" r:id="rId9"/>
    <p:sldId id="258" r:id="rId10"/>
    <p:sldId id="259" r:id="rId11"/>
    <p:sldId id="261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0" r:id="rId28"/>
    <p:sldId id="281" r:id="rId2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187AE0-08E9-4AAA-84C4-DC73010343FA}" v="3" dt="2021-04-28T15:55:46.026"/>
  </p1510:revLst>
</p1510:revInfo>
</file>

<file path=ppt/tableStyles.xml><?xml version="1.0" encoding="utf-8"?>
<a:tblStyleLst xmlns:a="http://schemas.openxmlformats.org/drawingml/2006/main" def="{08FA0524-6EE1-4C3F-9E73-AA6292561461}">
  <a:tblStyle styleId="{08FA0524-6EE1-4C3F-9E73-AA62925614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78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von Carson" userId="f1f62c45-4a19-4f8e-934b-b4c64f876624" providerId="ADAL" clId="{2E187AE0-08E9-4AAA-84C4-DC73010343FA}"/>
    <pc:docChg chg="custSel addSld delSld modSld sldOrd">
      <pc:chgData name="Jarvon Carson" userId="f1f62c45-4a19-4f8e-934b-b4c64f876624" providerId="ADAL" clId="{2E187AE0-08E9-4AAA-84C4-DC73010343FA}" dt="2021-04-28T16:01:45.326" v="65" actId="6549"/>
      <pc:docMkLst>
        <pc:docMk/>
      </pc:docMkLst>
      <pc:sldChg chg="modSp mod">
        <pc:chgData name="Jarvon Carson" userId="f1f62c45-4a19-4f8e-934b-b4c64f876624" providerId="ADAL" clId="{2E187AE0-08E9-4AAA-84C4-DC73010343FA}" dt="2021-04-28T16:01:45.326" v="65" actId="6549"/>
        <pc:sldMkLst>
          <pc:docMk/>
          <pc:sldMk cId="0" sldId="256"/>
        </pc:sldMkLst>
        <pc:spChg chg="mod">
          <ac:chgData name="Jarvon Carson" userId="f1f62c45-4a19-4f8e-934b-b4c64f876624" providerId="ADAL" clId="{2E187AE0-08E9-4AAA-84C4-DC73010343FA}" dt="2021-04-28T15:52:11.029" v="1" actId="255"/>
          <ac:spMkLst>
            <pc:docMk/>
            <pc:sldMk cId="0" sldId="256"/>
            <ac:spMk id="53" creationId="{00000000-0000-0000-0000-000000000000}"/>
          </ac:spMkLst>
        </pc:spChg>
        <pc:spChg chg="mod">
          <ac:chgData name="Jarvon Carson" userId="f1f62c45-4a19-4f8e-934b-b4c64f876624" providerId="ADAL" clId="{2E187AE0-08E9-4AAA-84C4-DC73010343FA}" dt="2021-04-28T16:01:45.326" v="65" actId="6549"/>
          <ac:spMkLst>
            <pc:docMk/>
            <pc:sldMk cId="0" sldId="256"/>
            <ac:spMk id="54" creationId="{00000000-0000-0000-0000-000000000000}"/>
          </ac:spMkLst>
        </pc:spChg>
      </pc:sldChg>
      <pc:sldChg chg="modSp mod">
        <pc:chgData name="Jarvon Carson" userId="f1f62c45-4a19-4f8e-934b-b4c64f876624" providerId="ADAL" clId="{2E187AE0-08E9-4AAA-84C4-DC73010343FA}" dt="2021-04-28T16:01:33.616" v="63" actId="20577"/>
        <pc:sldMkLst>
          <pc:docMk/>
          <pc:sldMk cId="0" sldId="257"/>
        </pc:sldMkLst>
        <pc:spChg chg="mod">
          <ac:chgData name="Jarvon Carson" userId="f1f62c45-4a19-4f8e-934b-b4c64f876624" providerId="ADAL" clId="{2E187AE0-08E9-4AAA-84C4-DC73010343FA}" dt="2021-04-28T16:01:33.616" v="63" actId="20577"/>
          <ac:spMkLst>
            <pc:docMk/>
            <pc:sldMk cId="0" sldId="257"/>
            <ac:spMk id="62" creationId="{00000000-0000-0000-0000-000000000000}"/>
          </ac:spMkLst>
        </pc:spChg>
      </pc:sldChg>
      <pc:sldChg chg="modSp del mod">
        <pc:chgData name="Jarvon Carson" userId="f1f62c45-4a19-4f8e-934b-b4c64f876624" providerId="ADAL" clId="{2E187AE0-08E9-4AAA-84C4-DC73010343FA}" dt="2021-04-28T15:58:34.562" v="47" actId="2696"/>
        <pc:sldMkLst>
          <pc:docMk/>
          <pc:sldMk cId="0" sldId="260"/>
        </pc:sldMkLst>
        <pc:spChg chg="mod">
          <ac:chgData name="Jarvon Carson" userId="f1f62c45-4a19-4f8e-934b-b4c64f876624" providerId="ADAL" clId="{2E187AE0-08E9-4AAA-84C4-DC73010343FA}" dt="2021-04-28T15:53:22.979" v="12" actId="2711"/>
          <ac:spMkLst>
            <pc:docMk/>
            <pc:sldMk cId="0" sldId="260"/>
            <ac:spMk id="85" creationId="{00000000-0000-0000-0000-000000000000}"/>
          </ac:spMkLst>
        </pc:spChg>
      </pc:sldChg>
      <pc:sldChg chg="modSp mod">
        <pc:chgData name="Jarvon Carson" userId="f1f62c45-4a19-4f8e-934b-b4c64f876624" providerId="ADAL" clId="{2E187AE0-08E9-4AAA-84C4-DC73010343FA}" dt="2021-04-28T15:53:11.677" v="11" actId="207"/>
        <pc:sldMkLst>
          <pc:docMk/>
          <pc:sldMk cId="0" sldId="261"/>
        </pc:sldMkLst>
        <pc:spChg chg="mod">
          <ac:chgData name="Jarvon Carson" userId="f1f62c45-4a19-4f8e-934b-b4c64f876624" providerId="ADAL" clId="{2E187AE0-08E9-4AAA-84C4-DC73010343FA}" dt="2021-04-28T15:53:11.677" v="11" actId="207"/>
          <ac:spMkLst>
            <pc:docMk/>
            <pc:sldMk cId="0" sldId="261"/>
            <ac:spMk id="91" creationId="{00000000-0000-0000-0000-000000000000}"/>
          </ac:spMkLst>
        </pc:spChg>
      </pc:sldChg>
      <pc:sldChg chg="modSp mod">
        <pc:chgData name="Jarvon Carson" userId="f1f62c45-4a19-4f8e-934b-b4c64f876624" providerId="ADAL" clId="{2E187AE0-08E9-4AAA-84C4-DC73010343FA}" dt="2021-04-28T15:57:00.522" v="30" actId="207"/>
        <pc:sldMkLst>
          <pc:docMk/>
          <pc:sldMk cId="0" sldId="263"/>
        </pc:sldMkLst>
        <pc:spChg chg="mod">
          <ac:chgData name="Jarvon Carson" userId="f1f62c45-4a19-4f8e-934b-b4c64f876624" providerId="ADAL" clId="{2E187AE0-08E9-4AAA-84C4-DC73010343FA}" dt="2021-04-28T15:57:00.522" v="30" actId="207"/>
          <ac:spMkLst>
            <pc:docMk/>
            <pc:sldMk cId="0" sldId="263"/>
            <ac:spMk id="107" creationId="{00000000-0000-0000-0000-000000000000}"/>
          </ac:spMkLst>
        </pc:spChg>
      </pc:sldChg>
      <pc:sldChg chg="modSp mod ord">
        <pc:chgData name="Jarvon Carson" userId="f1f62c45-4a19-4f8e-934b-b4c64f876624" providerId="ADAL" clId="{2E187AE0-08E9-4AAA-84C4-DC73010343FA}" dt="2021-04-28T15:58:11.033" v="46"/>
        <pc:sldMkLst>
          <pc:docMk/>
          <pc:sldMk cId="0" sldId="264"/>
        </pc:sldMkLst>
        <pc:spChg chg="mod">
          <ac:chgData name="Jarvon Carson" userId="f1f62c45-4a19-4f8e-934b-b4c64f876624" providerId="ADAL" clId="{2E187AE0-08E9-4AAA-84C4-DC73010343FA}" dt="2021-04-28T15:58:01.236" v="42" actId="20577"/>
          <ac:spMkLst>
            <pc:docMk/>
            <pc:sldMk cId="0" sldId="264"/>
            <ac:spMk id="113" creationId="{00000000-0000-0000-0000-000000000000}"/>
          </ac:spMkLst>
        </pc:spChg>
        <pc:spChg chg="mod">
          <ac:chgData name="Jarvon Carson" userId="f1f62c45-4a19-4f8e-934b-b4c64f876624" providerId="ADAL" clId="{2E187AE0-08E9-4AAA-84C4-DC73010343FA}" dt="2021-04-28T15:57:14.858" v="32" actId="12"/>
          <ac:spMkLst>
            <pc:docMk/>
            <pc:sldMk cId="0" sldId="264"/>
            <ac:spMk id="114" creationId="{00000000-0000-0000-0000-000000000000}"/>
          </ac:spMkLst>
        </pc:spChg>
      </pc:sldChg>
      <pc:sldChg chg="modSp mod">
        <pc:chgData name="Jarvon Carson" userId="f1f62c45-4a19-4f8e-934b-b4c64f876624" providerId="ADAL" clId="{2E187AE0-08E9-4AAA-84C4-DC73010343FA}" dt="2021-04-28T16:01:12.404" v="62" actId="1076"/>
        <pc:sldMkLst>
          <pc:docMk/>
          <pc:sldMk cId="0" sldId="265"/>
        </pc:sldMkLst>
        <pc:spChg chg="mod">
          <ac:chgData name="Jarvon Carson" userId="f1f62c45-4a19-4f8e-934b-b4c64f876624" providerId="ADAL" clId="{2E187AE0-08E9-4AAA-84C4-DC73010343FA}" dt="2021-04-28T16:01:12.404" v="62" actId="1076"/>
          <ac:spMkLst>
            <pc:docMk/>
            <pc:sldMk cId="0" sldId="265"/>
            <ac:spMk id="121" creationId="{00000000-0000-0000-0000-000000000000}"/>
          </ac:spMkLst>
        </pc:spChg>
      </pc:sldChg>
      <pc:sldChg chg="modSp mod">
        <pc:chgData name="Jarvon Carson" userId="f1f62c45-4a19-4f8e-934b-b4c64f876624" providerId="ADAL" clId="{2E187AE0-08E9-4AAA-84C4-DC73010343FA}" dt="2021-04-28T15:52:40.845" v="6" actId="207"/>
        <pc:sldMkLst>
          <pc:docMk/>
          <pc:sldMk cId="0" sldId="270"/>
        </pc:sldMkLst>
        <pc:spChg chg="mod">
          <ac:chgData name="Jarvon Carson" userId="f1f62c45-4a19-4f8e-934b-b4c64f876624" providerId="ADAL" clId="{2E187AE0-08E9-4AAA-84C4-DC73010343FA}" dt="2021-04-28T15:52:40.845" v="6" actId="207"/>
          <ac:spMkLst>
            <pc:docMk/>
            <pc:sldMk cId="0" sldId="270"/>
            <ac:spMk id="156" creationId="{00000000-0000-0000-0000-000000000000}"/>
          </ac:spMkLst>
        </pc:spChg>
      </pc:sldChg>
      <pc:sldChg chg="modSp mod">
        <pc:chgData name="Jarvon Carson" userId="f1f62c45-4a19-4f8e-934b-b4c64f876624" providerId="ADAL" clId="{2E187AE0-08E9-4AAA-84C4-DC73010343FA}" dt="2021-04-28T15:59:07.655" v="50" actId="20577"/>
        <pc:sldMkLst>
          <pc:docMk/>
          <pc:sldMk cId="0" sldId="271"/>
        </pc:sldMkLst>
        <pc:spChg chg="mod">
          <ac:chgData name="Jarvon Carson" userId="f1f62c45-4a19-4f8e-934b-b4c64f876624" providerId="ADAL" clId="{2E187AE0-08E9-4AAA-84C4-DC73010343FA}" dt="2021-04-28T15:59:07.655" v="50" actId="20577"/>
          <ac:spMkLst>
            <pc:docMk/>
            <pc:sldMk cId="0" sldId="271"/>
            <ac:spMk id="162" creationId="{00000000-0000-0000-0000-000000000000}"/>
          </ac:spMkLst>
        </pc:spChg>
      </pc:sldChg>
      <pc:sldChg chg="modSp mod">
        <pc:chgData name="Jarvon Carson" userId="f1f62c45-4a19-4f8e-934b-b4c64f876624" providerId="ADAL" clId="{2E187AE0-08E9-4AAA-84C4-DC73010343FA}" dt="2021-04-28T15:59:17.472" v="51" actId="207"/>
        <pc:sldMkLst>
          <pc:docMk/>
          <pc:sldMk cId="0" sldId="273"/>
        </pc:sldMkLst>
        <pc:spChg chg="mod">
          <ac:chgData name="Jarvon Carson" userId="f1f62c45-4a19-4f8e-934b-b4c64f876624" providerId="ADAL" clId="{2E187AE0-08E9-4AAA-84C4-DC73010343FA}" dt="2021-04-28T15:59:17.472" v="51" actId="207"/>
          <ac:spMkLst>
            <pc:docMk/>
            <pc:sldMk cId="0" sldId="273"/>
            <ac:spMk id="175" creationId="{00000000-0000-0000-0000-000000000000}"/>
          </ac:spMkLst>
        </pc:spChg>
      </pc:sldChg>
      <pc:sldChg chg="modSp mod">
        <pc:chgData name="Jarvon Carson" userId="f1f62c45-4a19-4f8e-934b-b4c64f876624" providerId="ADAL" clId="{2E187AE0-08E9-4AAA-84C4-DC73010343FA}" dt="2021-04-28T16:00:00.548" v="59" actId="20577"/>
        <pc:sldMkLst>
          <pc:docMk/>
          <pc:sldMk cId="0" sldId="274"/>
        </pc:sldMkLst>
        <pc:spChg chg="mod">
          <ac:chgData name="Jarvon Carson" userId="f1f62c45-4a19-4f8e-934b-b4c64f876624" providerId="ADAL" clId="{2E187AE0-08E9-4AAA-84C4-DC73010343FA}" dt="2021-04-28T15:53:38.859" v="14" actId="1076"/>
          <ac:spMkLst>
            <pc:docMk/>
            <pc:sldMk cId="0" sldId="274"/>
            <ac:spMk id="182" creationId="{00000000-0000-0000-0000-000000000000}"/>
          </ac:spMkLst>
        </pc:spChg>
        <pc:spChg chg="mod">
          <ac:chgData name="Jarvon Carson" userId="f1f62c45-4a19-4f8e-934b-b4c64f876624" providerId="ADAL" clId="{2E187AE0-08E9-4AAA-84C4-DC73010343FA}" dt="2021-04-28T16:00:00.548" v="59" actId="20577"/>
          <ac:spMkLst>
            <pc:docMk/>
            <pc:sldMk cId="0" sldId="274"/>
            <ac:spMk id="183" creationId="{00000000-0000-0000-0000-000000000000}"/>
          </ac:spMkLst>
        </pc:spChg>
      </pc:sldChg>
      <pc:sldChg chg="del">
        <pc:chgData name="Jarvon Carson" userId="f1f62c45-4a19-4f8e-934b-b4c64f876624" providerId="ADAL" clId="{2E187AE0-08E9-4AAA-84C4-DC73010343FA}" dt="2021-04-28T15:52:22.227" v="3" actId="2696"/>
        <pc:sldMkLst>
          <pc:docMk/>
          <pc:sldMk cId="0" sldId="278"/>
        </pc:sldMkLst>
      </pc:sldChg>
      <pc:sldChg chg="modSp add mod ord">
        <pc:chgData name="Jarvon Carson" userId="f1f62c45-4a19-4f8e-934b-b4c64f876624" providerId="ADAL" clId="{2E187AE0-08E9-4AAA-84C4-DC73010343FA}" dt="2021-04-28T15:54:43.621" v="21"/>
        <pc:sldMkLst>
          <pc:docMk/>
          <pc:sldMk cId="2696024708" sldId="278"/>
        </pc:sldMkLst>
        <pc:spChg chg="mod">
          <ac:chgData name="Jarvon Carson" userId="f1f62c45-4a19-4f8e-934b-b4c64f876624" providerId="ADAL" clId="{2E187AE0-08E9-4AAA-84C4-DC73010343FA}" dt="2021-04-28T15:54:36.576" v="18" actId="27636"/>
          <ac:spMkLst>
            <pc:docMk/>
            <pc:sldMk cId="2696024708" sldId="278"/>
            <ac:spMk id="2" creationId="{00000000-0000-0000-0000-000000000000}"/>
          </ac:spMkLst>
        </pc:spChg>
      </pc:sldChg>
      <pc:sldChg chg="modSp add mod ord">
        <pc:chgData name="Jarvon Carson" userId="f1f62c45-4a19-4f8e-934b-b4c64f876624" providerId="ADAL" clId="{2E187AE0-08E9-4AAA-84C4-DC73010343FA}" dt="2021-04-28T15:54:43.621" v="21"/>
        <pc:sldMkLst>
          <pc:docMk/>
          <pc:sldMk cId="348903906" sldId="279"/>
        </pc:sldMkLst>
        <pc:spChg chg="mod">
          <ac:chgData name="Jarvon Carson" userId="f1f62c45-4a19-4f8e-934b-b4c64f876624" providerId="ADAL" clId="{2E187AE0-08E9-4AAA-84C4-DC73010343FA}" dt="2021-04-28T15:54:36.747" v="19" actId="27636"/>
          <ac:spMkLst>
            <pc:docMk/>
            <pc:sldMk cId="348903906" sldId="279"/>
            <ac:spMk id="2" creationId="{00000000-0000-0000-0000-000000000000}"/>
          </ac:spMkLst>
        </pc:spChg>
      </pc:sldChg>
      <pc:sldChg chg="modSp add mod">
        <pc:chgData name="Jarvon Carson" userId="f1f62c45-4a19-4f8e-934b-b4c64f876624" providerId="ADAL" clId="{2E187AE0-08E9-4AAA-84C4-DC73010343FA}" dt="2021-04-28T15:55:21.717" v="25" actId="122"/>
        <pc:sldMkLst>
          <pc:docMk/>
          <pc:sldMk cId="3342615815" sldId="280"/>
        </pc:sldMkLst>
        <pc:spChg chg="mod">
          <ac:chgData name="Jarvon Carson" userId="f1f62c45-4a19-4f8e-934b-b4c64f876624" providerId="ADAL" clId="{2E187AE0-08E9-4AAA-84C4-DC73010343FA}" dt="2021-04-28T15:55:09.752" v="23" actId="27636"/>
          <ac:spMkLst>
            <pc:docMk/>
            <pc:sldMk cId="3342615815" sldId="280"/>
            <ac:spMk id="2" creationId="{00000000-0000-0000-0000-000000000000}"/>
          </ac:spMkLst>
        </pc:spChg>
        <pc:spChg chg="mod">
          <ac:chgData name="Jarvon Carson" userId="f1f62c45-4a19-4f8e-934b-b4c64f876624" providerId="ADAL" clId="{2E187AE0-08E9-4AAA-84C4-DC73010343FA}" dt="2021-04-28T15:55:21.717" v="25" actId="122"/>
          <ac:spMkLst>
            <pc:docMk/>
            <pc:sldMk cId="3342615815" sldId="280"/>
            <ac:spMk id="3" creationId="{03AF44DA-7F29-495C-9279-01A773172FC7}"/>
          </ac:spMkLst>
        </pc:spChg>
      </pc:sldChg>
      <pc:sldChg chg="add">
        <pc:chgData name="Jarvon Carson" userId="f1f62c45-4a19-4f8e-934b-b4c64f876624" providerId="ADAL" clId="{2E187AE0-08E9-4AAA-84C4-DC73010343FA}" dt="2021-04-28T15:55:46.025" v="26"/>
        <pc:sldMkLst>
          <pc:docMk/>
          <pc:sldMk cId="672654274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c5ef55351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c5ef553514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c5ef553514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5ef55351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5ef55351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c5ef553514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5ef55351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5ef55351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c5ef553514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5ef55351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5ef55351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c5ef553514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SLIDES_API56070974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SLIDES_API56070974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SLIDES_API56070974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eaee99d5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eaee99d5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9eaee99d54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372463f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372463f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a372463f0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5ef55351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c5ef55351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c5ef553514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eaee99d54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eaee99d54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9eaee99d54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5ef55351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5ef55351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c5ef553514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05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5ef55351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c5ef55351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c5ef553514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SLIDES_API23043423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SLIDES_API23043423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SLIDES_API230434236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SLIDES_API207893036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SLIDES_API207893036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SLIDES_API2078930369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SLIDES_API73921206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SLIDES_API73921206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SLIDES_API73921206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3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6ac9458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6ac9458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c6ac94582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5ef55351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5ef55351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c5ef553514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SLIDES_API10319791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SLIDES_API10319791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SLIDES_API103197911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SLIDES_API45368390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SLIDES_API45368390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SLIDES_API453683906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eaee99d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eaee99d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9eaee99d5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SLIDES_API156255422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SLIDES_API156255422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SLIDES_API156255422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 rot="5400000">
            <a:off x="2080418" y="203220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 u="none" strike="noStrike" cap="none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28600" y="205503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stiglbauer@richland2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z8zY_h8h7JONqN2OXpnT97I-VkCNR82O524a9jNrPO4/edit?usp=shari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bj6BEtR3PrpXxkjt7tB2FjHaRsSwV-MTqzfS-9yaFeo/edit?usp=shari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edlink.org/professional-develop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ctrTitle"/>
          </p:nvPr>
        </p:nvSpPr>
        <p:spPr>
          <a:xfrm>
            <a:off x="685800" y="1734150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The Role of State Government During the COVID-19 Pandemic</a:t>
            </a:r>
            <a:endParaRPr sz="4800"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1371600" y="3557561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Presented by: 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Amanda Stiglbauer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Blythewood High School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 algn="ctr" rtl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astiglbauer@richland2.org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9288" y="114092"/>
            <a:ext cx="1825425" cy="9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dirty="0"/>
              <a:t>Essential Dilemma </a:t>
            </a:r>
            <a:endParaRPr sz="55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4000"/>
              <a:buNone/>
            </a:pPr>
            <a:r>
              <a:rPr lang="en-US" sz="2400" b="0" i="0" u="none" strike="noStrike" dirty="0">
                <a:solidFill>
                  <a:srgbClr val="47474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Can state governments’ responses to the COVID-19 pandemic prioritize the health and safety of citizens while also focusing on </a:t>
            </a:r>
            <a:r>
              <a:rPr lang="en-US" sz="2400" b="0" i="0" u="none" strike="noStrike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economic stability</a:t>
            </a:r>
            <a:r>
              <a:rPr lang="en-US" sz="2400" b="0" i="0" u="none" strike="noStrike" dirty="0">
                <a:solidFill>
                  <a:srgbClr val="47474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0275" y="1258823"/>
            <a:ext cx="5972967" cy="434035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/>
        </p:nvSpPr>
        <p:spPr>
          <a:xfrm>
            <a:off x="209250" y="5384022"/>
            <a:ext cx="8725500" cy="135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What is the main idea the illustrator is seeking to convey?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What actions do you believe the illustrator of this cartoon is in favor of?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58813"/>
            <a:ext cx="8839201" cy="4980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5775"/>
            <a:ext cx="8839200" cy="5966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457200" y="123445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State Governments’ Responses to COVID-19 Pandemic</a:t>
            </a:r>
            <a:endParaRPr sz="4000"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alphaLcPeriod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State open status score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alphaLcPeriod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Mask requirements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alphaLcPeriod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School reopening status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alphaLcPeriod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Unemployment rates from March 2020, April 2020, and present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alphaLcPeriod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Decline in state revenues 2021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AutoNum type="alphaLcPeriod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Percent Change in Real GDP by State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AutoNum type="alphaLcPeriod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Trend in COVID-19 Cases &amp; Deaths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457200" y="92829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Cost-Benefit Analysis of Reopening States</a:t>
            </a:r>
            <a:endParaRPr sz="3400"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141850" y="2643625"/>
            <a:ext cx="4353900" cy="384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Costs of Reopening</a:t>
            </a:r>
            <a:endParaRPr/>
          </a:p>
          <a:p>
            <a:pPr marL="457200" lvl="0" indent="-406400" algn="l" rtl="0">
              <a:spcBef>
                <a:spcPts val="18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additional deaths and hospitalizations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loss of potential income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risk of repeated outbreaks and closures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return to heavy traffic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political implications</a:t>
            </a:r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2"/>
          </p:nvPr>
        </p:nvSpPr>
        <p:spPr>
          <a:xfrm>
            <a:off x="4648200" y="2643675"/>
            <a:ext cx="4038600" cy="384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 dirty="0"/>
              <a:t>Benefits of Reopening</a:t>
            </a:r>
            <a:endParaRPr sz="2600" dirty="0"/>
          </a:p>
          <a:p>
            <a:pPr marL="457200" lvl="0" indent="-393700" algn="l" rtl="0"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reduction in unemployment</a:t>
            </a:r>
            <a:endParaRPr sz="26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increase in tax revenue when people return to work</a:t>
            </a:r>
            <a:endParaRPr sz="26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reduced need for future stimulus? </a:t>
            </a:r>
            <a:endParaRPr sz="26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save small businesses</a:t>
            </a:r>
            <a:endParaRPr sz="2600" dirty="0"/>
          </a:p>
        </p:txBody>
      </p:sp>
      <p:sp>
        <p:nvSpPr>
          <p:cNvPr id="156" name="Google Shape;156;p27"/>
          <p:cNvSpPr txBox="1"/>
          <p:nvPr/>
        </p:nvSpPr>
        <p:spPr>
          <a:xfrm>
            <a:off x="283500" y="1778525"/>
            <a:ext cx="84033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What is it? Weighing pros and cons (of seen and unseen factors) when making a decision... </a:t>
            </a:r>
            <a:endParaRPr sz="2300" dirty="0">
              <a:solidFill>
                <a:schemeClr val="accent3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>
            <a:spLocks noGrp="1"/>
          </p:cNvSpPr>
          <p:nvPr>
            <p:ph type="ctrTitle"/>
          </p:nvPr>
        </p:nvSpPr>
        <p:spPr>
          <a:xfrm>
            <a:off x="685800" y="305067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Handout 1: </a:t>
            </a:r>
            <a:br>
              <a:rPr lang="en-US" sz="4800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4800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Instructions for Completing States’COVID-19 Responses </a:t>
            </a:r>
            <a:endParaRPr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457200" y="75944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Information for South Carolina</a:t>
            </a:r>
            <a:endParaRPr sz="2200"/>
          </a:p>
        </p:txBody>
      </p:sp>
      <p:graphicFrame>
        <p:nvGraphicFramePr>
          <p:cNvPr id="169" name="Google Shape;169;p29"/>
          <p:cNvGraphicFramePr/>
          <p:nvPr/>
        </p:nvGraphicFramePr>
        <p:xfrm>
          <a:off x="138663" y="1746600"/>
          <a:ext cx="8970550" cy="4797558"/>
        </p:xfrm>
        <a:graphic>
          <a:graphicData uri="http://schemas.openxmlformats.org/drawingml/2006/table">
            <a:tbl>
              <a:tblPr>
                <a:noFill/>
                <a:tableStyleId>{08FA0524-6EE1-4C3F-9E73-AA6292561461}</a:tableStyleId>
              </a:tblPr>
              <a:tblGrid>
                <a:gridCol w="63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5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1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431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43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403F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</a:t>
                      </a:r>
                      <a:endParaRPr sz="1200" b="1">
                        <a:solidFill>
                          <a:srgbClr val="403F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State Open Status Score</a:t>
                      </a:r>
                      <a:endParaRPr sz="10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Mask Requirements</a:t>
                      </a:r>
                      <a:endParaRPr sz="10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School Reopening Status</a:t>
                      </a:r>
                      <a:endParaRPr sz="10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Unemployment Rates March 2020, April 2020, Current</a:t>
                      </a:r>
                      <a:endParaRPr sz="10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Percent Change in Real GDP by State,Q1 2020 -   </a:t>
                      </a:r>
                      <a:endParaRPr sz="1000" b="1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Q 2 2020 </a:t>
                      </a:r>
                      <a:endParaRPr sz="10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Projected Decline in State Revenues 2021</a:t>
                      </a:r>
                      <a:endParaRPr sz="10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</a:rPr>
                        <a:t>Trend in COVID-19 Cases and Deaths</a:t>
                      </a:r>
                      <a:endParaRPr sz="10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Emoji Ratings</a:t>
                      </a:r>
                      <a:endParaRPr sz="1000" b="1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and Cost-Benefit Analysis </a:t>
                      </a:r>
                      <a:endParaRPr sz="10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403F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South Carolina</a:t>
                      </a:r>
                      <a:endParaRPr sz="1200" b="1">
                        <a:solidFill>
                          <a:srgbClr val="403F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7</a:t>
                      </a:r>
                      <a:endParaRPr sz="10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yes* executive order for state govt offices; encouraged local govts to adopt </a:t>
                      </a:r>
                      <a:endParaRPr sz="1000" b="1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Many local governments have allowed mask mandates to expire.</a:t>
                      </a:r>
                      <a:endParaRPr sz="10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Yes; District plans submitted to State Department of Education; CARES Act funding allocated to DOE to distribute to districts to combat spread of COVID-19 in schools.</a:t>
                      </a:r>
                      <a:endParaRPr sz="10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March 2020 3.2% </a:t>
                      </a:r>
                      <a:endParaRPr sz="1000" b="1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April 2020 12.8%</a:t>
                      </a:r>
                      <a:endParaRPr sz="1000" b="1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December 2020 5.6%</a:t>
                      </a:r>
                      <a:endParaRPr sz="10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-32.6% </a:t>
                      </a:r>
                      <a:endParaRPr sz="10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6-10%</a:t>
                      </a:r>
                      <a:endParaRPr sz="10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decreasing</a:t>
                      </a:r>
                      <a:endParaRPr sz="10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💹 - Initial dip in economic activity (unemployment and % change in real GDP met by recovery)</a:t>
                      </a:r>
                      <a:endParaRPr sz="10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↘️- downward trend in COVID-19 cases</a:t>
                      </a:r>
                      <a:endParaRPr sz="10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💣 - Decline in state revenues, lack of local government mask ordinance renewals, and rise in cases may be a ticking time bomb</a:t>
                      </a:r>
                      <a:endParaRPr sz="10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🙈-States are going into this blind. SC may value the benefit of economic recovery over the potential health costs, but results remain to be seen. </a:t>
                      </a:r>
                      <a:endParaRPr sz="10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Activity - Emoji Ratings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76" name="Google Shape;176;p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8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en-US" sz="4000" dirty="0">
                <a:latin typeface="Calibri"/>
                <a:ea typeface="ＭＳ Ｐゴシック"/>
                <a:cs typeface="Calibri"/>
              </a:rPr>
              <a:t>EconEdLink Membership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become an EconEdLink </a:t>
            </a:r>
            <a:r>
              <a:rPr lang="en-US" b="1" dirty="0">
                <a:latin typeface="Arial"/>
                <a:ea typeface="ＭＳ Ｐゴシック"/>
                <a:cs typeface="Arial"/>
                <a:hlinkClick r:id="rId3"/>
              </a:rPr>
              <a:t>member</a:t>
            </a:r>
            <a:r>
              <a:rPr lang="en-US" dirty="0">
                <a:latin typeface="Arial"/>
                <a:ea typeface="ＭＳ Ｐゴシック"/>
                <a:cs typeface="Arial"/>
              </a:rPr>
              <a:t>. As a member, you will now be able to: 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Automatically receive a professional development certificate via e-mail within 24 hours after viewing any webinar for a minimum of 45 minutes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Register for upcoming webinars with a simple one-click process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Easily download presentations, lesson plan materials and activities for each webinar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Search and view all webinars at your convenience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Save webinars to your EconEdLink dashboard for easy access to the event</a:t>
            </a:r>
            <a:endParaRPr lang="en-US" dirty="0"/>
          </a:p>
          <a:p>
            <a:endParaRPr lang="en-US" dirty="0">
              <a:latin typeface="Arial"/>
              <a:ea typeface="ＭＳ Ｐゴシック"/>
              <a:cs typeface="Arial"/>
            </a:endParaRPr>
          </a:p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You may access our new 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Professional Development</a:t>
            </a:r>
            <a:r>
              <a:rPr lang="en-US" dirty="0">
                <a:latin typeface="Arial"/>
                <a:ea typeface="ＭＳ Ｐゴシック"/>
                <a:cs typeface="Arial"/>
              </a:rPr>
              <a:t> page </a:t>
            </a:r>
            <a:r>
              <a:rPr lang="en-US" dirty="0">
                <a:latin typeface="Arial"/>
                <a:ea typeface="ＭＳ Ｐゴシック"/>
                <a:cs typeface="Arial"/>
                <a:hlinkClick r:id="rId4"/>
              </a:rPr>
              <a:t>here</a:t>
            </a:r>
            <a:endParaRPr lang="en-US" dirty="0">
              <a:latin typeface="Arial"/>
              <a:ea typeface="ＭＳ Ｐゴシック"/>
              <a:cs typeface="Arial"/>
            </a:endParaRPr>
          </a:p>
          <a:p>
            <a:endParaRPr lang="en-US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0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>
            <a:spLocks noGrp="1"/>
          </p:cNvSpPr>
          <p:nvPr>
            <p:ph type="title"/>
          </p:nvPr>
        </p:nvSpPr>
        <p:spPr>
          <a:xfrm>
            <a:off x="360381" y="54126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Padlet</a:t>
            </a:r>
            <a:endParaRPr dirty="0"/>
          </a:p>
        </p:txBody>
      </p:sp>
      <p:sp>
        <p:nvSpPr>
          <p:cNvPr id="183" name="Google Shape;183;p31"/>
          <p:cNvSpPr txBox="1"/>
          <p:nvPr/>
        </p:nvSpPr>
        <p:spPr>
          <a:xfrm>
            <a:off x="228600" y="2130805"/>
            <a:ext cx="8686800" cy="465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Look at your state’s </a:t>
            </a:r>
            <a:r>
              <a:rPr lang="en-US" sz="3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openness score and indicators</a:t>
            </a:r>
            <a:r>
              <a:rPr lang="en-US" sz="3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 Then, select 2 emojis that best describe your state’s status, followed by a brief description.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Example: </a:t>
            </a:r>
            <a:endParaRPr sz="30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🔋 Downward trend in COVID-19 cases and unemployment figures declining = recovery on the horizon</a:t>
            </a:r>
            <a:endParaRPr sz="24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💣 - Decline in state revenues, lack of local government mask ordinance renewals, and rise in cases may be a ticking time bomb</a:t>
            </a:r>
            <a:endParaRPr sz="24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noFill/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>
                <a:latin typeface="Calibri"/>
                <a:ea typeface="ＭＳ Ｐゴシック"/>
                <a:cs typeface="Calibri"/>
              </a:rPr>
              <a:t>CEE Affiliates</a:t>
            </a:r>
            <a:endParaRPr lang="en-US" sz="5500" b="1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F44DA-7F29-495C-9279-01A773172FC7}"/>
              </a:ext>
            </a:extLst>
          </p:cNvPr>
          <p:cNvSpPr txBox="1"/>
          <p:nvPr/>
        </p:nvSpPr>
        <p:spPr>
          <a:xfrm>
            <a:off x="1501666" y="5134678"/>
            <a:ext cx="614066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  <a:hlinkClick r:id="rId3"/>
              </a:rPr>
              <a:t>https://www.councilforeconed.org/resources/local-affiliates/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335947"/>
            <a:ext cx="609599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C49A-50A7-49D5-B1A2-57AAF226F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139" y="1145686"/>
            <a:ext cx="7772400" cy="1470025"/>
          </a:xfrm>
        </p:spPr>
        <p:txBody>
          <a:bodyPr/>
          <a:lstStyle/>
          <a:p>
            <a:r>
              <a:rPr lang="en-US" sz="5400" dirty="0">
                <a:latin typeface="Calibri"/>
                <a:ea typeface="ＭＳ Ｐゴシック"/>
                <a:cs typeface="Calibri"/>
              </a:rPr>
              <a:t>Thank You to Our Sponsors!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6CDAE-25F6-4A13-9FAD-1DA0236E5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79" y="2622632"/>
            <a:ext cx="2378110" cy="2378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" y="2690224"/>
            <a:ext cx="4725799" cy="1302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31" y="5899538"/>
            <a:ext cx="6217920" cy="594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15" y="3811687"/>
            <a:ext cx="1905000" cy="187452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7E8432-E2ED-4609-928F-7A71E7351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4" y="5243613"/>
            <a:ext cx="1188720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427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latin typeface="Calibri"/>
                <a:ea typeface="ＭＳ Ｐゴシック"/>
                <a:cs typeface="Calibri"/>
              </a:rPr>
              <a:t>Professional Development Certificate</a:t>
            </a:r>
            <a:endParaRPr lang="en-US" sz="4000" b="1">
              <a:solidFill>
                <a:srgbClr val="005CB8"/>
              </a:solidFill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</a:rPr>
              <a:t>To earn your professional development certificate for this webinar, you must: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</a:rPr>
              <a:t>Watch a minimum of 45-minutes and you will automatically receive a professional development </a:t>
            </a:r>
            <a:r>
              <a:rPr lang="en-US" b="1" dirty="0">
                <a:solidFill>
                  <a:srgbClr val="7A9900"/>
                </a:solidFill>
                <a:latin typeface="Arial"/>
                <a:ea typeface="ＭＳ Ｐゴシック"/>
              </a:rPr>
              <a:t>certificate </a:t>
            </a:r>
            <a:r>
              <a:rPr lang="en-US" dirty="0">
                <a:latin typeface="Arial"/>
                <a:ea typeface="ＭＳ Ｐゴシック"/>
              </a:rPr>
              <a:t>via e-mail within 24 hours.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Accessing resources: </a:t>
            </a:r>
            <a:endParaRPr lang="en-US" dirty="0"/>
          </a:p>
          <a:p>
            <a:endParaRPr lang="en-US" dirty="0"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You can now easily download presentations, lesson plan materials, and activities for each webinar from </a:t>
            </a:r>
            <a:r>
              <a:rPr lang="en-US" sz="1600" b="1" i="1" dirty="0">
                <a:solidFill>
                  <a:srgbClr val="005CB8"/>
                </a:solidFill>
                <a:latin typeface="Arial"/>
                <a:ea typeface="ＭＳ Ｐゴシック"/>
                <a:cs typeface="Arial"/>
                <a:hlinkClick r:id="rId3"/>
              </a:rPr>
              <a:t>EconEdLink.org/professional-development/</a:t>
            </a:r>
            <a:endParaRPr lang="en-US" sz="1600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  <a:p>
            <a:endParaRPr lang="en-US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Introduction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Poll - Do you approve of your state’s response to the pandemic?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Collaboration Board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Political Cartoons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Content Delivery and Economic Indicators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Activity/Padlet - States’ Responses and Emojis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Notices and Wonders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457200" y="346521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Objectives</a:t>
            </a:r>
            <a:endParaRPr dirty="0"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38865" y="2227247"/>
            <a:ext cx="8229600" cy="3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165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 panose="020B0604020202020204" pitchFamily="34" charset="0"/>
              <a:buChar char="•"/>
            </a:pPr>
            <a:r>
              <a:rPr lang="en-US" sz="29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Analyze economic data and policy actions by state governments during the COVID-19 pandemic.</a:t>
            </a:r>
            <a:endParaRPr sz="29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50165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 panose="020B0604020202020204" pitchFamily="34" charset="0"/>
              <a:buChar char="•"/>
            </a:pPr>
            <a:r>
              <a:rPr lang="en-US" sz="29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Evaluate the extent to which state governments’ policies related to the COVID-19 pandemic prioritized the health and safety of citizens, while also focusing on economic recovery.  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ctrTitle"/>
          </p:nvPr>
        </p:nvSpPr>
        <p:spPr>
          <a:xfrm>
            <a:off x="685800" y="300807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What is the role of state governments in 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</a:rPr>
              <a:t>emergency situations</a:t>
            </a:r>
            <a:r>
              <a:rPr lang="en-US" sz="4400" dirty="0"/>
              <a:t>, like a pandemic? </a:t>
            </a:r>
            <a:endParaRPr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4F537B-A207-4E8C-9A56-16EA89647C58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bfa4db11-c700-41fb-b639-f7e6b4e680b5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9cd82c5b-74c9-4827-94f1-5bf219ae6b2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590CCAD-63BD-4061-A5A6-B7CD53D7A9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CB3179-A850-4904-B064-90043C256B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799</Words>
  <Application>Microsoft Office PowerPoint</Application>
  <PresentationFormat>On-screen Show (4:3)</PresentationFormat>
  <Paragraphs>126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Arial,Sans-Serif</vt:lpstr>
      <vt:lpstr>Calibri</vt:lpstr>
      <vt:lpstr>Times New Roman</vt:lpstr>
      <vt:lpstr>Office Theme</vt:lpstr>
      <vt:lpstr>The Role of State Government During the COVID-19 Pandemic</vt:lpstr>
      <vt:lpstr>EconEdLink Membership</vt:lpstr>
      <vt:lpstr>Professional Development Certificate</vt:lpstr>
      <vt:lpstr>Agenda</vt:lpstr>
      <vt:lpstr>Objectives</vt:lpstr>
      <vt:lpstr>PowerPoint Presentation</vt:lpstr>
      <vt:lpstr>PowerPoint Presentation</vt:lpstr>
      <vt:lpstr>What is the role of state governments in emergency situations, like a pandemic? </vt:lpstr>
      <vt:lpstr>PowerPoint Presentation</vt:lpstr>
      <vt:lpstr>Essential Dilemma </vt:lpstr>
      <vt:lpstr>PowerPoint Presentation</vt:lpstr>
      <vt:lpstr>PowerPoint Presentation</vt:lpstr>
      <vt:lpstr>PowerPoint Presentation</vt:lpstr>
      <vt:lpstr>PowerPoint Presentation</vt:lpstr>
      <vt:lpstr>State Governments’ Responses to COVID-19 Pandemic</vt:lpstr>
      <vt:lpstr>Cost-Benefit Analysis of Reopening States</vt:lpstr>
      <vt:lpstr>Handout 1:  Instructions for Completing States’COVID-19 Responses </vt:lpstr>
      <vt:lpstr>Information for South Carolina</vt:lpstr>
      <vt:lpstr>Activity - Emoji Ratings</vt:lpstr>
      <vt:lpstr>Padlet</vt:lpstr>
      <vt:lpstr>PowerPoint Presentation</vt:lpstr>
      <vt:lpstr>PowerPoint Presentation</vt:lpstr>
      <vt:lpstr>PowerPoint Presentation</vt:lpstr>
      <vt:lpstr>CEE Affiliates</vt:lpstr>
      <vt:lpstr>Thank You to Our Sponsors!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State Government During the COVID-19 Pandemic</dc:title>
  <dc:creator>Amanda Stiglbauer</dc:creator>
  <cp:lastModifiedBy>Jarvon Carson</cp:lastModifiedBy>
  <cp:revision>1</cp:revision>
  <dcterms:modified xsi:type="dcterms:W3CDTF">2021-04-28T16:01:57Z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</Properties>
</file>