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305" r:id="rId5"/>
    <p:sldId id="261" r:id="rId6"/>
    <p:sldId id="267" r:id="rId7"/>
    <p:sldId id="304" r:id="rId8"/>
    <p:sldId id="272" r:id="rId9"/>
    <p:sldId id="273" r:id="rId10"/>
    <p:sldId id="309" r:id="rId11"/>
    <p:sldId id="310" r:id="rId12"/>
    <p:sldId id="311" r:id="rId13"/>
    <p:sldId id="312" r:id="rId14"/>
    <p:sldId id="313" r:id="rId15"/>
    <p:sldId id="319" r:id="rId16"/>
    <p:sldId id="321" r:id="rId17"/>
    <p:sldId id="320" r:id="rId18"/>
    <p:sldId id="322" r:id="rId19"/>
    <p:sldId id="323" r:id="rId20"/>
    <p:sldId id="324" r:id="rId21"/>
    <p:sldId id="332" r:id="rId22"/>
    <p:sldId id="315" r:id="rId23"/>
    <p:sldId id="317" r:id="rId24"/>
    <p:sldId id="330" r:id="rId25"/>
    <p:sldId id="325" r:id="rId26"/>
    <p:sldId id="329" r:id="rId27"/>
    <p:sldId id="326" r:id="rId28"/>
    <p:sldId id="328" r:id="rId29"/>
    <p:sldId id="327" r:id="rId30"/>
    <p:sldId id="331" r:id="rId31"/>
    <p:sldId id="274" r:id="rId32"/>
    <p:sldId id="288" r:id="rId33"/>
    <p:sldId id="275" r:id="rId34"/>
    <p:sldId id="283" r:id="rId35"/>
    <p:sldId id="285" r:id="rId36"/>
    <p:sldId id="296" r:id="rId37"/>
    <p:sldId id="291" r:id="rId38"/>
    <p:sldId id="292" r:id="rId39"/>
    <p:sldId id="294" r:id="rId40"/>
    <p:sldId id="295" r:id="rId41"/>
    <p:sldId id="266" r:id="rId42"/>
    <p:sldId id="26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FF3300"/>
    <a:srgbClr val="004080"/>
    <a:srgbClr val="005CB8"/>
    <a:srgbClr val="8BAF00"/>
    <a:srgbClr val="C7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E634E-3B81-AF1C-60EC-B922B5AC05CF}" v="3" dt="2021-01-12T01:09:19.818"/>
    <p1510:client id="{7BD5EFE7-5FC5-4919-9D4A-47E96AD138F4}" v="16" dt="2021-01-12T01:10:08.797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S::jcarson@councilforeconed.org::f1f62c45-4a19-4f8e-934b-b4c64f876624" providerId="AD" clId="Web-{5CBE634E-3B81-AF1C-60EC-B922B5AC05CF}"/>
    <pc:docChg chg="modSld">
      <pc:chgData name="Jarvon Carson" userId="S::jcarson@councilforeconed.org::f1f62c45-4a19-4f8e-934b-b4c64f876624" providerId="AD" clId="Web-{5CBE634E-3B81-AF1C-60EC-B922B5AC05CF}" dt="2021-01-12T01:09:19.818" v="2" actId="1076"/>
      <pc:docMkLst>
        <pc:docMk/>
      </pc:docMkLst>
      <pc:sldChg chg="addSp modSp">
        <pc:chgData name="Jarvon Carson" userId="S::jcarson@councilforeconed.org::f1f62c45-4a19-4f8e-934b-b4c64f876624" providerId="AD" clId="Web-{5CBE634E-3B81-AF1C-60EC-B922B5AC05CF}" dt="2021-01-12T01:09:19.818" v="2" actId="1076"/>
        <pc:sldMkLst>
          <pc:docMk/>
          <pc:sldMk cId="3628984266" sldId="328"/>
        </pc:sldMkLst>
        <pc:spChg chg="add">
          <ac:chgData name="Jarvon Carson" userId="S::jcarson@councilforeconed.org::f1f62c45-4a19-4f8e-934b-b4c64f876624" providerId="AD" clId="Web-{5CBE634E-3B81-AF1C-60EC-B922B5AC05CF}" dt="2021-01-12T01:09:11.599" v="0"/>
          <ac:spMkLst>
            <pc:docMk/>
            <pc:sldMk cId="3628984266" sldId="328"/>
            <ac:spMk id="2" creationId="{92A14650-AAED-4DB7-8D7B-6B8970966272}"/>
          </ac:spMkLst>
        </pc:spChg>
        <pc:spChg chg="add">
          <ac:chgData name="Jarvon Carson" userId="S::jcarson@councilforeconed.org::f1f62c45-4a19-4f8e-934b-b4c64f876624" providerId="AD" clId="Web-{5CBE634E-3B81-AF1C-60EC-B922B5AC05CF}" dt="2021-01-12T01:09:15.271" v="1"/>
          <ac:spMkLst>
            <pc:docMk/>
            <pc:sldMk cId="3628984266" sldId="328"/>
            <ac:spMk id="3" creationId="{8715BD5B-8EE3-4DEF-B05E-67763AF35893}"/>
          </ac:spMkLst>
        </pc:spChg>
        <pc:spChg chg="mod">
          <ac:chgData name="Jarvon Carson" userId="S::jcarson@councilforeconed.org::f1f62c45-4a19-4f8e-934b-b4c64f876624" providerId="AD" clId="Web-{5CBE634E-3B81-AF1C-60EC-B922B5AC05CF}" dt="2021-01-12T01:09:19.818" v="2" actId="1076"/>
          <ac:spMkLst>
            <pc:docMk/>
            <pc:sldMk cId="3628984266" sldId="328"/>
            <ac:spMk id="4" creationId="{00000000-0000-0000-0000-000000000000}"/>
          </ac:spMkLst>
        </pc:spChg>
      </pc:sldChg>
    </pc:docChg>
  </pc:docChgLst>
  <pc:docChgLst>
    <pc:chgData name="Jarvon Carson" userId="f1f62c45-4a19-4f8e-934b-b4c64f876624" providerId="ADAL" clId="{7BD5EFE7-5FC5-4919-9D4A-47E96AD138F4}"/>
    <pc:docChg chg="undo custSel delSld modSld sldOrd">
      <pc:chgData name="Jarvon Carson" userId="f1f62c45-4a19-4f8e-934b-b4c64f876624" providerId="ADAL" clId="{7BD5EFE7-5FC5-4919-9D4A-47E96AD138F4}" dt="2021-01-12T01:10:08.797" v="31" actId="122"/>
      <pc:docMkLst>
        <pc:docMk/>
      </pc:docMkLst>
      <pc:sldChg chg="ord">
        <pc:chgData name="Jarvon Carson" userId="f1f62c45-4a19-4f8e-934b-b4c64f876624" providerId="ADAL" clId="{7BD5EFE7-5FC5-4919-9D4A-47E96AD138F4}" dt="2021-01-11T20:58:38.418" v="1"/>
        <pc:sldMkLst>
          <pc:docMk/>
          <pc:sldMk cId="2696024708" sldId="261"/>
        </pc:sldMkLst>
      </pc:sldChg>
      <pc:sldChg chg="ord">
        <pc:chgData name="Jarvon Carson" userId="f1f62c45-4a19-4f8e-934b-b4c64f876624" providerId="ADAL" clId="{7BD5EFE7-5FC5-4919-9D4A-47E96AD138F4}" dt="2021-01-11T20:58:38.418" v="1"/>
        <pc:sldMkLst>
          <pc:docMk/>
          <pc:sldMk cId="348903906" sldId="267"/>
        </pc:sldMkLst>
      </pc:sldChg>
      <pc:sldChg chg="modSp mod">
        <pc:chgData name="Jarvon Carson" userId="f1f62c45-4a19-4f8e-934b-b4c64f876624" providerId="ADAL" clId="{7BD5EFE7-5FC5-4919-9D4A-47E96AD138F4}" dt="2021-01-11T21:02:05.585" v="3" actId="207"/>
        <pc:sldMkLst>
          <pc:docMk/>
          <pc:sldMk cId="1246840760" sldId="272"/>
        </pc:sldMkLst>
        <pc:spChg chg="mod">
          <ac:chgData name="Jarvon Carson" userId="f1f62c45-4a19-4f8e-934b-b4c64f876624" providerId="ADAL" clId="{7BD5EFE7-5FC5-4919-9D4A-47E96AD138F4}" dt="2021-01-11T21:02:05.585" v="3" actId="207"/>
          <ac:spMkLst>
            <pc:docMk/>
            <pc:sldMk cId="1246840760" sldId="272"/>
            <ac:spMk id="9" creationId="{00000000-0000-0000-0000-000000000000}"/>
          </ac:spMkLst>
        </pc:spChg>
      </pc:sldChg>
      <pc:sldChg chg="modSp">
        <pc:chgData name="Jarvon Carson" userId="f1f62c45-4a19-4f8e-934b-b4c64f876624" providerId="ADAL" clId="{7BD5EFE7-5FC5-4919-9D4A-47E96AD138F4}" dt="2021-01-11T21:02:16.722" v="5" actId="207"/>
        <pc:sldMkLst>
          <pc:docMk/>
          <pc:sldMk cId="234846799" sldId="273"/>
        </pc:sldMkLst>
        <pc:spChg chg="mod">
          <ac:chgData name="Jarvon Carson" userId="f1f62c45-4a19-4f8e-934b-b4c64f876624" providerId="ADAL" clId="{7BD5EFE7-5FC5-4919-9D4A-47E96AD138F4}" dt="2021-01-11T21:02:16.722" v="5" actId="207"/>
          <ac:spMkLst>
            <pc:docMk/>
            <pc:sldMk cId="234846799" sldId="273"/>
            <ac:spMk id="9" creationId="{00000000-0000-0000-0000-000000000000}"/>
          </ac:spMkLst>
        </pc:spChg>
      </pc:sldChg>
      <pc:sldChg chg="modSp mod">
        <pc:chgData name="Jarvon Carson" userId="f1f62c45-4a19-4f8e-934b-b4c64f876624" providerId="ADAL" clId="{7BD5EFE7-5FC5-4919-9D4A-47E96AD138F4}" dt="2021-01-11T21:06:04.772" v="23" actId="207"/>
        <pc:sldMkLst>
          <pc:docMk/>
          <pc:sldMk cId="773337107" sldId="275"/>
        </pc:sldMkLst>
        <pc:spChg chg="mod">
          <ac:chgData name="Jarvon Carson" userId="f1f62c45-4a19-4f8e-934b-b4c64f876624" providerId="ADAL" clId="{7BD5EFE7-5FC5-4919-9D4A-47E96AD138F4}" dt="2021-01-11T21:06:04.772" v="23" actId="207"/>
          <ac:spMkLst>
            <pc:docMk/>
            <pc:sldMk cId="773337107" sldId="275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7BD5EFE7-5FC5-4919-9D4A-47E96AD138F4}" dt="2021-01-11T21:06:12.342" v="25" actId="207"/>
        <pc:sldMkLst>
          <pc:docMk/>
          <pc:sldMk cId="26560509" sldId="283"/>
        </pc:sldMkLst>
        <pc:spChg chg="mod">
          <ac:chgData name="Jarvon Carson" userId="f1f62c45-4a19-4f8e-934b-b4c64f876624" providerId="ADAL" clId="{7BD5EFE7-5FC5-4919-9D4A-47E96AD138F4}" dt="2021-01-11T21:06:12.342" v="25" actId="207"/>
          <ac:spMkLst>
            <pc:docMk/>
            <pc:sldMk cId="26560509" sldId="283"/>
            <ac:spMk id="6" creationId="{00000000-0000-0000-0000-000000000000}"/>
          </ac:spMkLst>
        </pc:spChg>
      </pc:sldChg>
      <pc:sldChg chg="modSp mod">
        <pc:chgData name="Jarvon Carson" userId="f1f62c45-4a19-4f8e-934b-b4c64f876624" providerId="ADAL" clId="{7BD5EFE7-5FC5-4919-9D4A-47E96AD138F4}" dt="2021-01-11T21:01:35.102" v="2" actId="207"/>
        <pc:sldMkLst>
          <pc:docMk/>
          <pc:sldMk cId="413215038" sldId="304"/>
        </pc:sldMkLst>
        <pc:spChg chg="mod">
          <ac:chgData name="Jarvon Carson" userId="f1f62c45-4a19-4f8e-934b-b4c64f876624" providerId="ADAL" clId="{7BD5EFE7-5FC5-4919-9D4A-47E96AD138F4}" dt="2021-01-11T21:01:35.102" v="2" actId="207"/>
          <ac:spMkLst>
            <pc:docMk/>
            <pc:sldMk cId="413215038" sldId="304"/>
            <ac:spMk id="4" creationId="{00000000-0000-0000-0000-000000000000}"/>
          </ac:spMkLst>
        </pc:spChg>
      </pc:sldChg>
      <pc:sldChg chg="modSp mod">
        <pc:chgData name="Jarvon Carson" userId="f1f62c45-4a19-4f8e-934b-b4c64f876624" providerId="ADAL" clId="{7BD5EFE7-5FC5-4919-9D4A-47E96AD138F4}" dt="2021-01-11T21:03:19.221" v="10" actId="12"/>
        <pc:sldMkLst>
          <pc:docMk/>
          <pc:sldMk cId="2794178741" sldId="311"/>
        </pc:sldMkLst>
        <pc:spChg chg="mod">
          <ac:chgData name="Jarvon Carson" userId="f1f62c45-4a19-4f8e-934b-b4c64f876624" providerId="ADAL" clId="{7BD5EFE7-5FC5-4919-9D4A-47E96AD138F4}" dt="2021-01-11T21:03:19.221" v="10" actId="12"/>
          <ac:spMkLst>
            <pc:docMk/>
            <pc:sldMk cId="2794178741" sldId="311"/>
            <ac:spMk id="6" creationId="{00000000-0000-0000-0000-000000000000}"/>
          </ac:spMkLst>
        </pc:spChg>
      </pc:sldChg>
      <pc:sldChg chg="modSp mod">
        <pc:chgData name="Jarvon Carson" userId="f1f62c45-4a19-4f8e-934b-b4c64f876624" providerId="ADAL" clId="{7BD5EFE7-5FC5-4919-9D4A-47E96AD138F4}" dt="2021-01-11T21:04:05.929" v="17" actId="207"/>
        <pc:sldMkLst>
          <pc:docMk/>
          <pc:sldMk cId="3879505440" sldId="315"/>
        </pc:sldMkLst>
        <pc:spChg chg="mod">
          <ac:chgData name="Jarvon Carson" userId="f1f62c45-4a19-4f8e-934b-b4c64f876624" providerId="ADAL" clId="{7BD5EFE7-5FC5-4919-9D4A-47E96AD138F4}" dt="2021-01-11T21:04:05.929" v="17" actId="207"/>
          <ac:spMkLst>
            <pc:docMk/>
            <pc:sldMk cId="3879505440" sldId="315"/>
            <ac:spMk id="5" creationId="{00000000-0000-0000-0000-000000000000}"/>
          </ac:spMkLst>
        </pc:spChg>
        <pc:picChg chg="mod">
          <ac:chgData name="Jarvon Carson" userId="f1f62c45-4a19-4f8e-934b-b4c64f876624" providerId="ADAL" clId="{7BD5EFE7-5FC5-4919-9D4A-47E96AD138F4}" dt="2021-01-11T21:03:55.715" v="15" actId="1076"/>
          <ac:picMkLst>
            <pc:docMk/>
            <pc:sldMk cId="3879505440" sldId="315"/>
            <ac:picMk id="2" creationId="{00000000-0000-0000-0000-000000000000}"/>
          </ac:picMkLst>
        </pc:picChg>
      </pc:sldChg>
      <pc:sldChg chg="del">
        <pc:chgData name="Jarvon Carson" userId="f1f62c45-4a19-4f8e-934b-b4c64f876624" providerId="ADAL" clId="{7BD5EFE7-5FC5-4919-9D4A-47E96AD138F4}" dt="2021-01-11T21:06:24.332" v="26" actId="2696"/>
        <pc:sldMkLst>
          <pc:docMk/>
          <pc:sldMk cId="2924084145" sldId="318"/>
        </pc:sldMkLst>
      </pc:sldChg>
      <pc:sldChg chg="addSp modSp mod">
        <pc:chgData name="Jarvon Carson" userId="f1f62c45-4a19-4f8e-934b-b4c64f876624" providerId="ADAL" clId="{7BD5EFE7-5FC5-4919-9D4A-47E96AD138F4}" dt="2021-01-12T01:10:08.797" v="31" actId="122"/>
        <pc:sldMkLst>
          <pc:docMk/>
          <pc:sldMk cId="3628984266" sldId="328"/>
        </pc:sldMkLst>
        <pc:spChg chg="add mod">
          <ac:chgData name="Jarvon Carson" userId="f1f62c45-4a19-4f8e-934b-b4c64f876624" providerId="ADAL" clId="{7BD5EFE7-5FC5-4919-9D4A-47E96AD138F4}" dt="2021-01-12T01:10:08.797" v="31" actId="122"/>
          <ac:spMkLst>
            <pc:docMk/>
            <pc:sldMk cId="3628984266" sldId="328"/>
            <ac:spMk id="5" creationId="{279745F6-52A1-45FF-B729-CBCD61CB2286}"/>
          </ac:spMkLst>
        </pc:spChg>
      </pc:sldChg>
      <pc:sldChg chg="modSp mod">
        <pc:chgData name="Jarvon Carson" userId="f1f62c45-4a19-4f8e-934b-b4c64f876624" providerId="ADAL" clId="{7BD5EFE7-5FC5-4919-9D4A-47E96AD138F4}" dt="2021-01-11T21:05:13.535" v="20" actId="1076"/>
        <pc:sldMkLst>
          <pc:docMk/>
          <pc:sldMk cId="64673614" sldId="331"/>
        </pc:sldMkLst>
        <pc:spChg chg="mod">
          <ac:chgData name="Jarvon Carson" userId="f1f62c45-4a19-4f8e-934b-b4c64f876624" providerId="ADAL" clId="{7BD5EFE7-5FC5-4919-9D4A-47E96AD138F4}" dt="2021-01-11T21:05:08.990" v="18" actId="1076"/>
          <ac:spMkLst>
            <pc:docMk/>
            <pc:sldMk cId="64673614" sldId="331"/>
            <ac:spMk id="4" creationId="{00000000-0000-0000-0000-000000000000}"/>
          </ac:spMkLst>
        </pc:spChg>
        <pc:picChg chg="mod">
          <ac:chgData name="Jarvon Carson" userId="f1f62c45-4a19-4f8e-934b-b4c64f876624" providerId="ADAL" clId="{7BD5EFE7-5FC5-4919-9D4A-47E96AD138F4}" dt="2021-01-11T21:05:13.535" v="20" actId="1076"/>
          <ac:picMkLst>
            <pc:docMk/>
            <pc:sldMk cId="64673614" sldId="331"/>
            <ac:picMk id="614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</a:t>
            </a:r>
            <a:r>
              <a:rPr lang="en-US" baseline="0"/>
              <a:t> of Learning Techniques document incudes </a:t>
            </a:r>
            <a:r>
              <a:rPr lang="en-US"/>
              <a:t>Technique,</a:t>
            </a:r>
            <a:r>
              <a:rPr lang="en-US" baseline="0"/>
              <a:t> Definition, Example, Further Reading</a:t>
            </a: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Google Docs, Forms, Slides, and Drawing and </a:t>
            </a:r>
            <a:r>
              <a:rPr lang="en-US" err="1"/>
              <a:t>Nearpod</a:t>
            </a:r>
            <a:r>
              <a:rPr lang="en-US"/>
              <a:t> slides for enhanced interactivity.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Keys</a:t>
            </a:r>
            <a:r>
              <a:rPr lang="en-US" baseline="0"/>
              <a:t> </a:t>
            </a:r>
            <a:r>
              <a:rPr lang="en-US"/>
              <a:t>LMS Options: Blackboard,</a:t>
            </a:r>
            <a:r>
              <a:rPr lang="en-US" baseline="0"/>
              <a:t> Google Classroom, Canvas, Moodle, No LMS.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verify educators to prevent students from accessing answer keys and potentially cheating on their school work.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weekly guide to the best online media for what you’re teaching, when you’re teaching it. </a:t>
            </a:r>
          </a:p>
          <a:p>
            <a:r>
              <a:rPr lang="en-US"/>
              <a:t>Resources are synced to your syllabus, so you get resources just-in-time, the week before you’re teaching a concept.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30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5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200" b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 min - MRU Intro</a:t>
            </a:r>
          </a:p>
          <a:p>
            <a:pPr>
              <a:spcAft>
                <a:spcPts val="1200"/>
              </a:spcAft>
            </a:pPr>
            <a:r>
              <a:rPr lang="en-US" sz="1200" b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 min - Unit Overview</a:t>
            </a:r>
          </a:p>
          <a:p>
            <a:pPr>
              <a:spcAft>
                <a:spcPts val="1200"/>
              </a:spcAft>
            </a:pPr>
            <a:r>
              <a:rPr lang="en-US" sz="1200" b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40 min - Show Lesson Components</a:t>
            </a:r>
            <a:r>
              <a:rPr lang="en-US" sz="1200" b="0" baseline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+ </a:t>
            </a:r>
            <a:r>
              <a:rPr lang="en-US" sz="1200" b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Model Activities + Video</a:t>
            </a:r>
          </a:p>
          <a:p>
            <a:pPr>
              <a:spcAft>
                <a:spcPts val="1200"/>
              </a:spcAft>
            </a:pPr>
            <a:r>
              <a:rPr lang="en-US" sz="1200" b="0">
                <a:solidFill>
                  <a:srgbClr val="24356D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 min - Other Resources + Opt-In</a:t>
            </a: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07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0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Economics is the study of how to get the most out of life.</a:t>
            </a:r>
            <a:r>
              <a:rPr lang="en-US" baseline="0"/>
              <a:t>  </a:t>
            </a:r>
            <a:r>
              <a:rPr lang="en-US"/>
              <a:t>We’re passionate about changing the world through economic education!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B56A-364B-1343-BE22-A8A8253BB4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f412f6d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64f412f6da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64f412f6da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15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4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storylinegame.com/public/play?quiz=Supply%20and%20Deman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uIo8IXpUJU&amp;feature=youtu.be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actice.mru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EconEdLink.org/professional-develop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1FCD60-F3B1-A249-BD50-44E9DACF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000644"/>
            <a:ext cx="5557090" cy="3833155"/>
          </a:xfrm>
          <a:prstGeom prst="rect">
            <a:avLst/>
          </a:prstGeom>
        </p:spPr>
      </p:pic>
      <p:pic>
        <p:nvPicPr>
          <p:cNvPr id="5" name="Picture 4" descr="https://lh4.googleusercontent.com/NZSsldREzD5VU7XfcLKXTDpMpUe-F-AnS05G1RrHAoGGgMsxcPyVFG4lvuYtKqU3PTWggGBrMrt_dPwRSVSl5Zv5cj7O4iity3fz8Srx1_wkZACePRNhemtj9PJlJzvetOV99UWM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49" y="3086735"/>
            <a:ext cx="1759121" cy="8304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045199" y="4072596"/>
            <a:ext cx="3098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January 11, 2021</a:t>
            </a:r>
          </a:p>
          <a:p>
            <a:pPr algn="ctr"/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7:00-8:00 pm ET</a:t>
            </a:r>
          </a:p>
        </p:txBody>
      </p:sp>
    </p:spTree>
    <p:extLst>
      <p:ext uri="{BB962C8B-B14F-4D97-AF65-F5344CB8AC3E}">
        <p14:creationId xmlns:p14="http://schemas.microsoft.com/office/powerpoint/2010/main" val="289391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309" y="1347540"/>
            <a:ext cx="86868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Resources </a:t>
            </a:r>
            <a:r>
              <a:rPr lang="en-US" sz="2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4000" b="1">
              <a:solidFill>
                <a:srgbClr val="24356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5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Motivating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bell ringers</a:t>
            </a: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pique interest and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exit tickets</a:t>
            </a: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formatively assess learning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videos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enhance engagement and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 guides</a:t>
            </a: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increase comprehension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graphing tools</a:t>
            </a: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predict trends and draw/shift curves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Interactive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games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reinforce concepts and increase retention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Timely </a:t>
            </a:r>
            <a:r>
              <a:rPr lang="en-US" sz="2000" b="1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news articles</a:t>
            </a: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transfer knowledge using real world examples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ED84169-588F-9D41-9000-F6C4BC9F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84" y="5157220"/>
            <a:ext cx="2240049" cy="1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26599" r="10293" b="14375"/>
          <a:stretch/>
        </p:blipFill>
        <p:spPr bwMode="auto">
          <a:xfrm>
            <a:off x="331220" y="2303026"/>
            <a:ext cx="8470129" cy="33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5740" y="127510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Plan</a:t>
            </a:r>
          </a:p>
        </p:txBody>
      </p:sp>
    </p:spTree>
    <p:extLst>
      <p:ext uri="{BB962C8B-B14F-4D97-AF65-F5344CB8AC3E}">
        <p14:creationId xmlns:p14="http://schemas.microsoft.com/office/powerpoint/2010/main" val="5335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186351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26934" r="37171" b="12041"/>
          <a:stretch/>
        </p:blipFill>
        <p:spPr bwMode="auto">
          <a:xfrm>
            <a:off x="1588224" y="2090180"/>
            <a:ext cx="6249921" cy="434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60600" y="3403600"/>
            <a:ext cx="15113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60600" y="5105399"/>
            <a:ext cx="14351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2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t="31473" r="36698" b="36384"/>
          <a:stretch/>
        </p:blipFill>
        <p:spPr bwMode="auto">
          <a:xfrm>
            <a:off x="1350606" y="3660916"/>
            <a:ext cx="6769895" cy="268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" y="1284323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6161" r="42219" b="45737"/>
          <a:stretch/>
        </p:blipFill>
        <p:spPr bwMode="auto">
          <a:xfrm>
            <a:off x="1501986" y="2158810"/>
            <a:ext cx="6552961" cy="17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29465" y="2701220"/>
            <a:ext cx="1257299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73400" y="2244020"/>
            <a:ext cx="9144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62247" y="3561130"/>
            <a:ext cx="795867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13468" y="3117146"/>
            <a:ext cx="1392764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1" y="5688192"/>
            <a:ext cx="1062564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5036" y="5003705"/>
            <a:ext cx="1591728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9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25529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27344" r="40191" b="27604"/>
          <a:stretch/>
        </p:blipFill>
        <p:spPr bwMode="auto">
          <a:xfrm>
            <a:off x="1401551" y="2273300"/>
            <a:ext cx="661750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37657" y="2885119"/>
            <a:ext cx="107345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9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25529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38125" r="30673" b="42500"/>
          <a:stretch/>
        </p:blipFill>
        <p:spPr bwMode="auto">
          <a:xfrm>
            <a:off x="919807" y="2545080"/>
            <a:ext cx="7304385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31875" r="30830" b="35867"/>
          <a:stretch/>
        </p:blipFill>
        <p:spPr bwMode="auto">
          <a:xfrm>
            <a:off x="957907" y="3947160"/>
            <a:ext cx="7228185" cy="23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919807" y="2545080"/>
            <a:ext cx="1366194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6356" y="3087370"/>
            <a:ext cx="1351643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47657" y="5470832"/>
            <a:ext cx="1157968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8858" y="5437819"/>
            <a:ext cx="107345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25529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33854" r="30820" b="21875"/>
          <a:stretch/>
        </p:blipFill>
        <p:spPr bwMode="auto">
          <a:xfrm>
            <a:off x="804209" y="2419350"/>
            <a:ext cx="7535582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04209" y="2425700"/>
            <a:ext cx="1569393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48958" y="3009900"/>
            <a:ext cx="543342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0909" y="5067300"/>
            <a:ext cx="1367491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1" y="2584450"/>
            <a:ext cx="10287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40625" r="64788" b="50781"/>
          <a:stretch/>
        </p:blipFill>
        <p:spPr bwMode="auto">
          <a:xfrm>
            <a:off x="675911" y="5642173"/>
            <a:ext cx="3111500" cy="6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7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25529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28125" r="38433" b="10156"/>
          <a:stretch/>
        </p:blipFill>
        <p:spPr bwMode="auto">
          <a:xfrm>
            <a:off x="1244600" y="2133599"/>
            <a:ext cx="6096000" cy="423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80509" y="2158999"/>
            <a:ext cx="999191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7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255294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45-Minute Lesson Components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30469" r="33602" b="7813"/>
          <a:stretch/>
        </p:blipFill>
        <p:spPr bwMode="auto">
          <a:xfrm>
            <a:off x="1416050" y="2317749"/>
            <a:ext cx="6311900" cy="395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16050" y="2317748"/>
            <a:ext cx="1835150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t="12500" r="36647" b="50752"/>
          <a:stretch/>
        </p:blipFill>
        <p:spPr bwMode="auto">
          <a:xfrm>
            <a:off x="2078223" y="1851719"/>
            <a:ext cx="4987553" cy="43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501" y="1143833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</a:t>
            </a:r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US" sz="4000" b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In-Class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950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3" y="971894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EconEdLink Membership</a:t>
            </a:r>
            <a:endParaRPr lang="en-US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40" y="2114898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can now access CEE’s professional development webinars directly on EconEdLink.org! To receive these new professional development benefits, 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become an EconEdLink </a:t>
            </a:r>
            <a:r>
              <a:rPr lang="en-US" b="1">
                <a:solidFill>
                  <a:srgbClr val="0070C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3"/>
              </a:rPr>
              <a:t>member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. As a member, you will now be able to: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Automatically receive a professional development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via e-mail within 24 hours after viewing any webinar for a minimum of 45 minutes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Register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for upcoming webinars with a simple one-click process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Easily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download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presentations, lesson plan materials and activities for each webinar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Search and view all webinars at your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convenience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Save webinars to your EconEdLink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dashboard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for easy access to the event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may access our new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Professional Development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page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4"/>
              </a:rPr>
              <a:t>here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1555" y="3137637"/>
            <a:ext cx="71208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2645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2: Demand Curve Shifts</a:t>
            </a:r>
            <a:endParaRPr lang="en-US" sz="2200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0E07933-AF89-6C48-8A82-DCF0CA8E9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6" b="37777"/>
          <a:stretch/>
        </p:blipFill>
        <p:spPr>
          <a:xfrm>
            <a:off x="2997199" y="3978794"/>
            <a:ext cx="2960631" cy="1799706"/>
          </a:xfrm>
          <a:prstGeom prst="rect">
            <a:avLst/>
          </a:prstGeom>
          <a:effectLst>
            <a:outerShdw blurRad="558800" dist="38100" sx="101000" sy="101000" algn="l" rotWithShape="0">
              <a:prstClr val="black">
                <a:alpha val="1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4320" y="2154292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Demonstration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681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1426969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Bell Ringer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29336" r="17672" b="20001"/>
          <a:stretch/>
        </p:blipFill>
        <p:spPr bwMode="auto">
          <a:xfrm>
            <a:off x="502920" y="2421302"/>
            <a:ext cx="3642360" cy="20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29337" r="21713" b="27188"/>
          <a:stretch/>
        </p:blipFill>
        <p:spPr bwMode="auto">
          <a:xfrm>
            <a:off x="4724400" y="2525982"/>
            <a:ext cx="3627120" cy="18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29337" r="19605" b="26875"/>
          <a:stretch/>
        </p:blipFill>
        <p:spPr bwMode="auto">
          <a:xfrm>
            <a:off x="2545080" y="4702538"/>
            <a:ext cx="3596640" cy="18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95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Storyline Trend Guessing Game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7187" r="3090" b="10000"/>
          <a:stretch/>
        </p:blipFill>
        <p:spPr bwMode="auto">
          <a:xfrm>
            <a:off x="1062990" y="2650770"/>
            <a:ext cx="7018020" cy="30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0280" y="5836920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https://play.storylinegame.com/public/play?quiz=Supply%20and%20Demand</a:t>
            </a:r>
            <a:endParaRPr lang="en-US" sz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37812" r="28741" b="14063"/>
          <a:stretch/>
        </p:blipFill>
        <p:spPr bwMode="auto">
          <a:xfrm>
            <a:off x="1457300" y="2484120"/>
            <a:ext cx="6229202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Activity Sheets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257158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39337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Curve Drawing Tools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1" t="28905" r="33895" b="8074"/>
          <a:stretch/>
        </p:blipFill>
        <p:spPr bwMode="auto">
          <a:xfrm>
            <a:off x="2473512" y="2101263"/>
            <a:ext cx="4196976" cy="43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01273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Instructional &amp; Review Videos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1" y="2332975"/>
            <a:ext cx="3422650" cy="1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1" y="2332975"/>
            <a:ext cx="3422648" cy="1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79" y="4457775"/>
            <a:ext cx="3319145" cy="18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14650-AAED-4DB7-8D7B-6B8970966272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5BD5B-8EE3-4DEF-B05E-67763AF35893}"/>
              </a:ext>
            </a:extLst>
          </p:cNvPr>
          <p:cNvSpPr txBox="1"/>
          <p:nvPr/>
        </p:nvSpPr>
        <p:spPr>
          <a:xfrm>
            <a:off x="3343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745F6-52A1-45FF-B729-CBCD61CB2286}"/>
              </a:ext>
            </a:extLst>
          </p:cNvPr>
          <p:cNvSpPr txBox="1"/>
          <p:nvPr/>
        </p:nvSpPr>
        <p:spPr>
          <a:xfrm>
            <a:off x="1280160" y="1720622"/>
            <a:ext cx="652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6"/>
              </a:rPr>
              <a:t>Finding Equilibrium v1 for demo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713416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Interactive Graphing Game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4821" r="4319" b="7500"/>
          <a:stretch/>
        </p:blipFill>
        <p:spPr bwMode="auto">
          <a:xfrm>
            <a:off x="1562100" y="2821998"/>
            <a:ext cx="6019800" cy="29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340" y="601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https://practice.mru.org</a:t>
            </a:r>
            <a:endParaRPr lang="en-US" sz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090793"/>
            <a:ext cx="8595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Exit Ticket</a:t>
            </a:r>
            <a:r>
              <a:rPr lang="en-US" sz="4000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35547" r="28916" b="10000"/>
          <a:stretch/>
        </p:blipFill>
        <p:spPr bwMode="auto">
          <a:xfrm>
            <a:off x="856004" y="1798679"/>
            <a:ext cx="7431992" cy="4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" y="1783080"/>
            <a:ext cx="800100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572B2-6946-5141-A75D-C523C4E93F29}"/>
              </a:ext>
            </a:extLst>
          </p:cNvPr>
          <p:cNvSpPr txBox="1"/>
          <p:nvPr/>
        </p:nvSpPr>
        <p:spPr>
          <a:xfrm>
            <a:off x="1021082" y="2692870"/>
            <a:ext cx="67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Other FREE MRU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Economic Resources</a:t>
            </a:r>
          </a:p>
        </p:txBody>
      </p:sp>
    </p:spTree>
    <p:extLst>
      <p:ext uri="{BB962C8B-B14F-4D97-AF65-F5344CB8AC3E}">
        <p14:creationId xmlns:p14="http://schemas.microsoft.com/office/powerpoint/2010/main" val="75319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5"/>
          <a:stretch/>
        </p:blipFill>
        <p:spPr bwMode="auto">
          <a:xfrm>
            <a:off x="1441133" y="2888874"/>
            <a:ext cx="6505575" cy="35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1645" y="1349831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Website Exploration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373" y="2306776"/>
            <a:ext cx="888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https://mru.org             Teaching Resources            High School Resources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28219" y="3566066"/>
            <a:ext cx="733806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80298" y="2306776"/>
            <a:ext cx="411480" cy="4616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74711" y="2306775"/>
            <a:ext cx="411480" cy="46166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80" y="1225253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Professional Development </a:t>
            </a:r>
            <a:br>
              <a:rPr lang="en-US" sz="40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</a:br>
            <a:r>
              <a:rPr lang="en-US" sz="40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 &amp; Resources</a:t>
            </a:r>
            <a:endParaRPr lang="en-US" sz="4000" b="1">
              <a:solidFill>
                <a:srgbClr val="004080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805574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To earn your professional development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certificate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for this webinar, you must: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Watch a minimum of 45-minutes and you will automatically receive a professional development certificate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via e-mail within 24 hours.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Accessing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resources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: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70C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3"/>
              </a:rPr>
              <a:t>EconEdLink.org/professional-development/</a:t>
            </a:r>
            <a:endParaRPr lang="en-US" sz="1600" b="1" i="1">
              <a:solidFill>
                <a:srgbClr val="0070C0"/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endParaRPr lang="en-US" b="1" i="1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5740" y="127510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2214269"/>
            <a:ext cx="8343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900+ </a:t>
            </a:r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 videos with practice questions, transcripts, and subtitles</a:t>
            </a:r>
          </a:p>
          <a:p>
            <a:pPr lvl="1"/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Available at MRU.ORG and YouTube</a:t>
            </a:r>
          </a:p>
          <a:p>
            <a:endParaRPr lang="en-US" sz="1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Aligned to CEE national and select state </a:t>
            </a:r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standards</a:t>
            </a:r>
          </a:p>
          <a:p>
            <a:r>
              <a:rPr lang="en-US" sz="1600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https://mru.org/resources/high-school/videos-mapped-to-standards</a:t>
            </a:r>
          </a:p>
          <a:p>
            <a:endParaRPr lang="en-US" sz="1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err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EdPuzzle</a:t>
            </a:r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versions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https://edpuzzle.com/channel/5cf6f1059dc78f411126ed9f</a:t>
            </a:r>
            <a:r>
              <a:rPr lang="en-US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1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school topics </a:t>
            </a:r>
          </a:p>
          <a:p>
            <a:pPr lvl="1"/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Micro, macro, international economics</a:t>
            </a:r>
          </a:p>
          <a:p>
            <a:pPr lvl="1"/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finance</a:t>
            </a:r>
          </a:p>
          <a:p>
            <a:endParaRPr lang="en-US" sz="1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Video </a:t>
            </a:r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dictionary</a:t>
            </a:r>
            <a:r>
              <a:rPr lang="en-US" sz="2000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economic terms</a:t>
            </a:r>
          </a:p>
          <a:p>
            <a:endParaRPr lang="en-US" sz="1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b="1">
              <a:solidFill>
                <a:srgbClr val="005CB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88" r="20634" b="6875"/>
          <a:stretch/>
        </p:blipFill>
        <p:spPr bwMode="auto">
          <a:xfrm>
            <a:off x="5439370" y="4459718"/>
            <a:ext cx="3136940" cy="196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37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1745" y="1325883"/>
            <a:ext cx="7125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EconInBox</a:t>
            </a:r>
            <a:endParaRPr lang="en-US" sz="4800" b="1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 i="1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Curated Current Events Emails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26562" r="38403" b="35131"/>
          <a:stretch/>
        </p:blipFill>
        <p:spPr bwMode="auto">
          <a:xfrm>
            <a:off x="124177" y="2464656"/>
            <a:ext cx="559248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136" y="4635373"/>
            <a:ext cx="141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2134" y="4616623"/>
            <a:ext cx="1417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course outline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644" y="4635374"/>
            <a:ext cx="141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 </a:t>
            </a:r>
          </a:p>
          <a:p>
            <a:pPr algn="ctr"/>
            <a:r>
              <a:rPr lang="en-US" b="1">
                <a:solidFill>
                  <a:srgbClr val="005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just-in-time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DA15D-3F14-9944-952E-BD371A195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62" y="3911030"/>
            <a:ext cx="2830761" cy="16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1310" y="1355899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EconInBox</a:t>
            </a:r>
            <a:endParaRPr lang="en-US" sz="4800" b="1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489" y="6088854"/>
            <a:ext cx="46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https://www.econinbox.com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9062" r="9590" b="6563"/>
          <a:stretch/>
        </p:blipFill>
        <p:spPr bwMode="auto">
          <a:xfrm>
            <a:off x="951310" y="2415496"/>
            <a:ext cx="6946842" cy="33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784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4154" y="1280163"/>
            <a:ext cx="71258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 Swag</a:t>
            </a:r>
          </a:p>
          <a:p>
            <a:pPr algn="ctr"/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Backgrounds, Tattoos, Stickers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17970" r="53953" b="21093"/>
          <a:stretch/>
        </p:blipFill>
        <p:spPr bwMode="auto">
          <a:xfrm>
            <a:off x="1071404" y="2658513"/>
            <a:ext cx="2895838" cy="33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4154" y="6146180"/>
            <a:ext cx="3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https://learn.mru.org/zoom/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57D87-E7FD-0343-BF88-40A4D86D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16" y="2712671"/>
            <a:ext cx="2460934" cy="138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29224-A60C-4343-86E0-3F29046D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6616">
            <a:off x="4262728" y="3999875"/>
            <a:ext cx="1709456" cy="83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DE755-A8C1-574C-9007-ED24F0A46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184">
            <a:off x="5918191" y="4337202"/>
            <a:ext cx="1565096" cy="13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063B6B-B041-3742-A1F0-BE86D3A76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2215">
            <a:off x="4336679" y="5061215"/>
            <a:ext cx="1477194" cy="1373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59BD4-0112-774D-A834-87A223B05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0907">
            <a:off x="7688290" y="4016256"/>
            <a:ext cx="1337851" cy="24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7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" y="1783080"/>
            <a:ext cx="8001000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3572B2-6946-5141-A75D-C523C4E93F29}"/>
              </a:ext>
            </a:extLst>
          </p:cNvPr>
          <p:cNvSpPr txBox="1"/>
          <p:nvPr/>
        </p:nvSpPr>
        <p:spPr>
          <a:xfrm>
            <a:off x="1021082" y="2692870"/>
            <a:ext cx="677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Questions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or Comments?</a:t>
            </a:r>
          </a:p>
        </p:txBody>
      </p:sp>
    </p:spTree>
    <p:extLst>
      <p:ext uri="{BB962C8B-B14F-4D97-AF65-F5344CB8AC3E}">
        <p14:creationId xmlns:p14="http://schemas.microsoft.com/office/powerpoint/2010/main" val="356949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9874" y="1264923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Wrap-Up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0A31B-7983-364C-8A26-D55EA51AB041}"/>
              </a:ext>
            </a:extLst>
          </p:cNvPr>
          <p:cNvSpPr txBox="1"/>
          <p:nvPr/>
        </p:nvSpPr>
        <p:spPr>
          <a:xfrm>
            <a:off x="288982" y="2304826"/>
            <a:ext cx="86721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Other MRU Statewide Webinars</a:t>
            </a:r>
          </a:p>
          <a:p>
            <a:pPr>
              <a:spcAft>
                <a:spcPts val="0"/>
              </a:spcAft>
            </a:pPr>
            <a:r>
              <a:rPr lang="en-US" sz="2000" b="1" i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CEE Webinar on Feb 2 at 7pm</a:t>
            </a:r>
            <a:endParaRPr lang="en-US" sz="2000" b="1" i="1">
              <a:solidFill>
                <a:srgbClr val="0070C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i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Schedule a webinar for your state! </a:t>
            </a:r>
          </a:p>
          <a:p>
            <a:pPr>
              <a:spcAft>
                <a:spcPts val="0"/>
              </a:spcAft>
            </a:pP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Other Webinars already scheduled for 2021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en-US" sz="150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https://learn.mru.org/high-school-economics-teaching-webinars</a:t>
            </a:r>
            <a:endParaRPr lang="en-US">
              <a:solidFill>
                <a:srgbClr val="0070C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1200" b="1">
              <a:solidFill>
                <a:srgbClr val="0070C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FREE Videos for Statewide Online Courses</a:t>
            </a:r>
            <a:endParaRPr lang="en-US">
              <a:solidFill>
                <a:srgbClr val="0070C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1200">
              <a:solidFill>
                <a:srgbClr val="0070C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Please share MRU resources with your colleagues!  </a:t>
            </a:r>
            <a:endParaRPr lang="en-US" sz="2400">
              <a:solidFill>
                <a:srgbClr val="7A99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rgbClr val="FF0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24220" r="59879" b="39797"/>
          <a:stretch/>
        </p:blipFill>
        <p:spPr bwMode="auto">
          <a:xfrm>
            <a:off x="6817994" y="2304826"/>
            <a:ext cx="2326006" cy="23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5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324069"/>
            <a:ext cx="80010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6402" y="2827569"/>
            <a:ext cx="733119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Go to </a:t>
            </a:r>
            <a:r>
              <a:rPr lang="en-US" sz="3600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MRU.ORG/CEE3</a:t>
            </a:r>
            <a:endParaRPr lang="en-US" sz="2800" b="1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i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Finding Equilibrium: Supply Meets Demand 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curriculum and answer keys                      </a:t>
            </a:r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(January 14, 2021 official release)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Updates on new videos, lessons, and activities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 nerdy swag (tattoos and stickers) </a:t>
            </a:r>
            <a:br>
              <a:rPr lang="en-US" sz="28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1706" y="1264472"/>
            <a:ext cx="712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Opt-In</a:t>
            </a:r>
          </a:p>
          <a:p>
            <a:pPr algn="ctr"/>
            <a:endParaRPr lang="en-US" sz="4800" b="1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7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20A3CD-7661-D044-9575-7397A69CB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324069"/>
            <a:ext cx="8001000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8AA1-DBA6-E64F-BF4D-180E26283F6F}"/>
              </a:ext>
            </a:extLst>
          </p:cNvPr>
          <p:cNvSpPr txBox="1"/>
          <p:nvPr/>
        </p:nvSpPr>
        <p:spPr>
          <a:xfrm>
            <a:off x="1322670" y="2569261"/>
            <a:ext cx="442621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Questions/Feedback</a:t>
            </a: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Cheryl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Symbol"/>
              </a:rPr>
              <a:t>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cheryl@mru.org</a:t>
            </a:r>
          </a:p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 Connected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@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MRevUniversity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facebook.com/</a:t>
            </a:r>
            <a:r>
              <a:rPr lang="en-US" sz="200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mrevuniversity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EBF1D-4541-FE48-83A1-F62CAAED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5055" t="-215336" r="-215055" b="-215336"/>
          <a:stretch/>
        </p:blipFill>
        <p:spPr>
          <a:xfrm>
            <a:off x="1108327" y="3768770"/>
            <a:ext cx="1854151" cy="2472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8BA80-D4D9-9F40-84E2-07F2FE384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016" t="-16016" r="-16016" b="-16016"/>
          <a:stretch/>
        </p:blipFill>
        <p:spPr>
          <a:xfrm>
            <a:off x="1804505" y="4256054"/>
            <a:ext cx="461794" cy="615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1" y="5674941"/>
            <a:ext cx="652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Join our Teaching Online Econ Facebook Community at </a:t>
            </a:r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COMMUNITY.MRU.ORG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706" y="1264472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698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CEE Affiliates</a:t>
            </a:r>
            <a:endParaRPr lang="en-US" sz="4800" b="1">
              <a:ln w="11430"/>
              <a:solidFill>
                <a:srgbClr val="00408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7" y="5134682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3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7"/>
            <a:ext cx="7772400" cy="1470025"/>
          </a:xfrm>
        </p:spPr>
        <p:txBody>
          <a:bodyPr/>
          <a:lstStyle/>
          <a:p>
            <a:r>
              <a:rPr lang="en-US" sz="4800">
                <a:solidFill>
                  <a:srgbClr val="004080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Thank You to Our Sponsors!</a:t>
            </a:r>
            <a:endParaRPr lang="en-US" sz="4800">
              <a:solidFill>
                <a:srgbClr val="0040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81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3334" y="1522880"/>
            <a:ext cx="7125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Webinar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0" y="2633327"/>
            <a:ext cx="84153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Preview MRU’s </a:t>
            </a:r>
            <a:r>
              <a:rPr lang="en-US" sz="2400" b="1" i="1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Finding Equilibrium: Supply Meets Demand </a:t>
            </a:r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new curriculum unit.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400" b="1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Demonstrate curriculum unit’s online instructional resources. 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0E07933-AF89-6C48-8A82-DCF0CA8E9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2" b="6982"/>
          <a:stretch/>
        </p:blipFill>
        <p:spPr>
          <a:xfrm>
            <a:off x="3619284" y="4554996"/>
            <a:ext cx="2230230" cy="1616953"/>
          </a:xfrm>
          <a:prstGeom prst="rect">
            <a:avLst/>
          </a:prstGeom>
          <a:effectLst>
            <a:outerShdw blurRad="558800" dist="38100" sx="101000" sy="101000" algn="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055" y="1402083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" y="2407389"/>
            <a:ext cx="851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Marginal Revolution University (MRU)</a:t>
            </a:r>
          </a:p>
          <a:p>
            <a:pPr algn="ctr"/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Online, video-based, nonprofit, economic education platform founded in 2012 by GMU professors Drs. Tyler Cowen and Alex Tabarrok for teachers, students, and lifelong learners worldwide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1" t="39887" r="34187" b="19062"/>
          <a:stretch/>
        </p:blipFill>
        <p:spPr bwMode="auto">
          <a:xfrm>
            <a:off x="2934454" y="3947160"/>
            <a:ext cx="35917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4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910" y="1249683"/>
            <a:ext cx="712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40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2227583"/>
            <a:ext cx="85382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Our Vision</a:t>
            </a:r>
          </a:p>
          <a:p>
            <a:pPr algn="ctr"/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Economics has the power to positively change the way people view and live in the world because there’s an inner economist in all of us.</a:t>
            </a:r>
          </a:p>
          <a:p>
            <a:pPr algn="ctr"/>
            <a:endParaRPr lang="en-US" sz="2000">
              <a:solidFill>
                <a:srgbClr val="005CB8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>
                <a:solidFill>
                  <a:srgbClr val="7A99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Our Mission</a:t>
            </a:r>
          </a:p>
          <a:p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To provide a FREE world-class economic education to everyone, everywhere by: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Developing your inner economist with engaging, thought-provoking ways of looking at everyday problems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Entertaining you so you actually want to learn economics (no boring lectures!)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005CB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Thinking on the margin:  one idea + one person at a time = “Marginal Revolution”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30937" r="10644" b="28125"/>
          <a:stretch/>
        </p:blipFill>
        <p:spPr bwMode="auto">
          <a:xfrm>
            <a:off x="3652063" y="5440938"/>
            <a:ext cx="1805583" cy="11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11FCD60-F3B1-A249-BD50-44E9DACF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597361"/>
            <a:ext cx="7176510" cy="44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5;p23"/>
          <p:cNvSpPr txBox="1">
            <a:spLocks/>
          </p:cNvSpPr>
          <p:nvPr/>
        </p:nvSpPr>
        <p:spPr>
          <a:xfrm>
            <a:off x="628650" y="1503258"/>
            <a:ext cx="7886700" cy="4347174"/>
          </a:xfrm>
          <a:prstGeom prst="rect">
            <a:avLst/>
          </a:prstGeom>
        </p:spPr>
        <p:txBody>
          <a:bodyPr spcFirstLastPara="1" vert="horz" wrap="square" lIns="91389" tIns="45682" rIns="91389" bIns="45682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24356D"/>
                </a:solidFill>
                <a:highlight>
                  <a:srgbClr val="FFFFFF"/>
                </a:highlight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Poll Time!</a:t>
            </a:r>
            <a:endParaRPr lang="en-US" sz="2000" b="1">
              <a:solidFill>
                <a:srgbClr val="24356D"/>
              </a:solidFill>
              <a:highlight>
                <a:srgbClr val="FFFFFF"/>
              </a:highlight>
              <a:latin typeface="Segoe UI" panose="020B0502040204020203" pitchFamily="34" charset="0"/>
              <a:ea typeface="Lato"/>
              <a:cs typeface="Segoe UI" panose="020B0502040204020203" pitchFamily="34" charset="0"/>
              <a:sym typeface="Lato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b="1">
              <a:solidFill>
                <a:srgbClr val="24356D"/>
              </a:solidFill>
              <a:highlight>
                <a:srgbClr val="FFFFFF"/>
              </a:highlight>
              <a:latin typeface="Segoe UI" panose="020B0502040204020203" pitchFamily="34" charset="0"/>
              <a:ea typeface="Lato"/>
              <a:cs typeface="Segoe UI" panose="020B0502040204020203" pitchFamily="34" charset="0"/>
              <a:sym typeface="Lato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70C0"/>
                </a:solidFill>
                <a:highlight>
                  <a:srgbClr val="FFFFFF"/>
                </a:highlight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How much fun do your students currently have learning about supply and demand?</a:t>
            </a:r>
            <a:endParaRPr lang="en-US" sz="2400">
              <a:solidFill>
                <a:srgbClr val="0070C0"/>
              </a:solidFill>
              <a:highlight>
                <a:srgbClr val="FFFFFF"/>
              </a:highlight>
              <a:latin typeface="Segoe UI" panose="020B0502040204020203" pitchFamily="34" charset="0"/>
              <a:ea typeface="Lato"/>
              <a:cs typeface="Segoe UI" panose="020B0502040204020203" pitchFamily="34" charset="0"/>
              <a:sym typeface="Lato"/>
            </a:endParaRP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>
                <a:solidFill>
                  <a:srgbClr val="0070C0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It’s their favorite unit!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>
                <a:solidFill>
                  <a:srgbClr val="0070C0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They tolerate it but not with a smile.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>
                <a:solidFill>
                  <a:srgbClr val="0070C0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I teach it, but they still don’t understand it.</a:t>
            </a:r>
          </a:p>
          <a:p>
            <a:pPr marL="742859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>
                <a:solidFill>
                  <a:srgbClr val="0070C0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Most students skip class that week.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E4C8095C-DDE2-0C4A-B43B-16B512F8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82" y="5057072"/>
            <a:ext cx="2192036" cy="15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260" y="1302759"/>
            <a:ext cx="71208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24356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Titles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000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Law of Demand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 Curve Shifts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Law of Supply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Supply Curve Shifts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Equilibrium Price &amp; Quantity</a:t>
            </a:r>
          </a:p>
          <a:p>
            <a:pPr algn="ctr"/>
            <a:endParaRPr lang="en-US" sz="200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>
                <a:solidFill>
                  <a:srgbClr val="7A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COMING SOON:  </a:t>
            </a:r>
            <a:r>
              <a:rPr lang="en-US" sz="20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Price Ceilings, Price Floors and Elasticity</a:t>
            </a:r>
          </a:p>
          <a:p>
            <a:pPr algn="ctr"/>
            <a:endParaRPr lang="en-US" sz="2400" b="1">
              <a:solidFill>
                <a:srgbClr val="2645A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https://d9hhrg4mnvzow.cloudfront.net/learn.mru.org/finding-equilibrium-supply-meets-demand-high-school-unit-plan/7ed0a759-interactive-ga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4" y="4577738"/>
            <a:ext cx="3078481" cy="19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7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bfa4db11-c700-41fb-b639-f7e6b4e680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39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EconEdLink Membership</vt:lpstr>
      <vt:lpstr>Professional Development  Certificate &amp;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revision>1</cp:revision>
  <dcterms:created xsi:type="dcterms:W3CDTF">2012-09-11T15:07:18Z</dcterms:created>
  <dcterms:modified xsi:type="dcterms:W3CDTF">2021-01-12T01:10:19Z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