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4"/>
    <p:sldMasterId id="2147483686" r:id="rId5"/>
    <p:sldMasterId id="2147483687" r:id="rId6"/>
  </p:sldMasterIdLst>
  <p:notesMasterIdLst>
    <p:notesMasterId r:id="rId29"/>
  </p:notesMasterIdLst>
  <p:sldIdLst>
    <p:sldId id="256" r:id="rId7"/>
    <p:sldId id="257" r:id="rId8"/>
    <p:sldId id="258" r:id="rId9"/>
    <p:sldId id="545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549" r:id="rId22"/>
    <p:sldId id="270" r:id="rId23"/>
    <p:sldId id="271" r:id="rId24"/>
    <p:sldId id="272" r:id="rId25"/>
    <p:sldId id="546" r:id="rId26"/>
    <p:sldId id="547" r:id="rId27"/>
    <p:sldId id="548" r:id="rId28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0FB9B9-D65F-4CD3-A757-5685425DA714}" v="76" dt="2021-04-06T20:17:56.0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486" autoAdjust="0"/>
  </p:normalViewPr>
  <p:slideViewPr>
    <p:cSldViewPr snapToGrid="0">
      <p:cViewPr varScale="1">
        <p:scale>
          <a:sx n="65" d="100"/>
          <a:sy n="65" d="100"/>
        </p:scale>
        <p:origin x="195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805ad2fa3a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g805ad2fa3a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g805ad2fa3a_0_2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ae0cf71f6d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gae0cf71f6d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ae0cf71f6d_0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ae0cf71f6d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gae0cf71f6d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gae0cf71f6d_0_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ae0cf71f6d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gae0cf71f6d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gae0cf71f6d_0_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ae0cf71f6d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gae0cf71f6d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gae0cf71f6d_0_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ae0cf71f6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Google Shape;243;gae0cf71f6d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ae0cf71f6d_0_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ced41f6106_0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gced41f6106_0_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5" name="Google Shape;315;gced41f6106_0_8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85ffb8d20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251" name="Google Shape;251;g85ffb8d205_0_0:notes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2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89600" rIns="89600" bIns="896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252" name="Google Shape;252;g85ffb8d205_0_0:notes"/>
          <p:cNvSpPr txBox="1">
            <a:spLocks noGrp="1"/>
          </p:cNvSpPr>
          <p:nvPr>
            <p:ph type="sldNum" idx="12"/>
          </p:nvPr>
        </p:nvSpPr>
        <p:spPr>
          <a:xfrm>
            <a:off x="3884025" y="8684926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89600" rIns="89600" bIns="896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805ad2fa3a_0_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g805ad2fa3a_0_6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g805ad2fa3a_0_6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bcc1e7db4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bcc1e7db4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805ad2fa3a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g805ad2fa3a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152" name="Google Shape;152;g805ad2fa3a_0_2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805ad2fa3a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g805ad2fa3a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159" name="Google Shape;159;g805ad2fa3a_0_3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805ad2fa3a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g805ad2fa3a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166" name="Google Shape;166;g805ad2fa3a_0_3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805ad2fa3a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g805ad2fa3a_0_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g805ad2fa3a_0_4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805ad2fa3a_0_4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g805ad2fa3a_0_4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805ad2fa3a_0_4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805ad2fa3a_0_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g805ad2fa3a_0_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g805ad2fa3a_0_4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858453e056_0_9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g858453e056_0_9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g858453e056_0_90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ae0cf71f6d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gae0cf71f6d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ae0cf71f6d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1" i="0">
                <a:solidFill>
                  <a:srgbClr val="005CB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4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4"/>
          <p:cNvSpPr txBox="1">
            <a:spLocks noGrp="1"/>
          </p:cNvSpPr>
          <p:nvPr>
            <p:ph type="body" idx="1"/>
          </p:nvPr>
        </p:nvSpPr>
        <p:spPr>
          <a:xfrm rot="5400000">
            <a:off x="2080350" y="203288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5"/>
          <p:cNvSpPr txBox="1">
            <a:spLocks noGrp="1"/>
          </p:cNvSpPr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5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 type="obj">
  <p:cSld name="OBJEC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792300"/>
          </a:xfrm>
          <a:prstGeom prst="rect">
            <a:avLst/>
          </a:prstGeom>
          <a:solidFill>
            <a:srgbClr val="006C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792300"/>
          </a:xfrm>
          <a:prstGeom prst="rect">
            <a:avLst/>
          </a:prstGeom>
          <a:solidFill>
            <a:srgbClr val="006C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3" name="Google Shape;103;p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1" i="0">
                <a:solidFill>
                  <a:srgbClr val="005CB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1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31"/>
          <p:cNvSpPr txBox="1">
            <a:spLocks noGrp="1"/>
          </p:cNvSpPr>
          <p:nvPr>
            <p:ph type="body" idx="1"/>
          </p:nvPr>
        </p:nvSpPr>
        <p:spPr>
          <a:xfrm>
            <a:off x="457200" y="2377440"/>
            <a:ext cx="8229600" cy="37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3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3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9" name="Google Shape;119;p3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4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3" name="Google Shape;123;p3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4" name="Google Shape;124;p34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5" name="Google Shape;125;p3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5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6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6"/>
          <p:cNvSpPr txBox="1">
            <a:spLocks noGrp="1"/>
          </p:cNvSpPr>
          <p:nvPr>
            <p:ph type="body" idx="1"/>
          </p:nvPr>
        </p:nvSpPr>
        <p:spPr>
          <a:xfrm>
            <a:off x="457200" y="2377440"/>
            <a:ext cx="8229600" cy="3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2" name="Google Shape;132;p3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Google Shape;136;p3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9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9"/>
          <p:cNvSpPr txBox="1">
            <a:spLocks noGrp="1"/>
          </p:cNvSpPr>
          <p:nvPr>
            <p:ph type="body" idx="1"/>
          </p:nvPr>
        </p:nvSpPr>
        <p:spPr>
          <a:xfrm rot="5400000">
            <a:off x="2080350" y="203288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0"/>
          <p:cNvSpPr txBox="1">
            <a:spLocks noGrp="1"/>
          </p:cNvSpPr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40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B59CC-0612-0540-81B3-48F07AD85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103455"/>
      </p:ext>
    </p:extLst>
  </p:cSld>
  <p:clrMapOvr>
    <a:masterClrMapping/>
  </p:clrMapOvr>
  <p:transition spd="slow" advTm="5000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8" name="Google Shape;68;p1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9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1" name="Google Shape;81;p2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2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1" i="0" u="none" strike="noStrike" cap="none">
                <a:solidFill>
                  <a:srgbClr val="005CB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228600" y="2055038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»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7" name="Google Shape;97;p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27"/>
          <p:cNvSpPr txBox="1">
            <a:spLocks noGrp="1"/>
          </p:cNvSpPr>
          <p:nvPr>
            <p:ph type="sldNum" idx="12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9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1" i="0" u="none" strike="noStrike" cap="none">
                <a:solidFill>
                  <a:srgbClr val="005CB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29"/>
          <p:cNvSpPr txBox="1">
            <a:spLocks noGrp="1"/>
          </p:cNvSpPr>
          <p:nvPr>
            <p:ph type="body" idx="1"/>
          </p:nvPr>
        </p:nvSpPr>
        <p:spPr>
          <a:xfrm>
            <a:off x="228600" y="2055038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»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menfi3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hyperlink" Target="mailto:amenfi3@gmail.com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ncilforeconed.org/resources/local-affiliates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conedlink.org/membership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conedlink.org/professional-development/professional-development-upcoming/?view-by=dayGridMonth&amp;currentStart=2020-Mar-1&amp;activeStart=2020-Mar-1&amp;activeEnd=2020-Apr-11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ouncilforeconed.regfox.com/2021-sloan-teaching-champion-awards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hyperlink" Target="mailto:rrivera@councilforeconed.or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hyperlink" Target="https://www.econedlink.org/resources/collection/fffl-9-12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ncilforeconed.org/wp-content/uploads/2012/03/voluntary-national-content-standards-2010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sed.gov/common/nysed/files/programs/curriculum-instruction/ss-framework-9-12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1"/>
          <p:cNvSpPr txBox="1">
            <a:spLocks noGrp="1"/>
          </p:cNvSpPr>
          <p:nvPr>
            <p:ph type="ctrTitle"/>
          </p:nvPr>
        </p:nvSpPr>
        <p:spPr>
          <a:xfrm>
            <a:off x="0" y="1066800"/>
            <a:ext cx="9144000" cy="3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 sz="5400" dirty="0"/>
            </a:br>
            <a:br>
              <a:rPr lang="en" sz="5400" dirty="0"/>
            </a:br>
            <a:r>
              <a:rPr lang="en" sz="3959" dirty="0">
                <a:solidFill>
                  <a:srgbClr val="0070C0"/>
                </a:solidFill>
              </a:rPr>
              <a:t>Financial Fitness For Life, Chapter 15:</a:t>
            </a:r>
            <a:br>
              <a:rPr lang="en" sz="3959" dirty="0">
                <a:solidFill>
                  <a:schemeClr val="dk1"/>
                </a:solidFill>
              </a:rPr>
            </a:br>
            <a:r>
              <a:rPr lang="en" sz="4000" dirty="0">
                <a:solidFill>
                  <a:schemeClr val="accent3">
                    <a:lumMod val="75000"/>
                  </a:schemeClr>
                </a:solidFill>
              </a:rPr>
              <a:t>Shopping For A Credit Card</a:t>
            </a:r>
            <a:br>
              <a:rPr lang="en" sz="4000" dirty="0"/>
            </a:br>
            <a:br>
              <a:rPr lang="en" sz="3959" dirty="0"/>
            </a:br>
            <a:r>
              <a:rPr lang="en" sz="1979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Presented by Andrew Menfi</a:t>
            </a:r>
            <a:br>
              <a:rPr lang="en" sz="1440" dirty="0"/>
            </a:br>
            <a:r>
              <a:rPr lang="en" sz="1979" dirty="0">
                <a:solidFill>
                  <a:schemeClr val="dk1"/>
                </a:solidFill>
              </a:rPr>
              <a:t>April 8th, 2020</a:t>
            </a:r>
            <a:br>
              <a:rPr lang="en" sz="144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979" u="sng" dirty="0">
                <a:solidFill>
                  <a:schemeClr val="hlink"/>
                </a:solidFill>
                <a:hlinkClick r:id="rId3"/>
              </a:rPr>
              <a:t>amenfi3@gmail.com</a:t>
            </a:r>
            <a:r>
              <a:rPr lang="en" sz="1979" dirty="0">
                <a:solidFill>
                  <a:schemeClr val="dk1"/>
                </a:solidFill>
              </a:rPr>
              <a:t> </a:t>
            </a:r>
            <a:endParaRPr sz="1979" dirty="0">
              <a:solidFill>
                <a:schemeClr val="dk1"/>
              </a:solidFill>
            </a:endParaRPr>
          </a:p>
        </p:txBody>
      </p:sp>
      <p:pic>
        <p:nvPicPr>
          <p:cNvPr id="3" name="Google Shape;170;p44">
            <a:extLst>
              <a:ext uri="{FF2B5EF4-FFF2-40B4-BE49-F238E27FC236}">
                <a16:creationId xmlns:a16="http://schemas.microsoft.com/office/drawing/2014/main" id="{E2825C20-030C-444A-82E2-D08868F0B0E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3431" y="5269453"/>
            <a:ext cx="2479638" cy="1043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8625" y="3317175"/>
            <a:ext cx="2904325" cy="3081799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1" name="Google Shape;211;p49"/>
          <p:cNvSpPr txBox="1"/>
          <p:nvPr/>
        </p:nvSpPr>
        <p:spPr>
          <a:xfrm>
            <a:off x="322950" y="1267200"/>
            <a:ext cx="84981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</a:pPr>
            <a:r>
              <a:rPr lang="en" sz="4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Notes/Mini Lecture</a:t>
            </a:r>
            <a:endParaRPr sz="4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credit?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 [Annual Percentage Rate]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Credit Score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Credit Card Debt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Credit Card Rewards 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0"/>
          <p:cNvSpPr txBox="1"/>
          <p:nvPr/>
        </p:nvSpPr>
        <p:spPr>
          <a:xfrm>
            <a:off x="322950" y="1267200"/>
            <a:ext cx="84981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</a:pPr>
            <a:r>
              <a:rPr lang="en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Activity #1: </a:t>
            </a:r>
            <a:r>
              <a:rPr lang="en" sz="40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Personal Stories</a:t>
            </a:r>
            <a:endParaRPr sz="400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Interview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Video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8" name="Google Shape;21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5000" y="2985625"/>
            <a:ext cx="4458565" cy="3254099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1"/>
          <p:cNvSpPr txBox="1"/>
          <p:nvPr/>
        </p:nvSpPr>
        <p:spPr>
          <a:xfrm>
            <a:off x="322950" y="1267200"/>
            <a:ext cx="84981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</a:pPr>
            <a:r>
              <a:rPr lang="en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Activity #2: </a:t>
            </a:r>
            <a:r>
              <a:rPr lang="en" sz="40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Debt </a:t>
            </a:r>
            <a:endParaRPr sz="400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Bankrate.com 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5" name="Google Shape;22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1350" y="1531075"/>
            <a:ext cx="3351150" cy="451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025" y="3429000"/>
            <a:ext cx="4767450" cy="2059431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52"/>
          <p:cNvSpPr txBox="1"/>
          <p:nvPr/>
        </p:nvSpPr>
        <p:spPr>
          <a:xfrm>
            <a:off x="322950" y="1267200"/>
            <a:ext cx="84981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</a:pPr>
            <a:r>
              <a:rPr lang="en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Activity #3: </a:t>
            </a:r>
            <a:r>
              <a:rPr lang="en" sz="40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Credit Card Comparison</a:t>
            </a:r>
            <a:endParaRPr sz="400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Nerdwallet.com &amp; </a:t>
            </a:r>
            <a:r>
              <a:rPr lang="en" sz="40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FFFL</a:t>
            </a:r>
            <a:endParaRPr sz="40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Documents OR No Documents 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3" name="Google Shape;23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243753"/>
            <a:ext cx="4572000" cy="1946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3B488268-FACA-4388-B305-E000B79C4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3354" y="3094892"/>
            <a:ext cx="3118338" cy="3505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53"/>
          <p:cNvSpPr txBox="1"/>
          <p:nvPr/>
        </p:nvSpPr>
        <p:spPr>
          <a:xfrm>
            <a:off x="322950" y="1267200"/>
            <a:ext cx="84981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</a:pPr>
            <a:r>
              <a:rPr lang="en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Activity #4: </a:t>
            </a:r>
            <a:r>
              <a:rPr lang="en" sz="40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Credit Card Research</a:t>
            </a:r>
            <a:endParaRPr sz="400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Nerdwallet.com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Debate/ Written Assignment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0" name="Google Shape;24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299100"/>
            <a:ext cx="8839199" cy="3182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54"/>
          <p:cNvSpPr txBox="1"/>
          <p:nvPr/>
        </p:nvSpPr>
        <p:spPr>
          <a:xfrm>
            <a:off x="322950" y="1267200"/>
            <a:ext cx="84981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</a:pPr>
            <a:r>
              <a:rPr lang="en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Activity #5: </a:t>
            </a:r>
            <a:r>
              <a:rPr lang="en" sz="40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Credit Scores</a:t>
            </a:r>
            <a:endParaRPr sz="400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Myfico.com 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7" name="Google Shape;24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6425" y="2034275"/>
            <a:ext cx="2144625" cy="38700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8" name="Google Shape;248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950" y="3115125"/>
            <a:ext cx="5736526" cy="2868263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71"/>
          <p:cNvSpPr txBox="1"/>
          <p:nvPr/>
        </p:nvSpPr>
        <p:spPr>
          <a:xfrm>
            <a:off x="322950" y="1267200"/>
            <a:ext cx="84981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Activity #</a:t>
            </a:r>
            <a:r>
              <a:rPr lang="en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en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" sz="40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Credit </a:t>
            </a:r>
            <a:r>
              <a:rPr lang="en" sz="40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Statement</a:t>
            </a:r>
            <a:endParaRPr sz="4000" b="0" i="0" u="none" strike="noStrike" cap="none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mycreditunion.gov &amp; </a:t>
            </a:r>
            <a:r>
              <a:rPr lang="en" sz="40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FFFL</a:t>
            </a:r>
            <a:endParaRPr sz="40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8" name="Google Shape;318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733" y="2589415"/>
            <a:ext cx="4545113" cy="369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570F61B-3050-476B-A556-125923D81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8063" y="2683200"/>
            <a:ext cx="3759044" cy="38283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792300"/>
          </a:xfrm>
          <a:prstGeom prst="rect">
            <a:avLst/>
          </a:prstGeom>
          <a:solidFill>
            <a:srgbClr val="006C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lang="en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Questions?</a:t>
            </a:r>
            <a:endParaRPr sz="40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5" name="Google Shape;25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400" y="1695200"/>
            <a:ext cx="2857500" cy="2857500"/>
          </a:xfrm>
          <a:prstGeom prst="rect">
            <a:avLst/>
          </a:prstGeom>
          <a:noFill/>
          <a:ln w="114300" cap="flat" cmpd="sng">
            <a:solidFill>
              <a:srgbClr val="006CB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6" name="Google Shape;256;p55"/>
          <p:cNvSpPr txBox="1"/>
          <p:nvPr/>
        </p:nvSpPr>
        <p:spPr>
          <a:xfrm>
            <a:off x="3369500" y="1617425"/>
            <a:ext cx="5317200" cy="32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Andrew Menfi</a:t>
            </a:r>
            <a:endParaRPr sz="24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Social Studies Teacher</a:t>
            </a:r>
            <a:endParaRPr sz="24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New Visions Charter High School </a:t>
            </a:r>
            <a:endParaRPr sz="24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for Advanced Math &amp; Science </a:t>
            </a:r>
            <a:endParaRPr sz="24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chemeClr val="hlink"/>
                </a:solidFill>
                <a:hlinkClick r:id="rId4"/>
              </a:rPr>
              <a:t>amenfi3@gmail.com</a:t>
            </a:r>
            <a:endParaRPr sz="24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 </a:t>
            </a:r>
            <a:endParaRPr sz="24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sp>
        <p:nvSpPr>
          <p:cNvPr id="257" name="Google Shape;257;p55"/>
          <p:cNvSpPr txBox="1"/>
          <p:nvPr/>
        </p:nvSpPr>
        <p:spPr>
          <a:xfrm>
            <a:off x="1057500" y="5800500"/>
            <a:ext cx="70290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/>
              <a:t>Thanks For Your Time!</a:t>
            </a:r>
            <a:endParaRPr sz="3600" b="1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6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latin typeface="Calibri"/>
                <a:ea typeface="Calibri"/>
                <a:cs typeface="Calibri"/>
                <a:sym typeface="Calibri"/>
              </a:rPr>
              <a:t>CEE Affiliates</a:t>
            </a:r>
            <a:endParaRPr sz="5500" b="1"/>
          </a:p>
        </p:txBody>
      </p:sp>
      <p:sp>
        <p:nvSpPr>
          <p:cNvPr id="264" name="Google Shape;264;p56"/>
          <p:cNvSpPr txBox="1"/>
          <p:nvPr/>
        </p:nvSpPr>
        <p:spPr>
          <a:xfrm>
            <a:off x="1501666" y="5134678"/>
            <a:ext cx="6140700" cy="6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https://www.councilforeconed.org/resources/local-affiliates/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p56" descr="A picture containing bird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1" y="2335947"/>
            <a:ext cx="6095999" cy="2403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57"/>
          <p:cNvSpPr txBox="1">
            <a:spLocks noGrp="1"/>
          </p:cNvSpPr>
          <p:nvPr>
            <p:ph type="ctrTitle"/>
          </p:nvPr>
        </p:nvSpPr>
        <p:spPr>
          <a:xfrm>
            <a:off x="756139" y="1145686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latin typeface="Calibri"/>
                <a:ea typeface="Calibri"/>
                <a:cs typeface="Calibri"/>
                <a:sym typeface="Calibri"/>
              </a:rPr>
              <a:t>Thank You to Our Sponsors!</a:t>
            </a:r>
            <a:endParaRPr sz="5400"/>
          </a:p>
        </p:txBody>
      </p:sp>
      <p:sp>
        <p:nvSpPr>
          <p:cNvPr id="271" name="Google Shape;271;p5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</a:pPr>
            <a:endParaRPr/>
          </a:p>
        </p:txBody>
      </p:sp>
      <p:pic>
        <p:nvPicPr>
          <p:cNvPr id="272" name="Google Shape;272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8479" y="2622632"/>
            <a:ext cx="2378111" cy="2378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116" y="2690224"/>
            <a:ext cx="4725800" cy="130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1831" y="5899538"/>
            <a:ext cx="6217920" cy="59436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57"/>
          <p:cNvSpPr/>
          <p:nvPr/>
        </p:nvSpPr>
        <p:spPr>
          <a:xfrm>
            <a:off x="4450813" y="3244334"/>
            <a:ext cx="242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6" name="Google Shape;276;p5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54015" y="3811687"/>
            <a:ext cx="1905000" cy="1874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57" descr="A picture containing drawing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37274" y="5243613"/>
            <a:ext cx="1188720" cy="1196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2"/>
          <p:cNvSpPr txBox="1">
            <a:spLocks noGrp="1"/>
          </p:cNvSpPr>
          <p:nvPr>
            <p:ph type="title"/>
          </p:nvPr>
        </p:nvSpPr>
        <p:spPr>
          <a:xfrm>
            <a:off x="457199" y="926754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Calibri"/>
                <a:ea typeface="Calibri"/>
                <a:cs typeface="Calibri"/>
                <a:sym typeface="Calibri"/>
              </a:rPr>
              <a:t>EconEdLink Membership</a:t>
            </a:r>
            <a:endParaRPr/>
          </a:p>
        </p:txBody>
      </p:sp>
      <p:sp>
        <p:nvSpPr>
          <p:cNvPr id="155" name="Google Shape;155;p42"/>
          <p:cNvSpPr txBox="1"/>
          <p:nvPr/>
        </p:nvSpPr>
        <p:spPr>
          <a:xfrm>
            <a:off x="278701" y="1700833"/>
            <a:ext cx="8865300" cy="42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can now access CEE’s professional development webinars directly on EconEdLink.org! To receive these new professional development benefits, </a:t>
            </a:r>
            <a:r>
              <a:rPr lang="en" sz="18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become an EconEdLink </a:t>
            </a:r>
            <a:r>
              <a:rPr lang="en" sz="1800" b="1" i="0" u="sng" strike="noStrike" cap="none" dirty="0">
                <a:solidFill>
                  <a:schemeClr val="accent3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member</a:t>
            </a:r>
            <a:r>
              <a:rPr lang="en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As a member, you will now be able to: 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Automatically receive a professional development certificate via e-mail within 24 hours after viewing any webinar for a minimum of 45 minutes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Register for upcoming webinars with a simple one-click process 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Easily download presentations, lesson plan materials, and activities for each webinar 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Search and view all webinars at your convenience 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Save webinars to your EconEdLink dashboard for easy access to the event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may access our new </a:t>
            </a:r>
            <a:r>
              <a:rPr lang="en" sz="1800" b="1" dirty="0">
                <a:solidFill>
                  <a:schemeClr val="accent3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Professional Development</a:t>
            </a:r>
            <a:r>
              <a:rPr lang="en" sz="1800" dirty="0">
                <a:solidFill>
                  <a:schemeClr val="accent3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</a:t>
            </a:r>
            <a:r>
              <a:rPr lang="en" sz="180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4" r="794"/>
          <a:stretch/>
        </p:blipFill>
        <p:spPr>
          <a:xfrm>
            <a:off x="3761072" y="917488"/>
            <a:ext cx="5382927" cy="106639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5520690"/>
            <a:ext cx="9143999" cy="480060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1" t="14847" r="8883" b="16305"/>
          <a:stretch/>
        </p:blipFill>
        <p:spPr>
          <a:xfrm>
            <a:off x="0" y="1968968"/>
            <a:ext cx="9144000" cy="3566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44" y="1105431"/>
            <a:ext cx="3420644" cy="4632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1164" y="1568715"/>
            <a:ext cx="2308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>
                <a:solidFill>
                  <a:srgbClr val="0873BB"/>
                </a:solidFill>
                <a:latin typeface="Arial" charset="0"/>
                <a:ea typeface="Arial" charset="0"/>
                <a:cs typeface="Arial" charset="0"/>
              </a:rPr>
              <a:t>We’ve gone Virtual!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0644" y="2194443"/>
            <a:ext cx="2625278" cy="2228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50"/>
              </a:lnSpc>
            </a:pPr>
            <a:r>
              <a:rPr lang="en-US" sz="180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Teach Economics?</a:t>
            </a:r>
          </a:p>
          <a:p>
            <a:pPr>
              <a:lnSpc>
                <a:spcPts val="1350"/>
              </a:lnSpc>
            </a:pPr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Your students may have what it takes to compete in the nation’s only high school economics competition!</a:t>
            </a:r>
          </a:p>
          <a:p>
            <a:pPr>
              <a:lnSpc>
                <a:spcPts val="1350"/>
              </a:lnSpc>
            </a:pPr>
            <a:endParaRPr lang="en-US" sz="1050" b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sz="180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Why Play?</a:t>
            </a:r>
          </a:p>
          <a:p>
            <a:pPr>
              <a:lnSpc>
                <a:spcPts val="1350"/>
              </a:lnSpc>
            </a:pPr>
            <a:r>
              <a:rPr lang="en-US" sz="1050" b="1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Fun team learning experience</a:t>
            </a:r>
          </a:p>
          <a:p>
            <a:pPr>
              <a:lnSpc>
                <a:spcPts val="1350"/>
              </a:lnSpc>
            </a:pPr>
            <a:r>
              <a:rPr lang="en-US" sz="1050" b="1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Great for college applications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No other challenge like this 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Online participation makes access easy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Chance for cash prizes</a:t>
            </a:r>
          </a:p>
          <a:p>
            <a:endParaRPr lang="en-US" sz="105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13785" y="2092651"/>
            <a:ext cx="3217233" cy="3672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80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How it Works</a:t>
            </a:r>
          </a:p>
          <a:p>
            <a:pPr>
              <a:lnSpc>
                <a:spcPts val="1350"/>
              </a:lnSpc>
            </a:pPr>
            <a:r>
              <a:rPr lang="en-US" sz="1200" b="1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Teams register 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Teachers enroll team(s) of 3- 4 high school students from the same school. Multiple teams allowed.</a:t>
            </a:r>
          </a:p>
          <a:p>
            <a:pPr>
              <a:lnSpc>
                <a:spcPts val="675"/>
              </a:lnSpc>
            </a:pPr>
            <a:endParaRPr lang="en-US" sz="105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sz="1200" b="1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Teams compete within their state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Compete to win your state competition for a </a:t>
            </a:r>
            <a:b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chance to advance to the National Semi-Finals.</a:t>
            </a:r>
          </a:p>
          <a:p>
            <a:pPr>
              <a:lnSpc>
                <a:spcPts val="675"/>
              </a:lnSpc>
            </a:pPr>
            <a:endParaRPr lang="en-US" sz="1050" b="1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sz="1200" b="1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National Semi-Finals:  May 3-20, 2021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Teams answer multiple-choice questions on macroeconomics, microeconomics, and international &amp; current events.</a:t>
            </a:r>
          </a:p>
          <a:p>
            <a:pPr>
              <a:lnSpc>
                <a:spcPts val="675"/>
              </a:lnSpc>
            </a:pPr>
            <a:endParaRPr lang="en-US" sz="1050" b="1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sz="1200" b="1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National Finals: May 22-24, 2021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Teams analyze an economic issue and present their solution. Top teams engage in the Finals Quiz Bowl where they face-off answering questions to claim the National Title.</a:t>
            </a:r>
          </a:p>
          <a:p>
            <a:endParaRPr lang="en-US" sz="105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55409" y="3698687"/>
            <a:ext cx="2356982" cy="18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800">
                <a:solidFill>
                  <a:srgbClr val="CADB2A"/>
                </a:solidFill>
                <a:latin typeface="Arial" charset="0"/>
                <a:ea typeface="Arial" charset="0"/>
                <a:cs typeface="Arial" charset="0"/>
              </a:rPr>
              <a:t>Two divisions based on experience level</a:t>
            </a:r>
            <a:r>
              <a:rPr lang="en-US" sz="1800" b="1">
                <a:solidFill>
                  <a:srgbClr val="74BEE9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sz="1800" b="1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675"/>
              </a:lnSpc>
            </a:pPr>
            <a:endParaRPr lang="en-US" sz="1050" b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200"/>
              </a:lnSpc>
            </a:pPr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David Ricardo 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 first-time competitors who have taken no more than one economics course.</a:t>
            </a:r>
          </a:p>
          <a:p>
            <a:pPr>
              <a:lnSpc>
                <a:spcPts val="675"/>
              </a:lnSpc>
            </a:pPr>
            <a:endParaRPr lang="en-US" sz="1050" b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200"/>
              </a:lnSpc>
            </a:pPr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Adam Smith 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 returning competitors, AP, International Baccalaureate, and honors students.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0643" y="5578571"/>
            <a:ext cx="573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Register Today at </a:t>
            </a:r>
            <a:r>
              <a:rPr lang="en-US" sz="1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NationalEconomicsChallenge.org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" t="10018" r="3696" b="12060"/>
          <a:stretch/>
        </p:blipFill>
        <p:spPr>
          <a:xfrm>
            <a:off x="6578881" y="2079213"/>
            <a:ext cx="1340305" cy="15448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856" y="5589133"/>
            <a:ext cx="705005" cy="3688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857251"/>
            <a:ext cx="9144000" cy="74140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3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1973382"/>
            <a:ext cx="6257926" cy="1360816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1" y="3325932"/>
            <a:ext cx="9143998" cy="2220439"/>
          </a:xfrm>
          <a:prstGeom prst="rect">
            <a:avLst/>
          </a:prstGeom>
          <a:solidFill>
            <a:srgbClr val="084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" y="5517381"/>
            <a:ext cx="9143999" cy="483369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0643" y="5578571"/>
            <a:ext cx="573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personalfinancechallenge.org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856" y="5589133"/>
            <a:ext cx="705005" cy="368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11" y="1053690"/>
            <a:ext cx="474290" cy="8120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918" y="1046765"/>
            <a:ext cx="2912432" cy="8331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398284"/>
            <a:ext cx="4034118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25"/>
              </a:lnSpc>
            </a:pPr>
            <a:r>
              <a:rPr lang="en-US" sz="15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FIND YOUR LOCAL COMPETITION</a:t>
            </a:r>
            <a:br>
              <a:rPr lang="en-US" sz="15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5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REGISTER TODAY!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18" y="1973381"/>
            <a:ext cx="1360648" cy="135255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1299" y="3424072"/>
            <a:ext cx="5449421" cy="1772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75"/>
              </a:lnSpc>
              <a:spcAft>
                <a:spcPts val="450"/>
              </a:spcAft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National Personal Finance Challenge is a competition that provides high school students with an exciting and motivating opportunity to build, apply, and demonstrate their knowledge of money management.</a:t>
            </a:r>
          </a:p>
          <a:p>
            <a:pPr>
              <a:lnSpc>
                <a:spcPts val="1275"/>
              </a:lnSpc>
              <a:spcAft>
                <a:spcPts val="450"/>
              </a:spcAft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Through online exams and a personal finance simulation, teams showcase their expertise in earning income, buying goods and services, saving, using credit, investing, as well as protecting and insuring.</a:t>
            </a:r>
          </a:p>
          <a:p>
            <a:pPr>
              <a:lnSpc>
                <a:spcPts val="1275"/>
              </a:lnSpc>
              <a:spcAft>
                <a:spcPts val="450"/>
              </a:spcAft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Teams of up to four students, with one teacher/coach, can qualify to represent their state at the National Personal Finance Challenge by winning their local competition.</a:t>
            </a:r>
          </a:p>
          <a:p>
            <a:pPr>
              <a:lnSpc>
                <a:spcPts val="1200"/>
              </a:lnSpc>
              <a:spcAft>
                <a:spcPts val="300"/>
              </a:spcAft>
            </a:pPr>
            <a:endParaRPr lang="en-US" sz="105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8559" y="4961008"/>
            <a:ext cx="5275281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50" b="1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Semi-Finals:</a:t>
            </a:r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First round elimination via online multiple-choice questions.</a:t>
            </a:r>
          </a:p>
          <a:p>
            <a:r>
              <a:rPr lang="en-US" sz="1050" b="1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Finals:</a:t>
            </a:r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Case study round virtually co-hosted by the Cleveland Fed on June 3.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9" t="8792" b="18140"/>
          <a:stretch/>
        </p:blipFill>
        <p:spPr>
          <a:xfrm>
            <a:off x="387146" y="5003492"/>
            <a:ext cx="893308" cy="29845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9490" y="5042645"/>
            <a:ext cx="9346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NATIONALS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t="10428" r="10998" b="9244"/>
          <a:stretch/>
        </p:blipFill>
        <p:spPr>
          <a:xfrm>
            <a:off x="5979102" y="954739"/>
            <a:ext cx="3164895" cy="46369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857251"/>
            <a:ext cx="9144000" cy="109185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1973382"/>
            <a:ext cx="5618752" cy="1360816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/>
              <a:t>Winners receive: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/>
              <a:t>A cash award of $5,000</a:t>
            </a:r>
            <a:endParaRPr lang="en-US" sz="150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/>
              <a:t>A cash award of $2,500 for their school to support economic education</a:t>
            </a:r>
            <a:endParaRPr lang="en-US" sz="150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/>
              <a:t>Recognition at our annual Visionary Awards convening. </a:t>
            </a:r>
          </a:p>
          <a:p>
            <a:endParaRPr lang="en-US" sz="1200"/>
          </a:p>
        </p:txBody>
      </p:sp>
      <p:sp>
        <p:nvSpPr>
          <p:cNvPr id="24" name="Rectangle 23"/>
          <p:cNvSpPr/>
          <p:nvPr/>
        </p:nvSpPr>
        <p:spPr>
          <a:xfrm>
            <a:off x="-1" y="3315570"/>
            <a:ext cx="9143998" cy="2220439"/>
          </a:xfrm>
          <a:prstGeom prst="rect">
            <a:avLst/>
          </a:prstGeom>
          <a:solidFill>
            <a:srgbClr val="084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" y="5517381"/>
            <a:ext cx="9143999" cy="483369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11" y="1053690"/>
            <a:ext cx="474290" cy="8120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9742" y="1044145"/>
            <a:ext cx="403411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50"/>
              </a:spcBef>
              <a:spcAft>
                <a:spcPts val="450"/>
              </a:spcAft>
            </a:pPr>
            <a:r>
              <a:rPr lang="en-US" sz="270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The 2021 Sloan Teaching Champion Award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3309725"/>
            <a:ext cx="9144000" cy="253075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US" sz="1125">
                <a:solidFill>
                  <a:schemeClr val="bg1"/>
                </a:solidFill>
              </a:rPr>
              <a:t>This award promotes economic education by honoring three outstanding teachers who incorporate exemplary teaching techniques that improve their students’ economic understanding in and out of the classroom.</a:t>
            </a:r>
          </a:p>
          <a:p>
            <a:pPr algn="ctr"/>
            <a:r>
              <a:rPr lang="en-US" sz="1125">
                <a:solidFill>
                  <a:schemeClr val="bg1"/>
                </a:solidFill>
              </a:rPr>
              <a:t>This award is open to New York metropolitan area high school teachers of all subjects, not just teachers of economics. Applicants must demonstrate how they integrate economics into their teaching.</a:t>
            </a:r>
          </a:p>
          <a:p>
            <a:pPr algn="ctr"/>
            <a:r>
              <a:rPr lang="en-US" sz="1125" b="1" u="sng">
                <a:solidFill>
                  <a:schemeClr val="bg1"/>
                </a:solidFill>
              </a:rPr>
              <a:t>Sound like you or someone you know?</a:t>
            </a:r>
          </a:p>
          <a:p>
            <a:pPr algn="ctr"/>
            <a:r>
              <a:rPr lang="en-US" sz="1125">
                <a:solidFill>
                  <a:schemeClr val="bg1"/>
                </a:solidFill>
              </a:rPr>
              <a:t>Applicants must teach in one of the</a:t>
            </a:r>
          </a:p>
          <a:p>
            <a:pPr algn="ctr"/>
            <a:r>
              <a:rPr lang="en-US" sz="1125">
                <a:solidFill>
                  <a:schemeClr val="bg1"/>
                </a:solidFill>
              </a:rPr>
              <a:t>Twelve </a:t>
            </a:r>
            <a:r>
              <a:rPr lang="en-US" sz="1125" b="1">
                <a:solidFill>
                  <a:schemeClr val="bg1"/>
                </a:solidFill>
              </a:rPr>
              <a:t>New York</a:t>
            </a:r>
            <a:r>
              <a:rPr lang="en-US" sz="1125">
                <a:solidFill>
                  <a:schemeClr val="bg1"/>
                </a:solidFill>
              </a:rPr>
              <a:t> state counties (New York, Kings, Bronx, Richmond, Queens, Nassau, Suffolk, Westchester, Putnam, Rockland, Orange and Dutchess)</a:t>
            </a:r>
            <a:endParaRPr lang="en-US" sz="1125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1125">
                <a:solidFill>
                  <a:schemeClr val="bg1"/>
                </a:solidFill>
              </a:rPr>
              <a:t>Eight </a:t>
            </a:r>
            <a:r>
              <a:rPr lang="en-US" sz="1125" b="1">
                <a:solidFill>
                  <a:schemeClr val="bg1"/>
                </a:solidFill>
              </a:rPr>
              <a:t>New Jersey</a:t>
            </a:r>
            <a:r>
              <a:rPr lang="en-US" sz="1125">
                <a:solidFill>
                  <a:schemeClr val="bg1"/>
                </a:solidFill>
              </a:rPr>
              <a:t> counties (Bergen, Passaic, Essex, Hudson, Middlesex, Union, Morris, Monmouth), or the</a:t>
            </a:r>
          </a:p>
          <a:p>
            <a:pPr algn="ctr"/>
            <a:r>
              <a:rPr lang="en-US" sz="1125">
                <a:solidFill>
                  <a:schemeClr val="bg1"/>
                </a:solidFill>
              </a:rPr>
              <a:t>Two </a:t>
            </a:r>
            <a:r>
              <a:rPr lang="en-US" sz="1125" b="1">
                <a:solidFill>
                  <a:schemeClr val="bg1"/>
                </a:solidFill>
              </a:rPr>
              <a:t>Connecticut </a:t>
            </a:r>
            <a:r>
              <a:rPr lang="en-US" sz="1125">
                <a:solidFill>
                  <a:schemeClr val="bg1"/>
                </a:solidFill>
              </a:rPr>
              <a:t>counties (Fairfield and New Haven)</a:t>
            </a:r>
          </a:p>
          <a:p>
            <a:pPr algn="ctr"/>
            <a:r>
              <a:rPr lang="en-US" sz="1125" b="1" u="sng">
                <a:solidFill>
                  <a:schemeClr val="bg1"/>
                </a:solidFill>
              </a:rPr>
              <a:t>Application will be launched on Friday February 19</a:t>
            </a:r>
            <a:r>
              <a:rPr lang="en-US" sz="1125" b="1" u="sng" baseline="30000">
                <a:solidFill>
                  <a:schemeClr val="bg1"/>
                </a:solidFill>
              </a:rPr>
              <a:t>th</a:t>
            </a:r>
            <a:r>
              <a:rPr lang="en-US" sz="1125" b="1" u="sng">
                <a:solidFill>
                  <a:schemeClr val="bg1"/>
                </a:solidFill>
              </a:rPr>
              <a:t> 2021</a:t>
            </a:r>
            <a:endParaRPr lang="en-US" sz="1125" b="1" u="sng">
              <a:solidFill>
                <a:schemeClr val="bg1"/>
              </a:solidFill>
              <a:cs typeface="Calibri"/>
            </a:endParaRPr>
          </a:p>
          <a:p>
            <a:pPr algn="ctr"/>
            <a:endParaRPr lang="en-US" sz="1200" b="1" u="sng">
              <a:solidFill>
                <a:schemeClr val="bg1"/>
              </a:solidFill>
            </a:endParaRPr>
          </a:p>
          <a:p>
            <a:pPr algn="ctr"/>
            <a:r>
              <a:rPr lang="en-US" sz="1500" b="1" u="sng">
                <a:solidFill>
                  <a:schemeClr val="bg1"/>
                </a:solidFill>
              </a:rPr>
              <a:t>You can access the application </a:t>
            </a:r>
            <a:r>
              <a:rPr lang="en-US" sz="1500" b="1" u="sng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1500" b="1" u="sng">
                <a:solidFill>
                  <a:schemeClr val="accent2"/>
                </a:solidFill>
              </a:rPr>
              <a:t>. </a:t>
            </a:r>
          </a:p>
          <a:p>
            <a:pPr>
              <a:lnSpc>
                <a:spcPts val="1200"/>
              </a:lnSpc>
              <a:spcAft>
                <a:spcPts val="300"/>
              </a:spcAft>
            </a:pPr>
            <a:endParaRPr lang="en-US" sz="9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45784" y="5511696"/>
            <a:ext cx="5275281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50">
                <a:solidFill>
                  <a:schemeClr val="bg1"/>
                </a:solidFill>
              </a:rPr>
              <a:t>Please feel free to e-mail us at </a:t>
            </a:r>
            <a:r>
              <a:rPr lang="en-US" sz="1050" b="1" u="sng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rrivera@councilforeconed.org</a:t>
            </a:r>
            <a:r>
              <a:rPr lang="en-US" sz="1050">
                <a:solidFill>
                  <a:schemeClr val="bg1"/>
                </a:solidFill>
              </a:rPr>
              <a:t> </a:t>
            </a:r>
          </a:p>
          <a:p>
            <a:r>
              <a:rPr lang="en-US" sz="1050">
                <a:solidFill>
                  <a:schemeClr val="bg1"/>
                </a:solidFill>
              </a:rPr>
              <a:t>with any questions you have.</a:t>
            </a:r>
            <a:endParaRPr lang="en-US" sz="105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9" t="8792" b="18140"/>
          <a:stretch/>
        </p:blipFill>
        <p:spPr>
          <a:xfrm>
            <a:off x="2384371" y="5554179"/>
            <a:ext cx="893308" cy="29845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56715" y="5593332"/>
            <a:ext cx="9346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CONTACT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857251"/>
            <a:ext cx="9144000" cy="109185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pic>
        <p:nvPicPr>
          <p:cNvPr id="5" name="Picture 4" descr="A group of people holding awards&#10;&#10;Description automatically generated with medium confidence">
            <a:extLst>
              <a:ext uri="{FF2B5EF4-FFF2-40B4-BE49-F238E27FC236}">
                <a16:creationId xmlns:a16="http://schemas.microsoft.com/office/drawing/2014/main" id="{C03AD284-B4AE-4045-8DF7-C942648ABA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8752" y="972281"/>
            <a:ext cx="3525248" cy="236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8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3"/>
          <p:cNvSpPr txBox="1">
            <a:spLocks noGrp="1"/>
          </p:cNvSpPr>
          <p:nvPr>
            <p:ph type="title"/>
          </p:nvPr>
        </p:nvSpPr>
        <p:spPr>
          <a:xfrm>
            <a:off x="433551" y="1061966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Calibri"/>
                <a:ea typeface="Calibri"/>
                <a:cs typeface="Calibri"/>
                <a:sym typeface="Calibri"/>
              </a:rPr>
              <a:t>Professional Development Certificate</a:t>
            </a:r>
            <a:endParaRPr sz="4000" b="1">
              <a:solidFill>
                <a:srgbClr val="005CB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43"/>
          <p:cNvSpPr txBox="1"/>
          <p:nvPr/>
        </p:nvSpPr>
        <p:spPr>
          <a:xfrm>
            <a:off x="588955" y="2359260"/>
            <a:ext cx="8175300" cy="31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earn your professional development certificate for this webinar, you must: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Watch a minimum of 45-minutes and you will automatically receive a professional development </a:t>
            </a:r>
            <a:r>
              <a:rPr lang="en" sz="1800" b="1">
                <a:solidFill>
                  <a:srgbClr val="7A9900"/>
                </a:solidFill>
                <a:latin typeface="Arial"/>
                <a:ea typeface="Arial"/>
                <a:cs typeface="Arial"/>
                <a:sym typeface="Arial"/>
              </a:rPr>
              <a:t>certificate 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via e-mail within 24 hours.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Accessing resources: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can now easily download presentations, lesson plan materials, and activities for each webinar from </a:t>
            </a:r>
            <a:r>
              <a:rPr lang="en" sz="1800" b="1" i="1">
                <a:solidFill>
                  <a:srgbClr val="005CB8"/>
                </a:solidFill>
                <a:latin typeface="Arial"/>
                <a:ea typeface="Arial"/>
                <a:cs typeface="Arial"/>
                <a:sym typeface="Arial"/>
              </a:rPr>
              <a:t>EconEdLink.org/professional-development/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1">
              <a:solidFill>
                <a:srgbClr val="005CB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10B3FB-CF59-46F0-BC15-24BD7D7BF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81" y="1137920"/>
            <a:ext cx="3886200" cy="4653280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81D0822-22D4-4FF5-8201-096B16C8E0A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05400" y="1137920"/>
          <a:ext cx="2099925" cy="2519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829262" imgH="7543523" progId="AcroExch.Document.DC">
                  <p:embed/>
                </p:oleObj>
              </mc:Choice>
              <mc:Fallback>
                <p:oleObj name="Acrobat Document" r:id="rId3" imgW="5829262" imgH="7543523" progId="AcroExch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D81D0822-22D4-4FF5-8201-096B16C8E0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05400" y="1137920"/>
                        <a:ext cx="2099925" cy="2519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DBBF5EF2-9937-4A83-B359-19DBFA6A65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68781" y="3429000"/>
          <a:ext cx="2099926" cy="2519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5829262" imgH="7543523" progId="AcroExch.Document.DC">
                  <p:embed/>
                </p:oleObj>
              </mc:Choice>
              <mc:Fallback>
                <p:oleObj name="Acrobat Document" r:id="rId5" imgW="5829262" imgH="7543523" progId="AcroExch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DBBF5EF2-9937-4A83-B359-19DBFA6A65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68781" y="3429000"/>
                        <a:ext cx="2099926" cy="2519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BAEA692-A1F4-4DAC-B002-D7FDE41B6315}"/>
              </a:ext>
            </a:extLst>
          </p:cNvPr>
          <p:cNvSpPr txBox="1"/>
          <p:nvPr/>
        </p:nvSpPr>
        <p:spPr>
          <a:xfrm>
            <a:off x="1752600" y="6096000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linkClick r:id="rId7"/>
              </a:rPr>
              <a:t>https://www.econedlink.org/resources/collection/fffl-9-12/</a:t>
            </a:r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730864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4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5500" dirty="0"/>
              <a:t>Objectives</a:t>
            </a:r>
            <a:endParaRPr sz="5500" b="1" dirty="0">
              <a:solidFill>
                <a:srgbClr val="005CB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44"/>
          <p:cNvSpPr txBox="1">
            <a:spLocks noGrp="1"/>
          </p:cNvSpPr>
          <p:nvPr>
            <p:ph type="body" idx="4294967295"/>
          </p:nvPr>
        </p:nvSpPr>
        <p:spPr>
          <a:xfrm>
            <a:off x="120575" y="2377433"/>
            <a:ext cx="87765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" i="1" dirty="0"/>
              <a:t>Engaging and usable Lessons &amp; Activities on the topic of Choosing A Credit Card &amp; Managing Credit Card Debt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" i="1" dirty="0"/>
          </a:p>
          <a:p>
            <a:r>
              <a:rPr lang="en-US" b="1" dirty="0"/>
              <a:t>Review</a:t>
            </a:r>
            <a:r>
              <a:rPr lang="en-US" dirty="0"/>
              <a:t> best practices and key points about credit usage.</a:t>
            </a:r>
          </a:p>
          <a:p>
            <a:r>
              <a:rPr lang="en-US" b="1" dirty="0"/>
              <a:t>See</a:t>
            </a:r>
            <a:r>
              <a:rPr lang="en-US" dirty="0"/>
              <a:t> independent learning activities for students about choosing credit cards.</a:t>
            </a:r>
          </a:p>
          <a:p>
            <a:pPr marL="3429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dirty="0"/>
          </a:p>
        </p:txBody>
      </p:sp>
      <p:pic>
        <p:nvPicPr>
          <p:cNvPr id="171" name="Google Shape;17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6254" y="5132430"/>
            <a:ext cx="1387736" cy="142070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5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/>
              <a:t>Agenda</a:t>
            </a:r>
            <a:endParaRPr sz="5500" b="1"/>
          </a:p>
        </p:txBody>
      </p:sp>
      <p:sp>
        <p:nvSpPr>
          <p:cNvPr id="178" name="Google Shape;178;p45"/>
          <p:cNvSpPr txBox="1">
            <a:spLocks noGrp="1"/>
          </p:cNvSpPr>
          <p:nvPr>
            <p:ph type="body" idx="4294967295"/>
          </p:nvPr>
        </p:nvSpPr>
        <p:spPr>
          <a:xfrm>
            <a:off x="457200" y="2377449"/>
            <a:ext cx="8229600" cy="38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Char char="•"/>
            </a:pPr>
            <a:r>
              <a:rPr lang="en" dirty="0"/>
              <a:t>Key Web Resources</a:t>
            </a:r>
            <a:endParaRPr dirty="0"/>
          </a:p>
          <a:p>
            <a:pPr marL="342900" lvl="0" indent="-393700" algn="l" rtl="0">
              <a:spcBef>
                <a:spcPts val="0"/>
              </a:spcBef>
              <a:spcAft>
                <a:spcPts val="0"/>
              </a:spcAft>
              <a:buSzPts val="3300"/>
              <a:buChar char="•"/>
            </a:pPr>
            <a:r>
              <a:rPr lang="en" dirty="0"/>
              <a:t>Key Points For Student Notes</a:t>
            </a:r>
            <a:endParaRPr dirty="0"/>
          </a:p>
          <a:p>
            <a:pPr marL="342900" lvl="0" indent="-393700" algn="l" rtl="0">
              <a:spcBef>
                <a:spcPts val="0"/>
              </a:spcBef>
              <a:spcAft>
                <a:spcPts val="0"/>
              </a:spcAft>
              <a:buSzPts val="3300"/>
              <a:buChar char="•"/>
            </a:pPr>
            <a:r>
              <a:rPr lang="en" dirty="0"/>
              <a:t>Activity #1: Personal Stories</a:t>
            </a:r>
            <a:endParaRPr dirty="0"/>
          </a:p>
          <a:p>
            <a:pPr marL="342900" lvl="0" indent="-393700" algn="l" rtl="0">
              <a:spcBef>
                <a:spcPts val="0"/>
              </a:spcBef>
              <a:spcAft>
                <a:spcPts val="0"/>
              </a:spcAft>
              <a:buSzPts val="3300"/>
              <a:buChar char="•"/>
            </a:pPr>
            <a:r>
              <a:rPr lang="en" dirty="0"/>
              <a:t>Activity #2: Debt</a:t>
            </a:r>
            <a:endParaRPr dirty="0"/>
          </a:p>
          <a:p>
            <a:pPr marL="342900" lvl="0" indent="-393700" algn="l" rtl="0">
              <a:spcBef>
                <a:spcPts val="0"/>
              </a:spcBef>
              <a:spcAft>
                <a:spcPts val="0"/>
              </a:spcAft>
              <a:buSzPts val="3300"/>
              <a:buChar char="•"/>
            </a:pPr>
            <a:r>
              <a:rPr lang="en" dirty="0"/>
              <a:t>Activity #3: Credit Card Comparison</a:t>
            </a:r>
            <a:endParaRPr dirty="0"/>
          </a:p>
          <a:p>
            <a:pPr marL="342900" lvl="0" indent="-393700" algn="l" rtl="0">
              <a:spcBef>
                <a:spcPts val="0"/>
              </a:spcBef>
              <a:spcAft>
                <a:spcPts val="0"/>
              </a:spcAft>
              <a:buSzPts val="3300"/>
              <a:buChar char="•"/>
            </a:pPr>
            <a:r>
              <a:rPr lang="en" dirty="0"/>
              <a:t>Activity #4: Credit Card Research</a:t>
            </a:r>
            <a:endParaRPr dirty="0"/>
          </a:p>
          <a:p>
            <a:pPr marL="342900" lvl="0" indent="-393700" algn="l" rtl="0">
              <a:spcBef>
                <a:spcPts val="0"/>
              </a:spcBef>
              <a:spcAft>
                <a:spcPts val="0"/>
              </a:spcAft>
              <a:buSzPts val="3300"/>
              <a:buChar char="•"/>
            </a:pPr>
            <a:r>
              <a:rPr lang="en" dirty="0"/>
              <a:t>Activity #5: Credit Score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7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6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/>
              <a:t>National Standards</a:t>
            </a:r>
            <a:endParaRPr sz="5500" b="1"/>
          </a:p>
        </p:txBody>
      </p:sp>
      <p:sp>
        <p:nvSpPr>
          <p:cNvPr id="185" name="Google Shape;185;p46"/>
          <p:cNvSpPr txBox="1">
            <a:spLocks noGrp="1"/>
          </p:cNvSpPr>
          <p:nvPr>
            <p:ph type="body" idx="4294967295"/>
          </p:nvPr>
        </p:nvSpPr>
        <p:spPr>
          <a:xfrm>
            <a:off x="166925" y="2377433"/>
            <a:ext cx="8767200" cy="21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Char char="•"/>
            </a:pPr>
            <a:r>
              <a:rPr lang="en" sz="3300" u="sng">
                <a:solidFill>
                  <a:schemeClr val="hlink"/>
                </a:solidFill>
                <a:hlinkClick r:id="rId3"/>
              </a:rPr>
              <a:t>STANDARD 11: MONEY &amp; INFLATION</a:t>
            </a:r>
            <a:endParaRPr sz="3300"/>
          </a:p>
          <a:p>
            <a:pPr marL="342900" lvl="0" indent="-374650" algn="l" rtl="0">
              <a:spcBef>
                <a:spcPts val="0"/>
              </a:spcBef>
              <a:spcAft>
                <a:spcPts val="0"/>
              </a:spcAft>
              <a:buSzPts val="3300"/>
              <a:buChar char="•"/>
            </a:pPr>
            <a:r>
              <a:rPr lang="en" sz="3300" u="sng">
                <a:solidFill>
                  <a:schemeClr val="hlink"/>
                </a:solidFill>
                <a:hlinkClick r:id="rId3"/>
              </a:rPr>
              <a:t>STANDARD 12: INTEREST RATES</a:t>
            </a:r>
            <a:r>
              <a:rPr lang="en" sz="3300"/>
              <a:t>  </a:t>
            </a:r>
            <a:endParaRPr sz="330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750"/>
          </a:p>
        </p:txBody>
      </p:sp>
      <p:pic>
        <p:nvPicPr>
          <p:cNvPr id="186" name="Google Shape;186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125" y="4147908"/>
            <a:ext cx="2568610" cy="2017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74735" y="4223096"/>
            <a:ext cx="4705350" cy="186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7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/>
              <a:t>State Standards</a:t>
            </a:r>
            <a:endParaRPr sz="5500" b="1"/>
          </a:p>
        </p:txBody>
      </p:sp>
      <p:sp>
        <p:nvSpPr>
          <p:cNvPr id="194" name="Google Shape;194;p47"/>
          <p:cNvSpPr txBox="1">
            <a:spLocks noGrp="1"/>
          </p:cNvSpPr>
          <p:nvPr>
            <p:ph type="body" idx="4294967295"/>
          </p:nvPr>
        </p:nvSpPr>
        <p:spPr>
          <a:xfrm>
            <a:off x="-55625" y="2266200"/>
            <a:ext cx="107400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" sz="2300" u="sng">
                <a:solidFill>
                  <a:schemeClr val="hlink"/>
                </a:solidFill>
                <a:hlinkClick r:id="rId3"/>
              </a:rPr>
              <a:t>New York:</a:t>
            </a:r>
            <a:endParaRPr sz="2300"/>
          </a:p>
          <a:p>
            <a:pPr marL="742950" lvl="1" indent="-254000" algn="l" rtl="0">
              <a:spcBef>
                <a:spcPts val="0"/>
              </a:spcBef>
              <a:spcAft>
                <a:spcPts val="0"/>
              </a:spcAft>
              <a:buSzPts val="2300"/>
              <a:buChar char="–"/>
            </a:pPr>
            <a:r>
              <a:rPr lang="en" sz="2300" u="sng">
                <a:solidFill>
                  <a:schemeClr val="hlink"/>
                </a:solidFill>
                <a:hlinkClick r:id="rId3"/>
              </a:rPr>
              <a:t>12.E1 INDIVIDUAL RESPONSIBILITY AND THE ECONOMY</a:t>
            </a:r>
            <a:endParaRPr sz="2300"/>
          </a:p>
          <a:p>
            <a:pPr marL="742950" lvl="1" indent="-254000" algn="l" rtl="0">
              <a:spcBef>
                <a:spcPts val="0"/>
              </a:spcBef>
              <a:spcAft>
                <a:spcPts val="0"/>
              </a:spcAft>
              <a:buSzPts val="2300"/>
              <a:buChar char="–"/>
            </a:pPr>
            <a:r>
              <a:rPr lang="en" sz="2300" u="sng">
                <a:solidFill>
                  <a:schemeClr val="hlink"/>
                </a:solidFill>
                <a:hlinkClick r:id="rId3"/>
              </a:rPr>
              <a:t>12.E3 THE IMPACT OF AMERICAN CAPITALISM IN A GLOBAL ECONOMY:</a:t>
            </a:r>
            <a:endParaRPr sz="230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750"/>
          </a:p>
        </p:txBody>
      </p:sp>
      <p:pic>
        <p:nvPicPr>
          <p:cNvPr id="195" name="Google Shape;19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6925" y="3700325"/>
            <a:ext cx="3147900" cy="241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7602" y="2248238"/>
            <a:ext cx="5588799" cy="124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0075" y="3495098"/>
            <a:ext cx="4463851" cy="105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93050" y="4768440"/>
            <a:ext cx="4077900" cy="146805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48"/>
          <p:cNvSpPr txBox="1"/>
          <p:nvPr/>
        </p:nvSpPr>
        <p:spPr>
          <a:xfrm>
            <a:off x="515727" y="1226471"/>
            <a:ext cx="54417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</a:pPr>
            <a:r>
              <a:rPr lang="en" sz="4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Key Web Resources</a:t>
            </a:r>
            <a:endParaRPr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2013_ppt_template_HUMII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1A42C9A1FF0C4E8EFDD6E1EC68268E" ma:contentTypeVersion="12" ma:contentTypeDescription="Create a new document." ma:contentTypeScope="" ma:versionID="74f415700e677f67570d1265c4de6c02">
  <xsd:schema xmlns:xsd="http://www.w3.org/2001/XMLSchema" xmlns:xs="http://www.w3.org/2001/XMLSchema" xmlns:p="http://schemas.microsoft.com/office/2006/metadata/properties" xmlns:ns2="bfa4db11-c700-41fb-b639-f7e6b4e680b5" xmlns:ns3="9cd82c5b-74c9-4827-94f1-5bf219ae6b20" targetNamespace="http://schemas.microsoft.com/office/2006/metadata/properties" ma:root="true" ma:fieldsID="60f53a838a094153ce095486d560252d" ns2:_="" ns3:_="">
    <xsd:import namespace="bfa4db11-c700-41fb-b639-f7e6b4e680b5"/>
    <xsd:import namespace="9cd82c5b-74c9-4827-94f1-5bf219ae6b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a4db11-c700-41fb-b639-f7e6b4e680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d82c5b-74c9-4827-94f1-5bf219ae6b2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DDD2B42-02A2-40DC-9999-81E119851A68}">
  <ds:schemaRefs>
    <ds:schemaRef ds:uri="9cd82c5b-74c9-4827-94f1-5bf219ae6b20"/>
    <ds:schemaRef ds:uri="bfa4db11-c700-41fb-b639-f7e6b4e680b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0AF0A13-A9A3-4523-BDE6-1E40EC24A53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27D25A1-3ACE-4FD3-9E0D-CA14057D0FE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1049</Words>
  <Application>Microsoft Office PowerPoint</Application>
  <PresentationFormat>On-screen Show (4:3)</PresentationFormat>
  <Paragraphs>149</Paragraphs>
  <Slides>22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Times New Roman</vt:lpstr>
      <vt:lpstr>Office Theme</vt:lpstr>
      <vt:lpstr>2_2013_ppt_template_HUMII</vt:lpstr>
      <vt:lpstr>Office Theme</vt:lpstr>
      <vt:lpstr>Acrobat Document</vt:lpstr>
      <vt:lpstr>  Financial Fitness For Life, Chapter 15: Shopping For A Credit Card  Presented by Andrew Menfi April 8th, 2020 amenfi3@gmail.com </vt:lpstr>
      <vt:lpstr>EconEdLink Membership</vt:lpstr>
      <vt:lpstr>Professional Development Certificate</vt:lpstr>
      <vt:lpstr>PowerPoint Presentation</vt:lpstr>
      <vt:lpstr>Objectives</vt:lpstr>
      <vt:lpstr>Agenda</vt:lpstr>
      <vt:lpstr>National Standards</vt:lpstr>
      <vt:lpstr>State Standards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Questions?</vt:lpstr>
      <vt:lpstr>CEE Affiliates</vt:lpstr>
      <vt:lpstr>Thank You to Our Sponsors!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Financial Fitness For Life, Chapter 15: Shopping For A Credit Card  Presented by Andrew Menfi April 8th, 2020 amenfi3@gmail.com </dc:title>
  <cp:lastModifiedBy>Jarvon Carson</cp:lastModifiedBy>
  <cp:revision>4</cp:revision>
  <dcterms:modified xsi:type="dcterms:W3CDTF">2021-04-07T14:59:40Z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0x010100481A42C9A1FF0C4E8EFDD6E1EC68268E</vt:lpwstr>
  </property>
</Properties>
</file>