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0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7" r:id="rId21"/>
    <p:sldId id="278" r:id="rId22"/>
    <p:sldId id="279" r:id="rId23"/>
    <p:sldId id="280" r:id="rId24"/>
    <p:sldId id="282" r:id="rId25"/>
    <p:sldId id="283" r:id="rId26"/>
    <p:sldId id="284" r:id="rId27"/>
    <p:sldId id="285" r:id="rId28"/>
    <p:sldId id="286" r:id="rId29"/>
    <p:sldId id="287" r:id="rId30"/>
    <p:sldId id="288" r:id="rId31"/>
    <p:sldId id="289" r:id="rId32"/>
    <p:sldId id="290" r:id="rId33"/>
    <p:sldId id="291" r:id="rId34"/>
    <p:sldId id="292" r:id="rId35"/>
    <p:sldId id="295" r:id="rId36"/>
    <p:sldId id="293"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6" r:id="rId96"/>
    <p:sldId id="357" r:id="rId97"/>
    <p:sldId id="358" r:id="rId98"/>
    <p:sldId id="359" r:id="rId99"/>
  </p:sldIdLst>
  <p:sldSz cx="9144000" cy="6858000" type="screen4x3"/>
  <p:notesSz cx="6858000" cy="9144000"/>
  <p:embeddedFontLst>
    <p:embeddedFont>
      <p:font typeface="Calibri" panose="020F0502020204030204" pitchFamily="34" charset="0"/>
      <p:regular r:id="rId101"/>
      <p:bold r:id="rId102"/>
      <p:italic r:id="rId103"/>
      <p:boldItalic r:id="rId104"/>
    </p:embeddedFont>
    <p:embeddedFont>
      <p:font typeface="Lucida Sans" panose="020B0602030504020204" pitchFamily="34" charset="0"/>
      <p:regular r:id="rId105"/>
      <p:bold r:id="rId106"/>
      <p:italic r:id="rId107"/>
      <p:boldItalic r:id="rId108"/>
    </p:embeddedFont>
    <p:embeddedFont>
      <p:font typeface="Open Sans" panose="020B0604020202020204" charset="0"/>
      <p:regular r:id="rId109"/>
      <p:bold r:id="rId110"/>
      <p:italic r:id="rId111"/>
      <p:boldItalic r:id="rId112"/>
    </p:embeddedFont>
    <p:embeddedFont>
      <p:font typeface="Playfair Display" panose="020B0604020202020204" charset="0"/>
      <p:regular r:id="rId113"/>
      <p:bold r:id="rId114"/>
      <p:italic r:id="rId115"/>
      <p:boldItalic r:id="rId116"/>
    </p:embeddedFont>
    <p:embeddedFont>
      <p:font typeface="Roboto" panose="020B060402020202020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C12EF-7C89-4FEB-9D4A-E8D1FAD94A61}">
  <a:tblStyle styleId="{AF5C12EF-7C89-4FEB-9D4A-E8D1FAD94A6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60" autoAdjust="0"/>
  </p:normalViewPr>
  <p:slideViewPr>
    <p:cSldViewPr snapToGrid="0">
      <p:cViewPr varScale="1">
        <p:scale>
          <a:sx n="65" d="100"/>
          <a:sy n="65" d="100"/>
        </p:scale>
        <p:origin x="195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7.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120"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1.fntdata"/><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h5p.org/node/975657"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visualcapitalist.com/foreign-countries-holding-most-u-s-debt/"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investopedia.com/terms/b/bureau_of_public_debt.asp" TargetMode="External"/><Relationship Id="rId7" Type="http://schemas.openxmlformats.org/officeDocument/2006/relationships/hyperlink" Target="https://www.pewresearch.org/fact-tank/2019/07/24/facts-about-the-national-debt/" TargetMode="External"/><Relationship Id="rId2" Type="http://schemas.openxmlformats.org/officeDocument/2006/relationships/slide" Target="../slides/slide92.xml"/><Relationship Id="rId1" Type="http://schemas.openxmlformats.org/officeDocument/2006/relationships/notesMaster" Target="../notesMasters/notesMaster1.xml"/><Relationship Id="rId6" Type="http://schemas.openxmlformats.org/officeDocument/2006/relationships/hyperlink" Target="https://www.pgpf.org/national-debt-clock" TargetMode="External"/><Relationship Id="rId5" Type="http://schemas.openxmlformats.org/officeDocument/2006/relationships/hyperlink" Target="https://www.treasurydirect.gov/govt/resources/faq/faq_publicdebt.htm#DebtMakeup" TargetMode="External"/><Relationship Id="rId4" Type="http://schemas.openxmlformats.org/officeDocument/2006/relationships/hyperlink" Target="https://h5p.org/"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da3639761_0_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3" name="Google Shape;133;gbda3639761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bda3639761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 name="Google Shape;141;gbda3639761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da3639761_0_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8" name="Google Shape;148;gbda3639761_0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bda3639761_0_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gbda3639761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bda3639761_0_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0" name="Google Shape;180;gbda3639761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bda3639761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9" name="Google Shape;189;gbda3639761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bda3639761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5" name="Google Shape;195;gbda3639761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bda3639761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1" name="Google Shape;201;gbda3639761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da3639761_0_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gbda3639761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bda3639761_0_3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7" name="Google Shape;217;gbda3639761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da3636f6e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da3636f6e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 name="Google Shape;64;gbda3636f6e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bda3639761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 name="Google Shape;235;gbda363976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da3639761_0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4" name="Google Shape;244;gbda3639761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bda3639761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0" name="Google Shape;250;gbda3639761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da3639761_0_1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7" name="Google Shape;257;gbda3639761_0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bda3639761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1" name="Google Shape;271;gbda3639761_0_16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da3639761_0_1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gbda3639761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bda3639761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4" name="Google Shape;284;gbda3639761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bda3639761_0_1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1" name="Google Shape;291;gbda363976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bda3639761_0_1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 name="Google Shape;297;gbda3639761_0_189: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da3639761_0_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gbda3639761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da363976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 name="Google Shape;70;gbda36397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da3639761_0_1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9" name="Google Shape;309;gbda3639761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da3639761_0_2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5" name="Google Shape;315;gbda3639761_0_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da3639761_0_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gbda3639761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bda3639761_0_2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gbda3639761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bda3639761_0_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6" name="Google Shape;336;gbda3639761_0_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bda3636f6e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bda3636f6e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8" name="Google Shape;358;gbda3636f6e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bda3639761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bda3639761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4" name="Google Shape;344;gbda3639761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371" name="Google Shape;37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bda3639761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2" name="Google Shape;82;gbda3639761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0" name="Google Shape;39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d18248386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8d18248386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g8d18248386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 This is a Pear Deck Multiple Choice Slide. Your current options are: A: Yes, B: No, C: It depends, D: I don't have a clue. </a:t>
            </a:r>
            <a:endParaRPr dirty="0"/>
          </a:p>
          <a:p>
            <a:pPr marL="0" lvl="0" indent="0" algn="l" rtl="0">
              <a:spcBef>
                <a:spcPts val="360"/>
              </a:spcBef>
              <a:spcAft>
                <a:spcPts val="0"/>
              </a:spcAft>
              <a:buNone/>
            </a:pPr>
            <a:r>
              <a:rPr lang="en-US" dirty="0"/>
              <a:t>🍐  To edit the type of question or choices, go back to the "Ask Students a Question" in the Pear Deck sidebar.</a:t>
            </a:r>
            <a:endParaRPr dirty="0"/>
          </a:p>
          <a:p>
            <a:pPr marL="0" lvl="0" indent="0" algn="l" rtl="0">
              <a:spcBef>
                <a:spcPts val="360"/>
              </a:spcBef>
              <a:spcAft>
                <a:spcPts val="0"/>
              </a:spcAft>
              <a:buNone/>
            </a:pPr>
            <a:endParaRPr dirty="0"/>
          </a:p>
        </p:txBody>
      </p:sp>
      <p:sp>
        <p:nvSpPr>
          <p:cNvPr id="434" name="Google Shape;43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1" name="Google Shape;45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9" name="Google Shape;45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2" name="Google Shape;47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da3639761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da3639761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1" name="Google Shape;91;gbda3639761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7" name="Google Shape;49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bda3636f6e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4" name="Google Shape;504;gbda3636f6e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0" name="Google Shape;51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bda3636f6e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7" name="Google Shape;517;gbda3636f6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4" name="Google Shape;52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bda3636f6e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bda3636f6e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2" name="Google Shape;532;gbda3636f6e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bda3636f6e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9" name="Google Shape;539;gbda3636f6e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1" name="Google Shape;55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https://h5p.org/node/975657</a:t>
            </a:r>
            <a:endParaRPr/>
          </a:p>
        </p:txBody>
      </p:sp>
      <p:sp>
        <p:nvSpPr>
          <p:cNvPr id="563" name="Google Shape;56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1" name="Google Shape;57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da3639761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 name="Google Shape;97;gbda363976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7" name="Google Shape;57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3" name="Google Shape;58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9" name="Google Shape;58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5" name="Google Shape;59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 This is a Pear Deck Multiple Choice Slide. Your current options are: A: Surplus, decrease taxes, B: Surplus, decrease government spending elsewhere, C: Surplus, buy back government bonds, D: Constant, E: Deficit, increase taxes, F: Deficit, decrease government spending elsewhere, </a:t>
            </a:r>
            <a:endParaRPr dirty="0"/>
          </a:p>
          <a:p>
            <a:pPr marL="0" lvl="0" indent="0" algn="l" rtl="0">
              <a:spcBef>
                <a:spcPts val="360"/>
              </a:spcBef>
              <a:spcAft>
                <a:spcPts val="0"/>
              </a:spcAft>
              <a:buNone/>
            </a:pPr>
            <a:r>
              <a:rPr lang="en-US" dirty="0"/>
              <a:t>🍐  To edit the type of question or choices, go back to the "Ask Students a Question" in the Pear Deck sidebar.</a:t>
            </a:r>
            <a:endParaRPr dirty="0"/>
          </a:p>
          <a:p>
            <a:pPr marL="0" lvl="0" indent="0" algn="l" rtl="0">
              <a:spcBef>
                <a:spcPts val="360"/>
              </a:spcBef>
              <a:spcAft>
                <a:spcPts val="0"/>
              </a:spcAft>
              <a:buNone/>
            </a:pPr>
            <a:endParaRPr dirty="0"/>
          </a:p>
        </p:txBody>
      </p:sp>
      <p:sp>
        <p:nvSpPr>
          <p:cNvPr id="601" name="Google Shape;60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Text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609" name="Google Shape;60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This is a Pear Deck Text Slide </a:t>
            </a:r>
            <a:endParaRPr/>
          </a:p>
          <a:p>
            <a:pPr marL="0" lvl="0" indent="0" algn="l" rtl="0">
              <a:spcBef>
                <a:spcPts val="0"/>
              </a:spcBef>
              <a:spcAft>
                <a:spcPts val="0"/>
              </a:spcAft>
              <a:buNone/>
            </a:pPr>
            <a:r>
              <a:rPr lang="en-US"/>
              <a:t>🍐 To edit the type of question, go back to the "Ask Students a Question" in the Pear Deck sidebar.</a:t>
            </a:r>
            <a:endParaRPr/>
          </a:p>
          <a:p>
            <a:pPr marL="0" lvl="0" indent="0" algn="l" rtl="0">
              <a:spcBef>
                <a:spcPts val="0"/>
              </a:spcBef>
              <a:spcAft>
                <a:spcPts val="0"/>
              </a:spcAft>
              <a:buNone/>
            </a:pPr>
            <a:r>
              <a:rPr lang="en-US"/>
              <a:t>The U.S. government has run a budget _____________ since 1970 for all but four years  (1998–2001). During this period, ____________ was greater than __________________. During this period Bill Clinton (Democrat) was president. His term ran from  January 20, 1993 – January 20, 2001</a:t>
            </a:r>
            <a:endParaRPr/>
          </a:p>
        </p:txBody>
      </p:sp>
      <p:sp>
        <p:nvSpPr>
          <p:cNvPr id="620" name="Google Shape;62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1" name="Google Shape;63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8d18248386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8d18248386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8" name="Google Shape;638;g8d18248386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4" name="Google Shape;64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bda3639761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 name="Google Shape;103;gbda3639761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0" name="Google Shape;65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7" name="Google Shape;65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5" name="Google Shape;66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1" name="Google Shape;671;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https://www.visualcapitalist.com/foreign-countries-holding-most-u-s-debt/</a:t>
            </a:r>
            <a:endParaRPr/>
          </a:p>
        </p:txBody>
      </p:sp>
      <p:sp>
        <p:nvSpPr>
          <p:cNvPr id="680" name="Google Shape;68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9" name="Google Shape;68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0" name="Google Shape;700;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7" name="Google Shape;70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3" name="Google Shape;71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8d2250a41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8d2250a41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0" name="Google Shape;720;g8d2250a41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da3639761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 name="Google Shape;109;gbda3639761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8d2250a41a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8d2250a41a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7" name="Google Shape;727;g8d2250a41a_1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8d2250a41a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8d2250a41a_1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0" name="Google Shape;740;g8d2250a41a_1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8d2250a41a_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8d2250a41a_1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8" name="Google Shape;748;g8d2250a41a_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8d2250a41a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8d2250a41a_1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6" name="Google Shape;756;g8d2250a41a_1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8d2250a41a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8d2250a41a_1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4" name="Google Shape;764;g8d2250a41a_1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 This is a Pear Deck Web Slide. </a:t>
            </a:r>
            <a:endParaRPr/>
          </a:p>
          <a:p>
            <a:pPr marL="0" lvl="0" indent="0" algn="l" rtl="0">
              <a:spcBef>
                <a:spcPts val="360"/>
              </a:spcBef>
              <a:spcAft>
                <a:spcPts val="0"/>
              </a:spcAft>
              <a:buNone/>
            </a:pPr>
            <a:r>
              <a:rPr lang="en-US"/>
              <a:t>🍐  To edit the type of question, go back to the "Ask Students a Question" in the Pear Deck sidebar.</a:t>
            </a:r>
            <a:endParaRPr/>
          </a:p>
          <a:p>
            <a:pPr marL="0" lvl="0" indent="0" algn="l" rtl="0">
              <a:spcBef>
                <a:spcPts val="360"/>
              </a:spcBef>
              <a:spcAft>
                <a:spcPts val="0"/>
              </a:spcAft>
              <a:buNone/>
            </a:pPr>
            <a:endParaRPr/>
          </a:p>
        </p:txBody>
      </p:sp>
      <p:sp>
        <p:nvSpPr>
          <p:cNvPr id="771" name="Google Shape;77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8d2250a41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8d2250a41a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0" name="Google Shape;780;g8d2250a41a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7" name="Google Shape;78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800">
                <a:latin typeface="Arial"/>
                <a:ea typeface="Arial"/>
                <a:cs typeface="Arial"/>
                <a:sym typeface="Arial"/>
              </a:rPr>
              <a:t>🍐 This is a Pear Deck Multiple Choice Slide. Your current options are: A: Keynesian (also called crowding in), B: Crowding out, C: External debt, D: Monetizing the debt, </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  To edit the type of question or choices, go back to the "Ask Students a Question" in the Pear Deck sidebar.</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Which ending most closely corresponds the U.S. economy today?</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A) Keynesian (also called crowding in)</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B) Crowding out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C) External debt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D) Monetizing the debt</a:t>
            </a:r>
            <a:endParaRPr sz="1800">
              <a:latin typeface="Arial"/>
              <a:ea typeface="Arial"/>
              <a:cs typeface="Arial"/>
              <a:sym typeface="Arial"/>
            </a:endParaRPr>
          </a:p>
          <a:p>
            <a:pPr marL="0" lvl="0" indent="0" algn="l" rtl="0">
              <a:spcBef>
                <a:spcPts val="360"/>
              </a:spcBef>
              <a:spcAft>
                <a:spcPts val="0"/>
              </a:spcAft>
              <a:buNone/>
            </a:pPr>
            <a:endParaRPr sz="1800">
              <a:latin typeface="Arial"/>
              <a:ea typeface="Arial"/>
              <a:cs typeface="Arial"/>
              <a:sym typeface="Arial"/>
            </a:endParaRPr>
          </a:p>
        </p:txBody>
      </p:sp>
      <p:sp>
        <p:nvSpPr>
          <p:cNvPr id="798" name="Google Shape;798;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8d24d6f0cb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8d24d6f0c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800">
                <a:latin typeface="Arial"/>
                <a:ea typeface="Arial"/>
                <a:cs typeface="Arial"/>
                <a:sym typeface="Arial"/>
              </a:rPr>
              <a:t>🍐 This is a Pear Deck Multiple Choice Slide. Your current options are: A: Keynesian (also called crowding in), B: Crowding out, C: External debt, D: Monetizing the debt, </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  To edit the type of question or choices, go back to the "Ask Students a Question" in the Pear Deck sidebar.</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Which ending most closely corresponds the U.S. economy today?</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A) Keynesian (also called crowding in)</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B) Crowding out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C) External debt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D) Monetizing the debt</a:t>
            </a:r>
            <a:endParaRPr sz="1800">
              <a:latin typeface="Arial"/>
              <a:ea typeface="Arial"/>
              <a:cs typeface="Arial"/>
              <a:sym typeface="Arial"/>
            </a:endParaRPr>
          </a:p>
          <a:p>
            <a:pPr marL="0" lvl="0" indent="0" algn="l" rtl="0">
              <a:spcBef>
                <a:spcPts val="360"/>
              </a:spcBef>
              <a:spcAft>
                <a:spcPts val="0"/>
              </a:spcAft>
              <a:buNone/>
            </a:pPr>
            <a:endParaRPr sz="1800">
              <a:latin typeface="Arial"/>
              <a:ea typeface="Arial"/>
              <a:cs typeface="Arial"/>
              <a:sym typeface="Arial"/>
            </a:endParaRPr>
          </a:p>
        </p:txBody>
      </p:sp>
      <p:sp>
        <p:nvSpPr>
          <p:cNvPr id="808" name="Google Shape;808;g8d24d6f0c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da3639761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4" name="Google Shape;124;gbda3639761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8d24d6f0cb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8d24d6f0cb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800">
                <a:latin typeface="Arial"/>
                <a:ea typeface="Arial"/>
                <a:cs typeface="Arial"/>
                <a:sym typeface="Arial"/>
              </a:rPr>
              <a:t>🍐 This is a Pear Deck Multiple Choice Slide. Your current options are: A: Keynesian (also called crowding in), B: Crowding out, C: External debt, D: Monetizing the debt, </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  To edit the type of question or choices, go back to the "Ask Students a Question" in the Pear Deck sidebar.</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Which ending most closely corresponds the U.S. economy today?</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A) Keynesian (also called crowding in)</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B) Crowding out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C) External debt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D) Monetizing the debt</a:t>
            </a:r>
            <a:endParaRPr sz="1800">
              <a:latin typeface="Arial"/>
              <a:ea typeface="Arial"/>
              <a:cs typeface="Arial"/>
              <a:sym typeface="Arial"/>
            </a:endParaRPr>
          </a:p>
          <a:p>
            <a:pPr marL="0" lvl="0" indent="0" algn="l" rtl="0">
              <a:spcBef>
                <a:spcPts val="360"/>
              </a:spcBef>
              <a:spcAft>
                <a:spcPts val="0"/>
              </a:spcAft>
              <a:buNone/>
            </a:pPr>
            <a:endParaRPr sz="1800">
              <a:latin typeface="Arial"/>
              <a:ea typeface="Arial"/>
              <a:cs typeface="Arial"/>
              <a:sym typeface="Arial"/>
            </a:endParaRPr>
          </a:p>
        </p:txBody>
      </p:sp>
      <p:sp>
        <p:nvSpPr>
          <p:cNvPr id="818" name="Google Shape;818;g8d24d6f0cb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8d24d6f0cb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8d24d6f0cb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800">
                <a:latin typeface="Arial"/>
                <a:ea typeface="Arial"/>
                <a:cs typeface="Arial"/>
                <a:sym typeface="Arial"/>
              </a:rPr>
              <a:t>🍐 This is a Pear Deck Multiple Choice Slide. Your current options are: A: Keynesian (also called crowding in), B: Crowding out, C: External debt, D: Monetizing the debt, </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  To edit the type of question or choices, go back to the "Ask Students a Question" in the Pear Deck sidebar.</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Which ending most closely corresponds the U.S. economy today?</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A) Keynesian (also called crowding in)</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B) Crowding out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C) External debt</a:t>
            </a:r>
            <a:endParaRPr sz="1800">
              <a:latin typeface="Arial"/>
              <a:ea typeface="Arial"/>
              <a:cs typeface="Arial"/>
              <a:sym typeface="Arial"/>
            </a:endParaRPr>
          </a:p>
          <a:p>
            <a:pPr marL="0" lvl="0" indent="0" algn="l" rtl="0">
              <a:spcBef>
                <a:spcPts val="360"/>
              </a:spcBef>
              <a:spcAft>
                <a:spcPts val="0"/>
              </a:spcAft>
              <a:buNone/>
            </a:pPr>
            <a:r>
              <a:rPr lang="en-US" sz="1800">
                <a:latin typeface="Arial"/>
                <a:ea typeface="Arial"/>
                <a:cs typeface="Arial"/>
                <a:sym typeface="Arial"/>
              </a:rPr>
              <a:t>D) Monetizing the debt</a:t>
            </a:r>
            <a:endParaRPr sz="1800">
              <a:latin typeface="Arial"/>
              <a:ea typeface="Arial"/>
              <a:cs typeface="Arial"/>
              <a:sym typeface="Arial"/>
            </a:endParaRPr>
          </a:p>
          <a:p>
            <a:pPr marL="0" lvl="0" indent="0" algn="l" rtl="0">
              <a:spcBef>
                <a:spcPts val="360"/>
              </a:spcBef>
              <a:spcAft>
                <a:spcPts val="0"/>
              </a:spcAft>
              <a:buNone/>
            </a:pPr>
            <a:endParaRPr sz="1800">
              <a:latin typeface="Arial"/>
              <a:ea typeface="Arial"/>
              <a:cs typeface="Arial"/>
              <a:sym typeface="Arial"/>
            </a:endParaRPr>
          </a:p>
        </p:txBody>
      </p:sp>
      <p:sp>
        <p:nvSpPr>
          <p:cNvPr id="828" name="Google Shape;828;g8d24d6f0cb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dirty="0">
                <a:solidFill>
                  <a:schemeClr val="hlink"/>
                </a:solidFill>
                <a:hlinkClick r:id="rId3"/>
              </a:rPr>
              <a:t>https://www.investopedia.com/terms/b/bureau_of_public_debt.asp</a:t>
            </a:r>
            <a:endParaRPr dirty="0"/>
          </a:p>
          <a:p>
            <a:pPr marL="0" lvl="0" indent="0" algn="l" rtl="0">
              <a:spcBef>
                <a:spcPts val="360"/>
              </a:spcBef>
              <a:spcAft>
                <a:spcPts val="0"/>
              </a:spcAft>
              <a:buNone/>
            </a:pPr>
            <a:r>
              <a:rPr lang="en-US" u="sng" dirty="0">
                <a:solidFill>
                  <a:schemeClr val="hlink"/>
                </a:solidFill>
                <a:hlinkClick r:id="rId4"/>
              </a:rPr>
              <a:t>https://h5p.org/</a:t>
            </a:r>
            <a:endParaRPr dirty="0"/>
          </a:p>
          <a:p>
            <a:pPr marL="0" lvl="0" indent="0" algn="l" rtl="0">
              <a:spcBef>
                <a:spcPts val="360"/>
              </a:spcBef>
              <a:spcAft>
                <a:spcPts val="0"/>
              </a:spcAft>
              <a:buNone/>
            </a:pPr>
            <a:r>
              <a:rPr lang="en-US" u="sng" dirty="0">
                <a:solidFill>
                  <a:schemeClr val="hlink"/>
                </a:solidFill>
                <a:hlinkClick r:id="rId5"/>
              </a:rPr>
              <a:t>https://www.treasurydirect.gov/govt/resources/faq/faq_publicdebt.htm#DebtMakeup</a:t>
            </a:r>
            <a:endParaRPr dirty="0"/>
          </a:p>
          <a:p>
            <a:pPr marL="0" lvl="0" indent="0" algn="l" rtl="0">
              <a:spcBef>
                <a:spcPts val="360"/>
              </a:spcBef>
              <a:spcAft>
                <a:spcPts val="0"/>
              </a:spcAft>
              <a:buNone/>
            </a:pPr>
            <a:r>
              <a:rPr lang="en-US" u="sng" dirty="0">
                <a:solidFill>
                  <a:schemeClr val="hlink"/>
                </a:solidFill>
                <a:hlinkClick r:id="rId6"/>
              </a:rPr>
              <a:t>https://www.pgpf.org/national-debt-clock</a:t>
            </a:r>
            <a:endParaRPr dirty="0"/>
          </a:p>
          <a:p>
            <a:pPr marL="0" lvl="0" indent="0" algn="l" rtl="0">
              <a:spcBef>
                <a:spcPts val="360"/>
              </a:spcBef>
              <a:spcAft>
                <a:spcPts val="0"/>
              </a:spcAft>
              <a:buNone/>
            </a:pPr>
            <a:r>
              <a:rPr lang="en-US" u="sng" dirty="0">
                <a:solidFill>
                  <a:schemeClr val="hlink"/>
                </a:solidFill>
                <a:hlinkClick r:id="rId7"/>
              </a:rPr>
              <a:t>https://www.pewresearch.org/fact-tank/2019/07/24/facts-about-the-national-debt/</a:t>
            </a:r>
            <a:endParaRPr dirty="0"/>
          </a:p>
        </p:txBody>
      </p:sp>
      <p:sp>
        <p:nvSpPr>
          <p:cNvPr id="838" name="Google Shape;838;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851" name="Google Shape;85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bda3639761_1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bda3639761_1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8" name="Google Shape;858;gbda3639761_1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800"/>
              </a:spcBef>
              <a:spcAft>
                <a:spcPts val="0"/>
              </a:spcAft>
              <a:buClr>
                <a:schemeClr val="dk1"/>
              </a:buClr>
              <a:buSzPts val="1800"/>
              <a:buChar char="–"/>
              <a:defRPr/>
            </a:lvl2pPr>
            <a:lvl3pPr marL="1371600" lvl="2" indent="-342900" algn="l" rtl="0">
              <a:lnSpc>
                <a:spcPct val="90000"/>
              </a:lnSpc>
              <a:spcBef>
                <a:spcPts val="1800"/>
              </a:spcBef>
              <a:spcAft>
                <a:spcPts val="0"/>
              </a:spcAft>
              <a:buClr>
                <a:schemeClr val="dk1"/>
              </a:buClr>
              <a:buSzPts val="1800"/>
              <a:buChar char="•"/>
              <a:defRPr/>
            </a:lvl3pPr>
            <a:lvl4pPr marL="1828800" lvl="3" indent="-342900" algn="l" rtl="0">
              <a:lnSpc>
                <a:spcPct val="90000"/>
              </a:lnSpc>
              <a:spcBef>
                <a:spcPts val="1800"/>
              </a:spcBef>
              <a:spcAft>
                <a:spcPts val="0"/>
              </a:spcAft>
              <a:buClr>
                <a:schemeClr val="dk1"/>
              </a:buClr>
              <a:buSzPts val="1800"/>
              <a:buChar char="–"/>
              <a:defRPr/>
            </a:lvl4pPr>
            <a:lvl5pPr marL="2286000" lvl="4" indent="-342900" algn="l" rtl="0">
              <a:lnSpc>
                <a:spcPct val="90000"/>
              </a:lnSpc>
              <a:spcBef>
                <a:spcPts val="1800"/>
              </a:spcBef>
              <a:spcAft>
                <a:spcPts val="0"/>
              </a:spcAft>
              <a:buClr>
                <a:schemeClr val="dk1"/>
              </a:buClr>
              <a:buSzPts val="1800"/>
              <a:buChar char="»"/>
              <a:defRPr/>
            </a:lvl5pPr>
            <a:lvl6pPr marL="2743200" lvl="5" indent="-342900" algn="l" rtl="0">
              <a:lnSpc>
                <a:spcPct val="90000"/>
              </a:lnSpc>
              <a:spcBef>
                <a:spcPts val="18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 name="Google Shape;51;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2180520187"/>
      </p:ext>
    </p:extLst>
  </p:cSld>
  <p:clrMapOvr>
    <a:masterClrMapping/>
  </p:clrMapOvr>
  <p:transition spd="slow" advTm="5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1" name="Google Shape;21;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 name="Google Shape;29;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 name="Google Shape;30;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 name="Google Shape;31;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ferrarini@lindenwood.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creativecommons.org/licenses/by-nc-nd/3.0/" TargetMode="External"/><Relationship Id="rId5" Type="http://schemas.openxmlformats.org/officeDocument/2006/relationships/hyperlink" Target="http://wjmc.blogspot.com/2011/08/what-is-hard-currency.html" TargetMode="Externa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hyperlink" Target="https://www.federalreserveeducation.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sv.wikipedia.org/wiki/Federal_Reserve_System" TargetMode="Externa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te.org/teachers/teacher-resources/lesson-plans/efiahlessons/show-me-the-money-activity/#:~:text=Lesson%20Overview&amp;text=Originally%20the%20reason%20for%20holding,manage%20the%20nation's%20money%20supply"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hyperlink" Target="https://www.frbatlanta.org/education/publications/extra-credit/2017/fall/lessons-and-activities/high-school/macroeconomics/economy-and-the-fed-infographic-activity-2017-08-17.aspx"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conlowdown.org/v3/public/a-new-frontier-monetary-policy-with-ample-reserves"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app.peardeck.com/" TargetMode="Externa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hyperlink" Target="https://www.councilforeconed.org/wp-content/uploads/2012/03/voluntary-national-content-standards-2010.pdf"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11bHRpcGxlQ2hvaWNlIiwic2xpZGVJZCI6InAxMiIsImNvbnRlbnRJbnN0YW5jZUlkIjoiMVhsOVFZVHNBN3NhOVhqZlZKUXY5LVZ5U1BodjBoOGplbWNyQ19rNVY0cDQvYTNiMDFiMjMtNDkwOC00YjAxLWJmYmQtNTRlMmRjNjVjZjVlIn0=pearId=magic-pear-metadata-identifier" TargetMode="External"/><Relationship Id="rId5" Type="http://schemas.openxmlformats.org/officeDocument/2006/relationships/image" Target="../media/image27.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lllcyIsIk5vIiwiSXQgZGVwZW5kcyIsIkkgZG9uJ3QgaGF2ZSBhIGNsdWUiXX0=pearId=magic-pear-shape-identifier"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h5p.org/node/975657"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11bHRpcGxlQ2hvaWNlIiwic2xpZGVJZCI6InAyOSIsImNvbnRlbnRJbnN0YW5jZUlkIjoiMVhsOVFZVHNBN3NhOVhqZlZKUXY5LVZ5U1BodjBoOGplbWNyQ19rNVY0cDQvMjllM2FiMzMtOGVmYy00YzkyLTk5ZjItODdmYjBhMGE0NDYzIn0=pearId=magic-pear-metadata-identifier"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lN1cnBsdXMsIGRlY3JlYXNlIHRheGVzIiwiU3VycGx1cywgZGVjcmVhc2UgZ292ZXJubWVudCBzcGVuZGluZyBlbHNld2hlcmUiLCJTdXJwbHVzLCBidXkgYmFjayBnb3Zlcm5tZW50IGJvbmRzIiwiQ29uc3RhbnQiLCJEZWZpY2l0LCBpbmNyZWFzZSB0YXhlcyIsIkRlZmljaXQsIGRlY3JlYXNlIGdvdmVybm1lbnQgc3BlbmRpbmcgZWxzZXdoZXJlIl19pearId=magic-pear-shape-identifier" TargetMode="External"/><Relationship Id="rId5"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ZyZWVSZXNwb25zZS10ZXh0Iiwic2xpZGVJZCI6InAzMCIsImNvbnRlbnRJbnN0YW5jZUlkIjoiMVhsOVFZVHNBN3NhOVhqZlZKUXY5LVZ5U1BodjBoOGplbWNyQ19rNVY0cDQvNDc1N2YwMzAtMmU0Yi00NWIyLTg2YzEtMjRiMGI2ZmIyYjg0In0=pearId=magic-pear-metadata-identifier" TargetMode="External"/><Relationship Id="rId4" Type="http://schemas.openxmlformats.org/officeDocument/2006/relationships/image" Target="../media/image38.jpg"/></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ZyZWVSZXNwb25zZS10ZXh0Iiwic2xpZGVJZCI6InAzMSIsImNvbnRlbnRJbnN0YW5jZUlkIjoiMVhsOVFZVHNBN3NhOVhqZlZKUXY5LVZ5U1BodjBoOGplbWNyQ19rNVY0cDQvMjRjOTJjOWMtZDYxYS00NGM1LWE4MmItYmU0OWI4YTFjM2E3In0=pearId=magic-pear-metadata-identifier"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dontchangethislink.peardeckmagic.zone?eyJ0eXBlIjoiZnJlZVJlc3BvbnNlLXRleHQiLCJkcmFnZ2FibGVzIjpbeyJpZCI6ImRyYWdnYWJsZTAiLCJ0eXBlIjoiaWNvbiIsImljb24iOnsiaWQiOiJkZWZhdWx0LWNpcmNsZSJ9LCJjb2xvciI6IiNENTFEMjgifV0sImRyYWdnYWJsZVNpemUiOjEyLjU1LCJlbWJlZGRhYmxlVXJsIjoiaHR0cHM6Ly8iLCJhbnN3ZXJzIjpbXX0=pearId=magic-pear-shape-identifier" TargetMode="External"/><Relationship Id="rId4" Type="http://schemas.openxmlformats.org/officeDocument/2006/relationships/image" Target="../media/image5.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www.visualcapitalist.com/foreign-countries-holding-most-u-s-deb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visualcapitalist.com/author/visualcapitali/"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pinterest.com/pin/570549846513119766/"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philadelphiafed.org/-/media/research-and-data/publications/economic-insights/2019/q1/eiq119-predicting-recessions.pdf?la=en"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serc.carleton.edu/econ/tbl-econ/activities/197778.html" TargetMode="External"/><Relationship Id="rId7" Type="http://schemas.openxmlformats.org/officeDocument/2006/relationships/hyperlink" Target="http://dontchangethislink.peardeckmagic.zone?eyJ0eXBlIjoiZ29vZ2xlLXNsaWRlcy1hZGRvbi1yZXNwb25zZS1mb290ZXIiLCJsYXN0RWRpdGVkQnkiOiIxMTIyMzUwNDIwMzcyNjQzMjgzNzAiLCJwcmVzZW50YXRpb25JZCI6IjFIQmE4YXpqdHFTUlZKUEhoaWEtd1pNSmFsR3NRcG8zQmdNa0NwZFRBODlVIiwiY29udGVudElkIjoiY3VzdG9tLXJlc3BvbnNlLWVtYmVkZGVkV2Vic2l0ZSIsInNsaWRlSWQiOiJwNDMiLCJjb250ZW50SW5zdGFuY2VJZCI6IjFIQmE4YXpqdHFTUlZKUEhoaWEtd1pNSmFsR3NRcG8zQmdNa0NwZFRBODlVL2IwYmVkYmJkLWY5MmQtNDBkYi1iYjYwLTA5MTU5Zjg3ODUyMSJ9pearId=magic-pear-metadata-identifier"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dontchangethislink.peardeckmagic.zone?eyJ0eXBlIjoiZW1iZWRkZWRXZWJzaXRlIiwiZHJhZ2dhYmxlcyI6W3siaWQiOiJkcmFnZ2FibGUwIiwidHlwZSI6Imljb24iLCJpY29uIjp7ImlkIjoiZGVmYXVsdC1jaXJjbGUifSwiY29sb3IiOiIjRDUxRDI4In1dLCJkcmFnZ2FibGVTaXplIjoxMi41NSwiZW1iZWRkYWJsZVVybCI6Imh0dHBzOi8vc2VyYy5jYXJsZXRvbi5lZHUvZWNvbi90YmwtZWNvbi9hY3Rpdml0aWVzLzE5Nzc3OC5odG1sIiwiYW5zd2VycyI6W119pearId=magic-pear-shape-identifier" TargetMode="Externa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serc.carleton.edu/econ/tbl-econ/activities/197778.html"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11bHRpcGxlQ2hvaWNlIiwic2xpZGVJZCI6InA0NSIsImNvbnRlbnRJbnN0YW5jZUlkIjoiMVhsOVFZVHNBN3NhOVhqZlZKUXY5LVZ5U1BodjBoOGplbWNyQ19rNVY0cDQvNTgwMzliOGUtNGY4Ni00ZGI0LWExOTktOTY2NzFmNDc1MmU0In0=pearId=magic-pear-metadata-identifier" TargetMode="External"/><Relationship Id="rId5" Type="http://schemas.openxmlformats.org/officeDocument/2006/relationships/image" Target="../media/image27.png"/><Relationship Id="rId4"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ktleW5lc2lhbiAoYWxzbyBjYWxsZWQgY3Jvd2RpbmcgaW4pIiwiQ3Jvd2Rpbmcgb3V0IiwiRXh0ZXJuYWwgZGVidCIsIk1vbmV0aXppbmcgdGhlIGRlYnQiXX0=pearId=magic-pear-shape-identifier"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ktleW5lc2lhbiAoYWxzbyBjYWxsZWQgY3Jvd2RpbmcgaW4pIiwiQ3Jvd2Rpbmcgb3V0IiwiRXh0ZXJuYWwgZGVidCIsIk1vbmV0aXppbmcgdGhlIGRlYnQiXX0=pearId=magic-pear-shape-identifier" TargetMode="External"/><Relationship Id="rId7"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11bHRpcGxlQ2hvaWNlIiwic2xpZGVJZCI6InA0NSIsImNvbnRlbnRJbnN0YW5jZUlkIjoiMVhsOVFZVHNBN3NhOVhqZlZKUXY5LVZ5U1BodjBoOGplbWNyQ19rNVY0cDQvNTgwMzliOGUtNGY4Ni00ZGI0LWExOTktOTY2NzFmNDc1MmU0In0=pearId=magic-pear-metadata-identifier"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ktleW5lc2lhbiAoYWxzbyBjYWxsZWQgY3Jvd2RpbmcgaW4pIiwiQ3Jvd2Rpbmcgb3V0IiwiRXh0ZXJuYWwgZGVidCIsIk1vbmV0aXppbmcgdGhlIGRlYnQiXX0=pearId=magic-pear-shape-identifier" TargetMode="External"/><Relationship Id="rId7"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11bHRpcGxlQ2hvaWNlIiwic2xpZGVJZCI6InA0NSIsImNvbnRlbnRJbnN0YW5jZUlkIjoiMVhsOVFZVHNBN3NhOVhqZlZKUXY5LVZ5U1BodjBoOGplbWNyQ19rNVY0cDQvNTgwMzliOGUtNGY4Ni00ZGI0LWExOTktOTY2NzFmNDc1MmU0In0=pearId=magic-pear-metadata-identifier" TargetMode="External"/><Relationship Id="rId4" Type="http://schemas.openxmlformats.org/officeDocument/2006/relationships/image" Target="../media/image27.png"/></Relationships>
</file>

<file path=ppt/slides/_rels/slide91.xml.rels><?xml version="1.0" encoding="UTF-8" standalone="yes"?>
<Relationships xmlns="http://schemas.openxmlformats.org/package/2006/relationships"><Relationship Id="rId3" Type="http://schemas.openxmlformats.org/officeDocument/2006/relationships/hyperlink" Target="http://dontchangethislink.peardeckmagic.zone?eyJ0eXBlIjoibXVsdGlwbGVDaG9pY2UiLCJkcmFnZ2FibGVzIjpbeyJpZCI6ImRyYWdnYWJsZTAiLCJ0eXBlIjoiaWNvbiIsImljb24iOnsiaWQiOiJkZWZhdWx0LWNpcmNsZSJ9LCJjb2xvciI6IiNENTFEMjgifV0sImRyYWdnYWJsZVNpemUiOjEyLjU1LCJlbWJlZGRhYmxlVXJsIjoiaHR0cHM6Ly8iLCJhbnN3ZXJzIjpbIktleW5lc2lhbiAoYWxzbyBjYWxsZWQgY3Jvd2RpbmcgaW4pIiwiQ3Jvd2Rpbmcgb3V0IiwiRXh0ZXJuYWwgZGVidCIsIk1vbmV0aXppbmcgdGhlIGRlYnQiXX0=pearId=magic-pear-shape-identifier" TargetMode="External"/><Relationship Id="rId7" Type="http://schemas.openxmlformats.org/officeDocument/2006/relationships/image" Target="../media/image55.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hyperlink" Target="http://dontchangethislink.peardeckmagic.zone?eyJ0eXBlIjoiZ29vZ2xlLXNsaWRlcy1hZGRvbi1yZXNwb25zZS1mb290ZXIiLCJsYXN0RWRpdGVkQnkiOiIxMTIyMzUwNDIwMzcyNjQzMjgzNzAiLCJwcmVzZW50YXRpb25JZCI6IjFYbDlRWVRzQTdzYTlYamZWSlF2OS1WeVNQaHYwaDhqZW1jckNfazVWNHA0IiwiY29udGVudElkIjoiY3VzdG9tLXJlc3BvbnNlLW11bHRpcGxlQ2hvaWNlIiwic2xpZGVJZCI6InA0NSIsImNvbnRlbnRJbnN0YW5jZUlkIjoiMVhsOVFZVHNBN3NhOVhqZlZKUXY5LVZ5U1BodjBoOGplbWNyQ19rNVY0cDQvNTgwMzliOGUtNGY4Ni00ZGI0LWExOTktOTY2NzFmNDc1MmU0In0=pearId=magic-pear-metadata-identifier" TargetMode="External"/><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8" Type="http://schemas.openxmlformats.org/officeDocument/2006/relationships/hyperlink" Target="https://www.khanacademy.org/economics-finance-domain/ap-macroeconomics/ap-long-run-consequences-of-stabilization-policies/deficits-and-debts/v/deficits-and-debt-ap-macroeconomics-khan-academy" TargetMode="External"/><Relationship Id="rId3" Type="http://schemas.openxmlformats.org/officeDocument/2006/relationships/hyperlink" Target="https://www.npr.org/2019/05/13/722898635/does-the-deficit-matter" TargetMode="External"/><Relationship Id="rId7" Type="http://schemas.openxmlformats.org/officeDocument/2006/relationships/hyperlink" Target="https://www.youtube.com/watch?v=4FNdUTN4cHY"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serc.carleton.edu/econ/tbl-econ/activities/197778.html" TargetMode="External"/><Relationship Id="rId11" Type="http://schemas.openxmlformats.org/officeDocument/2006/relationships/hyperlink" Target="https://www.visualcapitalist.com/visualizing-debt-united-states/" TargetMode="External"/><Relationship Id="rId5" Type="http://schemas.openxmlformats.org/officeDocument/2006/relationships/hyperlink" Target="https://econedlink.org/resources/ap-macroeconomics-the-deficit-and-the-debt/" TargetMode="External"/><Relationship Id="rId10" Type="http://schemas.openxmlformats.org/officeDocument/2006/relationships/hyperlink" Target="https://www.measuringworth.com/" TargetMode="External"/><Relationship Id="rId4" Type="http://schemas.openxmlformats.org/officeDocument/2006/relationships/hyperlink" Target="https://h5p.org/node/975657" TargetMode="External"/><Relationship Id="rId9" Type="http://schemas.openxmlformats.org/officeDocument/2006/relationships/hyperlink" Target="https://fred.stlouisfed.org/"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hyperlink" Target="https://councilforeconed.regfox.com/2021-sloan-teaching-champion-awards" TargetMode="External"/><Relationship Id="rId2"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0.png"/><Relationship Id="rId4" Type="http://schemas.openxmlformats.org/officeDocument/2006/relationships/hyperlink" Target="mailto:rrivera@councilforeconed.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3428999"/>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br>
              <a:rPr lang="en-US" sz="6000" dirty="0"/>
            </a:br>
            <a:br>
              <a:rPr lang="en-US" sz="6000" dirty="0"/>
            </a:br>
            <a:r>
              <a:rPr lang="en-US" sz="6000" dirty="0"/>
              <a:t>AP Macroeconomics Bootcamp</a:t>
            </a:r>
            <a:br>
              <a:rPr lang="en-US" sz="6000" b="1" dirty="0">
                <a:ln w="11430"/>
                <a:effectLst>
                  <a:outerShdw blurRad="80000" dist="40000" dir="5040000" algn="tl">
                    <a:srgbClr val="000000">
                      <a:alpha val="0"/>
                    </a:srgbClr>
                  </a:outerShdw>
                </a:effectLst>
                <a:ea typeface="+mj-ea"/>
                <a:cs typeface="+mj-cs"/>
              </a:rPr>
            </a:br>
            <a:r>
              <a:rPr lang="en-US" sz="4400" b="1" dirty="0">
                <a:ln w="11430"/>
                <a:solidFill>
                  <a:srgbClr val="7A9900"/>
                </a:solidFill>
                <a:effectLst>
                  <a:outerShdw blurRad="80000" dist="40000" dir="5040000" algn="tl">
                    <a:srgbClr val="000000">
                      <a:alpha val="0"/>
                    </a:srgbClr>
                  </a:outerShdw>
                </a:effectLst>
                <a:latin typeface="Calibri"/>
                <a:ea typeface="ＭＳ Ｐゴシック"/>
                <a:cs typeface="Calibri"/>
              </a:rPr>
              <a:t>Fiscal Policy, the Federal Reserve, Trade &amp; Exchange</a:t>
            </a:r>
            <a:br>
              <a:rPr lang="en-US" sz="4400" dirty="0"/>
            </a:br>
            <a:r>
              <a:rPr lang="en-US" sz="3100" dirty="0"/>
              <a:t>Tawni Ferrarini</a:t>
            </a:r>
            <a:br>
              <a:rPr lang="en-US" sz="3100" dirty="0"/>
            </a:br>
            <a:r>
              <a:rPr lang="en-US" sz="3100" dirty="0"/>
              <a:t>February 2021</a:t>
            </a:r>
            <a:br>
              <a:rPr lang="en-US" sz="3100" dirty="0"/>
            </a:br>
            <a:r>
              <a:rPr lang="en-US" sz="3100" dirty="0">
                <a:hlinkClick r:id="rId3"/>
              </a:rPr>
              <a:t>tferrarini@lindenwood.edu</a:t>
            </a:r>
            <a:br>
              <a:rPr lang="en-US" sz="3100" dirty="0"/>
            </a:br>
            <a:r>
              <a:rPr lang="en-US" sz="3100" dirty="0"/>
              <a:t>tawni.org</a:t>
            </a:r>
            <a:endParaRPr lang="en-US" sz="3100" dirty="0">
              <a:ln w="11430"/>
              <a:solidFill>
                <a:schemeClr val="tx1"/>
              </a:solidFill>
              <a:effectLst>
                <a:outerShdw blurRad="80000" dist="40000" dir="5040000" algn="tl">
                  <a:srgbClr val="000000">
                    <a:alpha val="0"/>
                  </a:srgbClr>
                </a:outerShdw>
              </a:effectLst>
              <a:ea typeface="+mj-ea"/>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pic>
        <p:nvPicPr>
          <p:cNvPr id="135" name="Google Shape;135;p23" descr="Person pointing at the stock market graph with virtual screen"/>
          <p:cNvPicPr preferRelativeResize="0"/>
          <p:nvPr/>
        </p:nvPicPr>
        <p:blipFill rotWithShape="1">
          <a:blip r:embed="rId3">
            <a:alphaModFix/>
          </a:blip>
          <a:srcRect l="15471" r="22292"/>
          <a:stretch/>
        </p:blipFill>
        <p:spPr>
          <a:xfrm>
            <a:off x="4348157" y="10"/>
            <a:ext cx="4795611" cy="6857991"/>
          </a:xfrm>
          <a:prstGeom prst="rect">
            <a:avLst/>
          </a:prstGeom>
          <a:noFill/>
          <a:ln>
            <a:noFill/>
          </a:ln>
        </p:spPr>
      </p:pic>
      <p:pic>
        <p:nvPicPr>
          <p:cNvPr id="136" name="Google Shape;136;p23"/>
          <p:cNvPicPr preferRelativeResize="0"/>
          <p:nvPr/>
        </p:nvPicPr>
        <p:blipFill rotWithShape="1">
          <a:blip r:embed="rId4">
            <a:alphaModFix/>
          </a:blip>
          <a:srcRect/>
          <a:stretch/>
        </p:blipFill>
        <p:spPr>
          <a:xfrm rot="10800000">
            <a:off x="0" y="1714500"/>
            <a:ext cx="9144000" cy="5143500"/>
          </a:xfrm>
          <a:prstGeom prst="rect">
            <a:avLst/>
          </a:prstGeom>
          <a:noFill/>
          <a:ln>
            <a:noFill/>
          </a:ln>
        </p:spPr>
      </p:pic>
      <p:sp>
        <p:nvSpPr>
          <p:cNvPr id="137" name="Google Shape;137;p23"/>
          <p:cNvSpPr txBox="1">
            <a:spLocks noGrp="1"/>
          </p:cNvSpPr>
          <p:nvPr>
            <p:ph type="title"/>
          </p:nvPr>
        </p:nvSpPr>
        <p:spPr>
          <a:xfrm>
            <a:off x="603748" y="798445"/>
            <a:ext cx="3602700" cy="131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00"/>
              </a:buClr>
              <a:buSzPct val="100000"/>
              <a:buFont typeface="Calibri"/>
              <a:buNone/>
            </a:pPr>
            <a:r>
              <a:rPr lang="en-US" sz="2800" b="0" dirty="0">
                <a:solidFill>
                  <a:srgbClr val="000000"/>
                </a:solidFill>
              </a:rPr>
              <a:t>Suppose you are going to </a:t>
            </a:r>
            <a:r>
              <a:rPr lang="en-US" sz="2800" dirty="0">
                <a:solidFill>
                  <a:srgbClr val="000000"/>
                </a:solidFill>
              </a:rPr>
              <a:t>lend $1000 </a:t>
            </a:r>
            <a:r>
              <a:rPr lang="en-US" sz="2800" b="0" dirty="0">
                <a:solidFill>
                  <a:srgbClr val="000000"/>
                </a:solidFill>
              </a:rPr>
              <a:t>to someone in this class, which provided the optimal return in one year?</a:t>
            </a:r>
            <a:endParaRPr b="0" dirty="0"/>
          </a:p>
        </p:txBody>
      </p:sp>
      <p:sp>
        <p:nvSpPr>
          <p:cNvPr id="138" name="Google Shape;138;p23"/>
          <p:cNvSpPr txBox="1">
            <a:spLocks noGrp="1"/>
          </p:cNvSpPr>
          <p:nvPr>
            <p:ph type="body" idx="1"/>
          </p:nvPr>
        </p:nvSpPr>
        <p:spPr>
          <a:xfrm>
            <a:off x="603748" y="2272143"/>
            <a:ext cx="3530100" cy="3788700"/>
          </a:xfrm>
          <a:prstGeom prst="rect">
            <a:avLst/>
          </a:prstGeom>
          <a:noFill/>
          <a:ln>
            <a:noFill/>
          </a:ln>
        </p:spPr>
        <p:txBody>
          <a:bodyPr spcFirstLastPara="1" wrap="square" lIns="91425" tIns="45700" rIns="91425" bIns="45700" anchor="ctr" anchorCtr="0">
            <a:normAutofit/>
          </a:bodyPr>
          <a:lstStyle/>
          <a:p>
            <a:pPr marL="457200" lvl="0" indent="-457200" algn="l" rtl="0">
              <a:lnSpc>
                <a:spcPct val="90000"/>
              </a:lnSpc>
              <a:spcBef>
                <a:spcPts val="0"/>
              </a:spcBef>
              <a:spcAft>
                <a:spcPts val="0"/>
              </a:spcAft>
              <a:buClr>
                <a:srgbClr val="000000"/>
              </a:buClr>
              <a:buSzPts val="2000"/>
              <a:buFont typeface="Calibri"/>
              <a:buAutoNum type="alphaUcPeriod"/>
            </a:pPr>
            <a:r>
              <a:rPr lang="en-US" sz="2000">
                <a:solidFill>
                  <a:srgbClr val="000000"/>
                </a:solidFill>
              </a:rPr>
              <a:t>A basket of groceries of the borrowers choosing</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A nominal return of 10 percent</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A basket of items selected by your federal congress people</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highlight>
                  <a:srgbClr val="FFFF00"/>
                </a:highlight>
              </a:rPr>
              <a:t>A real return of 10 percent</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Nothing</a:t>
            </a:r>
            <a:endParaRPr/>
          </a:p>
          <a:p>
            <a:pPr marL="228600" lvl="0" indent="-101600" algn="l" rtl="0">
              <a:lnSpc>
                <a:spcPct val="90000"/>
              </a:lnSpc>
              <a:spcBef>
                <a:spcPts val="1000"/>
              </a:spcBef>
              <a:spcAft>
                <a:spcPts val="1800"/>
              </a:spcAft>
              <a:buClr>
                <a:schemeClr val="dk1"/>
              </a:buClr>
              <a:buSzPts val="2000"/>
              <a:buNone/>
            </a:pPr>
            <a:endParaRPr sz="20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628650" y="91050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66666"/>
              <a:buFont typeface="Calibri"/>
              <a:buNone/>
            </a:pPr>
            <a:r>
              <a:rPr lang="en-US" sz="4400" dirty="0"/>
              <a:t>Connections to Money</a:t>
            </a:r>
            <a:endParaRPr sz="4400" dirty="0"/>
          </a:p>
        </p:txBody>
      </p:sp>
      <p:sp>
        <p:nvSpPr>
          <p:cNvPr id="144" name="Google Shape;144;p24"/>
          <p:cNvSpPr txBox="1">
            <a:spLocks noGrp="1"/>
          </p:cNvSpPr>
          <p:nvPr>
            <p:ph type="body" idx="1"/>
          </p:nvPr>
        </p:nvSpPr>
        <p:spPr>
          <a:xfrm>
            <a:off x="628650" y="2506800"/>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Why do your students value money?</a:t>
            </a:r>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1800"/>
              </a:spcAft>
              <a:buClr>
                <a:schemeClr val="dk1"/>
              </a:buClr>
              <a:buSzPts val="2800"/>
              <a:buNone/>
            </a:pPr>
            <a:r>
              <a:rPr lang="en-US" dirty="0"/>
              <a:t>How can you connect them to money earned through future interest payments?</a:t>
            </a:r>
            <a:endParaRPr dirty="0"/>
          </a:p>
        </p:txBody>
      </p:sp>
      <p:pic>
        <p:nvPicPr>
          <p:cNvPr id="145" name="Google Shape;145;p24" descr="A picture containing text, clipart&#10;&#10;Description automatically generated"/>
          <p:cNvPicPr preferRelativeResize="0"/>
          <p:nvPr/>
        </p:nvPicPr>
        <p:blipFill rotWithShape="1">
          <a:blip r:embed="rId3">
            <a:alphaModFix/>
          </a:blip>
          <a:srcRect/>
          <a:stretch/>
        </p:blipFill>
        <p:spPr>
          <a:xfrm>
            <a:off x="7198374" y="4225207"/>
            <a:ext cx="787007" cy="7870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25" descr="Old wrinkled hands with some coins"/>
          <p:cNvPicPr preferRelativeResize="0"/>
          <p:nvPr/>
        </p:nvPicPr>
        <p:blipFill rotWithShape="1">
          <a:blip r:embed="rId3">
            <a:alphaModFix/>
          </a:blip>
          <a:srcRect b="15732"/>
          <a:stretch/>
        </p:blipFill>
        <p:spPr>
          <a:xfrm>
            <a:off x="-1" y="10"/>
            <a:ext cx="9144002" cy="6857989"/>
          </a:xfrm>
          <a:prstGeom prst="rect">
            <a:avLst/>
          </a:prstGeom>
          <a:noFill/>
          <a:ln>
            <a:noFill/>
          </a:ln>
        </p:spPr>
      </p:pic>
      <p:sp>
        <p:nvSpPr>
          <p:cNvPr id="151" name="Google Shape;151;p25"/>
          <p:cNvSpPr/>
          <p:nvPr/>
        </p:nvSpPr>
        <p:spPr>
          <a:xfrm flipH="1">
            <a:off x="1" y="998175"/>
            <a:ext cx="4512878" cy="5859824"/>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sp>
        <p:nvSpPr>
          <p:cNvPr id="152" name="Google Shape;152;p25"/>
          <p:cNvSpPr txBox="1">
            <a:spLocks noGrp="1"/>
          </p:cNvSpPr>
          <p:nvPr>
            <p:ph type="title"/>
          </p:nvPr>
        </p:nvSpPr>
        <p:spPr>
          <a:xfrm>
            <a:off x="532086" y="1913950"/>
            <a:ext cx="3153300" cy="1342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3600"/>
              <a:buFont typeface="Calibri"/>
              <a:buNone/>
            </a:pPr>
            <a:r>
              <a:rPr lang="en-US" sz="3600"/>
              <a:t>Money, money, money…</a:t>
            </a:r>
            <a:endParaRPr/>
          </a:p>
        </p:txBody>
      </p:sp>
      <p:cxnSp>
        <p:nvCxnSpPr>
          <p:cNvPr id="153" name="Google Shape;153;p25"/>
          <p:cNvCxnSpPr/>
          <p:nvPr/>
        </p:nvCxnSpPr>
        <p:spPr>
          <a:xfrm>
            <a:off x="1715288" y="3337139"/>
            <a:ext cx="701700" cy="0"/>
          </a:xfrm>
          <a:prstGeom prst="straightConnector1">
            <a:avLst/>
          </a:prstGeom>
          <a:noFill/>
          <a:ln w="25400" cap="sq" cmpd="sng">
            <a:solidFill>
              <a:srgbClr val="262626"/>
            </a:solidFill>
            <a:prstDash val="solid"/>
            <a:bevel/>
            <a:headEnd type="none" w="sm" len="sm"/>
            <a:tailEnd type="none" w="sm" len="sm"/>
          </a:ln>
        </p:spPr>
      </p:cxnSp>
      <p:sp>
        <p:nvSpPr>
          <p:cNvPr id="154" name="Google Shape;154;p25"/>
          <p:cNvSpPr txBox="1">
            <a:spLocks noGrp="1"/>
          </p:cNvSpPr>
          <p:nvPr>
            <p:ph type="body" idx="1"/>
          </p:nvPr>
        </p:nvSpPr>
        <p:spPr>
          <a:xfrm>
            <a:off x="394137" y="3417573"/>
            <a:ext cx="3444600" cy="2619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1800"/>
              <a:t>Anything that serves </a:t>
            </a:r>
            <a:r>
              <a:rPr lang="en-US" sz="1800">
                <a:highlight>
                  <a:srgbClr val="FFFF00"/>
                </a:highlight>
              </a:rPr>
              <a:t>three functions </a:t>
            </a:r>
            <a:r>
              <a:rPr lang="en-US" sz="1800"/>
              <a:t>is money:</a:t>
            </a:r>
            <a:endParaRPr/>
          </a:p>
          <a:p>
            <a:pPr marL="514350" lvl="0" indent="-514350" algn="l" rtl="0">
              <a:lnSpc>
                <a:spcPct val="90000"/>
              </a:lnSpc>
              <a:spcBef>
                <a:spcPts val="1000"/>
              </a:spcBef>
              <a:spcAft>
                <a:spcPts val="0"/>
              </a:spcAft>
              <a:buClr>
                <a:schemeClr val="dk1"/>
              </a:buClr>
              <a:buSzPts val="1800"/>
              <a:buFont typeface="Calibri"/>
              <a:buAutoNum type="arabicPeriod"/>
            </a:pPr>
            <a:r>
              <a:rPr lang="en-US" sz="1800"/>
              <a:t>Medium of exchange</a:t>
            </a:r>
            <a:endParaRPr/>
          </a:p>
          <a:p>
            <a:pPr marL="514350" lvl="0" indent="-514350" algn="l" rtl="0">
              <a:lnSpc>
                <a:spcPct val="90000"/>
              </a:lnSpc>
              <a:spcBef>
                <a:spcPts val="1000"/>
              </a:spcBef>
              <a:spcAft>
                <a:spcPts val="0"/>
              </a:spcAft>
              <a:buClr>
                <a:schemeClr val="dk1"/>
              </a:buClr>
              <a:buSzPts val="1800"/>
              <a:buFont typeface="Calibri"/>
              <a:buAutoNum type="arabicPeriod"/>
            </a:pPr>
            <a:r>
              <a:rPr lang="en-US" sz="1800"/>
              <a:t>Unit of account</a:t>
            </a:r>
            <a:endParaRPr/>
          </a:p>
          <a:p>
            <a:pPr marL="514350" lvl="0" indent="-514350" algn="l" rtl="0">
              <a:lnSpc>
                <a:spcPct val="90000"/>
              </a:lnSpc>
              <a:spcBef>
                <a:spcPts val="1000"/>
              </a:spcBef>
              <a:spcAft>
                <a:spcPts val="1800"/>
              </a:spcAft>
              <a:buClr>
                <a:schemeClr val="dk1"/>
              </a:buClr>
              <a:buSzPts val="1800"/>
              <a:buFont typeface="Calibri"/>
              <a:buAutoNum type="arabicPeriod"/>
            </a:pPr>
            <a:r>
              <a:rPr lang="en-US" sz="1800"/>
              <a:t>Store of value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1" name="Google Shape;171;p27"/>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27"/>
          <p:cNvSpPr/>
          <p:nvPr/>
        </p:nvSpPr>
        <p:spPr>
          <a:xfrm>
            <a:off x="415812" y="365125"/>
            <a:ext cx="8375700" cy="2089200"/>
          </a:xfrm>
          <a:prstGeom prst="rect">
            <a:avLst/>
          </a:prstGeom>
          <a:solidFill>
            <a:schemeClr val="lt1"/>
          </a:solidFill>
          <a:ln w="12700" cap="flat" cmpd="sng">
            <a:solidFill>
              <a:srgbClr val="DEDEDE"/>
            </a:solidFill>
            <a:prstDash val="solid"/>
            <a:miter lim="800000"/>
            <a:headEnd type="none" w="sm" len="sm"/>
            <a:tailEnd type="none" w="sm" len="sm"/>
          </a:ln>
          <a:effectLst>
            <a:outerShdw blurRad="50800" dist="38100" dir="2700000" algn="tl" rotWithShape="0">
              <a:srgbClr val="C5C2C2">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3" name="Google Shape;173;p27"/>
          <p:cNvSpPr txBox="1">
            <a:spLocks noGrp="1"/>
          </p:cNvSpPr>
          <p:nvPr>
            <p:ph type="title"/>
          </p:nvPr>
        </p:nvSpPr>
        <p:spPr>
          <a:xfrm>
            <a:off x="785059" y="586822"/>
            <a:ext cx="2670300" cy="164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3200" dirty="0"/>
              <a:t>Money, Money, Money…</a:t>
            </a:r>
            <a:endParaRPr dirty="0"/>
          </a:p>
        </p:txBody>
      </p:sp>
      <p:sp>
        <p:nvSpPr>
          <p:cNvPr id="174" name="Google Shape;174;p27"/>
          <p:cNvSpPr/>
          <p:nvPr/>
        </p:nvSpPr>
        <p:spPr>
          <a:xfrm>
            <a:off x="367806" y="1057739"/>
            <a:ext cx="96000" cy="704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5" name="Google Shape;175;p27"/>
          <p:cNvSpPr/>
          <p:nvPr/>
        </p:nvSpPr>
        <p:spPr>
          <a:xfrm rot="5400000">
            <a:off x="2999704" y="1402912"/>
            <a:ext cx="1463100" cy="138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6" name="Google Shape;176;p27"/>
          <p:cNvSpPr txBox="1">
            <a:spLocks noGrp="1"/>
          </p:cNvSpPr>
          <p:nvPr>
            <p:ph type="body" idx="1"/>
          </p:nvPr>
        </p:nvSpPr>
        <p:spPr>
          <a:xfrm>
            <a:off x="4013373" y="586822"/>
            <a:ext cx="4502100" cy="1645800"/>
          </a:xfrm>
          <a:prstGeom prst="rect">
            <a:avLst/>
          </a:prstGeom>
          <a:noFill/>
          <a:ln>
            <a:noFill/>
          </a:ln>
        </p:spPr>
        <p:txBody>
          <a:bodyPr spcFirstLastPara="1" wrap="square" lIns="91425" tIns="45700" rIns="91425" bIns="45700" anchor="ctr" anchorCtr="0">
            <a:normAutofit fontScale="92500" lnSpcReduction="20000"/>
          </a:bodyPr>
          <a:lstStyle/>
          <a:p>
            <a:pPr marL="0" lvl="0" indent="0" algn="l" rtl="0">
              <a:lnSpc>
                <a:spcPct val="90000"/>
              </a:lnSpc>
              <a:spcBef>
                <a:spcPts val="0"/>
              </a:spcBef>
              <a:spcAft>
                <a:spcPts val="0"/>
              </a:spcAft>
              <a:buClr>
                <a:schemeClr val="dk1"/>
              </a:buClr>
              <a:buSzPts val="1800"/>
              <a:buNone/>
            </a:pPr>
            <a:r>
              <a:rPr lang="en-US" sz="1800"/>
              <a:t>Does silver serve these three functions serves as money?</a:t>
            </a:r>
            <a:endParaRPr/>
          </a:p>
          <a:p>
            <a:pPr marL="514350" lvl="0" indent="-514350" algn="l" rtl="0">
              <a:lnSpc>
                <a:spcPct val="90000"/>
              </a:lnSpc>
              <a:spcBef>
                <a:spcPts val="1000"/>
              </a:spcBef>
              <a:spcAft>
                <a:spcPts val="0"/>
              </a:spcAft>
              <a:buClr>
                <a:schemeClr val="dk1"/>
              </a:buClr>
              <a:buSzPts val="1800"/>
              <a:buFont typeface="Calibri"/>
              <a:buAutoNum type="arabicPeriod"/>
            </a:pPr>
            <a:r>
              <a:rPr lang="en-US" sz="1800" b="1"/>
              <a:t>Medium of exchange</a:t>
            </a:r>
            <a:endParaRPr/>
          </a:p>
          <a:p>
            <a:pPr marL="514350" lvl="0" indent="-514350" algn="l" rtl="0">
              <a:lnSpc>
                <a:spcPct val="90000"/>
              </a:lnSpc>
              <a:spcBef>
                <a:spcPts val="1000"/>
              </a:spcBef>
              <a:spcAft>
                <a:spcPts val="0"/>
              </a:spcAft>
              <a:buClr>
                <a:schemeClr val="dk1"/>
              </a:buClr>
              <a:buSzPts val="1800"/>
              <a:buFont typeface="Calibri"/>
              <a:buAutoNum type="arabicPeriod"/>
            </a:pPr>
            <a:r>
              <a:rPr lang="en-US" sz="1800" b="1"/>
              <a:t>Unit of account</a:t>
            </a:r>
            <a:endParaRPr/>
          </a:p>
          <a:p>
            <a:pPr marL="514350" lvl="0" indent="-514350" algn="l" rtl="0">
              <a:lnSpc>
                <a:spcPct val="90000"/>
              </a:lnSpc>
              <a:spcBef>
                <a:spcPts val="1000"/>
              </a:spcBef>
              <a:spcAft>
                <a:spcPts val="1800"/>
              </a:spcAft>
              <a:buClr>
                <a:schemeClr val="dk1"/>
              </a:buClr>
              <a:buSzPts val="1800"/>
              <a:buFont typeface="Calibri"/>
              <a:buAutoNum type="arabicPeriod"/>
            </a:pPr>
            <a:r>
              <a:rPr lang="en-US" sz="1800" b="1"/>
              <a:t>Store of value</a:t>
            </a:r>
            <a:endParaRPr/>
          </a:p>
        </p:txBody>
      </p:sp>
      <p:pic>
        <p:nvPicPr>
          <p:cNvPr id="177" name="Google Shape;177;p27"/>
          <p:cNvPicPr preferRelativeResize="0"/>
          <p:nvPr/>
        </p:nvPicPr>
        <p:blipFill rotWithShape="1">
          <a:blip r:embed="rId3">
            <a:alphaModFix/>
          </a:blip>
          <a:srcRect/>
          <a:stretch/>
        </p:blipFill>
        <p:spPr>
          <a:xfrm>
            <a:off x="1635944" y="2734056"/>
            <a:ext cx="5938407" cy="26128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28"/>
          <p:cNvSpPr txBox="1"/>
          <p:nvPr/>
        </p:nvSpPr>
        <p:spPr>
          <a:xfrm>
            <a:off x="486697" y="629266"/>
            <a:ext cx="2629200" cy="1622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100"/>
              <a:buFont typeface="Calibri"/>
              <a:buNone/>
            </a:pPr>
            <a:r>
              <a:rPr lang="en-US" sz="3200" b="1" dirty="0">
                <a:solidFill>
                  <a:srgbClr val="0070C0"/>
                </a:solidFill>
                <a:latin typeface="Calibri"/>
                <a:ea typeface="Calibri"/>
                <a:cs typeface="Calibri"/>
                <a:sym typeface="Calibri"/>
              </a:rPr>
              <a:t>Money, Money, Money…</a:t>
            </a:r>
            <a:endParaRPr sz="3200" b="1" dirty="0">
              <a:solidFill>
                <a:srgbClr val="0070C0"/>
              </a:solidFill>
            </a:endParaRPr>
          </a:p>
        </p:txBody>
      </p:sp>
      <p:sp>
        <p:nvSpPr>
          <p:cNvPr id="183" name="Google Shape;183;p28"/>
          <p:cNvSpPr txBox="1"/>
          <p:nvPr/>
        </p:nvSpPr>
        <p:spPr>
          <a:xfrm>
            <a:off x="486698" y="2438400"/>
            <a:ext cx="2629200" cy="3785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Does crypto currency serve these three functions serves as money?</a:t>
            </a:r>
            <a:endParaRPr/>
          </a:p>
          <a:p>
            <a:pPr marL="514350" marR="0" lvl="0" indent="-228600" algn="l" rtl="0">
              <a:lnSpc>
                <a:spcPct val="90000"/>
              </a:lnSpc>
              <a:spcBef>
                <a:spcPts val="100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Medium of exchange</a:t>
            </a:r>
            <a:endParaRPr/>
          </a:p>
          <a:p>
            <a:pPr marL="514350" marR="0" lvl="0" indent="-228600" algn="l" rtl="0">
              <a:lnSpc>
                <a:spcPct val="90000"/>
              </a:lnSpc>
              <a:spcBef>
                <a:spcPts val="100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Unit of account</a:t>
            </a:r>
            <a:endParaRPr/>
          </a:p>
          <a:p>
            <a:pPr marL="514350" marR="0" lvl="0" indent="-228600" algn="l" rtl="0">
              <a:lnSpc>
                <a:spcPct val="90000"/>
              </a:lnSpc>
              <a:spcBef>
                <a:spcPts val="100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Store of value</a:t>
            </a:r>
            <a:endParaRPr/>
          </a:p>
        </p:txBody>
      </p:sp>
      <p:sp>
        <p:nvSpPr>
          <p:cNvPr id="184" name="Google Shape;184;p28"/>
          <p:cNvSpPr/>
          <p:nvPr/>
        </p:nvSpPr>
        <p:spPr>
          <a:xfrm>
            <a:off x="3479292" y="0"/>
            <a:ext cx="5664600"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28"/>
          <p:cNvSpPr/>
          <p:nvPr/>
        </p:nvSpPr>
        <p:spPr>
          <a:xfrm>
            <a:off x="3842766" y="557784"/>
            <a:ext cx="4938000" cy="5739300"/>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6" name="Google Shape;186;p28"/>
          <p:cNvPicPr preferRelativeResize="0">
            <a:picLocks noGrp="1"/>
          </p:cNvPicPr>
          <p:nvPr>
            <p:ph type="body" idx="1"/>
          </p:nvPr>
        </p:nvPicPr>
        <p:blipFill rotWithShape="1">
          <a:blip r:embed="rId3">
            <a:alphaModFix/>
          </a:blip>
          <a:srcRect/>
          <a:stretch/>
        </p:blipFill>
        <p:spPr>
          <a:xfrm>
            <a:off x="4054397" y="1899972"/>
            <a:ext cx="4514400" cy="305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9"/>
          <p:cNvSpPr txBox="1">
            <a:spLocks noGrp="1"/>
          </p:cNvSpPr>
          <p:nvPr>
            <p:ph type="title"/>
          </p:nvPr>
        </p:nvSpPr>
        <p:spPr>
          <a:xfrm>
            <a:off x="465050" y="101957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dirty="0"/>
              <a:t>No…</a:t>
            </a:r>
            <a:endParaRPr sz="4000" dirty="0"/>
          </a:p>
        </p:txBody>
      </p:sp>
      <p:sp>
        <p:nvSpPr>
          <p:cNvPr id="192" name="Google Shape;192;p29"/>
          <p:cNvSpPr txBox="1">
            <a:spLocks noGrp="1"/>
          </p:cNvSpPr>
          <p:nvPr>
            <p:ph type="body" idx="1"/>
          </p:nvPr>
        </p:nvSpPr>
        <p:spPr>
          <a:xfrm>
            <a:off x="628650" y="2575500"/>
            <a:ext cx="78867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1800"/>
              </a:spcAft>
              <a:buClr>
                <a:schemeClr val="dk1"/>
              </a:buClr>
              <a:buSzPts val="2800"/>
              <a:buNone/>
            </a:pPr>
            <a:r>
              <a:rPr lang="en-US" dirty="0"/>
              <a:t>Silver and gold (which once backed commodity money) and cryptocurrencies </a:t>
            </a:r>
            <a:r>
              <a:rPr lang="en-US" b="1" dirty="0"/>
              <a:t>do not </a:t>
            </a:r>
            <a:r>
              <a:rPr lang="en-US" dirty="0"/>
              <a:t>serve in these capacities consistently over time.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628650" y="937750"/>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r>
              <a:rPr lang="en-US" sz="3200" b="0" dirty="0"/>
              <a:t>We are all about assets and their varying degrees of liquidity…</a:t>
            </a:r>
            <a:endParaRPr sz="3200" b="0" dirty="0"/>
          </a:p>
        </p:txBody>
      </p:sp>
      <p:sp>
        <p:nvSpPr>
          <p:cNvPr id="198" name="Google Shape;198;p30"/>
          <p:cNvSpPr txBox="1">
            <a:spLocks noGrp="1"/>
          </p:cNvSpPr>
          <p:nvPr>
            <p:ph type="body" idx="1"/>
          </p:nvPr>
        </p:nvSpPr>
        <p:spPr>
          <a:xfrm>
            <a:off x="628650" y="2151797"/>
            <a:ext cx="78867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ct val="100000"/>
              <a:buNone/>
            </a:pPr>
            <a:r>
              <a:rPr lang="en-US" sz="2400" b="0" i="0" u="sng" dirty="0">
                <a:latin typeface="Arial"/>
                <a:ea typeface="Arial"/>
                <a:cs typeface="Arial"/>
                <a:sym typeface="Arial"/>
              </a:rPr>
              <a:t>Economics highlights that</a:t>
            </a:r>
            <a:r>
              <a:rPr lang="en-US" sz="2400" b="0" i="0" dirty="0">
                <a:latin typeface="Arial"/>
                <a:ea typeface="Arial"/>
                <a:cs typeface="Arial"/>
                <a:sym typeface="Arial"/>
              </a:rPr>
              <a:t>, </a:t>
            </a:r>
            <a:r>
              <a:rPr lang="en-US" sz="2400" b="0" i="0" dirty="0">
                <a:solidFill>
                  <a:srgbClr val="575757"/>
                </a:solidFill>
                <a:latin typeface="Arial"/>
                <a:ea typeface="Arial"/>
                <a:cs typeface="Arial"/>
                <a:sym typeface="Arial"/>
              </a:rPr>
              <a:t>in a world of scarcity people face trade-offs. The trade-off that is most relevant for understanding financial decisions is the trade-off between risk and return.</a:t>
            </a:r>
            <a:endParaRPr sz="2400" dirty="0"/>
          </a:p>
          <a:p>
            <a:pPr marL="228600" lvl="0" indent="-201930" algn="l" rtl="0">
              <a:lnSpc>
                <a:spcPct val="90000"/>
              </a:lnSpc>
              <a:spcBef>
                <a:spcPts val="1000"/>
              </a:spcBef>
              <a:spcAft>
                <a:spcPts val="0"/>
              </a:spcAft>
              <a:buClr>
                <a:srgbClr val="4D5156"/>
              </a:buClr>
              <a:buSzPct val="100000"/>
              <a:buChar char="•"/>
            </a:pPr>
            <a:r>
              <a:rPr lang="en-US" sz="2400" b="0" i="0" dirty="0">
                <a:solidFill>
                  <a:srgbClr val="4D5156"/>
                </a:solidFill>
                <a:latin typeface="Arial"/>
                <a:ea typeface="Arial"/>
                <a:cs typeface="Arial"/>
                <a:sym typeface="Arial"/>
              </a:rPr>
              <a:t>An </a:t>
            </a:r>
            <a:r>
              <a:rPr lang="en-US" sz="2400" b="1" i="0" dirty="0">
                <a:solidFill>
                  <a:schemeClr val="accent3"/>
                </a:solidFill>
                <a:latin typeface="Arial"/>
                <a:ea typeface="Arial"/>
                <a:cs typeface="Arial"/>
                <a:sym typeface="Arial"/>
              </a:rPr>
              <a:t>asset</a:t>
            </a:r>
            <a:r>
              <a:rPr lang="en-US" sz="2400" b="0" i="0" dirty="0">
                <a:solidFill>
                  <a:srgbClr val="4D5156"/>
                </a:solidFill>
                <a:latin typeface="Arial"/>
                <a:ea typeface="Arial"/>
                <a:cs typeface="Arial"/>
                <a:sym typeface="Arial"/>
              </a:rPr>
              <a:t> gets its value from a contractual right or ownership claim that is protected. Cash, stocks, bonds, mutual funds, and bank deposits are all are examples of </a:t>
            </a:r>
            <a:r>
              <a:rPr lang="en-US" sz="2400" b="1" i="0" dirty="0">
                <a:solidFill>
                  <a:srgbClr val="5F6368"/>
                </a:solidFill>
                <a:latin typeface="Arial"/>
                <a:ea typeface="Arial"/>
                <a:cs typeface="Arial"/>
                <a:sym typeface="Arial"/>
              </a:rPr>
              <a:t>financial assets</a:t>
            </a:r>
            <a:r>
              <a:rPr lang="en-US" sz="2400" b="0" i="0" dirty="0">
                <a:solidFill>
                  <a:srgbClr val="4D5156"/>
                </a:solidFill>
                <a:latin typeface="Arial"/>
                <a:ea typeface="Arial"/>
                <a:cs typeface="Arial"/>
                <a:sym typeface="Arial"/>
              </a:rPr>
              <a:t>. These are non-tangible assets. They will be our focus.</a:t>
            </a:r>
            <a:endParaRPr sz="2400" b="1" i="0" dirty="0">
              <a:solidFill>
                <a:srgbClr val="3F3F3F"/>
              </a:solidFill>
              <a:latin typeface="Arial"/>
              <a:ea typeface="Arial"/>
              <a:cs typeface="Arial"/>
              <a:sym typeface="Arial"/>
            </a:endParaRPr>
          </a:p>
          <a:p>
            <a:pPr marL="228600" lvl="0" indent="-201930" algn="l" rtl="0">
              <a:lnSpc>
                <a:spcPct val="90000"/>
              </a:lnSpc>
              <a:spcBef>
                <a:spcPts val="1000"/>
              </a:spcBef>
              <a:spcAft>
                <a:spcPts val="0"/>
              </a:spcAft>
              <a:buClr>
                <a:srgbClr val="3F3F3F"/>
              </a:buClr>
              <a:buSzPct val="100000"/>
              <a:buChar char="•"/>
            </a:pPr>
            <a:r>
              <a:rPr lang="en-US" sz="2400" b="1" i="0" dirty="0">
                <a:solidFill>
                  <a:srgbClr val="3F3F3F"/>
                </a:solidFill>
                <a:latin typeface="Arial"/>
                <a:ea typeface="Arial"/>
                <a:cs typeface="Arial"/>
                <a:sym typeface="Arial"/>
              </a:rPr>
              <a:t> </a:t>
            </a:r>
            <a:r>
              <a:rPr lang="en-US" sz="2400" b="1" i="0" dirty="0">
                <a:solidFill>
                  <a:schemeClr val="accent3"/>
                </a:solidFill>
                <a:latin typeface="Arial"/>
                <a:ea typeface="Arial"/>
                <a:cs typeface="Arial"/>
                <a:sym typeface="Arial"/>
              </a:rPr>
              <a:t>Liquidity</a:t>
            </a:r>
            <a:r>
              <a:rPr lang="en-US" sz="2400" i="0" dirty="0">
                <a:solidFill>
                  <a:srgbClr val="3F3F3F"/>
                </a:solidFill>
                <a:latin typeface="Arial"/>
                <a:ea typeface="Arial"/>
                <a:cs typeface="Arial"/>
                <a:sym typeface="Arial"/>
              </a:rPr>
              <a:t> is </a:t>
            </a:r>
            <a:r>
              <a:rPr lang="en-US" sz="2400" b="0" i="0" dirty="0">
                <a:solidFill>
                  <a:srgbClr val="3F3F3F"/>
                </a:solidFill>
                <a:latin typeface="Arial"/>
                <a:ea typeface="Arial"/>
                <a:cs typeface="Arial"/>
                <a:sym typeface="Arial"/>
              </a:rPr>
              <a:t>the ease with which an asset can be converted into the economy’s medium of exchange.</a:t>
            </a:r>
            <a:endParaRPr sz="2400" dirty="0"/>
          </a:p>
          <a:p>
            <a:pPr marL="26670" lvl="0" indent="0" algn="l" rtl="0">
              <a:lnSpc>
                <a:spcPct val="90000"/>
              </a:lnSpc>
              <a:spcBef>
                <a:spcPts val="1000"/>
              </a:spcBef>
              <a:spcAft>
                <a:spcPts val="0"/>
              </a:spcAft>
              <a:buClr>
                <a:srgbClr val="3F3F3F"/>
              </a:buClr>
              <a:buSzPct val="100000"/>
              <a:buNone/>
            </a:pPr>
            <a:r>
              <a:rPr lang="en-US" sz="2400" i="1" dirty="0">
                <a:solidFill>
                  <a:srgbClr val="3F3F3F"/>
                </a:solidFill>
                <a:latin typeface="Arial"/>
                <a:ea typeface="Arial"/>
                <a:cs typeface="Arial"/>
                <a:sym typeface="Arial"/>
              </a:rPr>
              <a:t>These vary with respect to liquidity, risks and returns…</a:t>
            </a:r>
            <a:endParaRPr sz="2400" b="0" i="1" dirty="0">
              <a:solidFill>
                <a:srgbClr val="3F3F3F"/>
              </a:solidFill>
              <a:latin typeface="Arial"/>
              <a:ea typeface="Arial"/>
              <a:cs typeface="Arial"/>
              <a:sym typeface="Arial"/>
            </a:endParaRPr>
          </a:p>
          <a:p>
            <a:pPr marL="228600" lvl="0" indent="-50800" algn="l" rtl="0">
              <a:lnSpc>
                <a:spcPct val="90000"/>
              </a:lnSpc>
              <a:spcBef>
                <a:spcPts val="1000"/>
              </a:spcBef>
              <a:spcAft>
                <a:spcPts val="1800"/>
              </a:spcAft>
              <a:buClr>
                <a:schemeClr val="dk1"/>
              </a:buClr>
              <a:buSzPct val="1000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560475" y="1065006"/>
            <a:ext cx="7886700" cy="95304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US" b="1" dirty="0"/>
              <a:t>Liquidity and Money</a:t>
            </a:r>
            <a:endParaRPr dirty="0"/>
          </a:p>
        </p:txBody>
      </p:sp>
      <p:sp>
        <p:nvSpPr>
          <p:cNvPr id="204" name="Google Shape;204;p31"/>
          <p:cNvSpPr txBox="1">
            <a:spLocks noGrp="1"/>
          </p:cNvSpPr>
          <p:nvPr>
            <p:ph type="body" idx="1"/>
          </p:nvPr>
        </p:nvSpPr>
        <p:spPr>
          <a:xfrm>
            <a:off x="628650" y="1871831"/>
            <a:ext cx="7886700" cy="4304994"/>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ct val="100000"/>
              <a:buNone/>
            </a:pPr>
            <a:r>
              <a:rPr lang="en-US" b="1" dirty="0">
                <a:solidFill>
                  <a:schemeClr val="accent3"/>
                </a:solidFill>
                <a:latin typeface="Calibri" panose="020F0502020204030204" pitchFamily="34" charset="0"/>
                <a:cs typeface="Calibri" panose="020F0502020204030204" pitchFamily="34" charset="0"/>
              </a:rPr>
              <a:t>Money</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is the most liquid asset. It can immediately be used to make purchases because the people who use it have </a:t>
            </a:r>
            <a:r>
              <a:rPr lang="en-US" i="1" dirty="0">
                <a:latin typeface="Calibri" panose="020F0502020204030204" pitchFamily="34" charset="0"/>
                <a:cs typeface="Calibri" panose="020F0502020204030204" pitchFamily="34" charset="0"/>
              </a:rPr>
              <a:t>faith</a:t>
            </a:r>
            <a:r>
              <a:rPr lang="en-US" dirty="0">
                <a:latin typeface="Calibri" panose="020F0502020204030204" pitchFamily="34" charset="0"/>
                <a:cs typeface="Calibri" panose="020F0502020204030204" pitchFamily="34" charset="0"/>
              </a:rPr>
              <a:t> in it, and its ability to serve the three functions.</a:t>
            </a: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ct val="100000"/>
              <a:buNone/>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ct val="100000"/>
              <a:buNone/>
            </a:pPr>
            <a:r>
              <a:rPr lang="en-US" dirty="0">
                <a:latin typeface="Calibri" panose="020F0502020204030204" pitchFamily="34" charset="0"/>
                <a:cs typeface="Calibri" panose="020F0502020204030204" pitchFamily="34" charset="0"/>
              </a:rPr>
              <a:t>Fiat money or Commodity money</a:t>
            </a:r>
            <a:endParaRPr dirty="0">
              <a:latin typeface="Calibri" panose="020F0502020204030204" pitchFamily="34" charset="0"/>
              <a:cs typeface="Calibri" panose="020F0502020204030204" pitchFamily="34" charset="0"/>
            </a:endParaRPr>
          </a:p>
          <a:p>
            <a:pPr marL="971550" lvl="1" indent="-480060" algn="l" rtl="0">
              <a:lnSpc>
                <a:spcPct val="90000"/>
              </a:lnSpc>
              <a:spcBef>
                <a:spcPts val="500"/>
              </a:spcBef>
              <a:spcAft>
                <a:spcPts val="0"/>
              </a:spcAft>
              <a:buClr>
                <a:schemeClr val="dk1"/>
              </a:buClr>
              <a:buSzPct val="85714"/>
              <a:buFont typeface="Calibri"/>
              <a:buAutoNum type="arabicPeriod"/>
            </a:pPr>
            <a:r>
              <a:rPr lang="en-US" dirty="0">
                <a:latin typeface="Calibri" panose="020F0502020204030204" pitchFamily="34" charset="0"/>
                <a:cs typeface="Calibri" panose="020F0502020204030204" pitchFamily="34" charset="0"/>
              </a:rPr>
              <a:t>There is no precious metal backing fiat money. It is money by government decree. </a:t>
            </a:r>
            <a:endParaRPr dirty="0">
              <a:latin typeface="Calibri" panose="020F0502020204030204" pitchFamily="34" charset="0"/>
              <a:cs typeface="Calibri" panose="020F0502020204030204" pitchFamily="34" charset="0"/>
            </a:endParaRPr>
          </a:p>
          <a:p>
            <a:pPr marL="971550" lvl="1" indent="-480060" algn="l" rtl="0">
              <a:lnSpc>
                <a:spcPct val="90000"/>
              </a:lnSpc>
              <a:spcBef>
                <a:spcPts val="500"/>
              </a:spcBef>
              <a:spcAft>
                <a:spcPts val="0"/>
              </a:spcAft>
              <a:buClr>
                <a:srgbClr val="1C1D20"/>
              </a:buClr>
              <a:buSzPct val="85714"/>
              <a:buFont typeface="Calibri"/>
              <a:buAutoNum type="arabicPeriod"/>
            </a:pPr>
            <a:r>
              <a:rPr lang="en-US" dirty="0">
                <a:solidFill>
                  <a:srgbClr val="1C1D20"/>
                </a:solidFill>
                <a:latin typeface="Calibri" panose="020F0502020204030204" pitchFamily="34" charset="0"/>
                <a:ea typeface="Arial"/>
                <a:cs typeface="Calibri" panose="020F0502020204030204" pitchFamily="34" charset="0"/>
                <a:sym typeface="Arial"/>
              </a:rPr>
              <a:t>It</a:t>
            </a:r>
            <a:r>
              <a:rPr lang="en-US" b="0" i="0" dirty="0">
                <a:solidFill>
                  <a:srgbClr val="1C1D20"/>
                </a:solidFill>
                <a:latin typeface="Calibri" panose="020F0502020204030204" pitchFamily="34" charset="0"/>
                <a:ea typeface="Arial"/>
                <a:cs typeface="Calibri" panose="020F0502020204030204" pitchFamily="34" charset="0"/>
                <a:sym typeface="Arial"/>
              </a:rPr>
              <a:t> is legal tender whose value is backed by the issuing government.</a:t>
            </a:r>
            <a:endParaRPr dirty="0">
              <a:latin typeface="Calibri" panose="020F0502020204030204" pitchFamily="34" charset="0"/>
              <a:cs typeface="Calibri" panose="020F0502020204030204" pitchFamily="34" charset="0"/>
            </a:endParaRPr>
          </a:p>
          <a:p>
            <a:pPr marL="971550" lvl="1" indent="-480060" algn="l" rtl="0">
              <a:lnSpc>
                <a:spcPct val="90000"/>
              </a:lnSpc>
              <a:spcBef>
                <a:spcPts val="500"/>
              </a:spcBef>
              <a:spcAft>
                <a:spcPts val="0"/>
              </a:spcAft>
              <a:buClr>
                <a:srgbClr val="1C1D20"/>
              </a:buClr>
              <a:buSzPct val="85714"/>
              <a:buFont typeface="Calibri"/>
              <a:buAutoNum type="arabicPeriod"/>
            </a:pPr>
            <a:r>
              <a:rPr lang="en-US" dirty="0">
                <a:solidFill>
                  <a:srgbClr val="1C1D20"/>
                </a:solidFill>
                <a:latin typeface="Calibri" panose="020F0502020204030204" pitchFamily="34" charset="0"/>
                <a:ea typeface="Arial"/>
                <a:cs typeface="Calibri" panose="020F0502020204030204" pitchFamily="34" charset="0"/>
                <a:sym typeface="Arial"/>
              </a:rPr>
              <a:t>There is no physical good like gold or silver backing fiat money.</a:t>
            </a:r>
            <a:endParaRPr dirty="0">
              <a:latin typeface="Calibri" panose="020F0502020204030204" pitchFamily="34" charset="0"/>
              <a:cs typeface="Calibri" panose="020F0502020204030204" pitchFamily="34" charset="0"/>
            </a:endParaRPr>
          </a:p>
          <a:p>
            <a:pPr marL="971550" lvl="1" indent="-480060" algn="l" rtl="0">
              <a:lnSpc>
                <a:spcPct val="90000"/>
              </a:lnSpc>
              <a:spcBef>
                <a:spcPts val="500"/>
              </a:spcBef>
              <a:spcAft>
                <a:spcPts val="0"/>
              </a:spcAft>
              <a:buClr>
                <a:srgbClr val="1C1D20"/>
              </a:buClr>
              <a:buSzPct val="85714"/>
              <a:buFont typeface="Calibri"/>
              <a:buAutoNum type="arabicPeriod"/>
            </a:pPr>
            <a:r>
              <a:rPr lang="en-US" dirty="0">
                <a:solidFill>
                  <a:srgbClr val="1C1D20"/>
                </a:solidFill>
                <a:latin typeface="Calibri" panose="020F0502020204030204" pitchFamily="34" charset="0"/>
                <a:ea typeface="Arial"/>
                <a:cs typeface="Calibri" panose="020F0502020204030204" pitchFamily="34" charset="0"/>
                <a:sym typeface="Arial"/>
              </a:rPr>
              <a:t>It is not commodity money.</a:t>
            </a:r>
            <a:endParaRPr dirty="0">
              <a:latin typeface="Calibri" panose="020F0502020204030204" pitchFamily="34" charset="0"/>
              <a:cs typeface="Calibri" panose="020F0502020204030204" pitchFamily="34" charset="0"/>
            </a:endParaRPr>
          </a:p>
          <a:p>
            <a:pPr marL="457200" lvl="1" indent="0" algn="l" rtl="0">
              <a:lnSpc>
                <a:spcPct val="90000"/>
              </a:lnSpc>
              <a:spcBef>
                <a:spcPts val="500"/>
              </a:spcBef>
              <a:spcAft>
                <a:spcPts val="0"/>
              </a:spcAft>
              <a:buClr>
                <a:schemeClr val="dk1"/>
              </a:buClr>
              <a:buSzPct val="85714"/>
              <a:buNone/>
            </a:pPr>
            <a:endParaRPr dirty="0">
              <a:solidFill>
                <a:srgbClr val="1C1D20"/>
              </a:solidFill>
              <a:latin typeface="Calibri" panose="020F0502020204030204" pitchFamily="34" charset="0"/>
              <a:ea typeface="Arial"/>
              <a:cs typeface="Calibri" panose="020F0502020204030204" pitchFamily="34" charset="0"/>
              <a:sym typeface="Arial"/>
            </a:endParaRPr>
          </a:p>
          <a:p>
            <a:pPr marL="0" lvl="0" indent="0" algn="l" rtl="0">
              <a:lnSpc>
                <a:spcPct val="90000"/>
              </a:lnSpc>
              <a:spcBef>
                <a:spcPts val="1000"/>
              </a:spcBef>
              <a:spcAft>
                <a:spcPts val="1800"/>
              </a:spcAft>
              <a:buClr>
                <a:srgbClr val="1C1D20"/>
              </a:buClr>
              <a:buSzPct val="65116"/>
              <a:buNone/>
            </a:pPr>
            <a:r>
              <a:rPr lang="en-US" b="0" i="0" dirty="0">
                <a:solidFill>
                  <a:srgbClr val="1C1D20"/>
                </a:solidFill>
                <a:latin typeface="Calibri" panose="020F0502020204030204" pitchFamily="34" charset="0"/>
                <a:ea typeface="Arial"/>
                <a:cs typeface="Calibri" panose="020F0502020204030204" pitchFamily="34" charset="0"/>
                <a:sym typeface="Arial"/>
              </a:rPr>
              <a:t>The most important aspect of a currency is the </a:t>
            </a:r>
            <a:r>
              <a:rPr lang="en-US" sz="4300" b="1" i="0" dirty="0">
                <a:solidFill>
                  <a:srgbClr val="1C1D20"/>
                </a:solidFill>
                <a:latin typeface="Calibri" panose="020F0502020204030204" pitchFamily="34" charset="0"/>
                <a:ea typeface="Arial"/>
                <a:cs typeface="Calibri" panose="020F0502020204030204" pitchFamily="34" charset="0"/>
                <a:sym typeface="Arial"/>
              </a:rPr>
              <a:t>relative stability of its value</a:t>
            </a:r>
            <a:r>
              <a:rPr lang="en-US" sz="4300" b="0" i="0" dirty="0">
                <a:solidFill>
                  <a:srgbClr val="1C1D20"/>
                </a:solidFill>
                <a:latin typeface="Calibri" panose="020F0502020204030204" pitchFamily="34" charset="0"/>
                <a:ea typeface="Arial"/>
                <a:cs typeface="Calibri" panose="020F0502020204030204" pitchFamily="34" charset="0"/>
                <a:sym typeface="Arial"/>
              </a:rPr>
              <a:t>. </a:t>
            </a:r>
            <a:endParaRPr sz="4300" dirty="0">
              <a:solidFill>
                <a:srgbClr val="1C1D20"/>
              </a:solidFill>
              <a:latin typeface="Calibri" panose="020F0502020204030204" pitchFamily="34" charset="0"/>
              <a:ea typeface="Arial"/>
              <a:cs typeface="Calibri" panose="020F0502020204030204"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2"/>
          <p:cNvSpPr txBox="1">
            <a:spLocks noGrp="1"/>
          </p:cNvSpPr>
          <p:nvPr>
            <p:ph type="title"/>
          </p:nvPr>
        </p:nvSpPr>
        <p:spPr>
          <a:xfrm>
            <a:off x="342900" y="1069850"/>
            <a:ext cx="79332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0" dirty="0"/>
              <a:t>Explain which you’d rather have, if presented the option today…</a:t>
            </a:r>
            <a:endParaRPr sz="4000" b="0" dirty="0"/>
          </a:p>
        </p:txBody>
      </p:sp>
      <p:sp>
        <p:nvSpPr>
          <p:cNvPr id="210" name="Google Shape;210;p32"/>
          <p:cNvSpPr txBox="1">
            <a:spLocks noGrp="1"/>
          </p:cNvSpPr>
          <p:nvPr>
            <p:ph type="body" idx="1"/>
          </p:nvPr>
        </p:nvSpPr>
        <p:spPr>
          <a:xfrm>
            <a:off x="453775" y="2618897"/>
            <a:ext cx="3030000" cy="63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1800"/>
              </a:spcAft>
              <a:buClr>
                <a:schemeClr val="dk1"/>
              </a:buClr>
              <a:buSzPts val="2400"/>
              <a:buNone/>
            </a:pPr>
            <a:r>
              <a:rPr lang="en-US" dirty="0"/>
              <a:t>$1000 USDs</a:t>
            </a:r>
            <a:endParaRPr dirty="0"/>
          </a:p>
        </p:txBody>
      </p:sp>
      <p:sp>
        <p:nvSpPr>
          <p:cNvPr id="211" name="Google Shape;211;p32"/>
          <p:cNvSpPr txBox="1">
            <a:spLocks noGrp="1"/>
          </p:cNvSpPr>
          <p:nvPr>
            <p:ph type="body" idx="2"/>
          </p:nvPr>
        </p:nvSpPr>
        <p:spPr>
          <a:xfrm>
            <a:off x="453775" y="4043088"/>
            <a:ext cx="3030000" cy="257391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Medium of exchange</a:t>
            </a:r>
            <a:endParaRPr dirty="0"/>
          </a:p>
          <a:p>
            <a:pPr marL="228600" lvl="0" indent="-228600" algn="l" rtl="0">
              <a:lnSpc>
                <a:spcPct val="90000"/>
              </a:lnSpc>
              <a:spcBef>
                <a:spcPts val="1000"/>
              </a:spcBef>
              <a:spcAft>
                <a:spcPts val="0"/>
              </a:spcAft>
              <a:buClr>
                <a:schemeClr val="dk1"/>
              </a:buClr>
              <a:buSzPts val="2800"/>
              <a:buChar char="•"/>
            </a:pPr>
            <a:r>
              <a:rPr lang="en-US" dirty="0"/>
              <a:t>Store of value</a:t>
            </a:r>
            <a:endParaRPr dirty="0"/>
          </a:p>
          <a:p>
            <a:pPr marL="228600" lvl="0" indent="-228600" algn="l" rtl="0">
              <a:lnSpc>
                <a:spcPct val="90000"/>
              </a:lnSpc>
              <a:spcBef>
                <a:spcPts val="1000"/>
              </a:spcBef>
              <a:spcAft>
                <a:spcPts val="1800"/>
              </a:spcAft>
              <a:buClr>
                <a:schemeClr val="dk1"/>
              </a:buClr>
              <a:buSzPts val="2800"/>
              <a:buChar char="•"/>
            </a:pPr>
            <a:r>
              <a:rPr lang="en-US" dirty="0"/>
              <a:t>Unit of account</a:t>
            </a:r>
            <a:endParaRPr dirty="0"/>
          </a:p>
        </p:txBody>
      </p:sp>
      <p:sp>
        <p:nvSpPr>
          <p:cNvPr id="212" name="Google Shape;212;p32"/>
          <p:cNvSpPr txBox="1">
            <a:spLocks noGrp="1"/>
          </p:cNvSpPr>
          <p:nvPr>
            <p:ph type="body" idx="3"/>
          </p:nvPr>
        </p:nvSpPr>
        <p:spPr>
          <a:xfrm>
            <a:off x="3483769" y="2984012"/>
            <a:ext cx="4356000" cy="63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ct val="78688"/>
              <a:buNone/>
            </a:pPr>
            <a:r>
              <a:rPr lang="en-US" dirty="0"/>
              <a:t>$1000 in gold </a:t>
            </a:r>
            <a:endParaRPr dirty="0"/>
          </a:p>
          <a:p>
            <a:pPr marL="0" lvl="0" indent="0" algn="l" rtl="0">
              <a:lnSpc>
                <a:spcPct val="90000"/>
              </a:lnSpc>
              <a:spcBef>
                <a:spcPts val="1000"/>
              </a:spcBef>
              <a:spcAft>
                <a:spcPts val="1800"/>
              </a:spcAft>
              <a:buClr>
                <a:schemeClr val="dk1"/>
              </a:buClr>
              <a:buSzPct val="100000"/>
              <a:buNone/>
            </a:pPr>
            <a:r>
              <a:rPr lang="en-US" sz="1600" b="0" dirty="0"/>
              <a:t>(~$1818 USD per ounce on 02/15/21)</a:t>
            </a:r>
            <a:endParaRPr sz="1600" b="0" dirty="0"/>
          </a:p>
        </p:txBody>
      </p:sp>
      <p:sp>
        <p:nvSpPr>
          <p:cNvPr id="213" name="Google Shape;213;p32"/>
          <p:cNvSpPr txBox="1">
            <a:spLocks noGrp="1"/>
          </p:cNvSpPr>
          <p:nvPr>
            <p:ph type="body" idx="4"/>
          </p:nvPr>
        </p:nvSpPr>
        <p:spPr>
          <a:xfrm>
            <a:off x="3483769" y="4043076"/>
            <a:ext cx="3031500" cy="257392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Medium of exchange</a:t>
            </a:r>
            <a:endParaRPr dirty="0"/>
          </a:p>
          <a:p>
            <a:pPr marL="228600" lvl="0" indent="-228600" algn="l" rtl="0">
              <a:lnSpc>
                <a:spcPct val="90000"/>
              </a:lnSpc>
              <a:spcBef>
                <a:spcPts val="1000"/>
              </a:spcBef>
              <a:spcAft>
                <a:spcPts val="0"/>
              </a:spcAft>
              <a:buClr>
                <a:schemeClr val="dk1"/>
              </a:buClr>
              <a:buSzPts val="2800"/>
              <a:buChar char="•"/>
            </a:pPr>
            <a:r>
              <a:rPr lang="en-US" dirty="0"/>
              <a:t>Store of value</a:t>
            </a:r>
            <a:endParaRPr dirty="0"/>
          </a:p>
          <a:p>
            <a:pPr marL="228600" lvl="0" indent="-228600" algn="l" rtl="0">
              <a:lnSpc>
                <a:spcPct val="90000"/>
              </a:lnSpc>
              <a:spcBef>
                <a:spcPts val="1000"/>
              </a:spcBef>
              <a:spcAft>
                <a:spcPts val="1800"/>
              </a:spcAft>
              <a:buClr>
                <a:schemeClr val="dk1"/>
              </a:buClr>
              <a:buSzPts val="2800"/>
              <a:buChar char="•"/>
            </a:pPr>
            <a:r>
              <a:rPr lang="en-US" dirty="0"/>
              <a:t>Unit of account</a:t>
            </a:r>
            <a:endParaRPr dirty="0"/>
          </a:p>
        </p:txBody>
      </p:sp>
      <p:pic>
        <p:nvPicPr>
          <p:cNvPr id="214" name="Google Shape;214;p32" descr="A picture containing text, clipart&#10;&#10;Description automatically generated"/>
          <p:cNvPicPr preferRelativeResize="0"/>
          <p:nvPr/>
        </p:nvPicPr>
        <p:blipFill rotWithShape="1">
          <a:blip r:embed="rId3">
            <a:alphaModFix/>
          </a:blip>
          <a:srcRect/>
          <a:stretch/>
        </p:blipFill>
        <p:spPr>
          <a:xfrm>
            <a:off x="7656709" y="2910459"/>
            <a:ext cx="787007" cy="7870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342900" y="1069850"/>
            <a:ext cx="79332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b="1" dirty="0"/>
              <a:t>Explain which you’d rather have, if presented the option today.</a:t>
            </a:r>
            <a:endParaRPr sz="4000" dirty="0"/>
          </a:p>
        </p:txBody>
      </p:sp>
      <p:sp>
        <p:nvSpPr>
          <p:cNvPr id="220" name="Google Shape;220;p33"/>
          <p:cNvSpPr txBox="1">
            <a:spLocks noGrp="1"/>
          </p:cNvSpPr>
          <p:nvPr>
            <p:ph type="body" idx="1"/>
          </p:nvPr>
        </p:nvSpPr>
        <p:spPr>
          <a:xfrm>
            <a:off x="342900" y="2175013"/>
            <a:ext cx="3030000" cy="63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1800"/>
              </a:spcAft>
              <a:buClr>
                <a:schemeClr val="dk1"/>
              </a:buClr>
              <a:buSzPts val="2400"/>
              <a:buNone/>
            </a:pPr>
            <a:r>
              <a:rPr lang="en-US" dirty="0"/>
              <a:t>$1000 USDs</a:t>
            </a:r>
            <a:endParaRPr dirty="0"/>
          </a:p>
        </p:txBody>
      </p:sp>
      <p:sp>
        <p:nvSpPr>
          <p:cNvPr id="221" name="Google Shape;221;p33"/>
          <p:cNvSpPr txBox="1">
            <a:spLocks noGrp="1"/>
          </p:cNvSpPr>
          <p:nvPr>
            <p:ph type="body" idx="2"/>
          </p:nvPr>
        </p:nvSpPr>
        <p:spPr>
          <a:xfrm>
            <a:off x="453775" y="3267762"/>
            <a:ext cx="3030000" cy="33492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Medium of exchange</a:t>
            </a:r>
            <a:endParaRPr dirty="0"/>
          </a:p>
          <a:p>
            <a:pPr marL="228600" lvl="0" indent="-228600" algn="l" rtl="0">
              <a:lnSpc>
                <a:spcPct val="90000"/>
              </a:lnSpc>
              <a:spcBef>
                <a:spcPts val="1000"/>
              </a:spcBef>
              <a:spcAft>
                <a:spcPts val="0"/>
              </a:spcAft>
              <a:buClr>
                <a:schemeClr val="dk1"/>
              </a:buClr>
              <a:buSzPts val="2800"/>
              <a:buChar char="•"/>
            </a:pPr>
            <a:r>
              <a:rPr lang="en-US" dirty="0"/>
              <a:t>Store of value</a:t>
            </a:r>
            <a:endParaRPr dirty="0"/>
          </a:p>
          <a:p>
            <a:pPr marL="228600" lvl="0" indent="-228600" algn="l" rtl="0">
              <a:lnSpc>
                <a:spcPct val="90000"/>
              </a:lnSpc>
              <a:spcBef>
                <a:spcPts val="1000"/>
              </a:spcBef>
              <a:spcAft>
                <a:spcPts val="1800"/>
              </a:spcAft>
              <a:buClr>
                <a:schemeClr val="dk1"/>
              </a:buClr>
              <a:buSzPts val="2800"/>
              <a:buChar char="•"/>
            </a:pPr>
            <a:r>
              <a:rPr lang="en-US" dirty="0"/>
              <a:t>Unit of account</a:t>
            </a:r>
            <a:endParaRPr dirty="0"/>
          </a:p>
        </p:txBody>
      </p:sp>
      <p:sp>
        <p:nvSpPr>
          <p:cNvPr id="222" name="Google Shape;222;p33"/>
          <p:cNvSpPr txBox="1">
            <a:spLocks noGrp="1"/>
          </p:cNvSpPr>
          <p:nvPr>
            <p:ph type="body" idx="3"/>
          </p:nvPr>
        </p:nvSpPr>
        <p:spPr>
          <a:xfrm>
            <a:off x="3483769" y="2507689"/>
            <a:ext cx="4356000" cy="6399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ct val="78688"/>
              <a:buNone/>
            </a:pPr>
            <a:r>
              <a:rPr lang="en-US" dirty="0"/>
              <a:t>$1000 in gold </a:t>
            </a:r>
            <a:endParaRPr dirty="0"/>
          </a:p>
          <a:p>
            <a:pPr marL="0" lvl="0" indent="0" algn="l" rtl="0">
              <a:lnSpc>
                <a:spcPct val="90000"/>
              </a:lnSpc>
              <a:spcBef>
                <a:spcPts val="1000"/>
              </a:spcBef>
              <a:spcAft>
                <a:spcPts val="1800"/>
              </a:spcAft>
              <a:buClr>
                <a:schemeClr val="dk1"/>
              </a:buClr>
              <a:buSzPct val="100000"/>
              <a:buNone/>
            </a:pPr>
            <a:r>
              <a:rPr lang="en-US" sz="1800" dirty="0"/>
              <a:t>(~$1818 USD per ounce on 02/15/21)</a:t>
            </a:r>
            <a:endParaRPr sz="1800" dirty="0"/>
          </a:p>
        </p:txBody>
      </p:sp>
      <p:sp>
        <p:nvSpPr>
          <p:cNvPr id="223" name="Google Shape;223;p33"/>
          <p:cNvSpPr txBox="1">
            <a:spLocks noGrp="1"/>
          </p:cNvSpPr>
          <p:nvPr>
            <p:ph type="body" idx="4"/>
          </p:nvPr>
        </p:nvSpPr>
        <p:spPr>
          <a:xfrm>
            <a:off x="3483769" y="3267762"/>
            <a:ext cx="3031500" cy="33492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Medium of exchange</a:t>
            </a:r>
            <a:endParaRPr dirty="0"/>
          </a:p>
          <a:p>
            <a:pPr marL="228600" lvl="0" indent="-228600" algn="l" rtl="0">
              <a:lnSpc>
                <a:spcPct val="90000"/>
              </a:lnSpc>
              <a:spcBef>
                <a:spcPts val="1000"/>
              </a:spcBef>
              <a:spcAft>
                <a:spcPts val="0"/>
              </a:spcAft>
              <a:buClr>
                <a:schemeClr val="dk1"/>
              </a:buClr>
              <a:buSzPts val="2800"/>
              <a:buChar char="•"/>
            </a:pPr>
            <a:r>
              <a:rPr lang="en-US" dirty="0"/>
              <a:t>Store of value</a:t>
            </a:r>
            <a:endParaRPr dirty="0"/>
          </a:p>
          <a:p>
            <a:pPr marL="228600" lvl="0" indent="-228600" algn="l" rtl="0">
              <a:lnSpc>
                <a:spcPct val="90000"/>
              </a:lnSpc>
              <a:spcBef>
                <a:spcPts val="1000"/>
              </a:spcBef>
              <a:spcAft>
                <a:spcPts val="1800"/>
              </a:spcAft>
              <a:buClr>
                <a:schemeClr val="dk1"/>
              </a:buClr>
              <a:buSzPts val="2800"/>
              <a:buChar char="•"/>
            </a:pPr>
            <a:r>
              <a:rPr lang="en-US" dirty="0"/>
              <a:t>Unit of account</a:t>
            </a:r>
            <a:endParaRPr dirty="0"/>
          </a:p>
        </p:txBody>
      </p:sp>
      <p:sp>
        <p:nvSpPr>
          <p:cNvPr id="224" name="Google Shape;224;p33"/>
          <p:cNvSpPr/>
          <p:nvPr/>
        </p:nvSpPr>
        <p:spPr>
          <a:xfrm>
            <a:off x="790775" y="4512900"/>
            <a:ext cx="1418100" cy="1363500"/>
          </a:xfrm>
          <a:prstGeom prst="upArrow">
            <a:avLst>
              <a:gd name="adj1" fmla="val 50000"/>
              <a:gd name="adj2" fmla="val 50000"/>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93C47D"/>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Session 1</a:t>
            </a:r>
            <a:endParaRPr dirty="0"/>
          </a:p>
        </p:txBody>
      </p:sp>
      <p:sp>
        <p:nvSpPr>
          <p:cNvPr id="67" name="Google Shape;67;p15"/>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solidFill>
                  <a:schemeClr val="accent3">
                    <a:lumMod val="75000"/>
                  </a:schemeClr>
                </a:solidFill>
              </a:rPr>
              <a:t>Monetary Policy Matters</a:t>
            </a:r>
            <a:endParaRPr dirty="0">
              <a:solidFill>
                <a:schemeClr val="accent3">
                  <a:lumMod val="75000"/>
                </a:schemeClr>
              </a:solidFill>
            </a:endParaRPr>
          </a:p>
          <a:p>
            <a:pPr marL="0" lvl="0" indent="0" algn="ctr" rtl="0">
              <a:spcBef>
                <a:spcPts val="1800"/>
              </a:spcBef>
              <a:spcAft>
                <a:spcPts val="1800"/>
              </a:spcAft>
              <a:buNone/>
            </a:pPr>
            <a:r>
              <a:rPr lang="en-US" dirty="0">
                <a:solidFill>
                  <a:schemeClr val="accent3">
                    <a:lumMod val="75000"/>
                  </a:schemeClr>
                </a:solidFill>
              </a:rPr>
              <a:t>1-1:50</a:t>
            </a:r>
            <a:endParaRPr dirty="0">
              <a:solidFill>
                <a:schemeClr val="accent3">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pic>
        <p:nvPicPr>
          <p:cNvPr id="237" name="Google Shape;237;p35"/>
          <p:cNvPicPr preferRelativeResize="0"/>
          <p:nvPr/>
        </p:nvPicPr>
        <p:blipFill rotWithShape="1">
          <a:blip r:embed="rId3">
            <a:alphaModFix/>
          </a:blip>
          <a:srcRect l="20558" r="32823"/>
          <a:stretch/>
        </p:blipFill>
        <p:spPr>
          <a:xfrm>
            <a:off x="4348157" y="10"/>
            <a:ext cx="4795614" cy="6857990"/>
          </a:xfrm>
          <a:prstGeom prst="rect">
            <a:avLst/>
          </a:prstGeom>
          <a:noFill/>
          <a:ln>
            <a:noFill/>
          </a:ln>
        </p:spPr>
      </p:pic>
      <p:pic>
        <p:nvPicPr>
          <p:cNvPr id="238" name="Google Shape;238;p35"/>
          <p:cNvPicPr preferRelativeResize="0"/>
          <p:nvPr/>
        </p:nvPicPr>
        <p:blipFill rotWithShape="1">
          <a:blip r:embed="rId4">
            <a:alphaModFix/>
          </a:blip>
          <a:srcRect/>
          <a:stretch/>
        </p:blipFill>
        <p:spPr>
          <a:xfrm rot="10800000">
            <a:off x="0" y="1714500"/>
            <a:ext cx="9144000" cy="5143500"/>
          </a:xfrm>
          <a:prstGeom prst="rect">
            <a:avLst/>
          </a:prstGeom>
          <a:noFill/>
          <a:ln>
            <a:noFill/>
          </a:ln>
        </p:spPr>
      </p:pic>
      <p:sp>
        <p:nvSpPr>
          <p:cNvPr id="239" name="Google Shape;239;p35"/>
          <p:cNvSpPr txBox="1">
            <a:spLocks noGrp="1"/>
          </p:cNvSpPr>
          <p:nvPr>
            <p:ph type="title"/>
          </p:nvPr>
        </p:nvSpPr>
        <p:spPr>
          <a:xfrm>
            <a:off x="340850" y="798450"/>
            <a:ext cx="3865500" cy="131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00"/>
              </a:buClr>
              <a:buSzPct val="66666"/>
              <a:buFont typeface="Calibri"/>
              <a:buNone/>
            </a:pPr>
            <a:r>
              <a:rPr lang="en-US" b="1" dirty="0">
                <a:solidFill>
                  <a:schemeClr val="accent3"/>
                </a:solidFill>
              </a:rPr>
              <a:t>Commodity Money</a:t>
            </a:r>
            <a:endParaRPr dirty="0">
              <a:solidFill>
                <a:schemeClr val="accent3"/>
              </a:solidFill>
            </a:endParaRPr>
          </a:p>
        </p:txBody>
      </p:sp>
      <p:sp>
        <p:nvSpPr>
          <p:cNvPr id="240" name="Google Shape;240;p35"/>
          <p:cNvSpPr txBox="1">
            <a:spLocks noGrp="1"/>
          </p:cNvSpPr>
          <p:nvPr>
            <p:ph type="body" idx="1"/>
          </p:nvPr>
        </p:nvSpPr>
        <p:spPr>
          <a:xfrm>
            <a:off x="508550" y="2589675"/>
            <a:ext cx="3530100" cy="3788700"/>
          </a:xfrm>
          <a:prstGeom prst="rect">
            <a:avLst/>
          </a:prstGeom>
          <a:noFill/>
          <a:ln>
            <a:noFill/>
          </a:ln>
        </p:spPr>
        <p:txBody>
          <a:bodyPr spcFirstLastPara="1" wrap="square" lIns="91425" tIns="45700" rIns="91425" bIns="45700" anchor="ctr" anchorCtr="0">
            <a:noAutofit/>
          </a:bodyPr>
          <a:lstStyle/>
          <a:p>
            <a:pPr marL="971550" lvl="1" indent="-504825" algn="l" rtl="0">
              <a:lnSpc>
                <a:spcPct val="90000"/>
              </a:lnSpc>
              <a:spcBef>
                <a:spcPts val="500"/>
              </a:spcBef>
              <a:spcAft>
                <a:spcPts val="0"/>
              </a:spcAft>
              <a:buClr>
                <a:srgbClr val="000000"/>
              </a:buClr>
              <a:buSzPct val="100000"/>
              <a:buFont typeface="Calibri"/>
              <a:buAutoNum type="arabicPeriod"/>
            </a:pPr>
            <a:r>
              <a:rPr lang="en-US" sz="1800" dirty="0">
                <a:solidFill>
                  <a:srgbClr val="000000"/>
                </a:solidFill>
                <a:latin typeface="Calibri" panose="020F0502020204030204" pitchFamily="34" charset="0"/>
                <a:cs typeface="Calibri" panose="020F0502020204030204" pitchFamily="34" charset="0"/>
              </a:rPr>
              <a:t>There is a precious metal backing commodity money. It is historically gold and/or silver.</a:t>
            </a:r>
            <a:endParaRPr sz="1800" dirty="0">
              <a:latin typeface="Calibri" panose="020F0502020204030204" pitchFamily="34" charset="0"/>
              <a:cs typeface="Calibri" panose="020F0502020204030204" pitchFamily="34" charset="0"/>
            </a:endParaRPr>
          </a:p>
          <a:p>
            <a:pPr marL="971550" lvl="1" indent="-504825" algn="l" rtl="0">
              <a:lnSpc>
                <a:spcPct val="90000"/>
              </a:lnSpc>
              <a:spcBef>
                <a:spcPts val="500"/>
              </a:spcBef>
              <a:spcAft>
                <a:spcPts val="0"/>
              </a:spcAft>
              <a:buClr>
                <a:srgbClr val="000000"/>
              </a:buClr>
              <a:buSzPct val="100000"/>
              <a:buFont typeface="Calibri"/>
              <a:buAutoNum type="arabicPeriod"/>
            </a:pPr>
            <a:r>
              <a:rPr lang="en-US" sz="1800" dirty="0">
                <a:solidFill>
                  <a:srgbClr val="000000"/>
                </a:solidFill>
                <a:latin typeface="Calibri" panose="020F0502020204030204" pitchFamily="34" charset="0"/>
                <a:ea typeface="Arial"/>
                <a:cs typeface="Calibri" panose="020F0502020204030204" pitchFamily="34" charset="0"/>
                <a:sym typeface="Arial"/>
              </a:rPr>
              <a:t>In the U.S. </a:t>
            </a:r>
            <a:r>
              <a:rPr lang="en-US" sz="1800" b="0" i="0" dirty="0">
                <a:solidFill>
                  <a:srgbClr val="000000"/>
                </a:solidFill>
                <a:latin typeface="Calibri" panose="020F0502020204030204" pitchFamily="34" charset="0"/>
                <a:ea typeface="Arial"/>
                <a:cs typeface="Calibri" panose="020F0502020204030204" pitchFamily="34" charset="0"/>
                <a:sym typeface="Arial"/>
              </a:rPr>
              <a:t>a person could exchange U.S. currency -- as well as many public and even some private debts --  for gold as late as 1971.</a:t>
            </a:r>
            <a:endParaRPr sz="1800" dirty="0">
              <a:solidFill>
                <a:srgbClr val="000000"/>
              </a:solidFill>
              <a:latin typeface="Calibri" panose="020F0502020204030204" pitchFamily="34" charset="0"/>
              <a:ea typeface="Arial"/>
              <a:cs typeface="Calibri" panose="020F0502020204030204" pitchFamily="34" charset="0"/>
              <a:sym typeface="Arial"/>
            </a:endParaRPr>
          </a:p>
          <a:p>
            <a:pPr marL="457200" lvl="1" indent="0" algn="l" rtl="0">
              <a:lnSpc>
                <a:spcPct val="90000"/>
              </a:lnSpc>
              <a:spcBef>
                <a:spcPts val="500"/>
              </a:spcBef>
              <a:spcAft>
                <a:spcPts val="0"/>
              </a:spcAft>
              <a:buClr>
                <a:schemeClr val="dk1"/>
              </a:buClr>
              <a:buSzPct val="100000"/>
              <a:buNone/>
            </a:pPr>
            <a:endParaRPr sz="1800" dirty="0">
              <a:solidFill>
                <a:srgbClr val="000000"/>
              </a:solidFill>
              <a:latin typeface="Calibri" panose="020F0502020204030204" pitchFamily="34" charset="0"/>
              <a:ea typeface="Arial"/>
              <a:cs typeface="Calibri" panose="020F0502020204030204" pitchFamily="34" charset="0"/>
              <a:sym typeface="Arial"/>
            </a:endParaRPr>
          </a:p>
          <a:p>
            <a:pPr marL="0" lvl="0" indent="0" algn="l" rtl="0">
              <a:lnSpc>
                <a:spcPct val="90000"/>
              </a:lnSpc>
              <a:spcBef>
                <a:spcPts val="1000"/>
              </a:spcBef>
              <a:spcAft>
                <a:spcPts val="1800"/>
              </a:spcAft>
              <a:buClr>
                <a:srgbClr val="000000"/>
              </a:buClr>
              <a:buSzPct val="100000"/>
              <a:buNone/>
            </a:pPr>
            <a:r>
              <a:rPr lang="en-US" sz="1800" b="0" i="0" dirty="0">
                <a:solidFill>
                  <a:srgbClr val="000000"/>
                </a:solidFill>
                <a:latin typeface="Calibri" panose="020F0502020204030204" pitchFamily="34" charset="0"/>
                <a:ea typeface="Arial"/>
                <a:cs typeface="Calibri" panose="020F0502020204030204" pitchFamily="34" charset="0"/>
                <a:sym typeface="Arial"/>
              </a:rPr>
              <a:t>The most important aspect of a currency is the </a:t>
            </a:r>
            <a:r>
              <a:rPr lang="en-US" sz="1800" b="1" i="0" dirty="0">
                <a:solidFill>
                  <a:srgbClr val="000000"/>
                </a:solidFill>
                <a:latin typeface="Calibri" panose="020F0502020204030204" pitchFamily="34" charset="0"/>
                <a:ea typeface="Arial"/>
                <a:cs typeface="Calibri" panose="020F0502020204030204" pitchFamily="34" charset="0"/>
                <a:sym typeface="Arial"/>
              </a:rPr>
              <a:t>relative stability of its value</a:t>
            </a:r>
            <a:r>
              <a:rPr lang="en-US" sz="1800" b="0" i="0" dirty="0">
                <a:solidFill>
                  <a:srgbClr val="000000"/>
                </a:solidFill>
                <a:latin typeface="Calibri" panose="020F0502020204030204" pitchFamily="34" charset="0"/>
                <a:ea typeface="Arial"/>
                <a:cs typeface="Calibri" panose="020F0502020204030204" pitchFamily="34" charset="0"/>
                <a:sym typeface="Arial"/>
              </a:rPr>
              <a:t>. </a:t>
            </a:r>
            <a:endParaRPr sz="1800" dirty="0">
              <a:solidFill>
                <a:srgbClr val="000000"/>
              </a:solidFill>
              <a:latin typeface="Calibri" panose="020F0502020204030204" pitchFamily="34" charset="0"/>
              <a:ea typeface="Arial"/>
              <a:cs typeface="Calibri" panose="020F0502020204030204" pitchFamily="34" charset="0"/>
              <a:sym typeface="Arial"/>
            </a:endParaRPr>
          </a:p>
        </p:txBody>
      </p:sp>
      <p:sp>
        <p:nvSpPr>
          <p:cNvPr id="241" name="Google Shape;241;p35"/>
          <p:cNvSpPr txBox="1"/>
          <p:nvPr/>
        </p:nvSpPr>
        <p:spPr>
          <a:xfrm>
            <a:off x="7299276" y="6657945"/>
            <a:ext cx="1844700" cy="307800"/>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u="sng">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This Photo</a:t>
            </a:r>
            <a:r>
              <a:rPr lang="en-US" sz="700">
                <a:solidFill>
                  <a:srgbClr val="FFFFFF"/>
                </a:solidFill>
                <a:latin typeface="Calibri"/>
                <a:ea typeface="Calibri"/>
                <a:cs typeface="Calibri"/>
                <a:sym typeface="Calibri"/>
              </a:rPr>
              <a:t> by Unknown Author is licensed under </a:t>
            </a:r>
            <a:r>
              <a:rPr lang="en-US" sz="700" u="sng">
                <a:solidFill>
                  <a:srgbClr val="FFFFFF"/>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 BY-NC-ND</a:t>
            </a:r>
            <a:endParaRPr sz="7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746984" y="876443"/>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800" b="1" dirty="0"/>
              <a:t>Liquidity and Money</a:t>
            </a:r>
            <a:endParaRPr sz="4800" dirty="0"/>
          </a:p>
        </p:txBody>
      </p:sp>
      <p:sp>
        <p:nvSpPr>
          <p:cNvPr id="247" name="Google Shape;247;p36"/>
          <p:cNvSpPr txBox="1">
            <a:spLocks noGrp="1"/>
          </p:cNvSpPr>
          <p:nvPr>
            <p:ph type="body" idx="1"/>
          </p:nvPr>
        </p:nvSpPr>
        <p:spPr>
          <a:xfrm>
            <a:off x="628650" y="2202143"/>
            <a:ext cx="7886700" cy="4351200"/>
          </a:xfrm>
          <a:prstGeom prst="rect">
            <a:avLst/>
          </a:prstGeom>
          <a:noFill/>
          <a:ln>
            <a:noFill/>
          </a:ln>
        </p:spPr>
        <p:txBody>
          <a:bodyPr spcFirstLastPara="1" wrap="square" lIns="91425" tIns="45700" rIns="91425" bIns="45700" anchor="t" anchorCtr="0">
            <a:normAutofit fontScale="92500" lnSpcReduction="20000"/>
          </a:bodyPr>
          <a:lstStyle/>
          <a:p>
            <a:pPr marL="228600" lvl="0" indent="-215265" algn="l" rtl="0">
              <a:lnSpc>
                <a:spcPct val="90000"/>
              </a:lnSpc>
              <a:spcBef>
                <a:spcPts val="0"/>
              </a:spcBef>
              <a:spcAft>
                <a:spcPts val="0"/>
              </a:spcAft>
              <a:buClr>
                <a:schemeClr val="dk1"/>
              </a:buClr>
              <a:buSzPct val="100000"/>
              <a:buChar char="•"/>
            </a:pPr>
            <a:r>
              <a:rPr lang="en-US" b="1" dirty="0">
                <a:latin typeface="Calibri" panose="020F0502020204030204" pitchFamily="34" charset="0"/>
                <a:cs typeface="Calibri" panose="020F0502020204030204" pitchFamily="34" charset="0"/>
              </a:rPr>
              <a:t>Money </a:t>
            </a:r>
            <a:r>
              <a:rPr lang="en-US" dirty="0">
                <a:latin typeface="Calibri" panose="020F0502020204030204" pitchFamily="34" charset="0"/>
                <a:cs typeface="Calibri" panose="020F0502020204030204" pitchFamily="34" charset="0"/>
              </a:rPr>
              <a:t>is the most liquid asset. It can immediately be used to make purchases.</a:t>
            </a:r>
            <a:endParaRPr dirty="0">
              <a:latin typeface="Calibri" panose="020F0502020204030204" pitchFamily="34" charset="0"/>
              <a:cs typeface="Calibri" panose="020F0502020204030204" pitchFamily="34" charset="0"/>
            </a:endParaRPr>
          </a:p>
          <a:p>
            <a:pPr marL="228600" lvl="0" indent="-215265" algn="l" rtl="0">
              <a:lnSpc>
                <a:spcPct val="90000"/>
              </a:lnSpc>
              <a:spcBef>
                <a:spcPts val="1000"/>
              </a:spcBef>
              <a:spcAft>
                <a:spcPts val="0"/>
              </a:spcAft>
              <a:buClr>
                <a:schemeClr val="dk1"/>
              </a:buClr>
              <a:buSzPct val="100000"/>
              <a:buChar char="•"/>
            </a:pPr>
            <a:r>
              <a:rPr lang="en-US" b="1" dirty="0">
                <a:latin typeface="Calibri" panose="020F0502020204030204" pitchFamily="34" charset="0"/>
                <a:cs typeface="Calibri" panose="020F0502020204030204" pitchFamily="34" charset="0"/>
              </a:rPr>
              <a:t>Savings</a:t>
            </a:r>
            <a:r>
              <a:rPr lang="en-US" dirty="0">
                <a:latin typeface="Calibri" panose="020F0502020204030204" pitchFamily="34" charset="0"/>
                <a:cs typeface="Calibri" panose="020F0502020204030204" pitchFamily="34" charset="0"/>
              </a:rPr>
              <a:t> in a depository institution is the next most liquid asset. In exchange for business interest payments, savers agree to maintain balances, limited their total number of withdrawals, and so forth.</a:t>
            </a:r>
            <a:endParaRPr dirty="0">
              <a:latin typeface="Calibri" panose="020F0502020204030204" pitchFamily="34" charset="0"/>
              <a:cs typeface="Calibri" panose="020F0502020204030204" pitchFamily="34" charset="0"/>
            </a:endParaRPr>
          </a:p>
          <a:p>
            <a:pPr marL="228600" lvl="0" indent="-215265" algn="l" rtl="0">
              <a:lnSpc>
                <a:spcPct val="90000"/>
              </a:lnSpc>
              <a:spcBef>
                <a:spcPts val="1000"/>
              </a:spcBef>
              <a:spcAft>
                <a:spcPts val="0"/>
              </a:spcAft>
              <a:buClr>
                <a:srgbClr val="404040"/>
              </a:buClr>
              <a:buSzPct val="100000"/>
              <a:buChar char="•"/>
            </a:pPr>
            <a:r>
              <a:rPr lang="en-US" b="1" i="0" dirty="0">
                <a:solidFill>
                  <a:srgbClr val="404040"/>
                </a:solidFill>
                <a:latin typeface="Calibri" panose="020F0502020204030204" pitchFamily="34" charset="0"/>
                <a:ea typeface="Lora"/>
                <a:cs typeface="Calibri" panose="020F0502020204030204" pitchFamily="34" charset="0"/>
                <a:sym typeface="Lora"/>
              </a:rPr>
              <a:t>Saving </a:t>
            </a:r>
            <a:r>
              <a:rPr lang="en-US" b="0" i="0" dirty="0">
                <a:solidFill>
                  <a:srgbClr val="404040"/>
                </a:solidFill>
                <a:latin typeface="Calibri" panose="020F0502020204030204" pitchFamily="34" charset="0"/>
                <a:ea typeface="Lora"/>
                <a:cs typeface="Calibri" panose="020F0502020204030204" pitchFamily="34" charset="0"/>
                <a:sym typeface="Lora"/>
              </a:rPr>
              <a:t>is an essential component of building wealth.</a:t>
            </a:r>
            <a:endParaRPr dirty="0">
              <a:latin typeface="Calibri" panose="020F0502020204030204" pitchFamily="34" charset="0"/>
              <a:cs typeface="Calibri" panose="020F0502020204030204" pitchFamily="34" charset="0"/>
            </a:endParaRPr>
          </a:p>
          <a:p>
            <a:pPr marL="228600" lvl="0" indent="-215265" algn="l" rtl="0">
              <a:lnSpc>
                <a:spcPct val="90000"/>
              </a:lnSpc>
              <a:spcBef>
                <a:spcPts val="1000"/>
              </a:spcBef>
              <a:spcAft>
                <a:spcPts val="1800"/>
              </a:spcAft>
              <a:buClr>
                <a:srgbClr val="404040"/>
              </a:buClr>
              <a:buSzPct val="100000"/>
              <a:buChar char="•"/>
            </a:pPr>
            <a:r>
              <a:rPr lang="en-US" b="1" i="0" dirty="0">
                <a:solidFill>
                  <a:srgbClr val="404040"/>
                </a:solidFill>
                <a:latin typeface="Calibri" panose="020F0502020204030204" pitchFamily="34" charset="0"/>
                <a:ea typeface="Lora"/>
                <a:cs typeface="Calibri" panose="020F0502020204030204" pitchFamily="34" charset="0"/>
                <a:sym typeface="Lora"/>
              </a:rPr>
              <a:t>Wealth</a:t>
            </a:r>
            <a:r>
              <a:rPr lang="en-US" b="0" i="0" dirty="0">
                <a:solidFill>
                  <a:srgbClr val="404040"/>
                </a:solidFill>
                <a:latin typeface="Calibri" panose="020F0502020204030204" pitchFamily="34" charset="0"/>
                <a:ea typeface="Lora"/>
                <a:cs typeface="Calibri" panose="020F0502020204030204" pitchFamily="34" charset="0"/>
                <a:sym typeface="Lora"/>
              </a:rPr>
              <a:t>, also called net worth, is the total value of a person's </a:t>
            </a:r>
            <a:r>
              <a:rPr lang="en-US" b="1" i="0" dirty="0">
                <a:solidFill>
                  <a:srgbClr val="404040"/>
                </a:solidFill>
                <a:latin typeface="Calibri" panose="020F0502020204030204" pitchFamily="34" charset="0"/>
                <a:ea typeface="Lora"/>
                <a:cs typeface="Calibri" panose="020F0502020204030204" pitchFamily="34" charset="0"/>
                <a:sym typeface="Lora"/>
              </a:rPr>
              <a:t>assets</a:t>
            </a:r>
            <a:r>
              <a:rPr lang="en-US" b="0" i="0" dirty="0">
                <a:solidFill>
                  <a:srgbClr val="404040"/>
                </a:solidFill>
                <a:latin typeface="Calibri" panose="020F0502020204030204" pitchFamily="34" charset="0"/>
                <a:ea typeface="Lora"/>
                <a:cs typeface="Calibri" panose="020F0502020204030204" pitchFamily="34" charset="0"/>
                <a:sym typeface="Lora"/>
              </a:rPr>
              <a:t>, such as liquid assets (cash or something you can easily turn into cash), real estate, businesses, and cars, minus any liabilities (money owed; debt).</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465025" y="1469500"/>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Connecting your savings to others’ investments</a:t>
            </a:r>
            <a:endParaRPr sz="3600"/>
          </a:p>
        </p:txBody>
      </p:sp>
      <p:sp>
        <p:nvSpPr>
          <p:cNvPr id="253" name="Google Shape;253;p37"/>
          <p:cNvSpPr txBox="1">
            <a:spLocks noGrp="1"/>
          </p:cNvSpPr>
          <p:nvPr>
            <p:ph type="body" idx="1"/>
          </p:nvPr>
        </p:nvSpPr>
        <p:spPr>
          <a:xfrm>
            <a:off x="465025" y="2916350"/>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Disposable income in households is used for consumption (C) and savings (</a:t>
            </a:r>
            <a:r>
              <a:rPr lang="en-US" dirty="0" err="1"/>
              <a:t>Sp</a:t>
            </a:r>
            <a:r>
              <a:rPr lang="en-US" dirty="0"/>
              <a:t>).</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Write this down twice.</a:t>
            </a:r>
            <a:endParaRPr dirty="0"/>
          </a:p>
          <a:p>
            <a:pPr marL="0" lvl="0" indent="0" algn="l" rtl="0">
              <a:lnSpc>
                <a:spcPct val="90000"/>
              </a:lnSpc>
              <a:spcBef>
                <a:spcPts val="1000"/>
              </a:spcBef>
              <a:spcAft>
                <a:spcPts val="0"/>
              </a:spcAft>
              <a:buClr>
                <a:schemeClr val="dk1"/>
              </a:buClr>
              <a:buSzPts val="2800"/>
              <a:buNone/>
            </a:pPr>
            <a:r>
              <a:rPr lang="en-US" b="1" dirty="0"/>
              <a:t>Savings can be put to work in the fractional reserve banking system.</a:t>
            </a:r>
            <a:endParaRPr dirty="0"/>
          </a:p>
          <a:p>
            <a:pPr marL="0" lvl="0" indent="0" algn="l" rtl="0">
              <a:lnSpc>
                <a:spcPct val="90000"/>
              </a:lnSpc>
              <a:spcBef>
                <a:spcPts val="1000"/>
              </a:spcBef>
              <a:spcAft>
                <a:spcPts val="0"/>
              </a:spcAft>
              <a:buClr>
                <a:schemeClr val="dk1"/>
              </a:buClr>
              <a:buSzPts val="2800"/>
              <a:buNone/>
            </a:pPr>
            <a:endParaRPr b="1" dirty="0"/>
          </a:p>
          <a:p>
            <a:pPr marL="0" lvl="0" indent="0" algn="l" rtl="0">
              <a:lnSpc>
                <a:spcPct val="90000"/>
              </a:lnSpc>
              <a:spcBef>
                <a:spcPts val="1000"/>
              </a:spcBef>
              <a:spcAft>
                <a:spcPts val="1800"/>
              </a:spcAft>
              <a:buClr>
                <a:schemeClr val="dk1"/>
              </a:buClr>
              <a:buSzPts val="2800"/>
              <a:buNone/>
            </a:pPr>
            <a:endParaRPr b="1" dirty="0"/>
          </a:p>
        </p:txBody>
      </p:sp>
      <p:pic>
        <p:nvPicPr>
          <p:cNvPr id="254" name="Google Shape;254;p37" descr="A picture containing text, clipart&#10;&#10;Description automatically generated"/>
          <p:cNvPicPr preferRelativeResize="0"/>
          <p:nvPr/>
        </p:nvPicPr>
        <p:blipFill rotWithShape="1">
          <a:blip r:embed="rId3">
            <a:alphaModFix/>
          </a:blip>
          <a:srcRect/>
          <a:stretch/>
        </p:blipFill>
        <p:spPr>
          <a:xfrm>
            <a:off x="7442018" y="3623244"/>
            <a:ext cx="787007" cy="7870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a:spLocks noGrp="1"/>
          </p:cNvSpPr>
          <p:nvPr>
            <p:ph type="title"/>
          </p:nvPr>
        </p:nvSpPr>
        <p:spPr>
          <a:xfrm>
            <a:off x="437775" y="8423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dirty="0"/>
              <a:t>Monetary Aggregate M1 – </a:t>
            </a:r>
            <a:r>
              <a:rPr lang="en-US" sz="3600" i="1" dirty="0">
                <a:solidFill>
                  <a:schemeClr val="accent3">
                    <a:lumMod val="75000"/>
                  </a:schemeClr>
                </a:solidFill>
              </a:rPr>
              <a:t>M</a:t>
            </a:r>
            <a:r>
              <a:rPr lang="en-US" sz="3600" b="1" i="1" dirty="0">
                <a:solidFill>
                  <a:schemeClr val="accent3">
                    <a:lumMod val="75000"/>
                  </a:schemeClr>
                </a:solidFill>
              </a:rPr>
              <a:t>ost </a:t>
            </a:r>
            <a:r>
              <a:rPr lang="en-US" sz="3600" i="1" dirty="0">
                <a:solidFill>
                  <a:schemeClr val="accent3">
                    <a:lumMod val="75000"/>
                  </a:schemeClr>
                </a:solidFill>
              </a:rPr>
              <a:t>L</a:t>
            </a:r>
            <a:r>
              <a:rPr lang="en-US" sz="3600" b="1" i="1" dirty="0">
                <a:solidFill>
                  <a:schemeClr val="accent3">
                    <a:lumMod val="75000"/>
                  </a:schemeClr>
                </a:solidFill>
              </a:rPr>
              <a:t>iquid</a:t>
            </a:r>
            <a:endParaRPr sz="3600" i="1" dirty="0">
              <a:solidFill>
                <a:schemeClr val="accent3">
                  <a:lumMod val="75000"/>
                </a:schemeClr>
              </a:solidFill>
            </a:endParaRPr>
          </a:p>
        </p:txBody>
      </p:sp>
      <p:sp>
        <p:nvSpPr>
          <p:cNvPr id="260" name="Google Shape;260;p38"/>
          <p:cNvSpPr txBox="1">
            <a:spLocks noGrp="1"/>
          </p:cNvSpPr>
          <p:nvPr>
            <p:ph type="body" idx="1"/>
          </p:nvPr>
        </p:nvSpPr>
        <p:spPr>
          <a:xfrm>
            <a:off x="628650" y="2312893"/>
            <a:ext cx="7886700" cy="386393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333333"/>
              </a:buClr>
              <a:buSzPts val="2800"/>
              <a:buNone/>
            </a:pPr>
            <a:r>
              <a:rPr lang="en-US" b="0" i="0" dirty="0">
                <a:solidFill>
                  <a:srgbClr val="333333"/>
                </a:solidFill>
                <a:latin typeface="Lucida Sans"/>
                <a:ea typeface="Lucida Sans"/>
                <a:cs typeface="Lucida Sans"/>
                <a:sym typeface="Lucida Sans"/>
              </a:rPr>
              <a:t>Monetary funds readily accessible for spending. </a:t>
            </a:r>
            <a:endParaRPr dirty="0"/>
          </a:p>
          <a:p>
            <a:pPr marL="0" lvl="0" indent="0" algn="l" rtl="0">
              <a:lnSpc>
                <a:spcPct val="90000"/>
              </a:lnSpc>
              <a:spcBef>
                <a:spcPts val="1000"/>
              </a:spcBef>
              <a:spcAft>
                <a:spcPts val="0"/>
              </a:spcAft>
              <a:buClr>
                <a:srgbClr val="333333"/>
              </a:buClr>
              <a:buSzPts val="2800"/>
              <a:buNone/>
            </a:pPr>
            <a:r>
              <a:rPr lang="en-US" b="0" i="0" dirty="0">
                <a:solidFill>
                  <a:srgbClr val="333333"/>
                </a:solidFill>
                <a:latin typeface="Lucida Sans"/>
                <a:ea typeface="Lucida Sans"/>
                <a:cs typeface="Lucida Sans"/>
                <a:sym typeface="Lucida Sans"/>
              </a:rPr>
              <a:t>M1 stock consists of: </a:t>
            </a:r>
            <a:endParaRPr dirty="0"/>
          </a:p>
          <a:p>
            <a:pPr marL="514350" lvl="0" indent="-514350" algn="l" rtl="0">
              <a:lnSpc>
                <a:spcPct val="90000"/>
              </a:lnSpc>
              <a:spcBef>
                <a:spcPts val="1000"/>
              </a:spcBef>
              <a:spcAft>
                <a:spcPts val="0"/>
              </a:spcAft>
              <a:buClr>
                <a:srgbClr val="333333"/>
              </a:buClr>
              <a:buSzPts val="2800"/>
              <a:buFont typeface="Calibri"/>
              <a:buAutoNum type="arabicPeriod"/>
            </a:pPr>
            <a:r>
              <a:rPr lang="en-US" b="0" i="0" dirty="0">
                <a:solidFill>
                  <a:srgbClr val="333333"/>
                </a:solidFill>
                <a:latin typeface="Lucida Sans"/>
                <a:ea typeface="Lucida Sans"/>
                <a:cs typeface="Lucida Sans"/>
                <a:sym typeface="Lucida Sans"/>
              </a:rPr>
              <a:t>currency outside the U.S. Treasury, Federal Reserve Banks, and the vaults of depository institutions; </a:t>
            </a:r>
            <a:endParaRPr dirty="0"/>
          </a:p>
          <a:p>
            <a:pPr marL="514350" lvl="0" indent="-514350" algn="l" rtl="0">
              <a:lnSpc>
                <a:spcPct val="90000"/>
              </a:lnSpc>
              <a:spcBef>
                <a:spcPts val="1000"/>
              </a:spcBef>
              <a:spcAft>
                <a:spcPts val="0"/>
              </a:spcAft>
              <a:buClr>
                <a:srgbClr val="333333"/>
              </a:buClr>
              <a:buSzPts val="2800"/>
              <a:buFont typeface="Calibri"/>
              <a:buAutoNum type="arabicPeriod"/>
            </a:pPr>
            <a:r>
              <a:rPr lang="en-US" b="0" i="0" dirty="0">
                <a:solidFill>
                  <a:srgbClr val="333333"/>
                </a:solidFill>
                <a:latin typeface="Lucida Sans"/>
                <a:ea typeface="Lucida Sans"/>
                <a:cs typeface="Lucida Sans"/>
                <a:sym typeface="Lucida Sans"/>
              </a:rPr>
              <a:t>traveler's checks of nonbank issuers; </a:t>
            </a:r>
            <a:endParaRPr dirty="0"/>
          </a:p>
          <a:p>
            <a:pPr marL="514350" lvl="0" indent="-514350" algn="l" rtl="0">
              <a:lnSpc>
                <a:spcPct val="90000"/>
              </a:lnSpc>
              <a:spcBef>
                <a:spcPts val="1000"/>
              </a:spcBef>
              <a:spcAft>
                <a:spcPts val="0"/>
              </a:spcAft>
              <a:buClr>
                <a:srgbClr val="333333"/>
              </a:buClr>
              <a:buSzPts val="2800"/>
              <a:buFont typeface="Calibri"/>
              <a:buAutoNum type="arabicPeriod"/>
            </a:pPr>
            <a:r>
              <a:rPr lang="en-US" b="0" i="0" dirty="0">
                <a:solidFill>
                  <a:srgbClr val="333333"/>
                </a:solidFill>
                <a:latin typeface="Lucida Sans"/>
                <a:ea typeface="Lucida Sans"/>
                <a:cs typeface="Lucida Sans"/>
                <a:sym typeface="Lucida Sans"/>
              </a:rPr>
              <a:t>demand deposits; and</a:t>
            </a:r>
            <a:endParaRPr dirty="0"/>
          </a:p>
          <a:p>
            <a:pPr marL="514350" lvl="0" indent="-514350" algn="l" rtl="0">
              <a:lnSpc>
                <a:spcPct val="90000"/>
              </a:lnSpc>
              <a:spcBef>
                <a:spcPts val="1000"/>
              </a:spcBef>
              <a:spcAft>
                <a:spcPts val="0"/>
              </a:spcAft>
              <a:buClr>
                <a:srgbClr val="333333"/>
              </a:buClr>
              <a:buSzPts val="2800"/>
              <a:buFont typeface="Calibri"/>
              <a:buAutoNum type="arabicPeriod"/>
            </a:pPr>
            <a:r>
              <a:rPr lang="en-US" b="0" i="0" dirty="0">
                <a:solidFill>
                  <a:srgbClr val="333333"/>
                </a:solidFill>
                <a:latin typeface="Lucida Sans"/>
                <a:ea typeface="Lucida Sans"/>
                <a:cs typeface="Lucida Sans"/>
                <a:sym typeface="Lucida Sans"/>
              </a:rPr>
              <a:t>other checkable deposits (OCDs)</a:t>
            </a:r>
            <a:endParaRPr dirty="0"/>
          </a:p>
          <a:p>
            <a:pPr marL="0" lvl="0" indent="0" algn="l" rtl="0">
              <a:lnSpc>
                <a:spcPct val="90000"/>
              </a:lnSpc>
              <a:spcBef>
                <a:spcPts val="1000"/>
              </a:spcBef>
              <a:spcAft>
                <a:spcPts val="0"/>
              </a:spcAft>
              <a:buClr>
                <a:schemeClr val="dk1"/>
              </a:buClr>
              <a:buSzPts val="2800"/>
              <a:buNone/>
            </a:pPr>
            <a:endParaRPr dirty="0">
              <a:solidFill>
                <a:srgbClr val="333333"/>
              </a:solidFill>
              <a:latin typeface="Lucida Sans"/>
              <a:ea typeface="Lucida Sans"/>
              <a:cs typeface="Lucida Sans"/>
              <a:sym typeface="Lucida Sans"/>
            </a:endParaRPr>
          </a:p>
          <a:p>
            <a:pPr marL="0" lvl="0" indent="0" algn="l" rtl="0">
              <a:lnSpc>
                <a:spcPct val="90000"/>
              </a:lnSpc>
              <a:spcBef>
                <a:spcPts val="1000"/>
              </a:spcBef>
              <a:spcAft>
                <a:spcPts val="1800"/>
              </a:spcAft>
              <a:buClr>
                <a:srgbClr val="333333"/>
              </a:buClr>
              <a:buSzPts val="1300"/>
              <a:buNone/>
            </a:pPr>
            <a:r>
              <a:rPr lang="en-US" sz="1300" b="0" i="0" dirty="0">
                <a:solidFill>
                  <a:srgbClr val="333333"/>
                </a:solidFill>
                <a:latin typeface="Lucida Sans"/>
                <a:ea typeface="Lucida Sans"/>
                <a:cs typeface="Lucida Sans"/>
                <a:sym typeface="Lucida Sans"/>
              </a:rPr>
              <a:t>Board of Governors of the Federal Reserve System (US), M1 Money Stock [M1], retrieved from FRED, Federal Reserve Bank of St. Louis; https://fred.stlouisfed.org/series/M1, February 15, 2021.</a:t>
            </a:r>
            <a:endParaRPr sz="13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0"/>
          <p:cNvSpPr txBox="1">
            <a:spLocks noGrp="1"/>
          </p:cNvSpPr>
          <p:nvPr>
            <p:ph type="title"/>
          </p:nvPr>
        </p:nvSpPr>
        <p:spPr>
          <a:xfrm>
            <a:off x="478675" y="77412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a:t>M2 (includes M1 and…)</a:t>
            </a:r>
            <a:endParaRPr sz="3600"/>
          </a:p>
        </p:txBody>
      </p:sp>
      <p:sp>
        <p:nvSpPr>
          <p:cNvPr id="274" name="Google Shape;274;p4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33333"/>
              </a:buClr>
              <a:buSzPts val="2800"/>
              <a:buNone/>
            </a:pPr>
            <a:r>
              <a:rPr lang="en-US" b="1" i="0">
                <a:solidFill>
                  <a:srgbClr val="333333"/>
                </a:solidFill>
                <a:latin typeface="Lucida Sans"/>
                <a:ea typeface="Lucida Sans"/>
                <a:cs typeface="Lucida Sans"/>
                <a:sym typeface="Lucida Sans"/>
              </a:rPr>
              <a:t>M2 includes M1 plus: </a:t>
            </a:r>
            <a:endParaRPr/>
          </a:p>
          <a:p>
            <a:pPr marL="514350" lvl="0" indent="-514350" algn="l" rtl="0">
              <a:lnSpc>
                <a:spcPct val="90000"/>
              </a:lnSpc>
              <a:spcBef>
                <a:spcPts val="1000"/>
              </a:spcBef>
              <a:spcAft>
                <a:spcPts val="0"/>
              </a:spcAft>
              <a:buClr>
                <a:srgbClr val="333333"/>
              </a:buClr>
              <a:buSzPts val="2800"/>
              <a:buFont typeface="Calibri"/>
              <a:buAutoNum type="arabicPeriod"/>
            </a:pPr>
            <a:r>
              <a:rPr lang="en-US" b="0" i="0">
                <a:solidFill>
                  <a:srgbClr val="333333"/>
                </a:solidFill>
                <a:latin typeface="Lucida Sans"/>
                <a:ea typeface="Lucida Sans"/>
                <a:cs typeface="Lucida Sans"/>
                <a:sym typeface="Lucida Sans"/>
              </a:rPr>
              <a:t>savings deposits (which include money market deposit accounts, or MMDAs); </a:t>
            </a:r>
            <a:endParaRPr/>
          </a:p>
          <a:p>
            <a:pPr marL="514350" lvl="0" indent="-514350" algn="l" rtl="0">
              <a:lnSpc>
                <a:spcPct val="90000"/>
              </a:lnSpc>
              <a:spcBef>
                <a:spcPts val="1000"/>
              </a:spcBef>
              <a:spcAft>
                <a:spcPts val="0"/>
              </a:spcAft>
              <a:buClr>
                <a:srgbClr val="333333"/>
              </a:buClr>
              <a:buSzPts val="2800"/>
              <a:buFont typeface="Calibri"/>
              <a:buAutoNum type="arabicPeriod"/>
            </a:pPr>
            <a:r>
              <a:rPr lang="en-US" b="0" i="0">
                <a:solidFill>
                  <a:srgbClr val="333333"/>
                </a:solidFill>
                <a:latin typeface="Lucida Sans"/>
                <a:ea typeface="Lucida Sans"/>
                <a:cs typeface="Lucida Sans"/>
                <a:sym typeface="Lucida Sans"/>
              </a:rPr>
              <a:t>small-denomination time deposits (time deposits in amounts of less than $100,000); and </a:t>
            </a:r>
            <a:endParaRPr/>
          </a:p>
          <a:p>
            <a:pPr marL="514350" lvl="0" indent="-514350" algn="l" rtl="0">
              <a:lnSpc>
                <a:spcPct val="90000"/>
              </a:lnSpc>
              <a:spcBef>
                <a:spcPts val="1000"/>
              </a:spcBef>
              <a:spcAft>
                <a:spcPts val="1800"/>
              </a:spcAft>
              <a:buClr>
                <a:srgbClr val="333333"/>
              </a:buClr>
              <a:buSzPts val="2800"/>
              <a:buFont typeface="Calibri"/>
              <a:buAutoNum type="arabicPeriod"/>
            </a:pPr>
            <a:r>
              <a:rPr lang="en-US" b="0" i="0">
                <a:solidFill>
                  <a:srgbClr val="333333"/>
                </a:solidFill>
                <a:latin typeface="Lucida Sans"/>
                <a:ea typeface="Lucida Sans"/>
                <a:cs typeface="Lucida Sans"/>
                <a:sym typeface="Lucida Sans"/>
              </a:rPr>
              <a:t>balances in retail money market mutual funds (MMMFs).</a:t>
            </a:r>
            <a:endParaRPr/>
          </a:p>
        </p:txBody>
      </p:sp>
      <p:sp>
        <p:nvSpPr>
          <p:cNvPr id="275" name="Google Shape;275;p40"/>
          <p:cNvSpPr/>
          <p:nvPr/>
        </p:nvSpPr>
        <p:spPr>
          <a:xfrm>
            <a:off x="938847" y="2329275"/>
            <a:ext cx="3260400" cy="520500"/>
          </a:xfrm>
          <a:prstGeom prst="rect">
            <a:avLst/>
          </a:prstGeom>
          <a:noFill/>
          <a:ln w="5715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1"/>
          <p:cNvSpPr txBox="1">
            <a:spLocks noGrp="1"/>
          </p:cNvSpPr>
          <p:nvPr>
            <p:ph type="title"/>
          </p:nvPr>
        </p:nvSpPr>
        <p:spPr>
          <a:xfrm>
            <a:off x="628650" y="951375"/>
            <a:ext cx="81792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4800" b="1" dirty="0"/>
              <a:t>Other important monetary aggregates mentioned in the news</a:t>
            </a:r>
            <a:endParaRPr dirty="0"/>
          </a:p>
        </p:txBody>
      </p:sp>
      <p:sp>
        <p:nvSpPr>
          <p:cNvPr id="281" name="Google Shape;281;p41"/>
          <p:cNvSpPr txBox="1">
            <a:spLocks noGrp="1"/>
          </p:cNvSpPr>
          <p:nvPr>
            <p:ph type="body" idx="1"/>
          </p:nvPr>
        </p:nvSpPr>
        <p:spPr>
          <a:xfrm>
            <a:off x="628650" y="2343725"/>
            <a:ext cx="7886700" cy="4351200"/>
          </a:xfrm>
          <a:prstGeom prst="rect">
            <a:avLst/>
          </a:prstGeom>
          <a:noFill/>
          <a:ln>
            <a:noFill/>
          </a:ln>
        </p:spPr>
        <p:txBody>
          <a:bodyPr spcFirstLastPara="1" wrap="square" lIns="91425" tIns="45700" rIns="91425" bIns="45700" anchor="t" anchorCtr="0">
            <a:normAutofit fontScale="77500" lnSpcReduction="20000"/>
          </a:bodyPr>
          <a:lstStyle/>
          <a:p>
            <a:pPr marL="514350" lvl="0" indent="-501015" algn="l" rtl="0">
              <a:lnSpc>
                <a:spcPct val="90000"/>
              </a:lnSpc>
              <a:spcBef>
                <a:spcPts val="0"/>
              </a:spcBef>
              <a:spcAft>
                <a:spcPts val="0"/>
              </a:spcAft>
              <a:buClr>
                <a:schemeClr val="dk1"/>
              </a:buClr>
              <a:buSzPct val="100000"/>
              <a:buFont typeface="Calibri"/>
              <a:buAutoNum type="arabicPeriod"/>
            </a:pPr>
            <a:r>
              <a:rPr lang="en-US" b="1" u="sng"/>
              <a:t>M3</a:t>
            </a:r>
            <a:r>
              <a:rPr lang="en-US"/>
              <a:t> = M2 plus </a:t>
            </a:r>
            <a:r>
              <a:rPr lang="en-US" b="0" i="0">
                <a:solidFill>
                  <a:srgbClr val="202124"/>
                </a:solidFill>
                <a:latin typeface="Roboto"/>
                <a:ea typeface="Roboto"/>
                <a:cs typeface="Roboto"/>
                <a:sym typeface="Roboto"/>
              </a:rPr>
              <a:t>+ all other CDs (large time deposits, institutional money market mutual fund balances), deposits of eurodollars and repurchase agreements.</a:t>
            </a:r>
            <a:endParaRPr b="1" i="0">
              <a:solidFill>
                <a:srgbClr val="333333"/>
              </a:solidFill>
              <a:latin typeface="Arial"/>
              <a:ea typeface="Arial"/>
              <a:cs typeface="Arial"/>
              <a:sym typeface="Arial"/>
            </a:endParaRPr>
          </a:p>
          <a:p>
            <a:pPr marL="514350" lvl="0" indent="-501015" algn="l" rtl="0">
              <a:lnSpc>
                <a:spcPct val="90000"/>
              </a:lnSpc>
              <a:spcBef>
                <a:spcPts val="1000"/>
              </a:spcBef>
              <a:spcAft>
                <a:spcPts val="0"/>
              </a:spcAft>
              <a:buClr>
                <a:srgbClr val="333333"/>
              </a:buClr>
              <a:buSzPct val="100000"/>
              <a:buFont typeface="Calibri"/>
              <a:buAutoNum type="arabicPeriod"/>
            </a:pPr>
            <a:r>
              <a:rPr lang="en-US" b="1" i="0" u="sng">
                <a:solidFill>
                  <a:srgbClr val="333333"/>
                </a:solidFill>
                <a:latin typeface="Arial"/>
                <a:ea typeface="Arial"/>
                <a:cs typeface="Arial"/>
                <a:sym typeface="Arial"/>
              </a:rPr>
              <a:t>Currency</a:t>
            </a:r>
            <a:r>
              <a:rPr lang="en-US" b="0" i="0">
                <a:solidFill>
                  <a:srgbClr val="333333"/>
                </a:solidFill>
                <a:latin typeface="Arial"/>
                <a:ea typeface="Arial"/>
                <a:cs typeface="Arial"/>
                <a:sym typeface="Arial"/>
              </a:rPr>
              <a:t> consists of Federal Reserve notes and coin outside the U.S. Treasury and Federal Reserve Banks.</a:t>
            </a:r>
            <a:endParaRPr/>
          </a:p>
          <a:p>
            <a:pPr marL="514350" lvl="0" indent="-501015" algn="l" rtl="0">
              <a:lnSpc>
                <a:spcPct val="90000"/>
              </a:lnSpc>
              <a:spcBef>
                <a:spcPts val="1000"/>
              </a:spcBef>
              <a:spcAft>
                <a:spcPts val="0"/>
              </a:spcAft>
              <a:buClr>
                <a:srgbClr val="333333"/>
              </a:buClr>
              <a:buSzPct val="100000"/>
              <a:buFont typeface="Calibri"/>
              <a:buAutoNum type="arabicPeriod"/>
            </a:pPr>
            <a:r>
              <a:rPr lang="en-US" b="1" i="0" u="sng">
                <a:solidFill>
                  <a:srgbClr val="333333"/>
                </a:solidFill>
                <a:latin typeface="Arial"/>
                <a:ea typeface="Arial"/>
                <a:cs typeface="Arial"/>
                <a:sym typeface="Arial"/>
              </a:rPr>
              <a:t>Reserve balances </a:t>
            </a:r>
            <a:r>
              <a:rPr lang="en-US" b="0" i="0">
                <a:solidFill>
                  <a:srgbClr val="333333"/>
                </a:solidFill>
                <a:latin typeface="Arial"/>
                <a:ea typeface="Arial"/>
                <a:cs typeface="Arial"/>
                <a:sym typeface="Arial"/>
              </a:rPr>
              <a:t>are balances held by depository institutions in master accounts and excess balance accounts at Federal Reserve Banks.</a:t>
            </a:r>
            <a:endParaRPr/>
          </a:p>
          <a:p>
            <a:pPr marL="514350" lvl="0" indent="-501015" algn="l" rtl="0">
              <a:lnSpc>
                <a:spcPct val="90000"/>
              </a:lnSpc>
              <a:spcBef>
                <a:spcPts val="1000"/>
              </a:spcBef>
              <a:spcAft>
                <a:spcPts val="0"/>
              </a:spcAft>
              <a:buClr>
                <a:srgbClr val="333333"/>
              </a:buClr>
              <a:buSzPct val="100000"/>
              <a:buFont typeface="Calibri"/>
              <a:buAutoNum type="arabicPeriod"/>
            </a:pPr>
            <a:r>
              <a:rPr lang="en-US" b="1" i="0" u="sng">
                <a:solidFill>
                  <a:srgbClr val="333333"/>
                </a:solidFill>
                <a:latin typeface="Arial"/>
                <a:ea typeface="Arial"/>
                <a:cs typeface="Arial"/>
                <a:sym typeface="Arial"/>
              </a:rPr>
              <a:t>Monetary base </a:t>
            </a:r>
            <a:r>
              <a:rPr lang="en-US" b="0" i="0">
                <a:solidFill>
                  <a:srgbClr val="333333"/>
                </a:solidFill>
                <a:latin typeface="Arial"/>
                <a:ea typeface="Arial"/>
                <a:cs typeface="Arial"/>
                <a:sym typeface="Arial"/>
              </a:rPr>
              <a:t>equals currency in circulation plus reserve balances.</a:t>
            </a:r>
            <a:endParaRPr/>
          </a:p>
          <a:p>
            <a:pPr marL="514350" lvl="0" indent="-501015" algn="l" rtl="0">
              <a:lnSpc>
                <a:spcPct val="90000"/>
              </a:lnSpc>
              <a:spcBef>
                <a:spcPts val="1000"/>
              </a:spcBef>
              <a:spcAft>
                <a:spcPts val="1800"/>
              </a:spcAft>
              <a:buClr>
                <a:srgbClr val="333333"/>
              </a:buClr>
              <a:buSzPct val="100000"/>
              <a:buFont typeface="Calibri"/>
              <a:buAutoNum type="arabicPeriod"/>
            </a:pPr>
            <a:r>
              <a:rPr lang="en-US" b="1" i="0" u="sng">
                <a:solidFill>
                  <a:srgbClr val="333333"/>
                </a:solidFill>
                <a:latin typeface="Arial"/>
                <a:ea typeface="Arial"/>
                <a:cs typeface="Arial"/>
                <a:sym typeface="Arial"/>
              </a:rPr>
              <a:t>Total reserves </a:t>
            </a:r>
            <a:r>
              <a:rPr lang="en-US" b="0" i="0">
                <a:solidFill>
                  <a:srgbClr val="333333"/>
                </a:solidFill>
                <a:latin typeface="Arial"/>
                <a:ea typeface="Arial"/>
                <a:cs typeface="Arial"/>
                <a:sym typeface="Arial"/>
              </a:rPr>
              <a:t>equal reserve balances plus, before April 2020, vault cash used to satisfy reserve requirements.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628650" y="1087750"/>
            <a:ext cx="78867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10000"/>
              <a:buFont typeface="Calibri"/>
              <a:buNone/>
            </a:pPr>
            <a:r>
              <a:rPr lang="en-US" sz="4000" dirty="0"/>
              <a:t>A </a:t>
            </a:r>
            <a:r>
              <a:rPr lang="en-US" sz="4000" dirty="0">
                <a:solidFill>
                  <a:schemeClr val="accent3">
                    <a:lumMod val="75000"/>
                  </a:schemeClr>
                </a:solidFill>
              </a:rPr>
              <a:t>quasi-public</a:t>
            </a:r>
            <a:r>
              <a:rPr lang="en-US" sz="4000" dirty="0"/>
              <a:t> institution made up decentralized banks</a:t>
            </a:r>
            <a:r>
              <a:rPr lang="en-US" dirty="0"/>
              <a:t> </a:t>
            </a:r>
            <a:endParaRPr dirty="0"/>
          </a:p>
        </p:txBody>
      </p:sp>
      <p:pic>
        <p:nvPicPr>
          <p:cNvPr id="287" name="Google Shape;287;p42" descr="Image result for image of the federal reserve structure"/>
          <p:cNvPicPr preferRelativeResize="0"/>
          <p:nvPr/>
        </p:nvPicPr>
        <p:blipFill rotWithShape="1">
          <a:blip r:embed="rId3">
            <a:alphaModFix/>
          </a:blip>
          <a:srcRect/>
          <a:stretch/>
        </p:blipFill>
        <p:spPr>
          <a:xfrm>
            <a:off x="1807487" y="2713102"/>
            <a:ext cx="5283627" cy="2835905"/>
          </a:xfrm>
          <a:prstGeom prst="rect">
            <a:avLst/>
          </a:prstGeom>
          <a:noFill/>
          <a:ln>
            <a:noFill/>
          </a:ln>
        </p:spPr>
      </p:pic>
      <p:pic>
        <p:nvPicPr>
          <p:cNvPr id="288" name="Google Shape;288;p42">
            <a:hlinkClick r:id="rId4"/>
          </p:cNvPr>
          <p:cNvPicPr preferRelativeResize="0"/>
          <p:nvPr/>
        </p:nvPicPr>
        <p:blipFill>
          <a:blip r:embed="rId5">
            <a:alphaModFix/>
          </a:blip>
          <a:stretch>
            <a:fillRect/>
          </a:stretch>
        </p:blipFill>
        <p:spPr>
          <a:xfrm>
            <a:off x="6145700" y="4974575"/>
            <a:ext cx="2683063" cy="13256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628650" y="1001925"/>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t>FOMC, Board of Governors and Reserve Banks</a:t>
            </a:r>
            <a:endParaRPr sz="3600" dirty="0"/>
          </a:p>
        </p:txBody>
      </p:sp>
      <p:pic>
        <p:nvPicPr>
          <p:cNvPr id="294" name="Google Shape;294;p43" descr="Image result for image of the federal reserve structure"/>
          <p:cNvPicPr preferRelativeResize="0">
            <a:picLocks noGrp="1"/>
          </p:cNvPicPr>
          <p:nvPr>
            <p:ph type="body" idx="1"/>
          </p:nvPr>
        </p:nvPicPr>
        <p:blipFill rotWithShape="1">
          <a:blip r:embed="rId3">
            <a:alphaModFix/>
          </a:blip>
          <a:srcRect/>
          <a:stretch/>
        </p:blipFill>
        <p:spPr>
          <a:xfrm>
            <a:off x="628650" y="2229209"/>
            <a:ext cx="7886700" cy="3544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4"/>
          <p:cNvSpPr txBox="1">
            <a:spLocks noGrp="1"/>
          </p:cNvSpPr>
          <p:nvPr>
            <p:ph type="title"/>
          </p:nvPr>
        </p:nvSpPr>
        <p:spPr>
          <a:xfrm>
            <a:off x="1045025" y="769275"/>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3 Main Functions</a:t>
            </a:r>
            <a:endParaRPr dirty="0"/>
          </a:p>
        </p:txBody>
      </p:sp>
      <p:pic>
        <p:nvPicPr>
          <p:cNvPr id="300" name="Google Shape;300;p44"/>
          <p:cNvPicPr preferRelativeResize="0">
            <a:picLocks noGrp="1"/>
          </p:cNvPicPr>
          <p:nvPr>
            <p:ph type="body" idx="1"/>
          </p:nvPr>
        </p:nvPicPr>
        <p:blipFill rotWithShape="1">
          <a:blip r:embed="rId3">
            <a:alphaModFix/>
          </a:blip>
          <a:srcRect/>
          <a:stretch/>
        </p:blipFill>
        <p:spPr>
          <a:xfrm>
            <a:off x="2400339" y="1825625"/>
            <a:ext cx="4343400" cy="4351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title"/>
          </p:nvPr>
        </p:nvSpPr>
        <p:spPr>
          <a:xfrm>
            <a:off x="1032775" y="1099900"/>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Dual Mandate</a:t>
            </a:r>
            <a:endParaRPr dirty="0"/>
          </a:p>
        </p:txBody>
      </p:sp>
      <p:pic>
        <p:nvPicPr>
          <p:cNvPr id="306" name="Google Shape;306;p45"/>
          <p:cNvPicPr preferRelativeResize="0">
            <a:picLocks noGrp="1"/>
          </p:cNvPicPr>
          <p:nvPr>
            <p:ph type="body" idx="1"/>
          </p:nvPr>
        </p:nvPicPr>
        <p:blipFill rotWithShape="1">
          <a:blip r:embed="rId3">
            <a:alphaModFix/>
          </a:blip>
          <a:srcRect/>
          <a:stretch/>
        </p:blipFill>
        <p:spPr>
          <a:xfrm>
            <a:off x="1793432" y="2300828"/>
            <a:ext cx="5916300" cy="384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p:nvPr/>
        </p:nvSpPr>
        <p:spPr>
          <a:xfrm>
            <a:off x="0" y="0"/>
            <a:ext cx="9144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3" name="Google Shape;73;p16"/>
          <p:cNvPicPr preferRelativeResize="0"/>
          <p:nvPr/>
        </p:nvPicPr>
        <p:blipFill rotWithShape="1">
          <a:blip r:embed="rId3">
            <a:alphaModFix/>
          </a:blip>
          <a:srcRect b="16387"/>
          <a:stretch/>
        </p:blipFill>
        <p:spPr>
          <a:xfrm>
            <a:off x="3410953" y="-5"/>
            <a:ext cx="5733046" cy="3681406"/>
          </a:xfrm>
          <a:prstGeom prst="rect">
            <a:avLst/>
          </a:prstGeom>
          <a:noFill/>
          <a:ln>
            <a:noFill/>
          </a:ln>
        </p:spPr>
      </p:pic>
      <p:pic>
        <p:nvPicPr>
          <p:cNvPr id="74" name="Google Shape;74;p16" descr="Graphs on a display with reflection of office"/>
          <p:cNvPicPr preferRelativeResize="0"/>
          <p:nvPr/>
        </p:nvPicPr>
        <p:blipFill rotWithShape="1">
          <a:blip r:embed="rId4">
            <a:alphaModFix/>
          </a:blip>
          <a:srcRect t="21261" b="16479"/>
          <a:stretch/>
        </p:blipFill>
        <p:spPr>
          <a:xfrm>
            <a:off x="3410953" y="3681409"/>
            <a:ext cx="5733048" cy="3176594"/>
          </a:xfrm>
          <a:prstGeom prst="rect">
            <a:avLst/>
          </a:prstGeom>
          <a:noFill/>
          <a:ln>
            <a:noFill/>
          </a:ln>
        </p:spPr>
      </p:pic>
      <p:sp>
        <p:nvSpPr>
          <p:cNvPr id="75" name="Google Shape;75;p16"/>
          <p:cNvSpPr/>
          <p:nvPr/>
        </p:nvSpPr>
        <p:spPr>
          <a:xfrm>
            <a:off x="0" y="0"/>
            <a:ext cx="9144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6" name="Google Shape;76;p16"/>
          <p:cNvSpPr txBox="1">
            <a:spLocks noGrp="1"/>
          </p:cNvSpPr>
          <p:nvPr>
            <p:ph type="ctrTitle"/>
          </p:nvPr>
        </p:nvSpPr>
        <p:spPr>
          <a:xfrm>
            <a:off x="628650" y="1115219"/>
            <a:ext cx="4046700" cy="2387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alibri"/>
              <a:buNone/>
            </a:pPr>
            <a:r>
              <a:rPr lang="en-US" sz="5000" b="1">
                <a:solidFill>
                  <a:schemeClr val="lt1"/>
                </a:solidFill>
                <a:latin typeface="Calibri"/>
                <a:ea typeface="Calibri"/>
                <a:cs typeface="Calibri"/>
                <a:sym typeface="Calibri"/>
              </a:rPr>
              <a:t>Monetary Policy Matters</a:t>
            </a:r>
            <a:endParaRPr sz="5000">
              <a:solidFill>
                <a:schemeClr val="lt1"/>
              </a:solidFill>
            </a:endParaRPr>
          </a:p>
        </p:txBody>
      </p:sp>
      <p:sp>
        <p:nvSpPr>
          <p:cNvPr id="77" name="Google Shape;77;p16"/>
          <p:cNvSpPr txBox="1">
            <a:spLocks noGrp="1"/>
          </p:cNvSpPr>
          <p:nvPr>
            <p:ph type="subTitle" idx="1"/>
          </p:nvPr>
        </p:nvSpPr>
        <p:spPr>
          <a:xfrm>
            <a:off x="628650" y="3902075"/>
            <a:ext cx="4046700" cy="16557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1800"/>
              </a:spcAft>
              <a:buClr>
                <a:schemeClr val="lt1"/>
              </a:buClr>
              <a:buSzPts val="2000"/>
              <a:buNone/>
            </a:pPr>
            <a:r>
              <a:rPr lang="en-US" sz="2000">
                <a:solidFill>
                  <a:schemeClr val="lt1"/>
                </a:solidFill>
              </a:rPr>
              <a:t>Imagine a world without stable money. How would you complete transactions? Measure the value of the goods, services, and resources in your and others’ possession? Store value for the future?</a:t>
            </a:r>
            <a:endParaRPr/>
          </a:p>
        </p:txBody>
      </p:sp>
      <p:cxnSp>
        <p:nvCxnSpPr>
          <p:cNvPr id="78" name="Google Shape;78;p16"/>
          <p:cNvCxnSpPr/>
          <p:nvPr/>
        </p:nvCxnSpPr>
        <p:spPr>
          <a:xfrm rot="10800000">
            <a:off x="628799" y="3681408"/>
            <a:ext cx="8515200" cy="0"/>
          </a:xfrm>
          <a:prstGeom prst="straightConnector1">
            <a:avLst/>
          </a:prstGeom>
          <a:noFill/>
          <a:ln w="12700" cap="flat" cmpd="sng">
            <a:solidFill>
              <a:schemeClr val="accent2"/>
            </a:solidFill>
            <a:prstDash val="solid"/>
            <a:miter lim="800000"/>
            <a:headEnd type="none" w="sm" len="sm"/>
            <a:tailEnd type="none" w="sm" len="sm"/>
          </a:ln>
        </p:spPr>
      </p:cxnSp>
      <p:sp>
        <p:nvSpPr>
          <p:cNvPr id="79" name="Google Shape;79;p16"/>
          <p:cNvSpPr txBox="1"/>
          <p:nvPr/>
        </p:nvSpPr>
        <p:spPr>
          <a:xfrm>
            <a:off x="7413718" y="3481346"/>
            <a:ext cx="1730100" cy="307800"/>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b="0" i="0" u="sng" strike="noStrike" cap="none">
                <a:solidFill>
                  <a:srgbClr val="FFFFF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This Photo</a:t>
            </a:r>
            <a:r>
              <a:rPr lang="en-US" sz="700" b="0" i="0" u="none" strike="noStrike" cap="none">
                <a:solidFill>
                  <a:srgbClr val="FFFFFF"/>
                </a:solidFill>
                <a:latin typeface="Calibri"/>
                <a:ea typeface="Calibri"/>
                <a:cs typeface="Calibri"/>
                <a:sym typeface="Calibri"/>
              </a:rPr>
              <a:t> by Unknown Author is licensed under </a:t>
            </a:r>
            <a:r>
              <a:rPr lang="en-US" sz="700" b="0" i="0" u="sng" strike="noStrike" cap="none">
                <a:solidFill>
                  <a:srgbClr val="FFFFFF"/>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CC BY-SA</a:t>
            </a:r>
            <a:endParaRPr sz="700" b="0" i="0" u="none" strike="noStrike" cap="non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6"/>
          <p:cNvSpPr txBox="1">
            <a:spLocks noGrp="1"/>
          </p:cNvSpPr>
          <p:nvPr>
            <p:ph type="title"/>
          </p:nvPr>
        </p:nvSpPr>
        <p:spPr>
          <a:xfrm>
            <a:off x="195925" y="1834700"/>
            <a:ext cx="8025600" cy="213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1800" dirty="0">
                <a:solidFill>
                  <a:schemeClr val="accent3">
                    <a:lumMod val="75000"/>
                  </a:schemeClr>
                </a:solidFill>
              </a:rPr>
              <a:t>Warm-up to introduce students to the Fed: </a:t>
            </a:r>
            <a:endParaRPr sz="1800" dirty="0">
              <a:solidFill>
                <a:schemeClr val="accent3">
                  <a:lumMod val="75000"/>
                </a:schemeClr>
              </a:solidFill>
            </a:endParaRPr>
          </a:p>
          <a:p>
            <a:pPr marL="0" lvl="0" indent="0" algn="l" rtl="0">
              <a:lnSpc>
                <a:spcPct val="90000"/>
              </a:lnSpc>
              <a:spcBef>
                <a:spcPts val="0"/>
              </a:spcBef>
              <a:spcAft>
                <a:spcPts val="0"/>
              </a:spcAft>
              <a:buClr>
                <a:schemeClr val="dk1"/>
              </a:buClr>
              <a:buSzPts val="4400"/>
              <a:buFont typeface="Calibri"/>
              <a:buNone/>
            </a:pPr>
            <a:r>
              <a:rPr lang="en-US" sz="3600" dirty="0"/>
              <a:t>What is your relationship with the Fed?</a:t>
            </a:r>
            <a:endParaRPr sz="3600" dirty="0"/>
          </a:p>
        </p:txBody>
      </p:sp>
      <p:pic>
        <p:nvPicPr>
          <p:cNvPr id="312" name="Google Shape;312;p46" descr="A picture containing text, clipart&#10;&#10;Description automatically generated"/>
          <p:cNvPicPr preferRelativeResize="0">
            <a:picLocks noGrp="1"/>
          </p:cNvPicPr>
          <p:nvPr>
            <p:ph type="body" idx="1"/>
          </p:nvPr>
        </p:nvPicPr>
        <p:blipFill rotWithShape="1">
          <a:blip r:embed="rId3">
            <a:alphaModFix/>
          </a:blip>
          <a:srcRect/>
          <a:stretch/>
        </p:blipFill>
        <p:spPr>
          <a:xfrm>
            <a:off x="6649678" y="4714879"/>
            <a:ext cx="1636500" cy="1636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7"/>
          <p:cNvSpPr txBox="1">
            <a:spLocks noGrp="1"/>
          </p:cNvSpPr>
          <p:nvPr>
            <p:ph type="title"/>
          </p:nvPr>
        </p:nvSpPr>
        <p:spPr>
          <a:xfrm>
            <a:off x="628650" y="998225"/>
            <a:ext cx="7886700" cy="5508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2000" dirty="0"/>
              <a:t>Establish your relationship with the Fed…</a:t>
            </a:r>
            <a:endParaRPr sz="2000" dirty="0"/>
          </a:p>
        </p:txBody>
      </p:sp>
      <p:pic>
        <p:nvPicPr>
          <p:cNvPr id="318" name="Google Shape;318;p47" descr="A picture containing text, clipart&#10;&#10;Description automatically generated"/>
          <p:cNvPicPr preferRelativeResize="0">
            <a:picLocks noGrp="1"/>
          </p:cNvPicPr>
          <p:nvPr>
            <p:ph type="body" idx="1"/>
          </p:nvPr>
        </p:nvPicPr>
        <p:blipFill rotWithShape="1">
          <a:blip r:embed="rId3">
            <a:alphaModFix/>
          </a:blip>
          <a:srcRect/>
          <a:stretch/>
        </p:blipFill>
        <p:spPr>
          <a:xfrm>
            <a:off x="7562627" y="4980789"/>
            <a:ext cx="1351554" cy="1512143"/>
          </a:xfrm>
          <a:prstGeom prst="rect">
            <a:avLst/>
          </a:prstGeom>
          <a:noFill/>
          <a:ln>
            <a:noFill/>
          </a:ln>
        </p:spPr>
      </p:pic>
      <p:pic>
        <p:nvPicPr>
          <p:cNvPr id="319" name="Google Shape;319;p47"/>
          <p:cNvPicPr preferRelativeResize="0"/>
          <p:nvPr/>
        </p:nvPicPr>
        <p:blipFill rotWithShape="1">
          <a:blip r:embed="rId4">
            <a:alphaModFix/>
          </a:blip>
          <a:srcRect/>
          <a:stretch/>
        </p:blipFill>
        <p:spPr>
          <a:xfrm>
            <a:off x="107576" y="1441525"/>
            <a:ext cx="7089289" cy="51744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8"/>
          <p:cNvSpPr txBox="1">
            <a:spLocks noGrp="1"/>
          </p:cNvSpPr>
          <p:nvPr>
            <p:ph type="title"/>
          </p:nvPr>
        </p:nvSpPr>
        <p:spPr>
          <a:xfrm>
            <a:off x="628650" y="955325"/>
            <a:ext cx="7886700" cy="870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dirty="0"/>
              <a:t>Fractional Reserve Banking and You</a:t>
            </a:r>
            <a:endParaRPr sz="3600" dirty="0"/>
          </a:p>
        </p:txBody>
      </p:sp>
      <p:sp>
        <p:nvSpPr>
          <p:cNvPr id="325" name="Google Shape;325;p4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dk1"/>
              </a:buClr>
              <a:buSzPts val="2800"/>
              <a:buFont typeface="Wingdings" panose="05000000000000000000" pitchFamily="2" charset="2"/>
              <a:buChar char="ü"/>
            </a:pPr>
            <a:r>
              <a:rPr lang="en-US" dirty="0">
                <a:latin typeface="Calibri" panose="020F0502020204030204" pitchFamily="34" charset="0"/>
                <a:cs typeface="Calibri" panose="020F0502020204030204" pitchFamily="34" charset="0"/>
              </a:rPr>
              <a:t>Your checkable deposits in banks empower these lending specialists to make loans to borrowers</a:t>
            </a:r>
            <a:endParaRPr dirty="0">
              <a:latin typeface="Calibri" panose="020F0502020204030204" pitchFamily="34" charset="0"/>
              <a:cs typeface="Calibri" panose="020F0502020204030204" pitchFamily="34" charset="0"/>
            </a:endParaRPr>
          </a:p>
          <a:p>
            <a:pPr lvl="0" indent="-457200" algn="l" rtl="0">
              <a:lnSpc>
                <a:spcPct val="90000"/>
              </a:lnSpc>
              <a:spcBef>
                <a:spcPts val="1000"/>
              </a:spcBef>
              <a:spcAft>
                <a:spcPts val="0"/>
              </a:spcAft>
              <a:buClr>
                <a:schemeClr val="dk1"/>
              </a:buClr>
              <a:buSzPts val="2800"/>
              <a:buFont typeface="Wingdings" panose="05000000000000000000" pitchFamily="2" charset="2"/>
              <a:buChar char="ü"/>
            </a:pPr>
            <a:r>
              <a:rPr lang="en-US" dirty="0">
                <a:latin typeface="Calibri" panose="020F0502020204030204" pitchFamily="34" charset="0"/>
                <a:cs typeface="Calibri" panose="020F0502020204030204" pitchFamily="34" charset="0"/>
              </a:rPr>
              <a:t>Borrowers who use funds for strategic investments (with net positive returns) can help the </a:t>
            </a:r>
            <a:r>
              <a:rPr lang="en-US" dirty="0">
                <a:solidFill>
                  <a:schemeClr val="accent3">
                    <a:lumMod val="75000"/>
                  </a:schemeClr>
                </a:solidFill>
                <a:latin typeface="Calibri" panose="020F0502020204030204" pitchFamily="34" charset="0"/>
                <a:cs typeface="Calibri" panose="020F0502020204030204" pitchFamily="34" charset="0"/>
              </a:rPr>
              <a:t>community, region and economy grow</a:t>
            </a:r>
            <a:endParaRPr dirty="0">
              <a:solidFill>
                <a:schemeClr val="accent3">
                  <a:lumMod val="75000"/>
                </a:schemeClr>
              </a:solidFill>
              <a:latin typeface="Calibri" panose="020F0502020204030204" pitchFamily="34" charset="0"/>
              <a:cs typeface="Calibri" panose="020F0502020204030204" pitchFamily="34" charset="0"/>
            </a:endParaRPr>
          </a:p>
          <a:p>
            <a:pPr marL="520700" lvl="0" indent="-457200" algn="l" rtl="0">
              <a:lnSpc>
                <a:spcPct val="90000"/>
              </a:lnSpc>
              <a:spcBef>
                <a:spcPts val="1000"/>
              </a:spcBef>
              <a:spcAft>
                <a:spcPts val="0"/>
              </a:spcAft>
              <a:buSzPts val="1800"/>
              <a:buFont typeface="Wingdings" panose="05000000000000000000" pitchFamily="2" charset="2"/>
              <a:buChar char="ü"/>
            </a:pPr>
            <a:r>
              <a:rPr lang="en-US" dirty="0">
                <a:latin typeface="Calibri" panose="020F0502020204030204" pitchFamily="34" charset="0"/>
                <a:cs typeface="Calibri" panose="020F0502020204030204" pitchFamily="34" charset="0"/>
              </a:rPr>
              <a:t>Fractional reserve banking boosts investment (Ig)</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9"/>
          <p:cNvSpPr txBox="1">
            <a:spLocks noGrp="1"/>
          </p:cNvSpPr>
          <p:nvPr>
            <p:ph type="title"/>
          </p:nvPr>
        </p:nvSpPr>
        <p:spPr>
          <a:xfrm>
            <a:off x="628650" y="622300"/>
            <a:ext cx="7886700" cy="2047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600" dirty="0"/>
              <a:t>Turning to Quality Resources to Teach </a:t>
            </a:r>
            <a:r>
              <a:rPr lang="en-US" sz="3600" dirty="0">
                <a:solidFill>
                  <a:schemeClr val="accent3">
                    <a:lumMod val="75000"/>
                  </a:schemeClr>
                </a:solidFill>
              </a:rPr>
              <a:t>How Banks Create Money</a:t>
            </a:r>
            <a:endParaRPr sz="3600" dirty="0">
              <a:solidFill>
                <a:schemeClr val="accent3">
                  <a:lumMod val="75000"/>
                </a:schemeClr>
              </a:solidFill>
            </a:endParaRPr>
          </a:p>
        </p:txBody>
      </p:sp>
      <p:sp>
        <p:nvSpPr>
          <p:cNvPr id="331" name="Google Shape;331;p49"/>
          <p:cNvSpPr txBox="1">
            <a:spLocks noGrp="1"/>
          </p:cNvSpPr>
          <p:nvPr>
            <p:ph type="body" idx="1"/>
          </p:nvPr>
        </p:nvSpPr>
        <p:spPr>
          <a:xfrm>
            <a:off x="628650" y="2506800"/>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Review the FTE </a:t>
            </a:r>
            <a:r>
              <a:rPr lang="en-US" u="sng" dirty="0">
                <a:solidFill>
                  <a:schemeClr val="hlink"/>
                </a:solidFill>
                <a:hlinkClick r:id="rId3"/>
              </a:rPr>
              <a:t>Activity 6: Show Me the Money! A Fractional Reserve Banking Simulation</a:t>
            </a:r>
            <a:r>
              <a:rPr lang="en-US" dirty="0"/>
              <a:t>.</a:t>
            </a:r>
            <a:endParaRPr dirty="0"/>
          </a:p>
          <a:p>
            <a:pPr marL="228600" lvl="0" indent="-228600" algn="l" rtl="0">
              <a:lnSpc>
                <a:spcPct val="90000"/>
              </a:lnSpc>
              <a:spcBef>
                <a:spcPts val="1000"/>
              </a:spcBef>
              <a:spcAft>
                <a:spcPts val="0"/>
              </a:spcAft>
              <a:buClr>
                <a:schemeClr val="dk1"/>
              </a:buClr>
              <a:buSzPts val="2800"/>
              <a:buChar char="•"/>
            </a:pPr>
            <a:r>
              <a:rPr lang="en-US" dirty="0"/>
              <a:t>Identify the two economic agents featured in the activity.</a:t>
            </a:r>
            <a:endParaRPr dirty="0"/>
          </a:p>
          <a:p>
            <a:pPr marL="228600" lvl="0" indent="-228600" algn="l" rtl="0">
              <a:lnSpc>
                <a:spcPct val="90000"/>
              </a:lnSpc>
              <a:spcBef>
                <a:spcPts val="1000"/>
              </a:spcBef>
              <a:spcAft>
                <a:spcPts val="0"/>
              </a:spcAft>
              <a:buClr>
                <a:schemeClr val="dk1"/>
              </a:buClr>
              <a:buSzPts val="2800"/>
              <a:buChar char="•"/>
            </a:pPr>
            <a:r>
              <a:rPr lang="en-US" dirty="0"/>
              <a:t>State their goals and describe their risks and returns.</a:t>
            </a:r>
            <a:endParaRPr dirty="0"/>
          </a:p>
          <a:p>
            <a:pPr marL="228600" lvl="0" indent="-228600" algn="l" rtl="0">
              <a:lnSpc>
                <a:spcPct val="90000"/>
              </a:lnSpc>
              <a:spcBef>
                <a:spcPts val="1000"/>
              </a:spcBef>
              <a:spcAft>
                <a:spcPts val="0"/>
              </a:spcAft>
              <a:buClr>
                <a:schemeClr val="dk1"/>
              </a:buClr>
              <a:buSzPts val="2800"/>
              <a:buChar char="•"/>
            </a:pPr>
            <a:r>
              <a:rPr lang="en-US" dirty="0"/>
              <a:t>Link the role of each to the health of the macroeconomy.</a:t>
            </a:r>
            <a:endParaRPr dirty="0"/>
          </a:p>
          <a:p>
            <a:pPr marL="228600" lvl="0" indent="-50800" algn="l" rtl="0">
              <a:lnSpc>
                <a:spcPct val="90000"/>
              </a:lnSpc>
              <a:spcBef>
                <a:spcPts val="1000"/>
              </a:spcBef>
              <a:spcAft>
                <a:spcPts val="1800"/>
              </a:spcAft>
              <a:buClr>
                <a:schemeClr val="dk1"/>
              </a:buClr>
              <a:buSzPts val="2800"/>
              <a:buNone/>
            </a:pPr>
            <a:endParaRPr dirty="0"/>
          </a:p>
        </p:txBody>
      </p:sp>
      <p:pic>
        <p:nvPicPr>
          <p:cNvPr id="332" name="Google Shape;332;p49" descr="A picture containing text, clipart&#10;&#10;Description automatically generated"/>
          <p:cNvPicPr preferRelativeResize="0">
            <a:picLocks noGrp="1"/>
          </p:cNvPicPr>
          <p:nvPr>
            <p:ph type="body" idx="1"/>
          </p:nvPr>
        </p:nvPicPr>
        <p:blipFill rotWithShape="1">
          <a:blip r:embed="rId4">
            <a:alphaModFix/>
          </a:blip>
          <a:srcRect/>
          <a:stretch/>
        </p:blipFill>
        <p:spPr>
          <a:xfrm>
            <a:off x="7389900" y="4764701"/>
            <a:ext cx="1403100" cy="1403100"/>
          </a:xfrm>
          <a:prstGeom prst="rect">
            <a:avLst/>
          </a:prstGeom>
          <a:noFill/>
          <a:ln>
            <a:noFill/>
          </a:ln>
        </p:spPr>
      </p:pic>
      <p:pic>
        <p:nvPicPr>
          <p:cNvPr id="333" name="Google Shape;333;p49"/>
          <p:cNvPicPr preferRelativeResize="0"/>
          <p:nvPr/>
        </p:nvPicPr>
        <p:blipFill>
          <a:blip r:embed="rId5">
            <a:alphaModFix/>
          </a:blip>
          <a:stretch>
            <a:fillRect/>
          </a:stretch>
        </p:blipFill>
        <p:spPr>
          <a:xfrm>
            <a:off x="3313354" y="5649131"/>
            <a:ext cx="3885897" cy="701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0"/>
          <p:cNvSpPr txBox="1">
            <a:spLocks noGrp="1"/>
          </p:cNvSpPr>
          <p:nvPr>
            <p:ph type="title"/>
          </p:nvPr>
        </p:nvSpPr>
        <p:spPr>
          <a:xfrm>
            <a:off x="628650" y="720275"/>
            <a:ext cx="78867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4400" dirty="0">
                <a:solidFill>
                  <a:schemeClr val="accent3">
                    <a:lumMod val="75000"/>
                  </a:schemeClr>
                </a:solidFill>
              </a:rPr>
              <a:t>Exit Ticket (example)</a:t>
            </a:r>
            <a:endParaRPr sz="4400" dirty="0">
              <a:solidFill>
                <a:schemeClr val="accent3">
                  <a:lumMod val="75000"/>
                </a:schemeClr>
              </a:solidFill>
            </a:endParaRPr>
          </a:p>
        </p:txBody>
      </p:sp>
      <p:sp>
        <p:nvSpPr>
          <p:cNvPr id="339" name="Google Shape;339;p5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1800"/>
              </a:spcAft>
              <a:buClr>
                <a:srgbClr val="006AA4"/>
              </a:buClr>
              <a:buSzPts val="2800"/>
              <a:buNone/>
            </a:pPr>
            <a:r>
              <a:rPr lang="en-US" b="0" i="1" u="sng" strike="noStrike" dirty="0">
                <a:solidFill>
                  <a:srgbClr val="006AA4"/>
                </a:solidFill>
                <a:latin typeface="Arial"/>
                <a:ea typeface="Arial"/>
                <a:cs typeface="Arial"/>
                <a:sym typeface="Arial"/>
                <a:hlinkClick r:id="rId3">
                  <a:extLst>
                    <a:ext uri="{A12FA001-AC4F-418D-AE19-62706E023703}">
                      <ahyp:hlinkClr xmlns:ahyp="http://schemas.microsoft.com/office/drawing/2018/hyperlinkcolor" val="tx"/>
                    </a:ext>
                  </a:extLst>
                </a:hlinkClick>
              </a:rPr>
              <a:t>Your Connection to the Economy and the Fed Infographic Activity</a:t>
            </a:r>
            <a:endParaRPr lang="en-US" b="0" i="1" u="sng" strike="noStrike" dirty="0">
              <a:solidFill>
                <a:srgbClr val="006AA4"/>
              </a:solidFill>
              <a:latin typeface="Arial"/>
              <a:ea typeface="Arial"/>
              <a:cs typeface="Arial"/>
              <a:sym typeface="Arial"/>
            </a:endParaRPr>
          </a:p>
          <a:p>
            <a:pPr marL="0" lvl="0" indent="0" algn="ctr" rtl="0">
              <a:lnSpc>
                <a:spcPct val="90000"/>
              </a:lnSpc>
              <a:spcBef>
                <a:spcPts val="0"/>
              </a:spcBef>
              <a:spcAft>
                <a:spcPts val="1800"/>
              </a:spcAft>
              <a:buClr>
                <a:srgbClr val="006AA4"/>
              </a:buClr>
              <a:buSzPts val="2800"/>
              <a:buNone/>
            </a:pPr>
            <a:br>
              <a:rPr lang="en-US" dirty="0"/>
            </a:br>
            <a:r>
              <a:rPr lang="en-US" b="0" i="0" dirty="0">
                <a:solidFill>
                  <a:srgbClr val="000000"/>
                </a:solidFill>
                <a:latin typeface="Arial"/>
                <a:ea typeface="Arial"/>
                <a:cs typeface="Arial"/>
                <a:sym typeface="Arial"/>
              </a:rPr>
              <a:t>Make the Fed more relevant to your students' lives with an activity using the Richmond Fed's infographic</a:t>
            </a:r>
            <a:endParaRPr dirty="0"/>
          </a:p>
        </p:txBody>
      </p:sp>
      <p:pic>
        <p:nvPicPr>
          <p:cNvPr id="340" name="Google Shape;340;p50"/>
          <p:cNvPicPr preferRelativeResize="0"/>
          <p:nvPr/>
        </p:nvPicPr>
        <p:blipFill rotWithShape="1">
          <a:blip r:embed="rId4">
            <a:alphaModFix/>
          </a:blip>
          <a:srcRect/>
          <a:stretch/>
        </p:blipFill>
        <p:spPr>
          <a:xfrm>
            <a:off x="2000680" y="4443442"/>
            <a:ext cx="5142639" cy="20326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txBox="1">
            <a:spLocks noGrp="1"/>
          </p:cNvSpPr>
          <p:nvPr>
            <p:ph type="ctrTitle"/>
          </p:nvPr>
        </p:nvSpPr>
        <p:spPr>
          <a:xfrm>
            <a:off x="685800" y="213042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Session 2</a:t>
            </a:r>
            <a:endParaRPr/>
          </a:p>
        </p:txBody>
      </p:sp>
      <p:sp>
        <p:nvSpPr>
          <p:cNvPr id="361" name="Google Shape;361;p53"/>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Fiscal Policy Matters</a:t>
            </a:r>
            <a:endParaRPr/>
          </a:p>
          <a:p>
            <a:pPr marL="0" lvl="0" indent="0" algn="ctr" rtl="0">
              <a:spcBef>
                <a:spcPts val="1800"/>
              </a:spcBef>
              <a:spcAft>
                <a:spcPts val="1800"/>
              </a:spcAft>
              <a:buNone/>
            </a:pPr>
            <a:r>
              <a:rPr lang="en-US"/>
              <a:t>2-2:50</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531831" y="1181100"/>
            <a:ext cx="7886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dirty="0"/>
              <a:t>Segment</a:t>
            </a:r>
            <a:br>
              <a:rPr lang="en-US" sz="4000" dirty="0"/>
            </a:br>
            <a:r>
              <a:rPr lang="en-US" sz="4000" dirty="0"/>
              <a:t>Objectives</a:t>
            </a:r>
            <a:endParaRPr sz="4000" dirty="0"/>
          </a:p>
        </p:txBody>
      </p:sp>
      <p:sp>
        <p:nvSpPr>
          <p:cNvPr id="347" name="Google Shape;347;p51"/>
          <p:cNvSpPr txBox="1">
            <a:spLocks noGrp="1"/>
          </p:cNvSpPr>
          <p:nvPr>
            <p:ph type="body" idx="1"/>
          </p:nvPr>
        </p:nvSpPr>
        <p:spPr>
          <a:xfrm>
            <a:off x="531831" y="2506800"/>
            <a:ext cx="7886700" cy="4351200"/>
          </a:xfrm>
          <a:prstGeom prst="rect">
            <a:avLst/>
          </a:prstGeom>
        </p:spPr>
        <p:txBody>
          <a:bodyPr spcFirstLastPara="1" wrap="square" lIns="91425" tIns="45700" rIns="91425" bIns="45700" anchor="t" anchorCtr="0">
            <a:normAutofit/>
          </a:bodyPr>
          <a:lstStyle/>
          <a:p>
            <a:pPr marL="457200" lvl="0" indent="-457200" algn="l" rtl="0">
              <a:spcBef>
                <a:spcPts val="0"/>
              </a:spcBef>
              <a:spcAft>
                <a:spcPts val="0"/>
              </a:spcAft>
              <a:buSzPts val="3600"/>
              <a:buAutoNum type="arabicPeriod"/>
            </a:pPr>
            <a:r>
              <a:rPr lang="en-US" dirty="0"/>
              <a:t>Define the three functions of money.</a:t>
            </a:r>
            <a:endParaRPr dirty="0"/>
          </a:p>
          <a:p>
            <a:pPr marL="457200" lvl="0" indent="-457200" algn="l" rtl="0">
              <a:spcBef>
                <a:spcPts val="0"/>
              </a:spcBef>
              <a:spcAft>
                <a:spcPts val="0"/>
              </a:spcAft>
              <a:buSzPts val="3600"/>
              <a:buAutoNum type="arabicPeriod"/>
            </a:pPr>
            <a:r>
              <a:rPr lang="en-US" dirty="0"/>
              <a:t>Define assets and order them based on degrees of liquidity.</a:t>
            </a:r>
            <a:endParaRPr dirty="0"/>
          </a:p>
          <a:p>
            <a:pPr marL="457200" lvl="0" indent="-457200" algn="l" rtl="0">
              <a:spcBef>
                <a:spcPts val="0"/>
              </a:spcBef>
              <a:spcAft>
                <a:spcPts val="0"/>
              </a:spcAft>
              <a:buSzPts val="3600"/>
              <a:buAutoNum type="arabicPeriod"/>
            </a:pPr>
            <a:r>
              <a:rPr lang="en-US" dirty="0"/>
              <a:t>Identify an example of money as commodity money or fiat money.</a:t>
            </a:r>
            <a:endParaRPr dirty="0"/>
          </a:p>
          <a:p>
            <a:pPr marL="457200" lvl="0" indent="-457200" algn="l" rtl="0">
              <a:spcBef>
                <a:spcPts val="0"/>
              </a:spcBef>
              <a:spcAft>
                <a:spcPts val="0"/>
              </a:spcAft>
              <a:buSzPts val="3600"/>
              <a:buAutoNum type="arabicPeriod"/>
            </a:pPr>
            <a:r>
              <a:rPr lang="en-US" dirty="0"/>
              <a:t>Differentiate between various money aggregates.</a:t>
            </a:r>
            <a:endParaRPr dirty="0"/>
          </a:p>
          <a:p>
            <a:pPr marL="457200" lvl="0" indent="-457200" algn="l" rtl="0">
              <a:spcBef>
                <a:spcPts val="0"/>
              </a:spcBef>
              <a:spcAft>
                <a:spcPts val="0"/>
              </a:spcAft>
              <a:buSzPts val="3600"/>
              <a:buAutoNum type="arabicPeriod"/>
            </a:pPr>
            <a:r>
              <a:rPr lang="en-US" dirty="0"/>
              <a:t>Present the organizational structure of the Fed.</a:t>
            </a:r>
            <a:endParaRPr dirty="0"/>
          </a:p>
          <a:p>
            <a:pPr marL="457200" lvl="0" indent="-457200" algn="l" rtl="0">
              <a:spcBef>
                <a:spcPts val="0"/>
              </a:spcBef>
              <a:spcAft>
                <a:spcPts val="0"/>
              </a:spcAft>
              <a:buSzPts val="3600"/>
              <a:buAutoNum type="arabicPeriod"/>
            </a:pPr>
            <a:r>
              <a:rPr lang="en-US" dirty="0"/>
              <a:t>Examine the role of monetary policy in influencing an economy.</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4"/>
          <p:cNvSpPr txBox="1">
            <a:spLocks noGrp="1"/>
          </p:cNvSpPr>
          <p:nvPr>
            <p:ph type="ctrTitle"/>
          </p:nvPr>
        </p:nvSpPr>
        <p:spPr>
          <a:xfrm>
            <a:off x="685800" y="1066800"/>
            <a:ext cx="7772400" cy="3428999"/>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dirty="0"/>
            </a:br>
            <a:br>
              <a:rPr lang="en-US" sz="5400" dirty="0"/>
            </a:br>
            <a:r>
              <a:rPr lang="en-US" sz="5400" b="0" i="1" dirty="0">
                <a:solidFill>
                  <a:srgbClr val="0070C0"/>
                </a:solidFill>
              </a:rPr>
              <a:t>Using Active Learning Techniques to Explore Fiscal Policy and Tackle the Deficit Controversies</a:t>
            </a:r>
            <a:endParaRPr sz="1979" b="0" i="1"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Agenda</a:t>
            </a:r>
            <a:endParaRPr sz="5500" b="1">
              <a:solidFill>
                <a:srgbClr val="005CB8"/>
              </a:solidFill>
              <a:latin typeface="Calibri"/>
              <a:ea typeface="Calibri"/>
              <a:cs typeface="Calibri"/>
              <a:sym typeface="Calibri"/>
            </a:endParaRPr>
          </a:p>
        </p:txBody>
      </p:sp>
      <p:sp>
        <p:nvSpPr>
          <p:cNvPr id="374" name="Google Shape;374;p55"/>
          <p:cNvSpPr txBox="1">
            <a:spLocks noGrp="1"/>
          </p:cNvSpPr>
          <p:nvPr>
            <p:ph type="body" idx="4294967295"/>
          </p:nvPr>
        </p:nvSpPr>
        <p:spPr>
          <a:xfrm>
            <a:off x="579232" y="2086209"/>
            <a:ext cx="8229600" cy="41757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a:latin typeface="Calibri"/>
                <a:ea typeface="Calibri"/>
                <a:cs typeface="Calibri"/>
                <a:sym typeface="Calibri"/>
              </a:rPr>
              <a:t>Welcome</a:t>
            </a:r>
            <a:endParaRPr/>
          </a:p>
          <a:p>
            <a:pPr marL="342900" lvl="0" indent="-342900" algn="l" rtl="0">
              <a:spcBef>
                <a:spcPts val="1800"/>
              </a:spcBef>
              <a:spcAft>
                <a:spcPts val="0"/>
              </a:spcAft>
              <a:buClr>
                <a:schemeClr val="dk1"/>
              </a:buClr>
              <a:buSzPts val="2500"/>
              <a:buChar char="•"/>
            </a:pPr>
            <a:r>
              <a:rPr lang="en-US" sz="2500">
                <a:latin typeface="Calibri"/>
                <a:ea typeface="Calibri"/>
                <a:cs typeface="Calibri"/>
                <a:sym typeface="Calibri"/>
              </a:rPr>
              <a:t>Macroeconomics objectives</a:t>
            </a:r>
            <a:endParaRPr/>
          </a:p>
          <a:p>
            <a:pPr marL="342900" lvl="0" indent="-342900" algn="l" rtl="0">
              <a:spcBef>
                <a:spcPts val="1800"/>
              </a:spcBef>
              <a:spcAft>
                <a:spcPts val="0"/>
              </a:spcAft>
              <a:buClr>
                <a:schemeClr val="dk1"/>
              </a:buClr>
              <a:buSzPts val="2500"/>
              <a:buChar char="•"/>
            </a:pPr>
            <a:r>
              <a:rPr lang="en-US" sz="2500"/>
              <a:t>Define fiscal policy</a:t>
            </a:r>
            <a:endParaRPr/>
          </a:p>
          <a:p>
            <a:pPr marL="342900" lvl="0" indent="-342900" algn="l" rtl="0">
              <a:spcBef>
                <a:spcPts val="1800"/>
              </a:spcBef>
              <a:spcAft>
                <a:spcPts val="0"/>
              </a:spcAft>
              <a:buClr>
                <a:schemeClr val="dk1"/>
              </a:buClr>
              <a:buSzPts val="2500"/>
              <a:buChar char="•"/>
            </a:pPr>
            <a:r>
              <a:rPr lang="en-US" sz="2500">
                <a:latin typeface="Calibri"/>
                <a:ea typeface="Calibri"/>
                <a:cs typeface="Calibri"/>
                <a:sym typeface="Calibri"/>
              </a:rPr>
              <a:t>Deep dive into the macroeconomic topics (budget deficit, federal debt, financing the debt, and consequences)</a:t>
            </a:r>
            <a:endParaRPr/>
          </a:p>
          <a:p>
            <a:pPr marL="342900" lvl="0" indent="-342900" algn="l" rtl="0">
              <a:spcBef>
                <a:spcPts val="1800"/>
              </a:spcBef>
              <a:spcAft>
                <a:spcPts val="0"/>
              </a:spcAft>
              <a:buClr>
                <a:schemeClr val="dk1"/>
              </a:buClr>
              <a:buSzPts val="2500"/>
              <a:buChar char="•"/>
            </a:pPr>
            <a:r>
              <a:rPr lang="en-US" sz="2500">
                <a:latin typeface="Calibri"/>
                <a:ea typeface="Calibri"/>
                <a:cs typeface="Calibri"/>
                <a:sym typeface="Calibri"/>
              </a:rPr>
              <a:t>Review</a:t>
            </a:r>
            <a:endParaRPr/>
          </a:p>
          <a:p>
            <a:pPr marL="342900" lvl="0" indent="-342900" algn="l" rtl="0">
              <a:spcBef>
                <a:spcPts val="1800"/>
              </a:spcBef>
              <a:spcAft>
                <a:spcPts val="0"/>
              </a:spcAft>
              <a:buClr>
                <a:schemeClr val="dk1"/>
              </a:buClr>
              <a:buSzPts val="2500"/>
              <a:buChar char="•"/>
            </a:pPr>
            <a:r>
              <a:rPr lang="en-US" sz="2500">
                <a:latin typeface="Calibri"/>
                <a:ea typeface="Calibri"/>
                <a:cs typeface="Calibri"/>
                <a:sym typeface="Calibri"/>
              </a:rPr>
              <a:t>Conclusion and references</a:t>
            </a:r>
            <a:endParaRPr/>
          </a:p>
          <a:p>
            <a:pPr marL="342900" lvl="0" indent="-184150" algn="l" rtl="0">
              <a:spcBef>
                <a:spcPts val="1800"/>
              </a:spcBef>
              <a:spcAft>
                <a:spcPts val="0"/>
              </a:spcAft>
              <a:buClr>
                <a:schemeClr val="dk1"/>
              </a:buClr>
              <a:buSzPts val="2500"/>
              <a:buNone/>
            </a:pPr>
            <a:endParaRPr sz="2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sp>
        <p:nvSpPr>
          <p:cNvPr id="380" name="Google Shape;380;p56"/>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1" name="Google Shape;381;p56"/>
          <p:cNvSpPr/>
          <p:nvPr/>
        </p:nvSpPr>
        <p:spPr>
          <a:xfrm>
            <a:off x="307282" y="1022350"/>
            <a:ext cx="532209"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2" name="Google Shape;382;p56"/>
          <p:cNvSpPr/>
          <p:nvPr/>
        </p:nvSpPr>
        <p:spPr>
          <a:xfrm>
            <a:off x="307282" y="837744"/>
            <a:ext cx="302419"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3660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3" name="Google Shape;383;p56"/>
          <p:cNvSpPr/>
          <p:nvPr/>
        </p:nvSpPr>
        <p:spPr>
          <a:xfrm>
            <a:off x="483495" y="640894"/>
            <a:ext cx="126206"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4" name="Google Shape;384;p56"/>
          <p:cNvSpPr/>
          <p:nvPr/>
        </p:nvSpPr>
        <p:spPr>
          <a:xfrm>
            <a:off x="8417402" y="635716"/>
            <a:ext cx="246459"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5" name="Google Shape;385;p56"/>
          <p:cNvSpPr/>
          <p:nvPr/>
        </p:nvSpPr>
        <p:spPr>
          <a:xfrm>
            <a:off x="483041" y="635715"/>
            <a:ext cx="8180897"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6" name="Google Shape;386;p56"/>
          <p:cNvSpPr txBox="1">
            <a:spLocks noGrp="1"/>
          </p:cNvSpPr>
          <p:nvPr>
            <p:ph type="title"/>
          </p:nvPr>
        </p:nvSpPr>
        <p:spPr>
          <a:xfrm>
            <a:off x="718879" y="800392"/>
            <a:ext cx="7698523" cy="12121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500">
                <a:solidFill>
                  <a:srgbClr val="FFFFFF"/>
                </a:solidFill>
              </a:rPr>
              <a:t>Main </a:t>
            </a:r>
            <a:r>
              <a:rPr lang="en-US" sz="3500">
                <a:solidFill>
                  <a:srgbClr val="FFFFFF"/>
                </a:solidFill>
                <a:latin typeface="Calibri"/>
                <a:ea typeface="Calibri"/>
                <a:cs typeface="Calibri"/>
                <a:sym typeface="Calibri"/>
              </a:rPr>
              <a:t>Macro Objectives</a:t>
            </a:r>
            <a:endParaRPr sz="3500" b="1">
              <a:solidFill>
                <a:srgbClr val="FFFFFF"/>
              </a:solidFill>
              <a:latin typeface="Calibri"/>
              <a:ea typeface="Calibri"/>
              <a:cs typeface="Calibri"/>
              <a:sym typeface="Calibri"/>
            </a:endParaRPr>
          </a:p>
        </p:txBody>
      </p:sp>
      <p:sp>
        <p:nvSpPr>
          <p:cNvPr id="387" name="Google Shape;387;p56"/>
          <p:cNvSpPr txBox="1">
            <a:spLocks noGrp="1"/>
          </p:cNvSpPr>
          <p:nvPr>
            <p:ph type="body" idx="4294967295"/>
          </p:nvPr>
        </p:nvSpPr>
        <p:spPr>
          <a:xfrm>
            <a:off x="1025718" y="2490436"/>
            <a:ext cx="7281746" cy="3567173"/>
          </a:xfrm>
          <a:prstGeom prst="rect">
            <a:avLst/>
          </a:prstGeom>
          <a:noFill/>
          <a:ln>
            <a:noFill/>
          </a:ln>
        </p:spPr>
        <p:txBody>
          <a:bodyPr spcFirstLastPara="1" wrap="square" lIns="91425" tIns="45700" rIns="91425" bIns="45700" anchor="ctr" anchorCtr="0">
            <a:noAutofit/>
          </a:bodyPr>
          <a:lstStyle/>
          <a:p>
            <a:pPr marL="342900" lvl="0" indent="-342900" algn="l" rtl="0">
              <a:lnSpc>
                <a:spcPct val="90000"/>
              </a:lnSpc>
              <a:spcBef>
                <a:spcPts val="0"/>
              </a:spcBef>
              <a:spcAft>
                <a:spcPts val="0"/>
              </a:spcAft>
              <a:buClr>
                <a:schemeClr val="dk1"/>
              </a:buClr>
              <a:buSzPts val="2590"/>
              <a:buAutoNum type="arabicPeriod"/>
            </a:pPr>
            <a:r>
              <a:rPr lang="en-US" sz="2590" dirty="0"/>
              <a:t>Define fiscal policy</a:t>
            </a:r>
            <a:endParaRPr sz="2590" dirty="0"/>
          </a:p>
          <a:p>
            <a:pPr marL="342900" lvl="0" indent="-342900" algn="l" rtl="0">
              <a:lnSpc>
                <a:spcPct val="90000"/>
              </a:lnSpc>
              <a:spcBef>
                <a:spcPts val="0"/>
              </a:spcBef>
              <a:spcAft>
                <a:spcPts val="0"/>
              </a:spcAft>
              <a:buClr>
                <a:schemeClr val="dk1"/>
              </a:buClr>
              <a:buSzPts val="2590"/>
              <a:buAutoNum type="arabicPeriod"/>
            </a:pPr>
            <a:r>
              <a:rPr lang="en-US" sz="2590" dirty="0"/>
              <a:t>Distinguish between deficits and debt</a:t>
            </a:r>
            <a:endParaRPr dirty="0"/>
          </a:p>
          <a:p>
            <a:pPr marL="342900" lvl="0" indent="-342900" algn="l" rtl="0">
              <a:lnSpc>
                <a:spcPct val="90000"/>
              </a:lnSpc>
              <a:spcBef>
                <a:spcPts val="0"/>
              </a:spcBef>
              <a:spcAft>
                <a:spcPts val="0"/>
              </a:spcAft>
              <a:buClr>
                <a:schemeClr val="dk1"/>
              </a:buClr>
              <a:buSzPts val="2590"/>
              <a:buAutoNum type="arabicPeriod"/>
            </a:pPr>
            <a:r>
              <a:rPr lang="en-US" sz="2590" dirty="0"/>
              <a:t>Explain that federal deficits are financed through higher taxes, the sale of government securities, the issuance of new government securities and purchase of bonds held by the public with new money</a:t>
            </a:r>
            <a:endParaRPr dirty="0"/>
          </a:p>
          <a:p>
            <a:pPr marL="342900" lvl="0" indent="-342900" algn="l" rtl="0">
              <a:lnSpc>
                <a:spcPct val="90000"/>
              </a:lnSpc>
              <a:spcBef>
                <a:spcPts val="0"/>
              </a:spcBef>
              <a:spcAft>
                <a:spcPts val="0"/>
              </a:spcAft>
              <a:buClr>
                <a:schemeClr val="dk1"/>
              </a:buClr>
              <a:buSzPts val="2590"/>
              <a:buAutoNum type="arabicPeriod"/>
            </a:pPr>
            <a:r>
              <a:rPr lang="en-US" sz="2590" dirty="0"/>
              <a:t>Analyze the impact of each on real output and price levels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7">
                                            <p:txEl>
                                              <p:pRg st="0" end="0"/>
                                            </p:txEl>
                                          </p:spTgt>
                                        </p:tgtEl>
                                        <p:attrNameLst>
                                          <p:attrName>style.visibility</p:attrName>
                                        </p:attrNameLst>
                                      </p:cBhvr>
                                      <p:to>
                                        <p:strVal val="visible"/>
                                      </p:to>
                                    </p:set>
                                    <p:anim calcmode="lin" valueType="num">
                                      <p:cBhvr additive="base">
                                        <p:cTn id="7" dur="500"/>
                                        <p:tgtEl>
                                          <p:spTgt spid="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7">
                                            <p:txEl>
                                              <p:pRg st="1" end="1"/>
                                            </p:txEl>
                                          </p:spTgt>
                                        </p:tgtEl>
                                        <p:attrNameLst>
                                          <p:attrName>style.visibility</p:attrName>
                                        </p:attrNameLst>
                                      </p:cBhvr>
                                      <p:to>
                                        <p:strVal val="visible"/>
                                      </p:to>
                                    </p:set>
                                    <p:anim calcmode="lin" valueType="num">
                                      <p:cBhvr additive="base">
                                        <p:cTn id="12" dur="500"/>
                                        <p:tgtEl>
                                          <p:spTgt spid="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7">
                                            <p:txEl>
                                              <p:pRg st="2" end="2"/>
                                            </p:txEl>
                                          </p:spTgt>
                                        </p:tgtEl>
                                        <p:attrNameLst>
                                          <p:attrName>style.visibility</p:attrName>
                                        </p:attrNameLst>
                                      </p:cBhvr>
                                      <p:to>
                                        <p:strVal val="visible"/>
                                      </p:to>
                                    </p:set>
                                    <p:anim calcmode="lin" valueType="num">
                                      <p:cBhvr additive="base">
                                        <p:cTn id="17" dur="500"/>
                                        <p:tgtEl>
                                          <p:spTgt spid="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87">
                                            <p:txEl>
                                              <p:pRg st="3" end="3"/>
                                            </p:txEl>
                                          </p:spTgt>
                                        </p:tgtEl>
                                        <p:attrNameLst>
                                          <p:attrName>style.visibility</p:attrName>
                                        </p:attrNameLst>
                                      </p:cBhvr>
                                      <p:to>
                                        <p:strVal val="visible"/>
                                      </p:to>
                                    </p:set>
                                    <p:anim calcmode="lin" valueType="num">
                                      <p:cBhvr additive="base">
                                        <p:cTn id="22" dur="500"/>
                                        <p:tgtEl>
                                          <p:spTgt spid="38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724534" y="94197"/>
            <a:ext cx="5419465" cy="73413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ct val="66666"/>
              <a:buFont typeface="Calibri"/>
              <a:buNone/>
            </a:pPr>
            <a:r>
              <a:rPr lang="en-US" sz="4000" b="1" dirty="0"/>
              <a:t>Macro courses require…</a:t>
            </a:r>
            <a:endParaRPr sz="4000" dirty="0"/>
          </a:p>
        </p:txBody>
      </p:sp>
      <p:sp>
        <p:nvSpPr>
          <p:cNvPr id="85" name="Google Shape;85;p17"/>
          <p:cNvSpPr txBox="1">
            <a:spLocks noGrp="1"/>
          </p:cNvSpPr>
          <p:nvPr>
            <p:ph type="body" idx="1"/>
          </p:nvPr>
        </p:nvSpPr>
        <p:spPr>
          <a:xfrm>
            <a:off x="3724534" y="964500"/>
            <a:ext cx="4939800" cy="3785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000"/>
              <a:buNone/>
            </a:pPr>
            <a:r>
              <a:rPr lang="en-US" sz="1400" b="1" dirty="0">
                <a:latin typeface="Calibri"/>
                <a:ea typeface="Calibri"/>
                <a:cs typeface="Calibri"/>
                <a:sym typeface="Calibri"/>
              </a:rPr>
              <a:t>1. Define the three </a:t>
            </a:r>
            <a:r>
              <a:rPr lang="en-US" sz="1400" b="1" dirty="0">
                <a:solidFill>
                  <a:schemeClr val="accent3">
                    <a:lumMod val="75000"/>
                  </a:schemeClr>
                </a:solidFill>
                <a:latin typeface="Calibri"/>
                <a:ea typeface="Calibri"/>
                <a:cs typeface="Calibri"/>
                <a:sym typeface="Calibri"/>
              </a:rPr>
              <a:t>functions of money</a:t>
            </a:r>
            <a:r>
              <a:rPr lang="en-US" sz="1400" b="1" dirty="0">
                <a:latin typeface="Calibri"/>
                <a:ea typeface="Calibri"/>
                <a:cs typeface="Calibri"/>
                <a:sym typeface="Calibri"/>
              </a:rPr>
              <a:t>.</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2. Define assets and order them based on </a:t>
            </a:r>
            <a:r>
              <a:rPr lang="en-US" sz="1400" b="1" dirty="0">
                <a:solidFill>
                  <a:schemeClr val="accent3">
                    <a:lumMod val="75000"/>
                  </a:schemeClr>
                </a:solidFill>
                <a:latin typeface="Calibri"/>
                <a:ea typeface="Calibri"/>
                <a:cs typeface="Calibri"/>
                <a:sym typeface="Calibri"/>
              </a:rPr>
              <a:t>degrees of liquidity</a:t>
            </a:r>
            <a:r>
              <a:rPr lang="en-US" sz="1400" b="1" dirty="0">
                <a:latin typeface="Calibri"/>
                <a:ea typeface="Calibri"/>
                <a:cs typeface="Calibri"/>
                <a:sym typeface="Calibri"/>
              </a:rPr>
              <a:t>.</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3. Identify an example of money as </a:t>
            </a:r>
            <a:r>
              <a:rPr lang="en-US" sz="1400" b="1" dirty="0">
                <a:solidFill>
                  <a:schemeClr val="accent3">
                    <a:lumMod val="75000"/>
                  </a:schemeClr>
                </a:solidFill>
                <a:latin typeface="Calibri"/>
                <a:ea typeface="Calibri"/>
                <a:cs typeface="Calibri"/>
                <a:sym typeface="Calibri"/>
              </a:rPr>
              <a:t>commodity</a:t>
            </a:r>
            <a:r>
              <a:rPr lang="en-US" sz="1400" b="1" dirty="0">
                <a:latin typeface="Calibri"/>
                <a:ea typeface="Calibri"/>
                <a:cs typeface="Calibri"/>
                <a:sym typeface="Calibri"/>
              </a:rPr>
              <a:t> money or fiat money.</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4. Differentiate between various money </a:t>
            </a:r>
            <a:r>
              <a:rPr lang="en-US" sz="1400" b="1" dirty="0">
                <a:solidFill>
                  <a:schemeClr val="accent3">
                    <a:lumMod val="75000"/>
                  </a:schemeClr>
                </a:solidFill>
                <a:latin typeface="Calibri"/>
                <a:ea typeface="Calibri"/>
                <a:cs typeface="Calibri"/>
                <a:sym typeface="Calibri"/>
              </a:rPr>
              <a:t>aggregates</a:t>
            </a:r>
            <a:r>
              <a:rPr lang="en-US" sz="1400" b="1" dirty="0">
                <a:latin typeface="Calibri"/>
                <a:ea typeface="Calibri"/>
                <a:cs typeface="Calibri"/>
                <a:sym typeface="Calibri"/>
              </a:rPr>
              <a:t>.</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5. Present the organizational </a:t>
            </a:r>
            <a:r>
              <a:rPr lang="en-US" sz="1400" b="1" dirty="0">
                <a:solidFill>
                  <a:schemeClr val="accent3">
                    <a:lumMod val="75000"/>
                  </a:schemeClr>
                </a:solidFill>
                <a:latin typeface="Calibri"/>
                <a:ea typeface="Calibri"/>
                <a:cs typeface="Calibri"/>
                <a:sym typeface="Calibri"/>
              </a:rPr>
              <a:t>structure of the Fed</a:t>
            </a:r>
            <a:r>
              <a:rPr lang="en-US" sz="1400" b="1" dirty="0">
                <a:latin typeface="Calibri"/>
                <a:ea typeface="Calibri"/>
                <a:cs typeface="Calibri"/>
                <a:sym typeface="Calibri"/>
              </a:rPr>
              <a:t>.</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6. Explain how </a:t>
            </a:r>
            <a:r>
              <a:rPr lang="en-US" sz="1400" b="1" dirty="0">
                <a:solidFill>
                  <a:schemeClr val="accent3">
                    <a:lumMod val="75000"/>
                  </a:schemeClr>
                </a:solidFill>
                <a:latin typeface="Calibri"/>
                <a:ea typeface="Calibri"/>
                <a:cs typeface="Calibri"/>
                <a:sym typeface="Calibri"/>
              </a:rPr>
              <a:t>open market </a:t>
            </a:r>
            <a:r>
              <a:rPr lang="en-US" sz="1400" b="1" dirty="0">
                <a:latin typeface="Calibri"/>
                <a:ea typeface="Calibri"/>
                <a:cs typeface="Calibri"/>
                <a:sym typeface="Calibri"/>
              </a:rPr>
              <a:t>operations impact the money supply.</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7. Examine the role of </a:t>
            </a:r>
            <a:r>
              <a:rPr lang="en-US" sz="1400" b="1" dirty="0">
                <a:solidFill>
                  <a:schemeClr val="accent3">
                    <a:lumMod val="75000"/>
                  </a:schemeClr>
                </a:solidFill>
                <a:latin typeface="Calibri"/>
                <a:ea typeface="Calibri"/>
                <a:cs typeface="Calibri"/>
                <a:sym typeface="Calibri"/>
              </a:rPr>
              <a:t>monetary policy </a:t>
            </a:r>
            <a:r>
              <a:rPr lang="en-US" sz="1400" b="1" dirty="0">
                <a:latin typeface="Calibri"/>
                <a:ea typeface="Calibri"/>
                <a:cs typeface="Calibri"/>
                <a:sym typeface="Calibri"/>
              </a:rPr>
              <a:t>in influencing an economy.</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8. Calculate how much money </a:t>
            </a:r>
            <a:r>
              <a:rPr lang="en-US" sz="1400" b="1" dirty="0">
                <a:solidFill>
                  <a:schemeClr val="accent3">
                    <a:lumMod val="75000"/>
                  </a:schemeClr>
                </a:solidFill>
                <a:latin typeface="Calibri"/>
                <a:ea typeface="Calibri"/>
                <a:cs typeface="Calibri"/>
                <a:sym typeface="Calibri"/>
              </a:rPr>
              <a:t>fractional reserve banking </a:t>
            </a:r>
            <a:r>
              <a:rPr lang="en-US" sz="1400" b="1" dirty="0">
                <a:latin typeface="Calibri"/>
                <a:ea typeface="Calibri"/>
                <a:cs typeface="Calibri"/>
                <a:sym typeface="Calibri"/>
              </a:rPr>
              <a:t>can create in different scenarios.</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9. Determine the impact of a change in </a:t>
            </a:r>
            <a:r>
              <a:rPr lang="en-US" sz="1400" b="1" dirty="0">
                <a:solidFill>
                  <a:schemeClr val="accent3">
                    <a:lumMod val="75000"/>
                  </a:schemeClr>
                </a:solidFill>
                <a:latin typeface="Calibri"/>
                <a:ea typeface="Calibri"/>
                <a:cs typeface="Calibri"/>
                <a:sym typeface="Calibri"/>
              </a:rPr>
              <a:t>reserve requirements </a:t>
            </a:r>
            <a:r>
              <a:rPr lang="en-US" sz="1400" b="1" dirty="0">
                <a:latin typeface="Calibri"/>
                <a:ea typeface="Calibri"/>
                <a:cs typeface="Calibri"/>
                <a:sym typeface="Calibri"/>
              </a:rPr>
              <a:t>on the money supply.</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10. Given data on a bank's </a:t>
            </a:r>
            <a:r>
              <a:rPr lang="en-US" sz="1400" b="1" dirty="0">
                <a:solidFill>
                  <a:schemeClr val="accent3">
                    <a:lumMod val="75000"/>
                  </a:schemeClr>
                </a:solidFill>
                <a:latin typeface="Calibri"/>
                <a:ea typeface="Calibri"/>
                <a:cs typeface="Calibri"/>
                <a:sym typeface="Calibri"/>
              </a:rPr>
              <a:t>balance sheets</a:t>
            </a:r>
            <a:r>
              <a:rPr lang="en-US" sz="1400" b="1" dirty="0">
                <a:latin typeface="Calibri"/>
                <a:ea typeface="Calibri"/>
                <a:cs typeface="Calibri"/>
                <a:sym typeface="Calibri"/>
              </a:rPr>
              <a:t>, evaluate the bank's reserve situation.</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11. Calculate the value of the money </a:t>
            </a:r>
            <a:r>
              <a:rPr lang="en-US" sz="1400" b="1" dirty="0">
                <a:solidFill>
                  <a:schemeClr val="accent3">
                    <a:lumMod val="75000"/>
                  </a:schemeClr>
                </a:solidFill>
                <a:latin typeface="Calibri"/>
                <a:ea typeface="Calibri"/>
                <a:cs typeface="Calibri"/>
                <a:sym typeface="Calibri"/>
              </a:rPr>
              <a:t>multiplier</a:t>
            </a:r>
            <a:r>
              <a:rPr lang="en-US" sz="1400" b="1" dirty="0">
                <a:latin typeface="Calibri"/>
                <a:ea typeface="Calibri"/>
                <a:cs typeface="Calibri"/>
                <a:sym typeface="Calibri"/>
              </a:rPr>
              <a:t> using the reserve ratio.</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12. Given a bank's balance sheet, calculate the </a:t>
            </a:r>
            <a:r>
              <a:rPr lang="en-US" sz="1400" b="1" dirty="0">
                <a:solidFill>
                  <a:schemeClr val="accent3">
                    <a:lumMod val="75000"/>
                  </a:schemeClr>
                </a:solidFill>
                <a:latin typeface="Calibri"/>
                <a:ea typeface="Calibri"/>
                <a:cs typeface="Calibri"/>
                <a:sym typeface="Calibri"/>
              </a:rPr>
              <a:t>leverage ratio</a:t>
            </a:r>
            <a:r>
              <a:rPr lang="en-US" sz="1400" b="1" dirty="0">
                <a:latin typeface="Calibri"/>
                <a:ea typeface="Calibri"/>
                <a:cs typeface="Calibri"/>
                <a:sym typeface="Calibri"/>
              </a:rPr>
              <a:t>.</a:t>
            </a:r>
            <a:endParaRPr sz="1400" dirty="0"/>
          </a:p>
          <a:p>
            <a:pPr marL="0" lvl="0" indent="0" algn="l" rtl="0">
              <a:lnSpc>
                <a:spcPct val="90000"/>
              </a:lnSpc>
              <a:spcBef>
                <a:spcPts val="1000"/>
              </a:spcBef>
              <a:spcAft>
                <a:spcPts val="0"/>
              </a:spcAft>
              <a:buClr>
                <a:schemeClr val="dk1"/>
              </a:buClr>
              <a:buSzPts val="1000"/>
              <a:buNone/>
            </a:pPr>
            <a:r>
              <a:rPr lang="en-US" sz="1400" b="1" dirty="0">
                <a:latin typeface="Calibri"/>
                <a:ea typeface="Calibri"/>
                <a:cs typeface="Calibri"/>
                <a:sym typeface="Calibri"/>
              </a:rPr>
              <a:t>13. Explain how the </a:t>
            </a:r>
            <a:r>
              <a:rPr lang="en-US" sz="1400" b="1" dirty="0">
                <a:solidFill>
                  <a:schemeClr val="accent3">
                    <a:lumMod val="75000"/>
                  </a:schemeClr>
                </a:solidFill>
                <a:latin typeface="Calibri"/>
                <a:ea typeface="Calibri"/>
                <a:cs typeface="Calibri"/>
                <a:sym typeface="Calibri"/>
              </a:rPr>
              <a:t>discount rate </a:t>
            </a:r>
            <a:r>
              <a:rPr lang="en-US" sz="1400" b="1" dirty="0">
                <a:latin typeface="Calibri"/>
                <a:ea typeface="Calibri"/>
                <a:cs typeface="Calibri"/>
                <a:sym typeface="Calibri"/>
              </a:rPr>
              <a:t>impacts the money supply.</a:t>
            </a:r>
            <a:endParaRPr sz="1400" dirty="0"/>
          </a:p>
          <a:p>
            <a:pPr marL="0" lvl="0" indent="0" algn="l" rtl="0">
              <a:lnSpc>
                <a:spcPct val="90000"/>
              </a:lnSpc>
              <a:spcBef>
                <a:spcPts val="1000"/>
              </a:spcBef>
              <a:spcAft>
                <a:spcPts val="1800"/>
              </a:spcAft>
              <a:buClr>
                <a:schemeClr val="dk1"/>
              </a:buClr>
              <a:buSzPts val="1000"/>
              <a:buNone/>
            </a:pPr>
            <a:r>
              <a:rPr lang="en-US" sz="1400" b="1" dirty="0">
                <a:latin typeface="Calibri"/>
                <a:ea typeface="Calibri"/>
                <a:cs typeface="Calibri"/>
                <a:sym typeface="Calibri"/>
              </a:rPr>
              <a:t>14. Describe the </a:t>
            </a:r>
            <a:r>
              <a:rPr lang="en-US" sz="1400" b="1" u="sng" dirty="0">
                <a:solidFill>
                  <a:schemeClr val="hlink"/>
                </a:solidFill>
                <a:latin typeface="Calibri"/>
                <a:ea typeface="Calibri"/>
                <a:cs typeface="Calibri"/>
                <a:sym typeface="Calibri"/>
                <a:hlinkClick r:id="rId3"/>
              </a:rPr>
              <a:t>Current Central Banking Framework: Monetary Policy with Ample Reserves</a:t>
            </a:r>
            <a:r>
              <a:rPr lang="en-US" sz="1400" b="1" dirty="0">
                <a:latin typeface="Calibri"/>
                <a:ea typeface="Calibri"/>
                <a:cs typeface="Calibri"/>
                <a:sym typeface="Calibri"/>
              </a:rPr>
              <a:t>.</a:t>
            </a:r>
            <a:endParaRPr sz="1400" dirty="0"/>
          </a:p>
        </p:txBody>
      </p:sp>
      <p:pic>
        <p:nvPicPr>
          <p:cNvPr id="86" name="Google Shape;86;p17" descr="A red pin is pinned on a calendar date"/>
          <p:cNvPicPr preferRelativeResize="0"/>
          <p:nvPr/>
        </p:nvPicPr>
        <p:blipFill rotWithShape="1">
          <a:blip r:embed="rId4">
            <a:alphaModFix/>
          </a:blip>
          <a:srcRect l="54881"/>
          <a:stretch/>
        </p:blipFill>
        <p:spPr>
          <a:xfrm>
            <a:off x="15" y="10"/>
            <a:ext cx="3528493" cy="6857991"/>
          </a:xfrm>
          <a:prstGeom prst="rect">
            <a:avLst/>
          </a:prstGeom>
          <a:noFill/>
          <a:ln>
            <a:noFill/>
          </a:ln>
        </p:spPr>
      </p:pic>
      <p:cxnSp>
        <p:nvCxnSpPr>
          <p:cNvPr id="87" name="Google Shape;87;p17"/>
          <p:cNvCxnSpPr/>
          <p:nvPr/>
        </p:nvCxnSpPr>
        <p:spPr>
          <a:xfrm>
            <a:off x="3931973" y="881302"/>
            <a:ext cx="4731900" cy="0"/>
          </a:xfrm>
          <a:prstGeom prst="straightConnector1">
            <a:avLst/>
          </a:prstGeom>
          <a:noFill/>
          <a:ln w="19050" cap="flat" cmpd="sng">
            <a:solidFill>
              <a:srgbClr val="FF3E13"/>
            </a:solidFill>
            <a:prstDash val="solid"/>
            <a:miter lim="800000"/>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1"/>
        <p:cNvGrpSpPr/>
        <p:nvPr/>
      </p:nvGrpSpPr>
      <p:grpSpPr>
        <a:xfrm>
          <a:off x="0" y="0"/>
          <a:ext cx="0" cy="0"/>
          <a:chOff x="0" y="0"/>
          <a:chExt cx="0" cy="0"/>
        </a:xfrm>
      </p:grpSpPr>
      <p:sp>
        <p:nvSpPr>
          <p:cNvPr id="392" name="Google Shape;392;p57"/>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3" name="Google Shape;393;p57"/>
          <p:cNvSpPr/>
          <p:nvPr/>
        </p:nvSpPr>
        <p:spPr>
          <a:xfrm>
            <a:off x="3106623" y="610728"/>
            <a:ext cx="569713" cy="5710965"/>
          </a:xfrm>
          <a:custGeom>
            <a:avLst/>
            <a:gdLst/>
            <a:ahLst/>
            <a:cxnLst/>
            <a:rect l="l" t="t" r="r" b="b"/>
            <a:pathLst>
              <a:path w="414" h="2447" extrusionOk="0">
                <a:moveTo>
                  <a:pt x="414" y="2447"/>
                </a:moveTo>
                <a:lnTo>
                  <a:pt x="0" y="2247"/>
                </a:lnTo>
                <a:lnTo>
                  <a:pt x="0" y="0"/>
                </a:lnTo>
                <a:lnTo>
                  <a:pt x="414" y="200"/>
                </a:lnTo>
                <a:lnTo>
                  <a:pt x="414" y="2447"/>
                </a:lnTo>
                <a:close/>
              </a:path>
            </a:pathLst>
          </a:custGeom>
          <a:solidFill>
            <a:srgbClr val="3660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4" name="Google Shape;394;p57"/>
          <p:cNvSpPr/>
          <p:nvPr/>
        </p:nvSpPr>
        <p:spPr>
          <a:xfrm>
            <a:off x="3108327" y="343079"/>
            <a:ext cx="361991" cy="5521414"/>
          </a:xfrm>
          <a:custGeom>
            <a:avLst/>
            <a:gdLst/>
            <a:ahLst/>
            <a:cxnLst/>
            <a:rect l="l" t="t" r="r" b="b"/>
            <a:pathLst>
              <a:path w="209" h="2358" extrusionOk="0">
                <a:moveTo>
                  <a:pt x="209" y="2246"/>
                </a:moveTo>
                <a:lnTo>
                  <a:pt x="0" y="2358"/>
                </a:lnTo>
                <a:lnTo>
                  <a:pt x="0" y="111"/>
                </a:lnTo>
                <a:lnTo>
                  <a:pt x="209" y="0"/>
                </a:lnTo>
                <a:lnTo>
                  <a:pt x="209" y="2246"/>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5" name="Google Shape;395;p57"/>
          <p:cNvSpPr/>
          <p:nvPr/>
        </p:nvSpPr>
        <p:spPr>
          <a:xfrm>
            <a:off x="-2283" y="340424"/>
            <a:ext cx="3472603" cy="5265795"/>
          </a:xfrm>
          <a:custGeom>
            <a:avLst/>
            <a:gdLst/>
            <a:ahLst/>
            <a:cxnLst/>
            <a:rect l="l" t="t" r="r" b="b"/>
            <a:pathLst>
              <a:path w="4630139" h="5265795" extrusionOk="0">
                <a:moveTo>
                  <a:pt x="0" y="0"/>
                </a:moveTo>
                <a:lnTo>
                  <a:pt x="4630139" y="0"/>
                </a:lnTo>
                <a:lnTo>
                  <a:pt x="4630139" y="5265795"/>
                </a:lnTo>
                <a:lnTo>
                  <a:pt x="0" y="5265795"/>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6" name="Google Shape;396;p57" descr="A screenshot of a cell phone&#10;&#10;Description automatically generated"/>
          <p:cNvPicPr preferRelativeResize="0">
            <a:picLocks noGrp="1"/>
          </p:cNvPicPr>
          <p:nvPr>
            <p:ph type="body" idx="4294967295"/>
          </p:nvPr>
        </p:nvPicPr>
        <p:blipFill rotWithShape="1">
          <a:blip r:embed="rId3">
            <a:alphaModFix/>
          </a:blip>
          <a:srcRect/>
          <a:stretch/>
        </p:blipFill>
        <p:spPr>
          <a:xfrm>
            <a:off x="381315" y="111669"/>
            <a:ext cx="2484009" cy="6210024"/>
          </a:xfrm>
          <a:prstGeom prst="rect">
            <a:avLst/>
          </a:prstGeom>
          <a:noFill/>
          <a:ln>
            <a:noFill/>
          </a:ln>
        </p:spPr>
      </p:pic>
      <p:sp>
        <p:nvSpPr>
          <p:cNvPr id="397" name="Google Shape;397;p57"/>
          <p:cNvSpPr/>
          <p:nvPr/>
        </p:nvSpPr>
        <p:spPr>
          <a:xfrm>
            <a:off x="3676335" y="1071563"/>
            <a:ext cx="5467663" cy="5242298"/>
          </a:xfrm>
          <a:custGeom>
            <a:avLst/>
            <a:gdLst/>
            <a:ahLst/>
            <a:cxnLst/>
            <a:rect l="l" t="t" r="r" b="b"/>
            <a:pathLst>
              <a:path w="7290218" h="5242298" extrusionOk="0">
                <a:moveTo>
                  <a:pt x="0" y="0"/>
                </a:moveTo>
                <a:lnTo>
                  <a:pt x="7290218" y="0"/>
                </a:lnTo>
                <a:lnTo>
                  <a:pt x="7290218" y="5242298"/>
                </a:lnTo>
                <a:lnTo>
                  <a:pt x="0" y="524229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8" name="Google Shape;398;p57" descr="Brand — Pear Deck"/>
          <p:cNvPicPr preferRelativeResize="0"/>
          <p:nvPr/>
        </p:nvPicPr>
        <p:blipFill rotWithShape="1">
          <a:blip r:embed="rId4">
            <a:alphaModFix/>
          </a:blip>
          <a:srcRect/>
          <a:stretch/>
        </p:blipFill>
        <p:spPr>
          <a:xfrm>
            <a:off x="4207248" y="4042502"/>
            <a:ext cx="4515547" cy="1516850"/>
          </a:xfrm>
          <a:prstGeom prst="rect">
            <a:avLst/>
          </a:prstGeom>
          <a:noFill/>
          <a:ln>
            <a:noFill/>
          </a:ln>
        </p:spPr>
      </p:pic>
      <p:sp>
        <p:nvSpPr>
          <p:cNvPr id="399" name="Google Shape;399;p57"/>
          <p:cNvSpPr txBox="1"/>
          <p:nvPr/>
        </p:nvSpPr>
        <p:spPr>
          <a:xfrm>
            <a:off x="3851636" y="1540060"/>
            <a:ext cx="5226772" cy="24006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000" dirty="0">
                <a:solidFill>
                  <a:schemeClr val="lt1"/>
                </a:solidFill>
                <a:latin typeface="Calibri"/>
                <a:ea typeface="Calibri"/>
                <a:cs typeface="Calibri"/>
                <a:sym typeface="Calibri"/>
              </a:rPr>
              <a:t>Good Online Teaching Practices</a:t>
            </a:r>
            <a:endParaRPr dirty="0"/>
          </a:p>
          <a:p>
            <a:pPr marL="0" marR="0" lvl="0" indent="0" algn="l" rtl="0">
              <a:spcBef>
                <a:spcPts val="0"/>
              </a:spcBef>
              <a:spcAft>
                <a:spcPts val="0"/>
              </a:spcAft>
              <a:buNone/>
            </a:pPr>
            <a:endParaRPr sz="5000" dirty="0">
              <a:solidFill>
                <a:schemeClr val="lt1"/>
              </a:solidFill>
              <a:latin typeface="Calibri"/>
              <a:ea typeface="Calibri"/>
              <a:cs typeface="Calibri"/>
              <a:sym typeface="Calibri"/>
            </a:endParaRPr>
          </a:p>
        </p:txBody>
      </p:sp>
      <p:sp>
        <p:nvSpPr>
          <p:cNvPr id="400" name="Google Shape;400;p57"/>
          <p:cNvSpPr txBox="1"/>
          <p:nvPr/>
        </p:nvSpPr>
        <p:spPr>
          <a:xfrm>
            <a:off x="4742728" y="5675362"/>
            <a:ext cx="34445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peardeck.com</a:t>
            </a:r>
            <a:r>
              <a:rPr lang="en-US" sz="1800">
                <a:solidFill>
                  <a:schemeClr val="dk1"/>
                </a:solidFill>
                <a:latin typeface="Arial"/>
                <a:ea typeface="Arial"/>
                <a:cs typeface="Arial"/>
                <a:sym typeface="Arial"/>
              </a:rPr>
              <a:t> (Level 1, $0)</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8"/>
          <p:cNvSpPr txBox="1">
            <a:spLocks noGrp="1"/>
          </p:cNvSpPr>
          <p:nvPr>
            <p:ph type="title"/>
          </p:nvPr>
        </p:nvSpPr>
        <p:spPr>
          <a:xfrm>
            <a:off x="-108975" y="1297150"/>
            <a:ext cx="9461400" cy="915600"/>
          </a:xfrm>
          <a:prstGeom prst="rect">
            <a:avLst/>
          </a:prstGeom>
          <a:noFill/>
          <a:ln>
            <a:noFill/>
          </a:ln>
        </p:spPr>
        <p:txBody>
          <a:bodyPr spcFirstLastPara="1" wrap="square" lIns="91425" tIns="45700" rIns="91425" bIns="45700" anchor="ctr" anchorCtr="0">
            <a:noAutofit/>
          </a:bodyPr>
          <a:lstStyle/>
          <a:p>
            <a:pPr marL="0" lvl="0" indent="0" algn="ctr" rtl="0">
              <a:lnSpc>
                <a:spcPct val="143975"/>
              </a:lnSpc>
              <a:spcBef>
                <a:spcPts val="0"/>
              </a:spcBef>
              <a:spcAft>
                <a:spcPts val="0"/>
              </a:spcAft>
              <a:buNone/>
            </a:pPr>
            <a:r>
              <a:rPr lang="en-US" sz="3959" u="sng">
                <a:solidFill>
                  <a:schemeClr val="hlink"/>
                </a:solidFill>
                <a:hlinkClick r:id="rId3"/>
              </a:rPr>
              <a:t>Voluntary National Content </a:t>
            </a:r>
            <a:br>
              <a:rPr lang="en-US" sz="3959" u="sng">
                <a:solidFill>
                  <a:schemeClr val="hlink"/>
                </a:solidFill>
                <a:hlinkClick r:id="rId3"/>
              </a:rPr>
            </a:br>
            <a:r>
              <a:rPr lang="en-US" sz="3959" u="sng">
                <a:solidFill>
                  <a:schemeClr val="hlink"/>
                </a:solidFill>
                <a:hlinkClick r:id="rId3"/>
              </a:rPr>
              <a:t>Standards in Economics</a:t>
            </a:r>
            <a:endParaRPr sz="4950" b="1"/>
          </a:p>
        </p:txBody>
      </p:sp>
      <p:pic>
        <p:nvPicPr>
          <p:cNvPr id="407" name="Google Shape;407;p58"/>
          <p:cNvPicPr preferRelativeResize="0"/>
          <p:nvPr/>
        </p:nvPicPr>
        <p:blipFill rotWithShape="1">
          <a:blip r:embed="rId4">
            <a:alphaModFix/>
          </a:blip>
          <a:srcRect/>
          <a:stretch/>
        </p:blipFill>
        <p:spPr>
          <a:xfrm>
            <a:off x="778162" y="2490675"/>
            <a:ext cx="7508590" cy="40018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9"/>
          <p:cNvSpPr txBox="1">
            <a:spLocks noGrp="1"/>
          </p:cNvSpPr>
          <p:nvPr>
            <p:ph type="title"/>
          </p:nvPr>
        </p:nvSpPr>
        <p:spPr>
          <a:xfrm>
            <a:off x="-108975" y="1297150"/>
            <a:ext cx="9461400" cy="915600"/>
          </a:xfrm>
          <a:prstGeom prst="rect">
            <a:avLst/>
          </a:prstGeom>
          <a:noFill/>
          <a:ln>
            <a:noFill/>
          </a:ln>
        </p:spPr>
        <p:txBody>
          <a:bodyPr spcFirstLastPara="1" wrap="square" lIns="91425" tIns="45700" rIns="91425" bIns="45700" anchor="ctr" anchorCtr="0">
            <a:noAutofit/>
          </a:bodyPr>
          <a:lstStyle/>
          <a:p>
            <a:pPr marL="0" lvl="0" indent="0" algn="ctr" rtl="0">
              <a:lnSpc>
                <a:spcPct val="143975"/>
              </a:lnSpc>
              <a:spcBef>
                <a:spcPts val="0"/>
              </a:spcBef>
              <a:spcAft>
                <a:spcPts val="0"/>
              </a:spcAft>
              <a:buNone/>
            </a:pPr>
            <a:r>
              <a:rPr lang="en-US" sz="3959" u="sng">
                <a:solidFill>
                  <a:schemeClr val="hlink"/>
                </a:solidFill>
                <a:hlinkClick r:id="rId3"/>
              </a:rPr>
              <a:t>Voluntary National Content </a:t>
            </a:r>
            <a:br>
              <a:rPr lang="en-US" sz="3959" u="sng">
                <a:solidFill>
                  <a:schemeClr val="hlink"/>
                </a:solidFill>
                <a:hlinkClick r:id="rId3"/>
              </a:rPr>
            </a:br>
            <a:r>
              <a:rPr lang="en-US" sz="3959" u="sng">
                <a:solidFill>
                  <a:schemeClr val="hlink"/>
                </a:solidFill>
                <a:hlinkClick r:id="rId3"/>
              </a:rPr>
              <a:t>Standards in Economics</a:t>
            </a:r>
            <a:endParaRPr sz="4950" b="1"/>
          </a:p>
        </p:txBody>
      </p:sp>
      <p:pic>
        <p:nvPicPr>
          <p:cNvPr id="414" name="Google Shape;414;p59"/>
          <p:cNvPicPr preferRelativeResize="0"/>
          <p:nvPr/>
        </p:nvPicPr>
        <p:blipFill>
          <a:blip r:embed="rId4">
            <a:alphaModFix/>
          </a:blip>
          <a:stretch>
            <a:fillRect/>
          </a:stretch>
        </p:blipFill>
        <p:spPr>
          <a:xfrm>
            <a:off x="750063" y="2482250"/>
            <a:ext cx="7743325" cy="3873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Google Shape;420;p60"/>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421" name="Google Shape;421;p60"/>
          <p:cNvGrpSpPr/>
          <p:nvPr/>
        </p:nvGrpSpPr>
        <p:grpSpPr>
          <a:xfrm>
            <a:off x="307282" y="635715"/>
            <a:ext cx="8356656" cy="2482136"/>
            <a:chOff x="409710" y="635715"/>
            <a:chExt cx="11142208" cy="2482136"/>
          </a:xfrm>
        </p:grpSpPr>
        <p:sp>
          <p:nvSpPr>
            <p:cNvPr id="422" name="Google Shape;422;p60"/>
            <p:cNvSpPr/>
            <p:nvPr/>
          </p:nvSpPr>
          <p:spPr>
            <a:xfrm>
              <a:off x="11223203" y="635716"/>
              <a:ext cx="328612"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3" name="Google Shape;423;p60"/>
            <p:cNvSpPr/>
            <p:nvPr/>
          </p:nvSpPr>
          <p:spPr>
            <a:xfrm>
              <a:off x="409710" y="1022350"/>
              <a:ext cx="709612"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4" name="Google Shape;424;p60"/>
            <p:cNvSpPr/>
            <p:nvPr/>
          </p:nvSpPr>
          <p:spPr>
            <a:xfrm>
              <a:off x="409710" y="837744"/>
              <a:ext cx="403225"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3660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5" name="Google Shape;425;p60"/>
            <p:cNvSpPr/>
            <p:nvPr/>
          </p:nvSpPr>
          <p:spPr>
            <a:xfrm>
              <a:off x="644660" y="640894"/>
              <a:ext cx="168275"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6" name="Google Shape;426;p60"/>
            <p:cNvSpPr/>
            <p:nvPr/>
          </p:nvSpPr>
          <p:spPr>
            <a:xfrm>
              <a:off x="644055" y="635715"/>
              <a:ext cx="10907863"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27" name="Google Shape;427;p60"/>
          <p:cNvSpPr txBox="1">
            <a:spLocks noGrp="1"/>
          </p:cNvSpPr>
          <p:nvPr>
            <p:ph type="title"/>
          </p:nvPr>
        </p:nvSpPr>
        <p:spPr>
          <a:xfrm>
            <a:off x="785460" y="759805"/>
            <a:ext cx="772989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500">
                <a:solidFill>
                  <a:srgbClr val="FFFFFF"/>
                </a:solidFill>
                <a:latin typeface="Calibri"/>
                <a:ea typeface="Calibri"/>
                <a:cs typeface="Calibri"/>
                <a:sym typeface="Calibri"/>
              </a:rPr>
              <a:t>State Standards</a:t>
            </a:r>
            <a:endParaRPr sz="3500" b="1">
              <a:solidFill>
                <a:srgbClr val="FFFFFF"/>
              </a:solidFill>
              <a:latin typeface="Calibri"/>
              <a:ea typeface="Calibri"/>
              <a:cs typeface="Calibri"/>
              <a:sym typeface="Calibri"/>
            </a:endParaRPr>
          </a:p>
        </p:txBody>
      </p:sp>
      <p:sp>
        <p:nvSpPr>
          <p:cNvPr id="428" name="Google Shape;428;p60"/>
          <p:cNvSpPr txBox="1">
            <a:spLocks noGrp="1"/>
          </p:cNvSpPr>
          <p:nvPr>
            <p:ph type="body" idx="4294967295"/>
          </p:nvPr>
        </p:nvSpPr>
        <p:spPr>
          <a:xfrm>
            <a:off x="1068678" y="2494450"/>
            <a:ext cx="3040158" cy="3563159"/>
          </a:xfrm>
          <a:prstGeom prst="rect">
            <a:avLst/>
          </a:prstGeom>
          <a:noFill/>
          <a:ln>
            <a:noFill/>
          </a:ln>
        </p:spPr>
        <p:txBody>
          <a:bodyPr spcFirstLastPara="1" wrap="square" lIns="91425" tIns="45700" rIns="91425" bIns="45700" anchor="t" anchorCtr="0">
            <a:noAutofit/>
          </a:bodyPr>
          <a:lstStyle/>
          <a:p>
            <a:pPr marL="571500" lvl="0" indent="-457200" algn="l" rtl="0">
              <a:lnSpc>
                <a:spcPct val="90000"/>
              </a:lnSpc>
              <a:spcBef>
                <a:spcPts val="0"/>
              </a:spcBef>
              <a:spcAft>
                <a:spcPts val="0"/>
              </a:spcAft>
              <a:buClr>
                <a:schemeClr val="dk1"/>
              </a:buClr>
              <a:buSzPts val="2100"/>
              <a:buFont typeface="Calibri"/>
              <a:buAutoNum type="arabicPeriod"/>
            </a:pPr>
            <a:r>
              <a:rPr lang="en-US" sz="2100" b="1">
                <a:latin typeface="Calibri"/>
                <a:ea typeface="Calibri"/>
                <a:cs typeface="Calibri"/>
                <a:sym typeface="Calibri"/>
              </a:rPr>
              <a:t>Connect</a:t>
            </a:r>
            <a:r>
              <a:rPr lang="en-US" sz="2100">
                <a:latin typeface="Calibri"/>
                <a:ea typeface="Calibri"/>
                <a:cs typeface="Calibri"/>
                <a:sym typeface="Calibri"/>
              </a:rPr>
              <a:t> to regional and state standards at EconEdLink.org</a:t>
            </a:r>
            <a:endParaRPr/>
          </a:p>
          <a:p>
            <a:pPr marL="571500" lvl="0" indent="-457200" algn="l" rtl="0">
              <a:lnSpc>
                <a:spcPct val="90000"/>
              </a:lnSpc>
              <a:spcBef>
                <a:spcPts val="1800"/>
              </a:spcBef>
              <a:spcAft>
                <a:spcPts val="0"/>
              </a:spcAft>
              <a:buClr>
                <a:schemeClr val="dk1"/>
              </a:buClr>
              <a:buSzPts val="2100"/>
              <a:buFont typeface="Calibri"/>
              <a:buAutoNum type="arabicPeriod"/>
            </a:pPr>
            <a:r>
              <a:rPr lang="en-US" sz="2100" b="1">
                <a:latin typeface="Calibri"/>
                <a:ea typeface="Calibri"/>
                <a:cs typeface="Calibri"/>
                <a:sym typeface="Calibri"/>
              </a:rPr>
              <a:t>Search</a:t>
            </a:r>
            <a:r>
              <a:rPr lang="en-US" sz="2100">
                <a:latin typeface="Calibri"/>
                <a:ea typeface="Calibri"/>
                <a:cs typeface="Calibri"/>
                <a:sym typeface="Calibri"/>
              </a:rPr>
              <a:t> for “deficit” </a:t>
            </a:r>
            <a:endParaRPr/>
          </a:p>
          <a:p>
            <a:pPr marL="571500" lvl="0" indent="-457200" algn="l" rtl="0">
              <a:lnSpc>
                <a:spcPct val="90000"/>
              </a:lnSpc>
              <a:spcBef>
                <a:spcPts val="1800"/>
              </a:spcBef>
              <a:spcAft>
                <a:spcPts val="0"/>
              </a:spcAft>
              <a:buClr>
                <a:schemeClr val="dk1"/>
              </a:buClr>
              <a:buSzPts val="2100"/>
              <a:buFont typeface="Calibri"/>
              <a:buAutoNum type="arabicPeriod"/>
            </a:pPr>
            <a:r>
              <a:rPr lang="en-US" sz="2100" b="1">
                <a:latin typeface="Calibri"/>
                <a:ea typeface="Calibri"/>
                <a:cs typeface="Calibri"/>
                <a:sym typeface="Calibri"/>
              </a:rPr>
              <a:t>Choose</a:t>
            </a:r>
            <a:r>
              <a:rPr lang="en-US" sz="2100">
                <a:latin typeface="Calibri"/>
                <a:ea typeface="Calibri"/>
                <a:cs typeface="Calibri"/>
                <a:sym typeface="Calibri"/>
              </a:rPr>
              <a:t> a lesson </a:t>
            </a:r>
            <a:endParaRPr/>
          </a:p>
          <a:p>
            <a:pPr marL="571500" lvl="0" indent="-457200" algn="l" rtl="0">
              <a:lnSpc>
                <a:spcPct val="90000"/>
              </a:lnSpc>
              <a:spcBef>
                <a:spcPts val="1800"/>
              </a:spcBef>
              <a:spcAft>
                <a:spcPts val="0"/>
              </a:spcAft>
              <a:buClr>
                <a:schemeClr val="dk1"/>
              </a:buClr>
              <a:buSzPts val="2100"/>
              <a:buFont typeface="Calibri"/>
              <a:buAutoNum type="arabicPeriod"/>
            </a:pPr>
            <a:r>
              <a:rPr lang="en-US" sz="2100" b="1">
                <a:latin typeface="Calibri"/>
                <a:ea typeface="Calibri"/>
                <a:cs typeface="Calibri"/>
                <a:sym typeface="Calibri"/>
              </a:rPr>
              <a:t>Click</a:t>
            </a:r>
            <a:r>
              <a:rPr lang="en-US" sz="2100">
                <a:latin typeface="Calibri"/>
                <a:ea typeface="Calibri"/>
                <a:cs typeface="Calibri"/>
                <a:sym typeface="Calibri"/>
              </a:rPr>
              <a:t> on State Standards</a:t>
            </a:r>
            <a:endParaRPr/>
          </a:p>
          <a:p>
            <a:pPr marL="571500" lvl="0" indent="-457200" algn="l" rtl="0">
              <a:lnSpc>
                <a:spcPct val="90000"/>
              </a:lnSpc>
              <a:spcBef>
                <a:spcPts val="1800"/>
              </a:spcBef>
              <a:spcAft>
                <a:spcPts val="0"/>
              </a:spcAft>
              <a:buClr>
                <a:schemeClr val="dk1"/>
              </a:buClr>
              <a:buSzPts val="2100"/>
              <a:buFont typeface="Calibri"/>
              <a:buAutoNum type="arabicPeriod"/>
            </a:pPr>
            <a:r>
              <a:rPr lang="en-US" sz="2100" u="sng">
                <a:solidFill>
                  <a:schemeClr val="hlink"/>
                </a:solidFill>
                <a:latin typeface="Calibri"/>
                <a:ea typeface="Calibri"/>
                <a:cs typeface="Calibri"/>
                <a:sym typeface="Calibri"/>
                <a:hlinkClick r:id="rId3"/>
              </a:rPr>
              <a:t>NYSed.gov</a:t>
            </a:r>
            <a:endParaRPr sz="2100">
              <a:latin typeface="Calibri"/>
              <a:ea typeface="Calibri"/>
              <a:cs typeface="Calibri"/>
              <a:sym typeface="Calibri"/>
            </a:endParaRPr>
          </a:p>
          <a:p>
            <a:pPr marL="114300" lvl="0" indent="0" algn="l" rtl="0">
              <a:lnSpc>
                <a:spcPct val="90000"/>
              </a:lnSpc>
              <a:spcBef>
                <a:spcPts val="1800"/>
              </a:spcBef>
              <a:spcAft>
                <a:spcPts val="0"/>
              </a:spcAft>
              <a:buClr>
                <a:schemeClr val="dk1"/>
              </a:buClr>
              <a:buSzPts val="2100"/>
              <a:buNone/>
            </a:pPr>
            <a:endParaRPr sz="2100">
              <a:latin typeface="Calibri"/>
              <a:ea typeface="Calibri"/>
              <a:cs typeface="Calibri"/>
              <a:sym typeface="Calibri"/>
            </a:endParaRPr>
          </a:p>
          <a:p>
            <a:pPr marL="0" lvl="0" indent="133350" algn="l" rtl="0">
              <a:lnSpc>
                <a:spcPct val="90000"/>
              </a:lnSpc>
              <a:spcBef>
                <a:spcPts val="1800"/>
              </a:spcBef>
              <a:spcAft>
                <a:spcPts val="0"/>
              </a:spcAft>
              <a:buClr>
                <a:schemeClr val="dk1"/>
              </a:buClr>
              <a:buSzPts val="2100"/>
              <a:buFont typeface="Arial"/>
              <a:buNone/>
            </a:pPr>
            <a:endParaRPr sz="2100">
              <a:latin typeface="Calibri"/>
              <a:ea typeface="Calibri"/>
              <a:cs typeface="Calibri"/>
              <a:sym typeface="Calibri"/>
            </a:endParaRPr>
          </a:p>
        </p:txBody>
      </p:sp>
      <p:pic>
        <p:nvPicPr>
          <p:cNvPr id="429" name="Google Shape;429;p60"/>
          <p:cNvPicPr preferRelativeResize="0"/>
          <p:nvPr/>
        </p:nvPicPr>
        <p:blipFill rotWithShape="1">
          <a:blip r:embed="rId4">
            <a:alphaModFix/>
          </a:blip>
          <a:srcRect/>
          <a:stretch/>
        </p:blipFill>
        <p:spPr>
          <a:xfrm>
            <a:off x="4506813" y="2694856"/>
            <a:ext cx="4505670" cy="2651121"/>
          </a:xfrm>
          <a:prstGeom prst="rect">
            <a:avLst/>
          </a:prstGeom>
          <a:noFill/>
          <a:ln>
            <a:noFill/>
          </a:ln>
        </p:spPr>
      </p:pic>
      <p:sp>
        <p:nvSpPr>
          <p:cNvPr id="430" name="Google Shape;430;p60"/>
          <p:cNvSpPr/>
          <p:nvPr/>
        </p:nvSpPr>
        <p:spPr>
          <a:xfrm>
            <a:off x="3343686" y="4991765"/>
            <a:ext cx="2067791" cy="420541"/>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1" name="Google Shape;431;p60"/>
          <p:cNvPicPr preferRelativeResize="0"/>
          <p:nvPr/>
        </p:nvPicPr>
        <p:blipFill rotWithShape="1">
          <a:blip r:embed="rId5">
            <a:alphaModFix/>
          </a:blip>
          <a:srcRect/>
          <a:stretch/>
        </p:blipFill>
        <p:spPr>
          <a:xfrm>
            <a:off x="5570917" y="1215733"/>
            <a:ext cx="2105040" cy="49149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anim calcmode="lin" valueType="num">
                                      <p:cBhvr additive="base">
                                        <p:cTn id="7" dur="500"/>
                                        <p:tgtEl>
                                          <p:spTgt spid="4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8">
                                            <p:txEl>
                                              <p:pRg st="1" end="1"/>
                                            </p:txEl>
                                          </p:spTgt>
                                        </p:tgtEl>
                                        <p:attrNameLst>
                                          <p:attrName>style.visibility</p:attrName>
                                        </p:attrNameLst>
                                      </p:cBhvr>
                                      <p:to>
                                        <p:strVal val="visible"/>
                                      </p:to>
                                    </p:set>
                                    <p:anim calcmode="lin" valueType="num">
                                      <p:cBhvr additive="base">
                                        <p:cTn id="12" dur="500"/>
                                        <p:tgtEl>
                                          <p:spTgt spid="4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28">
                                            <p:txEl>
                                              <p:pRg st="2" end="2"/>
                                            </p:txEl>
                                          </p:spTgt>
                                        </p:tgtEl>
                                        <p:attrNameLst>
                                          <p:attrName>style.visibility</p:attrName>
                                        </p:attrNameLst>
                                      </p:cBhvr>
                                      <p:to>
                                        <p:strVal val="visible"/>
                                      </p:to>
                                    </p:set>
                                    <p:anim calcmode="lin" valueType="num">
                                      <p:cBhvr additive="base">
                                        <p:cTn id="17" dur="500"/>
                                        <p:tgtEl>
                                          <p:spTgt spid="42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28">
                                            <p:txEl>
                                              <p:pRg st="3" end="3"/>
                                            </p:txEl>
                                          </p:spTgt>
                                        </p:tgtEl>
                                        <p:attrNameLst>
                                          <p:attrName>style.visibility</p:attrName>
                                        </p:attrNameLst>
                                      </p:cBhvr>
                                      <p:to>
                                        <p:strVal val="visible"/>
                                      </p:to>
                                    </p:set>
                                    <p:anim calcmode="lin" valueType="num">
                                      <p:cBhvr additive="base">
                                        <p:cTn id="22" dur="500"/>
                                        <p:tgtEl>
                                          <p:spTgt spid="42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28">
                                            <p:txEl>
                                              <p:pRg st="4" end="4"/>
                                            </p:txEl>
                                          </p:spTgt>
                                        </p:tgtEl>
                                        <p:attrNameLst>
                                          <p:attrName>style.visibility</p:attrName>
                                        </p:attrNameLst>
                                      </p:cBhvr>
                                      <p:to>
                                        <p:strVal val="visible"/>
                                      </p:to>
                                    </p:set>
                                    <p:anim calcmode="lin" valueType="num">
                                      <p:cBhvr additive="base">
                                        <p:cTn id="27" dur="500"/>
                                        <p:tgtEl>
                                          <p:spTgt spid="42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28">
                                            <p:txEl>
                                              <p:pRg st="5" end="5"/>
                                            </p:txEl>
                                          </p:spTgt>
                                        </p:tgtEl>
                                        <p:attrNameLst>
                                          <p:attrName>style.visibility</p:attrName>
                                        </p:attrNameLst>
                                      </p:cBhvr>
                                      <p:to>
                                        <p:strVal val="visible"/>
                                      </p:to>
                                    </p:set>
                                    <p:anim calcmode="lin" valueType="num">
                                      <p:cBhvr additive="base">
                                        <p:cTn id="32" dur="500"/>
                                        <p:tgtEl>
                                          <p:spTgt spid="42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8">
                                            <p:txEl>
                                              <p:pRg st="6" end="6"/>
                                            </p:txEl>
                                          </p:spTgt>
                                        </p:tgtEl>
                                        <p:attrNameLst>
                                          <p:attrName>style.visibility</p:attrName>
                                        </p:attrNameLst>
                                      </p:cBhvr>
                                      <p:to>
                                        <p:strVal val="visible"/>
                                      </p:to>
                                    </p:set>
                                    <p:anim calcmode="lin" valueType="num">
                                      <p:cBhvr additive="base">
                                        <p:cTn id="37" dur="500"/>
                                        <p:tgtEl>
                                          <p:spTgt spid="42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430"/>
                                        </p:tgtEl>
                                        <p:attrNameLst>
                                          <p:attrName>style.visibility</p:attrName>
                                        </p:attrNameLst>
                                      </p:cBhvr>
                                      <p:to>
                                        <p:strVal val="visible"/>
                                      </p:to>
                                    </p:set>
                                    <p:anim calcmode="lin" valueType="num">
                                      <p:cBhvr additive="base">
                                        <p:cTn id="42" dur="500"/>
                                        <p:tgtEl>
                                          <p:spTgt spid="4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457200" y="123444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Bell Ringer</a:t>
            </a:r>
            <a:endParaRPr/>
          </a:p>
        </p:txBody>
      </p:sp>
      <p:sp>
        <p:nvSpPr>
          <p:cNvPr id="437" name="Google Shape;437;p61"/>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the benefits of deficit spending today outweigh the future costs during a recessions? </a:t>
            </a:r>
            <a:br>
              <a:rPr lang="en-US"/>
            </a:br>
            <a:endParaRPr/>
          </a:p>
          <a:p>
            <a:pPr marL="0" lvl="0" indent="0" algn="l" rtl="0">
              <a:spcBef>
                <a:spcPts val="0"/>
              </a:spcBef>
              <a:spcAft>
                <a:spcPts val="0"/>
              </a:spcAft>
              <a:buNone/>
            </a:pPr>
            <a:r>
              <a:rPr lang="en-US"/>
              <a:t>(Yes, no, it depends based on weighing one positive against one negative aspect of deficit spending. </a:t>
            </a:r>
            <a:endParaRPr/>
          </a:p>
          <a:p>
            <a:pPr marL="0" lvl="0" indent="0" algn="l" rtl="0">
              <a:spcBef>
                <a:spcPts val="1800"/>
              </a:spcBef>
              <a:spcAft>
                <a:spcPts val="0"/>
              </a:spcAft>
              <a:buClr>
                <a:schemeClr val="dk1"/>
              </a:buClr>
              <a:buSzPts val="2800"/>
              <a:buNone/>
            </a:pPr>
            <a:endParaRPr/>
          </a:p>
        </p:txBody>
      </p:sp>
      <p:pic>
        <p:nvPicPr>
          <p:cNvPr id="438" name="Google Shape;438;p61" descr="A picture containing drawing&#10;&#10;Description automatically generated"/>
          <p:cNvPicPr preferRelativeResize="0"/>
          <p:nvPr/>
        </p:nvPicPr>
        <p:blipFill rotWithShape="1">
          <a:blip r:embed="rId3">
            <a:alphaModFix/>
          </a:blip>
          <a:srcRect/>
          <a:stretch/>
        </p:blipFill>
        <p:spPr>
          <a:xfrm>
            <a:off x="7097300" y="4680975"/>
            <a:ext cx="1476000" cy="1475975"/>
          </a:xfrm>
          <a:prstGeom prst="rect">
            <a:avLst/>
          </a:prstGeom>
          <a:noFill/>
          <a:ln>
            <a:noFill/>
          </a:ln>
        </p:spPr>
      </p:pic>
      <p:sp>
        <p:nvSpPr>
          <p:cNvPr id="439" name="Google Shape;439;p61"/>
          <p:cNvSpPr txBox="1"/>
          <p:nvPr/>
        </p:nvSpPr>
        <p:spPr>
          <a:xfrm>
            <a:off x="1826706" y="5125382"/>
            <a:ext cx="3776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SEE BITMOJI. TAKE ACTION!!!!</a:t>
            </a:r>
            <a:endParaRPr/>
          </a:p>
        </p:txBody>
      </p:sp>
      <p:pic>
        <p:nvPicPr>
          <p:cNvPr id="440" name="Google Shape;440;p61">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441" name="Google Shape;441;p61">
            <a:hlinkClick r:id="rId6"/>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2"/>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Active Learning </a:t>
            </a:r>
            <a:endParaRPr sz="5500" b="1"/>
          </a:p>
        </p:txBody>
      </p:sp>
      <p:sp>
        <p:nvSpPr>
          <p:cNvPr id="448" name="Google Shape;448;p62"/>
          <p:cNvSpPr txBox="1">
            <a:spLocks noGrp="1"/>
          </p:cNvSpPr>
          <p:nvPr>
            <p:ph type="body" idx="4294967295"/>
          </p:nvPr>
        </p:nvSpPr>
        <p:spPr>
          <a:xfrm>
            <a:off x="397977" y="1955774"/>
            <a:ext cx="8535190" cy="417576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500" dirty="0">
                <a:latin typeface="Calibri"/>
                <a:ea typeface="Calibri"/>
                <a:cs typeface="Calibri"/>
                <a:sym typeface="Calibri"/>
              </a:rPr>
              <a:t>Activities will lead you to do the following: </a:t>
            </a:r>
            <a:endParaRPr dirty="0"/>
          </a:p>
          <a:p>
            <a:pPr marL="800100" lvl="1" indent="-342900" algn="l" rtl="0">
              <a:spcBef>
                <a:spcPts val="1800"/>
              </a:spcBef>
              <a:spcAft>
                <a:spcPts val="0"/>
              </a:spcAft>
              <a:buClr>
                <a:schemeClr val="dk1"/>
              </a:buClr>
              <a:buSzPts val="2500"/>
              <a:buFont typeface="Wingdings" panose="05000000000000000000" pitchFamily="2" charset="2"/>
              <a:buChar char="ü"/>
            </a:pPr>
            <a:r>
              <a:rPr lang="en-US" sz="2500" dirty="0">
                <a:solidFill>
                  <a:schemeClr val="accent3">
                    <a:lumMod val="75000"/>
                  </a:schemeClr>
                </a:solidFill>
                <a:latin typeface="Calibri"/>
                <a:ea typeface="Calibri"/>
                <a:cs typeface="Calibri"/>
                <a:sym typeface="Calibri"/>
              </a:rPr>
              <a:t>Identify</a:t>
            </a:r>
            <a:r>
              <a:rPr lang="en-US" sz="2500" dirty="0">
                <a:latin typeface="Calibri"/>
                <a:ea typeface="Calibri"/>
                <a:cs typeface="Calibri"/>
                <a:sym typeface="Calibri"/>
              </a:rPr>
              <a:t> relevancy</a:t>
            </a:r>
            <a:endParaRPr dirty="0"/>
          </a:p>
          <a:p>
            <a:pPr marL="800100" lvl="1" indent="-342900" algn="l" rtl="0">
              <a:spcBef>
                <a:spcPts val="1800"/>
              </a:spcBef>
              <a:spcAft>
                <a:spcPts val="0"/>
              </a:spcAft>
              <a:buClr>
                <a:schemeClr val="dk1"/>
              </a:buClr>
              <a:buSzPts val="2500"/>
              <a:buFont typeface="Wingdings" panose="05000000000000000000" pitchFamily="2" charset="2"/>
              <a:buChar char="ü"/>
            </a:pPr>
            <a:r>
              <a:rPr lang="en-US" sz="2500" dirty="0">
                <a:solidFill>
                  <a:schemeClr val="accent3">
                    <a:lumMod val="75000"/>
                  </a:schemeClr>
                </a:solidFill>
                <a:latin typeface="Calibri"/>
                <a:ea typeface="Calibri"/>
                <a:cs typeface="Calibri"/>
                <a:sym typeface="Calibri"/>
              </a:rPr>
              <a:t>Define</a:t>
            </a:r>
            <a:r>
              <a:rPr lang="en-US" sz="2500" dirty="0">
                <a:latin typeface="Calibri"/>
                <a:ea typeface="Calibri"/>
                <a:cs typeface="Calibri"/>
                <a:sym typeface="Calibri"/>
              </a:rPr>
              <a:t> a fiscal policy, budget deficit, budget surplus and federal debt</a:t>
            </a:r>
            <a:endParaRPr dirty="0"/>
          </a:p>
          <a:p>
            <a:pPr marL="800100" lvl="1" indent="-342900" algn="l" rtl="0">
              <a:spcBef>
                <a:spcPts val="1800"/>
              </a:spcBef>
              <a:spcAft>
                <a:spcPts val="0"/>
              </a:spcAft>
              <a:buClr>
                <a:schemeClr val="dk1"/>
              </a:buClr>
              <a:buSzPts val="2500"/>
              <a:buFont typeface="Wingdings" panose="05000000000000000000" pitchFamily="2" charset="2"/>
              <a:buChar char="ü"/>
            </a:pPr>
            <a:r>
              <a:rPr lang="en-US" sz="2500" dirty="0">
                <a:solidFill>
                  <a:schemeClr val="accent3">
                    <a:lumMod val="75000"/>
                  </a:schemeClr>
                </a:solidFill>
                <a:latin typeface="Calibri"/>
                <a:ea typeface="Calibri"/>
                <a:cs typeface="Calibri"/>
                <a:sym typeface="Calibri"/>
              </a:rPr>
              <a:t>Distinguish</a:t>
            </a:r>
            <a:r>
              <a:rPr lang="en-US" sz="2500" dirty="0">
                <a:latin typeface="Calibri"/>
                <a:ea typeface="Calibri"/>
                <a:cs typeface="Calibri"/>
                <a:sym typeface="Calibri"/>
              </a:rPr>
              <a:t> between the federal debt and a budget deficit or budget surplus</a:t>
            </a:r>
            <a:endParaRPr dirty="0"/>
          </a:p>
          <a:p>
            <a:pPr marL="800100" lvl="1" indent="-342900" algn="l" rtl="0">
              <a:spcBef>
                <a:spcPts val="1800"/>
              </a:spcBef>
              <a:spcAft>
                <a:spcPts val="0"/>
              </a:spcAft>
              <a:buClr>
                <a:schemeClr val="dk1"/>
              </a:buClr>
              <a:buSzPts val="2500"/>
              <a:buFont typeface="Wingdings" panose="05000000000000000000" pitchFamily="2" charset="2"/>
              <a:buChar char="ü"/>
            </a:pPr>
            <a:r>
              <a:rPr lang="en-US" sz="2500" dirty="0">
                <a:solidFill>
                  <a:schemeClr val="accent3">
                    <a:lumMod val="75000"/>
                  </a:schemeClr>
                </a:solidFill>
                <a:latin typeface="Calibri"/>
                <a:ea typeface="Calibri"/>
                <a:cs typeface="Calibri"/>
                <a:sym typeface="Calibri"/>
              </a:rPr>
              <a:t>Describe</a:t>
            </a:r>
            <a:r>
              <a:rPr lang="en-US" sz="2500" dirty="0">
                <a:latin typeface="Calibri"/>
                <a:ea typeface="Calibri"/>
                <a:cs typeface="Calibri"/>
                <a:sym typeface="Calibri"/>
              </a:rPr>
              <a:t> options to fund the deficit and debt</a:t>
            </a:r>
            <a:endParaRPr dirty="0"/>
          </a:p>
          <a:p>
            <a:pPr marL="800100" lvl="1" indent="-342900" algn="l" rtl="0">
              <a:spcBef>
                <a:spcPts val="1800"/>
              </a:spcBef>
              <a:spcAft>
                <a:spcPts val="0"/>
              </a:spcAft>
              <a:buClr>
                <a:schemeClr val="dk1"/>
              </a:buClr>
              <a:buSzPts val="2500"/>
              <a:buFont typeface="Wingdings" panose="05000000000000000000" pitchFamily="2" charset="2"/>
              <a:buChar char="ü"/>
            </a:pPr>
            <a:r>
              <a:rPr lang="en-US" sz="2500" dirty="0">
                <a:solidFill>
                  <a:schemeClr val="accent3">
                    <a:lumMod val="75000"/>
                  </a:schemeClr>
                </a:solidFill>
                <a:latin typeface="Calibri"/>
                <a:ea typeface="Calibri"/>
                <a:cs typeface="Calibri"/>
                <a:sym typeface="Calibri"/>
              </a:rPr>
              <a:t>Investigate</a:t>
            </a:r>
            <a:r>
              <a:rPr lang="en-US" sz="2500" dirty="0">
                <a:latin typeface="Calibri"/>
                <a:ea typeface="Calibri"/>
                <a:cs typeface="Calibri"/>
                <a:sym typeface="Calibri"/>
              </a:rPr>
              <a:t> the long-run consequences with respect to production, employment, and prices</a:t>
            </a:r>
            <a:endParaRPr sz="2500" dirty="0"/>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8">
                                            <p:txEl>
                                              <p:pRg st="0" end="0"/>
                                            </p:txEl>
                                          </p:spTgt>
                                        </p:tgtEl>
                                        <p:attrNameLst>
                                          <p:attrName>style.visibility</p:attrName>
                                        </p:attrNameLst>
                                      </p:cBhvr>
                                      <p:to>
                                        <p:strVal val="visible"/>
                                      </p:to>
                                    </p:set>
                                    <p:anim calcmode="lin" valueType="num">
                                      <p:cBhvr additive="base">
                                        <p:cTn id="7" dur="500"/>
                                        <p:tgtEl>
                                          <p:spTgt spid="4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8">
                                            <p:txEl>
                                              <p:pRg st="1" end="1"/>
                                            </p:txEl>
                                          </p:spTgt>
                                        </p:tgtEl>
                                        <p:attrNameLst>
                                          <p:attrName>style.visibility</p:attrName>
                                        </p:attrNameLst>
                                      </p:cBhvr>
                                      <p:to>
                                        <p:strVal val="visible"/>
                                      </p:to>
                                    </p:set>
                                    <p:anim calcmode="lin" valueType="num">
                                      <p:cBhvr additive="base">
                                        <p:cTn id="12" dur="500"/>
                                        <p:tgtEl>
                                          <p:spTgt spid="4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8">
                                            <p:txEl>
                                              <p:pRg st="2" end="2"/>
                                            </p:txEl>
                                          </p:spTgt>
                                        </p:tgtEl>
                                        <p:attrNameLst>
                                          <p:attrName>style.visibility</p:attrName>
                                        </p:attrNameLst>
                                      </p:cBhvr>
                                      <p:to>
                                        <p:strVal val="visible"/>
                                      </p:to>
                                    </p:set>
                                    <p:anim calcmode="lin" valueType="num">
                                      <p:cBhvr additive="base">
                                        <p:cTn id="17" dur="500"/>
                                        <p:tgtEl>
                                          <p:spTgt spid="4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48">
                                            <p:txEl>
                                              <p:pRg st="3" end="3"/>
                                            </p:txEl>
                                          </p:spTgt>
                                        </p:tgtEl>
                                        <p:attrNameLst>
                                          <p:attrName>style.visibility</p:attrName>
                                        </p:attrNameLst>
                                      </p:cBhvr>
                                      <p:to>
                                        <p:strVal val="visible"/>
                                      </p:to>
                                    </p:set>
                                    <p:anim calcmode="lin" valueType="num">
                                      <p:cBhvr additive="base">
                                        <p:cTn id="22" dur="500"/>
                                        <p:tgtEl>
                                          <p:spTgt spid="44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8">
                                            <p:txEl>
                                              <p:pRg st="4" end="4"/>
                                            </p:txEl>
                                          </p:spTgt>
                                        </p:tgtEl>
                                        <p:attrNameLst>
                                          <p:attrName>style.visibility</p:attrName>
                                        </p:attrNameLst>
                                      </p:cBhvr>
                                      <p:to>
                                        <p:strVal val="visible"/>
                                      </p:to>
                                    </p:set>
                                    <p:anim calcmode="lin" valueType="num">
                                      <p:cBhvr additive="base">
                                        <p:cTn id="27" dur="500"/>
                                        <p:tgtEl>
                                          <p:spTgt spid="44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48">
                                            <p:txEl>
                                              <p:pRg st="5" end="5"/>
                                            </p:txEl>
                                          </p:spTgt>
                                        </p:tgtEl>
                                        <p:attrNameLst>
                                          <p:attrName>style.visibility</p:attrName>
                                        </p:attrNameLst>
                                      </p:cBhvr>
                                      <p:to>
                                        <p:strVal val="visible"/>
                                      </p:to>
                                    </p:set>
                                    <p:anim calcmode="lin" valueType="num">
                                      <p:cBhvr additive="base">
                                        <p:cTn id="32" dur="500"/>
                                        <p:tgtEl>
                                          <p:spTgt spid="44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Did You Know?</a:t>
            </a:r>
            <a:endParaRPr/>
          </a:p>
        </p:txBody>
      </p:sp>
      <p:pic>
        <p:nvPicPr>
          <p:cNvPr id="454" name="Google Shape;454;p63"/>
          <p:cNvPicPr preferRelativeResize="0"/>
          <p:nvPr/>
        </p:nvPicPr>
        <p:blipFill rotWithShape="1">
          <a:blip r:embed="rId3">
            <a:alphaModFix/>
          </a:blip>
          <a:srcRect/>
          <a:stretch/>
        </p:blipFill>
        <p:spPr>
          <a:xfrm>
            <a:off x="2159778" y="1858542"/>
            <a:ext cx="4824448" cy="1271597"/>
          </a:xfrm>
          <a:prstGeom prst="rect">
            <a:avLst/>
          </a:prstGeom>
          <a:noFill/>
          <a:ln>
            <a:noFill/>
          </a:ln>
        </p:spPr>
      </p:pic>
      <p:sp>
        <p:nvSpPr>
          <p:cNvPr id="455" name="Google Shape;455;p63"/>
          <p:cNvSpPr txBox="1"/>
          <p:nvPr/>
        </p:nvSpPr>
        <p:spPr>
          <a:xfrm>
            <a:off x="3165513" y="5758934"/>
            <a:ext cx="293766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6:1</a:t>
            </a:r>
            <a:r>
              <a:rPr lang="en-US" sz="1800">
                <a:solidFill>
                  <a:schemeClr val="dk1"/>
                </a:solidFill>
              </a:rPr>
              <a:t>8</a:t>
            </a:r>
            <a:r>
              <a:rPr lang="en-US" sz="1800">
                <a:solidFill>
                  <a:schemeClr val="dk1"/>
                </a:solidFill>
                <a:latin typeface="Arial"/>
                <a:ea typeface="Arial"/>
                <a:cs typeface="Arial"/>
                <a:sym typeface="Arial"/>
              </a:rPr>
              <a:t> </a:t>
            </a:r>
            <a:r>
              <a:rPr lang="en-US" sz="1800">
                <a:solidFill>
                  <a:schemeClr val="dk1"/>
                </a:solidFill>
              </a:rPr>
              <a:t>A</a:t>
            </a:r>
            <a:r>
              <a:rPr lang="en-US" sz="1800">
                <a:solidFill>
                  <a:schemeClr val="dk1"/>
                </a:solidFill>
                <a:latin typeface="Arial"/>
                <a:ea typeface="Arial"/>
                <a:cs typeface="Arial"/>
                <a:sym typeface="Arial"/>
              </a:rPr>
              <a:t>M EDT 202</a:t>
            </a:r>
            <a:r>
              <a:rPr lang="en-US" sz="1800">
                <a:solidFill>
                  <a:schemeClr val="dk1"/>
                </a:solidFill>
              </a:rPr>
              <a:t>1</a:t>
            </a:r>
            <a:r>
              <a:rPr lang="en-US" sz="1800">
                <a:solidFill>
                  <a:schemeClr val="dk1"/>
                </a:solidFill>
                <a:latin typeface="Arial"/>
                <a:ea typeface="Arial"/>
                <a:cs typeface="Arial"/>
                <a:sym typeface="Arial"/>
              </a:rPr>
              <a:t> </a:t>
            </a:r>
            <a:r>
              <a:rPr lang="en-US" sz="1800">
                <a:solidFill>
                  <a:schemeClr val="dk1"/>
                </a:solidFill>
              </a:rPr>
              <a:t>Feb 1</a:t>
            </a:r>
            <a:r>
              <a:rPr lang="en-US" sz="1800">
                <a:solidFill>
                  <a:schemeClr val="dk1"/>
                </a:solidFill>
                <a:latin typeface="Arial"/>
                <a:ea typeface="Arial"/>
                <a:cs typeface="Arial"/>
                <a:sym typeface="Arial"/>
              </a:rPr>
              <a:t>7</a:t>
            </a:r>
            <a:endParaRPr/>
          </a:p>
        </p:txBody>
      </p:sp>
      <p:pic>
        <p:nvPicPr>
          <p:cNvPr id="456" name="Google Shape;456;p63"/>
          <p:cNvPicPr preferRelativeResize="0"/>
          <p:nvPr/>
        </p:nvPicPr>
        <p:blipFill>
          <a:blip r:embed="rId4">
            <a:alphaModFix/>
          </a:blip>
          <a:stretch>
            <a:fillRect/>
          </a:stretch>
        </p:blipFill>
        <p:spPr>
          <a:xfrm>
            <a:off x="2443700" y="3130139"/>
            <a:ext cx="4277049" cy="247639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0"/>
        <p:cNvGrpSpPr/>
        <p:nvPr/>
      </p:nvGrpSpPr>
      <p:grpSpPr>
        <a:xfrm>
          <a:off x="0" y="0"/>
          <a:ext cx="0" cy="0"/>
          <a:chOff x="0" y="0"/>
          <a:chExt cx="0" cy="0"/>
        </a:xfrm>
      </p:grpSpPr>
      <p:sp>
        <p:nvSpPr>
          <p:cNvPr id="461" name="Google Shape;461;p64"/>
          <p:cNvSpPr/>
          <p:nvPr/>
        </p:nvSpPr>
        <p:spPr>
          <a:xfrm>
            <a:off x="0" y="0"/>
            <a:ext cx="9144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64"/>
          <p:cNvSpPr txBox="1">
            <a:spLocks noGrp="1"/>
          </p:cNvSpPr>
          <p:nvPr>
            <p:ph type="title" idx="4294967295"/>
          </p:nvPr>
        </p:nvSpPr>
        <p:spPr>
          <a:xfrm>
            <a:off x="656111" y="798703"/>
            <a:ext cx="3915889" cy="307201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6000" dirty="0">
                <a:solidFill>
                  <a:schemeClr val="dk1"/>
                </a:solidFill>
                <a:latin typeface="Calibri"/>
                <a:ea typeface="Calibri"/>
                <a:cs typeface="Calibri"/>
                <a:sym typeface="Calibri"/>
              </a:rPr>
              <a:t>That’s $2</a:t>
            </a:r>
            <a:r>
              <a:rPr lang="en-US" sz="6000" dirty="0">
                <a:solidFill>
                  <a:schemeClr val="dk1"/>
                </a:solidFill>
              </a:rPr>
              <a:t>8</a:t>
            </a:r>
            <a:r>
              <a:rPr lang="en-US" sz="6000" dirty="0">
                <a:solidFill>
                  <a:schemeClr val="dk1"/>
                </a:solidFill>
                <a:latin typeface="Calibri"/>
                <a:ea typeface="Calibri"/>
                <a:cs typeface="Calibri"/>
                <a:sym typeface="Calibri"/>
              </a:rPr>
              <a:t> Trillion in Debt!!! </a:t>
            </a:r>
            <a:endParaRPr dirty="0"/>
          </a:p>
        </p:txBody>
      </p:sp>
      <p:sp>
        <p:nvSpPr>
          <p:cNvPr id="463" name="Google Shape;463;p64"/>
          <p:cNvSpPr/>
          <p:nvPr/>
        </p:nvSpPr>
        <p:spPr>
          <a:xfrm>
            <a:off x="4953044" y="0"/>
            <a:ext cx="130305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4" name="Google Shape;464;p64"/>
          <p:cNvSpPr/>
          <p:nvPr/>
        </p:nvSpPr>
        <p:spPr>
          <a:xfrm>
            <a:off x="7925502" y="1"/>
            <a:ext cx="866356" cy="591009"/>
          </a:xfrm>
          <a:custGeom>
            <a:avLst/>
            <a:gdLst/>
            <a:ahLst/>
            <a:cxnLst/>
            <a:rect l="l" t="t" r="r" b="b"/>
            <a:pathLst>
              <a:path w="1155142" h="591009" extrusionOk="0">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5" name="Google Shape;465;p64" descr="Dollar"/>
          <p:cNvPicPr preferRelativeResize="0"/>
          <p:nvPr/>
        </p:nvPicPr>
        <p:blipFill rotWithShape="1">
          <a:blip r:embed="rId3">
            <a:alphaModFix/>
          </a:blip>
          <a:srcRect/>
          <a:stretch/>
        </p:blipFill>
        <p:spPr>
          <a:xfrm>
            <a:off x="4988432" y="1385212"/>
            <a:ext cx="3704628" cy="3704628"/>
          </a:xfrm>
          <a:custGeom>
            <a:avLst/>
            <a:gdLst/>
            <a:ahLst/>
            <a:cxnLst/>
            <a:rect l="l" t="t" r="r" b="b"/>
            <a:pathLst>
              <a:path w="4579832" h="5347063" extrusionOk="0">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ln>
            <a:noFill/>
          </a:ln>
        </p:spPr>
      </p:pic>
      <p:sp>
        <p:nvSpPr>
          <p:cNvPr id="466" name="Google Shape;466;p64"/>
          <p:cNvSpPr/>
          <p:nvPr/>
        </p:nvSpPr>
        <p:spPr>
          <a:xfrm>
            <a:off x="9024194" y="2916245"/>
            <a:ext cx="119806" cy="552996"/>
          </a:xfrm>
          <a:custGeom>
            <a:avLst/>
            <a:gdLst/>
            <a:ahLst/>
            <a:cxnLst/>
            <a:rect l="l" t="t" r="r" b="b"/>
            <a:pathLst>
              <a:path w="159741" h="552996" extrusionOk="0">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7" name="Google Shape;467;p64"/>
          <p:cNvSpPr/>
          <p:nvPr/>
        </p:nvSpPr>
        <p:spPr>
          <a:xfrm>
            <a:off x="5361330" y="5717906"/>
            <a:ext cx="1328706"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8" name="Google Shape;468;p64"/>
          <p:cNvSpPr/>
          <p:nvPr/>
        </p:nvSpPr>
        <p:spPr>
          <a:xfrm>
            <a:off x="4985633" y="6258756"/>
            <a:ext cx="1174455" cy="599245"/>
          </a:xfrm>
          <a:custGeom>
            <a:avLst/>
            <a:gdLst/>
            <a:ahLst/>
            <a:cxnLst/>
            <a:rect l="l" t="t" r="r" b="b"/>
            <a:pathLst>
              <a:path w="1565940" h="599245" extrusionOk="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9" name="Google Shape;469;p64"/>
          <p:cNvSpPr/>
          <p:nvPr/>
        </p:nvSpPr>
        <p:spPr>
          <a:xfrm>
            <a:off x="7982865" y="5835650"/>
            <a:ext cx="1161135" cy="1022351"/>
          </a:xfrm>
          <a:custGeom>
            <a:avLst/>
            <a:gdLst/>
            <a:ahLst/>
            <a:cxnLst/>
            <a:rect l="l" t="t" r="r" b="b"/>
            <a:pathLst>
              <a:path w="1548180" h="1022351" extrusionOk="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3"/>
        <p:cNvGrpSpPr/>
        <p:nvPr/>
      </p:nvGrpSpPr>
      <p:grpSpPr>
        <a:xfrm>
          <a:off x="0" y="0"/>
          <a:ext cx="0" cy="0"/>
          <a:chOff x="0" y="0"/>
          <a:chExt cx="0" cy="0"/>
        </a:xfrm>
      </p:grpSpPr>
      <p:sp>
        <p:nvSpPr>
          <p:cNvPr id="474" name="Google Shape;474;p65"/>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p65"/>
          <p:cNvSpPr/>
          <p:nvPr/>
        </p:nvSpPr>
        <p:spPr>
          <a:xfrm>
            <a:off x="307282" y="1022350"/>
            <a:ext cx="532209"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6" name="Google Shape;476;p65"/>
          <p:cNvSpPr/>
          <p:nvPr/>
        </p:nvSpPr>
        <p:spPr>
          <a:xfrm>
            <a:off x="307282" y="837744"/>
            <a:ext cx="302419"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3660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7" name="Google Shape;477;p65"/>
          <p:cNvSpPr/>
          <p:nvPr/>
        </p:nvSpPr>
        <p:spPr>
          <a:xfrm>
            <a:off x="483495" y="640894"/>
            <a:ext cx="126206"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8" name="Google Shape;478;p65"/>
          <p:cNvSpPr/>
          <p:nvPr/>
        </p:nvSpPr>
        <p:spPr>
          <a:xfrm>
            <a:off x="8417402" y="635716"/>
            <a:ext cx="246459"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9" name="Google Shape;479;p65"/>
          <p:cNvSpPr/>
          <p:nvPr/>
        </p:nvSpPr>
        <p:spPr>
          <a:xfrm>
            <a:off x="483041" y="635715"/>
            <a:ext cx="8180897"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0" name="Google Shape;480;p65"/>
          <p:cNvSpPr txBox="1">
            <a:spLocks noGrp="1"/>
          </p:cNvSpPr>
          <p:nvPr>
            <p:ph type="title"/>
          </p:nvPr>
        </p:nvSpPr>
        <p:spPr>
          <a:xfrm>
            <a:off x="718879" y="800392"/>
            <a:ext cx="7698523" cy="12121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500">
                <a:solidFill>
                  <a:srgbClr val="FFFFFF"/>
                </a:solidFill>
                <a:latin typeface="Calibri"/>
                <a:ea typeface="Calibri"/>
                <a:cs typeface="Calibri"/>
                <a:sym typeface="Calibri"/>
              </a:rPr>
              <a:t>Putting these trillions into perspective</a:t>
            </a:r>
            <a:endParaRPr/>
          </a:p>
        </p:txBody>
      </p:sp>
      <p:sp>
        <p:nvSpPr>
          <p:cNvPr id="481" name="Google Shape;481;p65"/>
          <p:cNvSpPr txBox="1">
            <a:spLocks noGrp="1"/>
          </p:cNvSpPr>
          <p:nvPr>
            <p:ph type="body" idx="1"/>
          </p:nvPr>
        </p:nvSpPr>
        <p:spPr>
          <a:xfrm>
            <a:off x="1025718" y="2490436"/>
            <a:ext cx="7281746" cy="3567173"/>
          </a:xfrm>
          <a:prstGeom prst="rect">
            <a:avLst/>
          </a:prstGeom>
          <a:noFill/>
          <a:ln>
            <a:noFill/>
          </a:ln>
        </p:spPr>
        <p:txBody>
          <a:bodyPr spcFirstLastPara="1" wrap="square" lIns="91425" tIns="45700" rIns="91425" bIns="45700" anchor="ctr" anchorCtr="0">
            <a:noAutofit/>
          </a:bodyPr>
          <a:lstStyle/>
          <a:p>
            <a:pPr marL="342900" lvl="0" indent="-228600" algn="l" rtl="0">
              <a:lnSpc>
                <a:spcPct val="90000"/>
              </a:lnSpc>
              <a:spcBef>
                <a:spcPts val="0"/>
              </a:spcBef>
              <a:spcAft>
                <a:spcPts val="0"/>
              </a:spcAft>
              <a:buClr>
                <a:schemeClr val="dk1"/>
              </a:buClr>
              <a:buSzPts val="2100"/>
              <a:buFont typeface="Arial"/>
              <a:buChar char="•"/>
            </a:pPr>
            <a:r>
              <a:rPr lang="en-US" sz="2100">
                <a:latin typeface="Calibri"/>
                <a:ea typeface="Calibri"/>
                <a:cs typeface="Calibri"/>
                <a:sym typeface="Calibri"/>
              </a:rPr>
              <a:t>Webster’s Dictionary defines a trillion as “a really, really big number”</a:t>
            </a:r>
            <a:endParaRPr/>
          </a:p>
          <a:p>
            <a:pPr marL="342900" lvl="0" indent="-228600" algn="l" rtl="0">
              <a:lnSpc>
                <a:spcPct val="90000"/>
              </a:lnSpc>
              <a:spcBef>
                <a:spcPts val="1800"/>
              </a:spcBef>
              <a:spcAft>
                <a:spcPts val="0"/>
              </a:spcAft>
              <a:buClr>
                <a:schemeClr val="dk1"/>
              </a:buClr>
              <a:buSzPts val="2100"/>
              <a:buFont typeface="Arial"/>
              <a:buChar char="•"/>
            </a:pPr>
            <a:r>
              <a:rPr lang="en-US" sz="2100">
                <a:latin typeface="Calibri"/>
                <a:ea typeface="Calibri"/>
                <a:cs typeface="Calibri"/>
                <a:sym typeface="Calibri"/>
              </a:rPr>
              <a:t>Trillion = 1,000 Billion</a:t>
            </a:r>
            <a:endParaRPr/>
          </a:p>
          <a:p>
            <a:pPr marL="342900" lvl="0" indent="-228600" algn="l" rtl="0">
              <a:lnSpc>
                <a:spcPct val="90000"/>
              </a:lnSpc>
              <a:spcBef>
                <a:spcPts val="1800"/>
              </a:spcBef>
              <a:spcAft>
                <a:spcPts val="0"/>
              </a:spcAft>
              <a:buClr>
                <a:schemeClr val="dk1"/>
              </a:buClr>
              <a:buSzPts val="2100"/>
              <a:buFont typeface="Arial"/>
              <a:buChar char="•"/>
            </a:pPr>
            <a:r>
              <a:rPr lang="en-US" sz="2100">
                <a:latin typeface="Calibri"/>
                <a:ea typeface="Calibri"/>
                <a:cs typeface="Calibri"/>
                <a:sym typeface="Calibri"/>
              </a:rPr>
              <a:t>What happened</a:t>
            </a:r>
            <a:endParaRPr/>
          </a:p>
          <a:p>
            <a:pPr marL="742950" lvl="1" indent="-228600" algn="l" rtl="0">
              <a:lnSpc>
                <a:spcPct val="90000"/>
              </a:lnSpc>
              <a:spcBef>
                <a:spcPts val="1800"/>
              </a:spcBef>
              <a:spcAft>
                <a:spcPts val="0"/>
              </a:spcAft>
              <a:buClr>
                <a:schemeClr val="dk1"/>
              </a:buClr>
              <a:buSzPts val="2100"/>
              <a:buFont typeface="Arial"/>
              <a:buChar char="•"/>
            </a:pPr>
            <a:r>
              <a:rPr lang="en-US" sz="2100">
                <a:latin typeface="Calibri"/>
                <a:ea typeface="Calibri"/>
                <a:cs typeface="Calibri"/>
                <a:sym typeface="Calibri"/>
              </a:rPr>
              <a:t>1 million seconds ago took place 12 days ago</a:t>
            </a:r>
            <a:endParaRPr/>
          </a:p>
          <a:p>
            <a:pPr marL="742950" lvl="1" indent="-228600" algn="l" rtl="0">
              <a:lnSpc>
                <a:spcPct val="90000"/>
              </a:lnSpc>
              <a:spcBef>
                <a:spcPts val="1800"/>
              </a:spcBef>
              <a:spcAft>
                <a:spcPts val="0"/>
              </a:spcAft>
              <a:buClr>
                <a:schemeClr val="dk1"/>
              </a:buClr>
              <a:buSzPts val="2100"/>
              <a:buFont typeface="Arial"/>
              <a:buChar char="•"/>
            </a:pPr>
            <a:r>
              <a:rPr lang="en-US" sz="2100">
                <a:latin typeface="Calibri"/>
                <a:ea typeface="Calibri"/>
                <a:cs typeface="Calibri"/>
                <a:sym typeface="Calibri"/>
              </a:rPr>
              <a:t>1 billion seconds ago took place 32 years ago</a:t>
            </a:r>
            <a:endParaRPr/>
          </a:p>
          <a:p>
            <a:pPr marL="742950" lvl="1" indent="-228600" algn="l" rtl="0">
              <a:lnSpc>
                <a:spcPct val="90000"/>
              </a:lnSpc>
              <a:spcBef>
                <a:spcPts val="1800"/>
              </a:spcBef>
              <a:spcAft>
                <a:spcPts val="0"/>
              </a:spcAft>
              <a:buClr>
                <a:schemeClr val="dk1"/>
              </a:buClr>
              <a:buSzPts val="2100"/>
              <a:buFont typeface="Arial"/>
              <a:buChar char="•"/>
            </a:pPr>
            <a:r>
              <a:rPr lang="en-US" sz="2100">
                <a:latin typeface="Calibri"/>
                <a:ea typeface="Calibri"/>
                <a:cs typeface="Calibri"/>
                <a:sym typeface="Calibri"/>
              </a:rPr>
              <a:t>1 trillion seconds ago took place </a:t>
            </a:r>
            <a:r>
              <a:rPr lang="en-US" sz="2100" b="1" u="sng">
                <a:solidFill>
                  <a:srgbClr val="FF9900"/>
                </a:solidFill>
              </a:rPr>
              <a:t>32,000 years ago</a:t>
            </a:r>
            <a:endParaRPr b="1" u="sng">
              <a:solidFill>
                <a:srgbClr val="FF9900"/>
              </a:solidFill>
            </a:endParaRPr>
          </a:p>
          <a:p>
            <a:pPr marL="342900" lvl="0" indent="-95250" algn="l" rtl="0">
              <a:lnSpc>
                <a:spcPct val="90000"/>
              </a:lnSpc>
              <a:spcBef>
                <a:spcPts val="1800"/>
              </a:spcBef>
              <a:spcAft>
                <a:spcPts val="0"/>
              </a:spcAft>
              <a:buClr>
                <a:schemeClr val="dk1"/>
              </a:buClr>
              <a:buSzPts val="2100"/>
              <a:buFont typeface="Arial"/>
              <a:buNone/>
            </a:pPr>
            <a:endParaRPr sz="2100">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p66"/>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87" name="Google Shape;487;p66"/>
          <p:cNvSpPr/>
          <p:nvPr/>
        </p:nvSpPr>
        <p:spPr>
          <a:xfrm>
            <a:off x="307282" y="1022350"/>
            <a:ext cx="532209"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8" name="Google Shape;488;p66"/>
          <p:cNvSpPr/>
          <p:nvPr/>
        </p:nvSpPr>
        <p:spPr>
          <a:xfrm>
            <a:off x="307282" y="837744"/>
            <a:ext cx="302419"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3660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9" name="Google Shape;489;p66"/>
          <p:cNvSpPr/>
          <p:nvPr/>
        </p:nvSpPr>
        <p:spPr>
          <a:xfrm>
            <a:off x="483495" y="640894"/>
            <a:ext cx="126206" cy="1713196"/>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0" name="Google Shape;490;p66"/>
          <p:cNvSpPr/>
          <p:nvPr/>
        </p:nvSpPr>
        <p:spPr>
          <a:xfrm>
            <a:off x="8417402" y="635716"/>
            <a:ext cx="246459"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1" name="Google Shape;491;p66"/>
          <p:cNvSpPr/>
          <p:nvPr/>
        </p:nvSpPr>
        <p:spPr>
          <a:xfrm>
            <a:off x="481541" y="919727"/>
            <a:ext cx="8181000" cy="15414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492" name="Google Shape;492;p66"/>
          <p:cNvSpPr txBox="1">
            <a:spLocks noGrp="1"/>
          </p:cNvSpPr>
          <p:nvPr>
            <p:ph type="title"/>
          </p:nvPr>
        </p:nvSpPr>
        <p:spPr>
          <a:xfrm>
            <a:off x="718879" y="800392"/>
            <a:ext cx="7698600" cy="121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500" dirty="0">
                <a:solidFill>
                  <a:srgbClr val="FFFFFF"/>
                </a:solidFill>
                <a:latin typeface="Calibri"/>
                <a:ea typeface="Calibri"/>
                <a:cs typeface="Calibri"/>
                <a:sym typeface="Calibri"/>
              </a:rPr>
              <a:t>10 Minute Activity</a:t>
            </a:r>
            <a:endParaRPr dirty="0"/>
          </a:p>
        </p:txBody>
      </p:sp>
      <p:sp>
        <p:nvSpPr>
          <p:cNvPr id="493" name="Google Shape;493;p66"/>
          <p:cNvSpPr txBox="1">
            <a:spLocks noGrp="1"/>
          </p:cNvSpPr>
          <p:nvPr>
            <p:ph type="body" idx="1"/>
          </p:nvPr>
        </p:nvSpPr>
        <p:spPr>
          <a:xfrm>
            <a:off x="839500" y="2726850"/>
            <a:ext cx="7823100" cy="3094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100" dirty="0">
                <a:solidFill>
                  <a:schemeClr val="lt1"/>
                </a:solidFill>
                <a:latin typeface="Calibri"/>
                <a:ea typeface="Calibri"/>
                <a:cs typeface="Calibri"/>
                <a:sym typeface="Calibri"/>
              </a:rPr>
              <a:t>Instructions: Grab a pencil and paper or use your device to take notes. </a:t>
            </a:r>
            <a:endParaRPr dirty="0">
              <a:solidFill>
                <a:schemeClr val="lt1"/>
              </a:solidFill>
            </a:endParaRPr>
          </a:p>
          <a:p>
            <a:pPr marL="0" lvl="0" indent="0" algn="l" rtl="0">
              <a:lnSpc>
                <a:spcPct val="90000"/>
              </a:lnSpc>
              <a:spcBef>
                <a:spcPts val="1800"/>
              </a:spcBef>
              <a:spcAft>
                <a:spcPts val="0"/>
              </a:spcAft>
              <a:buNone/>
            </a:pPr>
            <a:endParaRPr lang="en-US" sz="2100" b="1" dirty="0"/>
          </a:p>
          <a:p>
            <a:pPr marL="342900" lvl="0" indent="-228600" algn="l" rtl="0">
              <a:lnSpc>
                <a:spcPct val="90000"/>
              </a:lnSpc>
              <a:spcBef>
                <a:spcPts val="1800"/>
              </a:spcBef>
              <a:spcAft>
                <a:spcPts val="0"/>
              </a:spcAft>
              <a:buClr>
                <a:schemeClr val="dk1"/>
              </a:buClr>
              <a:buSzPts val="2100"/>
              <a:buChar char="•"/>
            </a:pPr>
            <a:r>
              <a:rPr lang="en-US" sz="2100" b="1" dirty="0"/>
              <a:t>Watch the EconEdLink “Fiscal Policy Video and Quiz”</a:t>
            </a:r>
          </a:p>
          <a:p>
            <a:pPr marL="342900" lvl="0" indent="-228600" algn="l" rtl="0">
              <a:lnSpc>
                <a:spcPct val="90000"/>
              </a:lnSpc>
              <a:spcBef>
                <a:spcPts val="1800"/>
              </a:spcBef>
              <a:spcAft>
                <a:spcPts val="0"/>
              </a:spcAft>
              <a:buClr>
                <a:schemeClr val="dk1"/>
              </a:buClr>
              <a:buSzPts val="2100"/>
              <a:buChar char="•"/>
            </a:pPr>
            <a:r>
              <a:rPr lang="en-US" sz="2100" b="1" dirty="0"/>
              <a:t>While watching:</a:t>
            </a:r>
            <a:endParaRPr sz="2100" b="1" dirty="0"/>
          </a:p>
          <a:p>
            <a:pPr marL="742950" lvl="1" indent="-304800" algn="l" rtl="0">
              <a:lnSpc>
                <a:spcPct val="90000"/>
              </a:lnSpc>
              <a:spcBef>
                <a:spcPts val="1800"/>
              </a:spcBef>
              <a:spcAft>
                <a:spcPts val="0"/>
              </a:spcAft>
              <a:buClr>
                <a:schemeClr val="dk1"/>
              </a:buClr>
              <a:buSzPts val="2100"/>
              <a:buFont typeface="Arial"/>
              <a:buAutoNum type="alphaLcPeriod"/>
            </a:pPr>
            <a:r>
              <a:rPr lang="en-US" sz="2100" dirty="0"/>
              <a:t>D</a:t>
            </a:r>
            <a:r>
              <a:rPr lang="en-US" sz="2100" dirty="0">
                <a:latin typeface="Calibri"/>
                <a:ea typeface="Calibri"/>
                <a:cs typeface="Calibri"/>
                <a:sym typeface="Calibri"/>
              </a:rPr>
              <a:t>efine (1) fiscal policy, (</a:t>
            </a:r>
            <a:r>
              <a:rPr lang="en-US" sz="2100" dirty="0"/>
              <a:t>2</a:t>
            </a:r>
            <a:r>
              <a:rPr lang="en-US" sz="2100" dirty="0">
                <a:latin typeface="Calibri"/>
                <a:ea typeface="Calibri"/>
                <a:cs typeface="Calibri"/>
                <a:sym typeface="Calibri"/>
              </a:rPr>
              <a:t>) a balanced budget, (</a:t>
            </a:r>
            <a:r>
              <a:rPr lang="en-US" sz="2100" dirty="0"/>
              <a:t>3</a:t>
            </a:r>
            <a:r>
              <a:rPr lang="en-US" sz="2100" dirty="0">
                <a:latin typeface="Calibri"/>
                <a:ea typeface="Calibri"/>
                <a:cs typeface="Calibri"/>
                <a:sym typeface="Calibri"/>
              </a:rPr>
              <a:t>)</a:t>
            </a:r>
            <a:r>
              <a:rPr lang="en-US" sz="2100" dirty="0"/>
              <a:t> </a:t>
            </a:r>
            <a:r>
              <a:rPr lang="en-US" sz="2100" dirty="0">
                <a:latin typeface="Calibri"/>
                <a:ea typeface="Calibri"/>
                <a:cs typeface="Calibri"/>
                <a:sym typeface="Calibri"/>
              </a:rPr>
              <a:t>budget deficit, and (4) budget surplus.</a:t>
            </a:r>
            <a:endParaRPr sz="2100" dirty="0"/>
          </a:p>
          <a:p>
            <a:pPr marL="742950" lvl="1" indent="-304800" algn="l" rtl="0">
              <a:lnSpc>
                <a:spcPct val="90000"/>
              </a:lnSpc>
              <a:spcBef>
                <a:spcPts val="1800"/>
              </a:spcBef>
              <a:spcAft>
                <a:spcPts val="0"/>
              </a:spcAft>
              <a:buClr>
                <a:schemeClr val="dk1"/>
              </a:buClr>
              <a:buSzPts val="2100"/>
              <a:buFont typeface="Arial"/>
              <a:buAutoNum type="alphaLcPeriod"/>
            </a:pPr>
            <a:r>
              <a:rPr lang="en-US" sz="2100" dirty="0"/>
              <a:t>Investigate </a:t>
            </a:r>
            <a:r>
              <a:rPr lang="en-US" sz="2100" dirty="0">
                <a:latin typeface="Calibri"/>
                <a:ea typeface="Calibri"/>
                <a:cs typeface="Calibri"/>
                <a:sym typeface="Calibri"/>
              </a:rPr>
              <a:t>what contributes to the increase or decrease of each.</a:t>
            </a:r>
            <a:endParaRPr sz="2100" dirty="0">
              <a:latin typeface="Calibri"/>
              <a:ea typeface="Calibri"/>
              <a:cs typeface="Calibri"/>
              <a:sym typeface="Calibri"/>
            </a:endParaRPr>
          </a:p>
          <a:p>
            <a:pPr marL="742950" lvl="1" indent="-304800" algn="l" rtl="0">
              <a:lnSpc>
                <a:spcPct val="90000"/>
              </a:lnSpc>
              <a:spcBef>
                <a:spcPts val="1800"/>
              </a:spcBef>
              <a:spcAft>
                <a:spcPts val="0"/>
              </a:spcAft>
              <a:buSzPts val="2100"/>
              <a:buAutoNum type="alphaLcPeriod"/>
            </a:pPr>
            <a:r>
              <a:rPr lang="en-US" sz="2100" dirty="0"/>
              <a:t>Describe two ways in which the government can reduce the budget deficit. Discuss one tradeoff.</a:t>
            </a:r>
            <a:endParaRPr sz="2100" dirty="0"/>
          </a:p>
        </p:txBody>
      </p:sp>
      <p:pic>
        <p:nvPicPr>
          <p:cNvPr id="494" name="Google Shape;494;p66" descr="A picture containing drawing&#10;&#10;Description automatically generated"/>
          <p:cNvPicPr preferRelativeResize="0"/>
          <p:nvPr/>
        </p:nvPicPr>
        <p:blipFill rotWithShape="1">
          <a:blip r:embed="rId3">
            <a:alphaModFix/>
          </a:blip>
          <a:srcRect/>
          <a:stretch/>
        </p:blipFill>
        <p:spPr>
          <a:xfrm>
            <a:off x="8183223" y="5462070"/>
            <a:ext cx="958508" cy="9585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2842667" y="1191316"/>
            <a:ext cx="2955704" cy="949454"/>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t>Segment</a:t>
            </a:r>
            <a:br>
              <a:rPr lang="en-US" sz="4000" dirty="0"/>
            </a:br>
            <a:r>
              <a:rPr lang="en-US" sz="4000" dirty="0"/>
              <a:t>Objectives</a:t>
            </a:r>
            <a:endParaRPr sz="4000" dirty="0"/>
          </a:p>
        </p:txBody>
      </p:sp>
      <p:sp>
        <p:nvSpPr>
          <p:cNvPr id="94" name="Google Shape;94;p18"/>
          <p:cNvSpPr txBox="1">
            <a:spLocks noGrp="1"/>
          </p:cNvSpPr>
          <p:nvPr>
            <p:ph type="body" idx="1"/>
          </p:nvPr>
        </p:nvSpPr>
        <p:spPr>
          <a:xfrm>
            <a:off x="377169" y="2140770"/>
            <a:ext cx="7886700" cy="4351200"/>
          </a:xfrm>
          <a:prstGeom prst="rect">
            <a:avLst/>
          </a:prstGeom>
        </p:spPr>
        <p:txBody>
          <a:bodyPr spcFirstLastPara="1" wrap="square" lIns="91425" tIns="45700" rIns="91425" bIns="45700" anchor="t" anchorCtr="0">
            <a:normAutofit fontScale="92500" lnSpcReduction="20000"/>
          </a:bodyPr>
          <a:lstStyle/>
          <a:p>
            <a:pPr marL="457200" lvl="0" indent="-457200" algn="l" rtl="0">
              <a:spcBef>
                <a:spcPts val="0"/>
              </a:spcBef>
              <a:spcAft>
                <a:spcPts val="0"/>
              </a:spcAft>
              <a:buSzPts val="3600"/>
              <a:buAutoNum type="arabicPeriod"/>
            </a:pPr>
            <a:r>
              <a:rPr lang="en-US" dirty="0">
                <a:latin typeface="Calibri" panose="020F0502020204030204" pitchFamily="34" charset="0"/>
                <a:cs typeface="Calibri" panose="020F0502020204030204" pitchFamily="34" charset="0"/>
              </a:rPr>
              <a:t>Define the three functions of money.</a:t>
            </a:r>
          </a:p>
          <a:p>
            <a:pPr marL="457200" lvl="0" indent="-457200" algn="l" rtl="0">
              <a:spcBef>
                <a:spcPts val="0"/>
              </a:spcBef>
              <a:spcAft>
                <a:spcPts val="0"/>
              </a:spcAft>
              <a:buSzPts val="3600"/>
              <a:buAutoNum type="arabicPeriod"/>
            </a:pPr>
            <a:endParaRPr dirty="0">
              <a:latin typeface="Calibri" panose="020F0502020204030204" pitchFamily="34" charset="0"/>
              <a:cs typeface="Calibri" panose="020F0502020204030204" pitchFamily="34" charset="0"/>
            </a:endParaRPr>
          </a:p>
          <a:p>
            <a:pPr marL="457200" lvl="0" indent="-457200" algn="l" rtl="0">
              <a:spcBef>
                <a:spcPts val="0"/>
              </a:spcBef>
              <a:spcAft>
                <a:spcPts val="0"/>
              </a:spcAft>
              <a:buSzPts val="3600"/>
              <a:buAutoNum type="arabicPeriod"/>
            </a:pPr>
            <a:r>
              <a:rPr lang="en-US" dirty="0">
                <a:latin typeface="Calibri" panose="020F0502020204030204" pitchFamily="34" charset="0"/>
                <a:cs typeface="Calibri" panose="020F0502020204030204" pitchFamily="34" charset="0"/>
              </a:rPr>
              <a:t>Define assets and order them based on degrees of liquidity.</a:t>
            </a:r>
          </a:p>
          <a:p>
            <a:pPr marL="457200" lvl="0" indent="-457200" algn="l" rtl="0">
              <a:spcBef>
                <a:spcPts val="0"/>
              </a:spcBef>
              <a:spcAft>
                <a:spcPts val="0"/>
              </a:spcAft>
              <a:buSzPts val="3600"/>
              <a:buAutoNum type="arabicPeriod"/>
            </a:pPr>
            <a:endParaRPr dirty="0">
              <a:latin typeface="Calibri" panose="020F0502020204030204" pitchFamily="34" charset="0"/>
              <a:cs typeface="Calibri" panose="020F0502020204030204" pitchFamily="34" charset="0"/>
            </a:endParaRPr>
          </a:p>
          <a:p>
            <a:pPr marL="457200" lvl="0" indent="-457200" algn="l" rtl="0">
              <a:spcBef>
                <a:spcPts val="0"/>
              </a:spcBef>
              <a:spcAft>
                <a:spcPts val="0"/>
              </a:spcAft>
              <a:buSzPts val="3600"/>
              <a:buAutoNum type="arabicPeriod"/>
            </a:pPr>
            <a:r>
              <a:rPr lang="en-US" dirty="0">
                <a:latin typeface="Calibri" panose="020F0502020204030204" pitchFamily="34" charset="0"/>
                <a:cs typeface="Calibri" panose="020F0502020204030204" pitchFamily="34" charset="0"/>
              </a:rPr>
              <a:t>Identify an example of money as commodity money or fiat money.</a:t>
            </a:r>
          </a:p>
          <a:p>
            <a:pPr marL="457200" lvl="0" indent="-457200" algn="l" rtl="0">
              <a:spcBef>
                <a:spcPts val="0"/>
              </a:spcBef>
              <a:spcAft>
                <a:spcPts val="0"/>
              </a:spcAft>
              <a:buSzPts val="3600"/>
              <a:buAutoNum type="arabicPeriod"/>
            </a:pPr>
            <a:endParaRPr dirty="0">
              <a:latin typeface="Calibri" panose="020F0502020204030204" pitchFamily="34" charset="0"/>
              <a:cs typeface="Calibri" panose="020F0502020204030204" pitchFamily="34" charset="0"/>
            </a:endParaRPr>
          </a:p>
          <a:p>
            <a:pPr marL="457200" lvl="0" indent="-457200" algn="l" rtl="0">
              <a:spcBef>
                <a:spcPts val="0"/>
              </a:spcBef>
              <a:spcAft>
                <a:spcPts val="0"/>
              </a:spcAft>
              <a:buSzPts val="3600"/>
              <a:buAutoNum type="arabicPeriod"/>
            </a:pPr>
            <a:r>
              <a:rPr lang="en-US" dirty="0">
                <a:latin typeface="Calibri" panose="020F0502020204030204" pitchFamily="34" charset="0"/>
                <a:cs typeface="Calibri" panose="020F0502020204030204" pitchFamily="34" charset="0"/>
              </a:rPr>
              <a:t>Differentiate between various money aggregates.</a:t>
            </a:r>
          </a:p>
          <a:p>
            <a:pPr marL="457200" lvl="0" indent="-457200" algn="l" rtl="0">
              <a:spcBef>
                <a:spcPts val="0"/>
              </a:spcBef>
              <a:spcAft>
                <a:spcPts val="0"/>
              </a:spcAft>
              <a:buSzPts val="3600"/>
              <a:buAutoNum type="arabicPeriod"/>
            </a:pPr>
            <a:endParaRPr dirty="0">
              <a:latin typeface="Calibri" panose="020F0502020204030204" pitchFamily="34" charset="0"/>
              <a:cs typeface="Calibri" panose="020F0502020204030204" pitchFamily="34" charset="0"/>
            </a:endParaRPr>
          </a:p>
          <a:p>
            <a:pPr marL="457200" lvl="0" indent="-457200" algn="l" rtl="0">
              <a:spcBef>
                <a:spcPts val="0"/>
              </a:spcBef>
              <a:spcAft>
                <a:spcPts val="0"/>
              </a:spcAft>
              <a:buSzPts val="3600"/>
              <a:buAutoNum type="arabicPeriod"/>
            </a:pPr>
            <a:r>
              <a:rPr lang="en-US" dirty="0">
                <a:latin typeface="Calibri" panose="020F0502020204030204" pitchFamily="34" charset="0"/>
                <a:cs typeface="Calibri" panose="020F0502020204030204" pitchFamily="34" charset="0"/>
              </a:rPr>
              <a:t>Present the organizational structure of the Fed.</a:t>
            </a:r>
          </a:p>
          <a:p>
            <a:pPr marL="457200" lvl="0" indent="-457200" algn="l" rtl="0">
              <a:spcBef>
                <a:spcPts val="0"/>
              </a:spcBef>
              <a:spcAft>
                <a:spcPts val="0"/>
              </a:spcAft>
              <a:buSzPts val="3600"/>
              <a:buAutoNum type="arabicPeriod"/>
            </a:pPr>
            <a:endParaRPr dirty="0">
              <a:latin typeface="Calibri" panose="020F0502020204030204" pitchFamily="34" charset="0"/>
              <a:cs typeface="Calibri" panose="020F0502020204030204" pitchFamily="34" charset="0"/>
            </a:endParaRPr>
          </a:p>
          <a:p>
            <a:pPr marL="457200" lvl="0" indent="-457200" algn="l" rtl="0">
              <a:spcBef>
                <a:spcPts val="0"/>
              </a:spcBef>
              <a:spcAft>
                <a:spcPts val="0"/>
              </a:spcAft>
              <a:buSzPts val="3600"/>
              <a:buAutoNum type="arabicPeriod"/>
            </a:pPr>
            <a:r>
              <a:rPr lang="en-US" dirty="0">
                <a:latin typeface="Calibri" panose="020F0502020204030204" pitchFamily="34" charset="0"/>
                <a:cs typeface="Calibri" panose="020F0502020204030204" pitchFamily="34" charset="0"/>
              </a:rPr>
              <a:t>Examine the role of monetary policy in influencing an economy.</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7"/>
          <p:cNvSpPr txBox="1">
            <a:spLocks noGrp="1"/>
          </p:cNvSpPr>
          <p:nvPr>
            <p:ph type="title"/>
          </p:nvPr>
        </p:nvSpPr>
        <p:spPr>
          <a:xfrm>
            <a:off x="457200" y="127390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00" name="Google Shape;500;p67"/>
          <p:cNvSpPr txBox="1">
            <a:spLocks noGrp="1"/>
          </p:cNvSpPr>
          <p:nvPr>
            <p:ph type="body" idx="1"/>
          </p:nvPr>
        </p:nvSpPr>
        <p:spPr>
          <a:xfrm>
            <a:off x="325119" y="2896772"/>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dirty="0"/>
              <a:t>List the two primary tools of </a:t>
            </a:r>
            <a:r>
              <a:rPr lang="en-US" sz="3200" b="1" dirty="0">
                <a:solidFill>
                  <a:srgbClr val="0070C0"/>
                </a:solidFill>
              </a:rPr>
              <a:t>discretionary fiscal policy</a:t>
            </a:r>
            <a:r>
              <a:rPr lang="en-US" sz="3200" b="1" dirty="0"/>
              <a:t> </a:t>
            </a:r>
            <a:r>
              <a:rPr lang="en-US" dirty="0"/>
              <a:t>(Assume only discretionary policy exists.)</a:t>
            </a:r>
            <a:endParaRPr sz="8000" b="1" dirty="0">
              <a:solidFill>
                <a:srgbClr val="005CB8"/>
              </a:solidFill>
            </a:endParaRPr>
          </a:p>
        </p:txBody>
      </p:sp>
      <p:pic>
        <p:nvPicPr>
          <p:cNvPr id="501" name="Google Shape;501;p67" descr="A picture containing drawing&#10;&#10;Description automatically generated"/>
          <p:cNvPicPr preferRelativeResize="0"/>
          <p:nvPr/>
        </p:nvPicPr>
        <p:blipFill rotWithShape="1">
          <a:blip r:embed="rId3">
            <a:alphaModFix/>
          </a:blip>
          <a:srcRect/>
          <a:stretch/>
        </p:blipFill>
        <p:spPr>
          <a:xfrm>
            <a:off x="7860373" y="5557520"/>
            <a:ext cx="958508" cy="9585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8"/>
          <p:cNvSpPr txBox="1">
            <a:spLocks noGrp="1"/>
          </p:cNvSpPr>
          <p:nvPr>
            <p:ph type="title"/>
          </p:nvPr>
        </p:nvSpPr>
        <p:spPr>
          <a:xfrm>
            <a:off x="181708" y="1414585"/>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07" name="Google Shape;507;p68"/>
          <p:cNvSpPr txBox="1">
            <a:spLocks noGrp="1"/>
          </p:cNvSpPr>
          <p:nvPr>
            <p:ph type="body" idx="1"/>
          </p:nvPr>
        </p:nvSpPr>
        <p:spPr>
          <a:xfrm>
            <a:off x="533400" y="2955508"/>
            <a:ext cx="8229600" cy="3779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dirty="0"/>
              <a:t>The two primary tools of </a:t>
            </a:r>
            <a:r>
              <a:rPr lang="en-US" sz="3200" b="1" dirty="0">
                <a:solidFill>
                  <a:srgbClr val="0070C0"/>
                </a:solidFill>
              </a:rPr>
              <a:t>discretionary fiscal policy</a:t>
            </a:r>
            <a:r>
              <a:rPr lang="en-US" sz="3200" b="1" dirty="0"/>
              <a:t> </a:t>
            </a:r>
            <a:r>
              <a:rPr lang="en-US" dirty="0"/>
              <a:t>are government spending (G) and taxes (T).</a:t>
            </a:r>
            <a:endParaRPr dirty="0"/>
          </a:p>
          <a:p>
            <a:pPr marL="0" lvl="0" indent="0" algn="ctr" rtl="0">
              <a:spcBef>
                <a:spcPts val="1800"/>
              </a:spcBef>
              <a:spcAft>
                <a:spcPts val="0"/>
              </a:spcAft>
              <a:buClr>
                <a:srgbClr val="005CB8"/>
              </a:buClr>
              <a:buSzPts val="7200"/>
              <a:buNone/>
            </a:pPr>
            <a:r>
              <a:rPr lang="en-US" sz="7200" b="1" dirty="0">
                <a:solidFill>
                  <a:schemeClr val="accent3">
                    <a:lumMod val="75000"/>
                  </a:schemeClr>
                </a:solidFill>
              </a:rPr>
              <a:t>G vs T </a:t>
            </a:r>
            <a:endParaRPr dirty="0">
              <a:solidFill>
                <a:schemeClr val="accent3">
                  <a:lumMod val="75000"/>
                </a:schemeClr>
              </a:solidFill>
            </a:endParaRPr>
          </a:p>
          <a:p>
            <a:pPr marL="0" lvl="0" indent="0" algn="ctr" rtl="0">
              <a:spcBef>
                <a:spcPts val="1800"/>
              </a:spcBef>
              <a:spcAft>
                <a:spcPts val="0"/>
              </a:spcAft>
              <a:buClr>
                <a:srgbClr val="005CB8"/>
              </a:buClr>
              <a:buSzPts val="2000"/>
              <a:buNone/>
            </a:pPr>
            <a:r>
              <a:rPr lang="en-US" sz="2000" b="1" dirty="0">
                <a:solidFill>
                  <a:srgbClr val="005CB8"/>
                </a:solidFill>
              </a:rPr>
              <a:t>*Assume just discretionary policy</a:t>
            </a:r>
            <a:endParaRPr sz="8000" b="1" dirty="0">
              <a:solidFill>
                <a:srgbClr val="005CB8"/>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9"/>
          <p:cNvSpPr txBox="1">
            <a:spLocks noGrp="1"/>
          </p:cNvSpPr>
          <p:nvPr>
            <p:ph type="title"/>
          </p:nvPr>
        </p:nvSpPr>
        <p:spPr>
          <a:xfrm>
            <a:off x="216877" y="116351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13" name="Google Shape;513;p69"/>
          <p:cNvSpPr txBox="1">
            <a:spLocks noGrp="1"/>
          </p:cNvSpPr>
          <p:nvPr>
            <p:ph type="body" idx="1"/>
          </p:nvPr>
        </p:nvSpPr>
        <p:spPr>
          <a:xfrm>
            <a:off x="589281" y="2235762"/>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dirty="0"/>
              <a:t>When government spending (G) aligns with tax revenues decrease (T), the federal budget is:</a:t>
            </a:r>
            <a:endParaRPr dirty="0"/>
          </a:p>
          <a:p>
            <a:pPr marL="0" lvl="0" indent="0" algn="l" rtl="0">
              <a:spcBef>
                <a:spcPts val="0"/>
              </a:spcBef>
              <a:spcAft>
                <a:spcPts val="0"/>
              </a:spcAft>
              <a:buNone/>
            </a:pPr>
            <a:endParaRPr dirty="0"/>
          </a:p>
          <a:p>
            <a:pPr marL="457200" lvl="0" indent="-342900" algn="l" rtl="0">
              <a:spcBef>
                <a:spcPts val="0"/>
              </a:spcBef>
              <a:spcAft>
                <a:spcPts val="0"/>
              </a:spcAft>
              <a:buSzPts val="1800"/>
              <a:buAutoNum type="alphaLcPeriod"/>
            </a:pPr>
            <a:r>
              <a:rPr lang="en-US" dirty="0">
                <a:solidFill>
                  <a:schemeClr val="accent3">
                    <a:lumMod val="75000"/>
                  </a:schemeClr>
                </a:solidFill>
              </a:rPr>
              <a:t>Operating  with a deficit</a:t>
            </a:r>
            <a:endParaRPr dirty="0">
              <a:solidFill>
                <a:schemeClr val="accent3">
                  <a:lumMod val="75000"/>
                </a:schemeClr>
              </a:solidFill>
            </a:endParaRPr>
          </a:p>
          <a:p>
            <a:pPr marL="457200" lvl="0" indent="-342900" algn="l" rtl="0">
              <a:spcBef>
                <a:spcPts val="0"/>
              </a:spcBef>
              <a:spcAft>
                <a:spcPts val="0"/>
              </a:spcAft>
              <a:buSzPts val="1800"/>
              <a:buAutoNum type="alphaLcPeriod"/>
            </a:pPr>
            <a:r>
              <a:rPr lang="en-US" dirty="0">
                <a:solidFill>
                  <a:schemeClr val="accent3">
                    <a:lumMod val="75000"/>
                  </a:schemeClr>
                </a:solidFill>
              </a:rPr>
              <a:t>Balanced</a:t>
            </a:r>
            <a:endParaRPr dirty="0">
              <a:solidFill>
                <a:schemeClr val="accent3">
                  <a:lumMod val="75000"/>
                </a:schemeClr>
              </a:solidFill>
            </a:endParaRPr>
          </a:p>
          <a:p>
            <a:pPr marL="457200" lvl="0" indent="-342900" algn="l" rtl="0">
              <a:spcBef>
                <a:spcPts val="0"/>
              </a:spcBef>
              <a:spcAft>
                <a:spcPts val="0"/>
              </a:spcAft>
              <a:buSzPts val="1800"/>
              <a:buAutoNum type="alphaLcPeriod"/>
            </a:pPr>
            <a:r>
              <a:rPr lang="en-US" dirty="0">
                <a:solidFill>
                  <a:schemeClr val="accent3">
                    <a:lumMod val="75000"/>
                  </a:schemeClr>
                </a:solidFill>
              </a:rPr>
              <a:t>Operating with a surplus</a:t>
            </a:r>
            <a:endParaRPr dirty="0">
              <a:solidFill>
                <a:schemeClr val="accent3">
                  <a:lumMod val="75000"/>
                </a:schemeClr>
              </a:solidFill>
            </a:endParaRPr>
          </a:p>
          <a:p>
            <a:pPr marL="0" lvl="0" indent="0" algn="ctr" rtl="0">
              <a:spcBef>
                <a:spcPts val="1800"/>
              </a:spcBef>
              <a:spcAft>
                <a:spcPts val="0"/>
              </a:spcAft>
              <a:buClr>
                <a:srgbClr val="005CB8"/>
              </a:buClr>
              <a:buSzPts val="3600"/>
              <a:buNone/>
            </a:pPr>
            <a:endParaRPr dirty="0"/>
          </a:p>
        </p:txBody>
      </p:sp>
      <p:pic>
        <p:nvPicPr>
          <p:cNvPr id="514" name="Google Shape;514;p69"/>
          <p:cNvPicPr preferRelativeResize="0"/>
          <p:nvPr/>
        </p:nvPicPr>
        <p:blipFill rotWithShape="1">
          <a:blip r:embed="rId3">
            <a:alphaModFix/>
          </a:blip>
          <a:srcRect/>
          <a:stretch/>
        </p:blipFill>
        <p:spPr>
          <a:xfrm>
            <a:off x="7860373" y="5557520"/>
            <a:ext cx="958508" cy="95850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0"/>
          <p:cNvSpPr txBox="1">
            <a:spLocks noGrp="1"/>
          </p:cNvSpPr>
          <p:nvPr>
            <p:ph type="title"/>
          </p:nvPr>
        </p:nvSpPr>
        <p:spPr>
          <a:xfrm>
            <a:off x="457200" y="121529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20" name="Google Shape;520;p70"/>
          <p:cNvSpPr txBox="1">
            <a:spLocks noGrp="1"/>
          </p:cNvSpPr>
          <p:nvPr>
            <p:ph type="body" idx="1"/>
          </p:nvPr>
        </p:nvSpPr>
        <p:spPr>
          <a:xfrm>
            <a:off x="579090" y="2472787"/>
            <a:ext cx="8229600" cy="3779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dirty="0"/>
              <a:t>When government spending (G) aligns with tax revenues decrease (T), the budget is balanced.</a:t>
            </a:r>
            <a:endParaRPr dirty="0"/>
          </a:p>
          <a:p>
            <a:pPr marL="0" lvl="0" indent="0" algn="l" rtl="0">
              <a:spcBef>
                <a:spcPts val="1800"/>
              </a:spcBef>
              <a:spcAft>
                <a:spcPts val="0"/>
              </a:spcAft>
              <a:buClr>
                <a:schemeClr val="dk1"/>
              </a:buClr>
              <a:buSzPts val="2800"/>
              <a:buNone/>
            </a:pPr>
            <a:endParaRPr dirty="0"/>
          </a:p>
          <a:p>
            <a:pPr marL="0" lvl="0" indent="0" algn="ctr" rtl="0">
              <a:spcBef>
                <a:spcPts val="1800"/>
              </a:spcBef>
              <a:spcAft>
                <a:spcPts val="0"/>
              </a:spcAft>
              <a:buClr>
                <a:srgbClr val="005CB8"/>
              </a:buClr>
              <a:buSzPts val="3600"/>
              <a:buNone/>
            </a:pPr>
            <a:r>
              <a:rPr lang="en-US" sz="3600" b="1" dirty="0">
                <a:solidFill>
                  <a:srgbClr val="005CB8"/>
                </a:solidFill>
              </a:rPr>
              <a:t>Balanced Budget</a:t>
            </a:r>
            <a:endParaRPr dirty="0"/>
          </a:p>
          <a:p>
            <a:pPr marL="0" lvl="0" indent="0" algn="ctr" rtl="0">
              <a:spcBef>
                <a:spcPts val="1800"/>
              </a:spcBef>
              <a:spcAft>
                <a:spcPts val="0"/>
              </a:spcAft>
              <a:buClr>
                <a:srgbClr val="005CB8"/>
              </a:buClr>
              <a:buSzPts val="3600"/>
              <a:buNone/>
            </a:pPr>
            <a:r>
              <a:rPr lang="en-US" sz="3600" b="1" dirty="0">
                <a:solidFill>
                  <a:srgbClr val="005CB8"/>
                </a:solidFill>
              </a:rPr>
              <a:t>G = T</a:t>
            </a:r>
            <a:endParaRPr dirty="0"/>
          </a:p>
        </p:txBody>
      </p:sp>
      <p:sp>
        <p:nvSpPr>
          <p:cNvPr id="521" name="Google Shape;521;p70"/>
          <p:cNvSpPr/>
          <p:nvPr/>
        </p:nvSpPr>
        <p:spPr>
          <a:xfrm>
            <a:off x="2987040" y="4053449"/>
            <a:ext cx="3413700" cy="833100"/>
          </a:xfrm>
          <a:prstGeom prst="rect">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1"/>
          <p:cNvSpPr txBox="1">
            <a:spLocks noGrp="1"/>
          </p:cNvSpPr>
          <p:nvPr>
            <p:ph type="title"/>
          </p:nvPr>
        </p:nvSpPr>
        <p:spPr>
          <a:xfrm>
            <a:off x="381050" y="94566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27" name="Google Shape;527;p71"/>
          <p:cNvSpPr txBox="1">
            <a:spLocks noGrp="1"/>
          </p:cNvSpPr>
          <p:nvPr>
            <p:ph type="body" idx="1"/>
          </p:nvPr>
        </p:nvSpPr>
        <p:spPr>
          <a:xfrm>
            <a:off x="457200" y="1721338"/>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government conducts </a:t>
            </a:r>
            <a:r>
              <a:rPr lang="en-US" sz="3200" dirty="0">
                <a:solidFill>
                  <a:schemeClr val="accent3">
                    <a:lumMod val="75000"/>
                  </a:schemeClr>
                </a:solidFill>
              </a:rPr>
              <a:t>expansionary fiscal policy to counteract a recession or the negative effects of a pandemic</a:t>
            </a:r>
            <a:r>
              <a:rPr lang="en-US" dirty="0"/>
              <a:t>, government spending (G) and taxes (T) can</a:t>
            </a:r>
            <a:endParaRPr dirty="0"/>
          </a:p>
          <a:p>
            <a:pPr marL="0" lvl="0" indent="0" algn="l" rtl="0">
              <a:spcBef>
                <a:spcPts val="0"/>
              </a:spcBef>
              <a:spcAft>
                <a:spcPts val="0"/>
              </a:spcAft>
              <a:buNone/>
            </a:pPr>
            <a:endParaRPr dirty="0"/>
          </a:p>
          <a:p>
            <a:pPr marL="457200" lvl="0" indent="-342900" algn="l" rtl="0">
              <a:spcBef>
                <a:spcPts val="0"/>
              </a:spcBef>
              <a:spcAft>
                <a:spcPts val="0"/>
              </a:spcAft>
              <a:buSzPts val="1800"/>
              <a:buAutoNum type="alphaLcPeriod"/>
            </a:pPr>
            <a:r>
              <a:rPr lang="en-US" dirty="0"/>
              <a:t>Both increase</a:t>
            </a:r>
            <a:endParaRPr dirty="0"/>
          </a:p>
          <a:p>
            <a:pPr marL="457200" lvl="0" indent="-342900" algn="l" rtl="0">
              <a:spcBef>
                <a:spcPts val="0"/>
              </a:spcBef>
              <a:spcAft>
                <a:spcPts val="0"/>
              </a:spcAft>
              <a:buSzPts val="1800"/>
              <a:buAutoNum type="alphaLcPeriod"/>
            </a:pPr>
            <a:r>
              <a:rPr lang="en-US" dirty="0"/>
              <a:t>Both decrease</a:t>
            </a:r>
            <a:endParaRPr dirty="0"/>
          </a:p>
          <a:p>
            <a:pPr marL="457200" lvl="0" indent="-342900" algn="l" rtl="0">
              <a:spcBef>
                <a:spcPts val="0"/>
              </a:spcBef>
              <a:spcAft>
                <a:spcPts val="0"/>
              </a:spcAft>
              <a:buSzPts val="1800"/>
              <a:buAutoNum type="alphaLcPeriod"/>
            </a:pPr>
            <a:r>
              <a:rPr lang="en-US" dirty="0"/>
              <a:t>Government spending decreases/Taxes increase</a:t>
            </a:r>
            <a:endParaRPr dirty="0"/>
          </a:p>
          <a:p>
            <a:pPr marL="457200" lvl="0" indent="-342900" algn="l" rtl="0">
              <a:spcBef>
                <a:spcPts val="0"/>
              </a:spcBef>
              <a:spcAft>
                <a:spcPts val="0"/>
              </a:spcAft>
              <a:buSzPts val="1800"/>
              <a:buAutoNum type="alphaLcPeriod"/>
            </a:pPr>
            <a:r>
              <a:rPr lang="en-US" dirty="0"/>
              <a:t>Government spending increases/Taxes decrease</a:t>
            </a:r>
            <a:endParaRPr dirty="0"/>
          </a:p>
        </p:txBody>
      </p:sp>
      <p:pic>
        <p:nvPicPr>
          <p:cNvPr id="528" name="Google Shape;528;p71"/>
          <p:cNvPicPr preferRelativeResize="0"/>
          <p:nvPr/>
        </p:nvPicPr>
        <p:blipFill rotWithShape="1">
          <a:blip r:embed="rId3">
            <a:alphaModFix/>
          </a:blip>
          <a:srcRect/>
          <a:stretch/>
        </p:blipFill>
        <p:spPr>
          <a:xfrm>
            <a:off x="8131396" y="5523694"/>
            <a:ext cx="958508" cy="95850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2"/>
          <p:cNvSpPr txBox="1">
            <a:spLocks noGrp="1"/>
          </p:cNvSpPr>
          <p:nvPr>
            <p:ph type="title"/>
          </p:nvPr>
        </p:nvSpPr>
        <p:spPr>
          <a:xfrm>
            <a:off x="457200" y="1497811"/>
            <a:ext cx="8229600" cy="1143000"/>
          </a:xfrm>
          <a:prstGeom prst="rect">
            <a:avLst/>
          </a:prstGeom>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None/>
            </a:pPr>
            <a:r>
              <a:rPr lang="en-US" b="0" i="1" dirty="0"/>
              <a:t>Expansionary policy effects on the deficit</a:t>
            </a:r>
            <a:endParaRPr b="0" i="1" dirty="0"/>
          </a:p>
        </p:txBody>
      </p:sp>
      <p:sp>
        <p:nvSpPr>
          <p:cNvPr id="535" name="Google Shape;535;p72"/>
          <p:cNvSpPr txBox="1">
            <a:spLocks noGrp="1"/>
          </p:cNvSpPr>
          <p:nvPr>
            <p:ph type="body" idx="1"/>
          </p:nvPr>
        </p:nvSpPr>
        <p:spPr>
          <a:xfrm>
            <a:off x="457200" y="3613047"/>
            <a:ext cx="8229600" cy="25437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a:t>Provide details here.</a:t>
            </a:r>
            <a:endParaRPr/>
          </a:p>
        </p:txBody>
      </p:sp>
      <p:pic>
        <p:nvPicPr>
          <p:cNvPr id="536" name="Google Shape;536;p72"/>
          <p:cNvPicPr preferRelativeResize="0"/>
          <p:nvPr/>
        </p:nvPicPr>
        <p:blipFill rotWithShape="1">
          <a:blip r:embed="rId3">
            <a:alphaModFix/>
          </a:blip>
          <a:srcRect/>
          <a:stretch/>
        </p:blipFill>
        <p:spPr>
          <a:xfrm>
            <a:off x="7860373" y="5557520"/>
            <a:ext cx="958508" cy="95850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3"/>
          <p:cNvSpPr txBox="1">
            <a:spLocks noGrp="1"/>
          </p:cNvSpPr>
          <p:nvPr>
            <p:ph type="title"/>
          </p:nvPr>
        </p:nvSpPr>
        <p:spPr>
          <a:xfrm>
            <a:off x="233610" y="114848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42" name="Google Shape;542;p73"/>
          <p:cNvSpPr txBox="1">
            <a:spLocks noGrp="1"/>
          </p:cNvSpPr>
          <p:nvPr>
            <p:ph type="body" idx="1"/>
          </p:nvPr>
        </p:nvSpPr>
        <p:spPr>
          <a:xfrm>
            <a:off x="561350" y="2291480"/>
            <a:ext cx="8229600" cy="3779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dirty="0"/>
              <a:t>When government conducts </a:t>
            </a:r>
            <a:r>
              <a:rPr lang="en-US" sz="3200" b="1" dirty="0">
                <a:solidFill>
                  <a:srgbClr val="0070C0"/>
                </a:solidFill>
              </a:rPr>
              <a:t>expansionary fiscal policy to counteract a recession</a:t>
            </a:r>
            <a:r>
              <a:rPr lang="en-US" dirty="0"/>
              <a:t>, government spending increases (G  ) and/or taxes decrease (T  ).</a:t>
            </a:r>
            <a:endParaRPr dirty="0"/>
          </a:p>
          <a:p>
            <a:pPr marL="0" lvl="0" indent="0" algn="l" rtl="0">
              <a:spcBef>
                <a:spcPts val="1800"/>
              </a:spcBef>
              <a:spcAft>
                <a:spcPts val="0"/>
              </a:spcAft>
              <a:buClr>
                <a:schemeClr val="dk1"/>
              </a:buClr>
              <a:buSzPts val="2800"/>
              <a:buNone/>
            </a:pPr>
            <a:endParaRPr dirty="0"/>
          </a:p>
          <a:p>
            <a:pPr marL="0" lvl="0" indent="0" algn="ctr" rtl="0">
              <a:spcBef>
                <a:spcPts val="1800"/>
              </a:spcBef>
              <a:spcAft>
                <a:spcPts val="0"/>
              </a:spcAft>
              <a:buClr>
                <a:srgbClr val="005CB8"/>
              </a:buClr>
              <a:buSzPts val="3600"/>
              <a:buNone/>
            </a:pPr>
            <a:r>
              <a:rPr lang="en-US" sz="3600" b="1" dirty="0">
                <a:solidFill>
                  <a:srgbClr val="005CB8"/>
                </a:solidFill>
              </a:rPr>
              <a:t>Budget Deficit </a:t>
            </a:r>
            <a:endParaRPr dirty="0"/>
          </a:p>
          <a:p>
            <a:pPr marL="0" lvl="0" indent="0" algn="ctr" rtl="0">
              <a:spcBef>
                <a:spcPts val="1800"/>
              </a:spcBef>
              <a:spcAft>
                <a:spcPts val="0"/>
              </a:spcAft>
              <a:buClr>
                <a:srgbClr val="005CB8"/>
              </a:buClr>
              <a:buSzPts val="3600"/>
              <a:buNone/>
            </a:pPr>
            <a:r>
              <a:rPr lang="en-US" sz="3600" b="1" dirty="0">
                <a:solidFill>
                  <a:srgbClr val="005CB8"/>
                </a:solidFill>
              </a:rPr>
              <a:t>G     &gt;  T</a:t>
            </a:r>
            <a:endParaRPr dirty="0"/>
          </a:p>
        </p:txBody>
      </p:sp>
      <p:sp>
        <p:nvSpPr>
          <p:cNvPr id="543" name="Google Shape;543;p73"/>
          <p:cNvSpPr/>
          <p:nvPr/>
        </p:nvSpPr>
        <p:spPr>
          <a:xfrm>
            <a:off x="3794760" y="3347654"/>
            <a:ext cx="192900" cy="330300"/>
          </a:xfrm>
          <a:prstGeom prst="up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4" name="Google Shape;544;p73"/>
          <p:cNvSpPr/>
          <p:nvPr/>
        </p:nvSpPr>
        <p:spPr>
          <a:xfrm>
            <a:off x="7709237" y="3387377"/>
            <a:ext cx="233700" cy="33030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5" name="Google Shape;545;p73"/>
          <p:cNvSpPr/>
          <p:nvPr/>
        </p:nvSpPr>
        <p:spPr>
          <a:xfrm>
            <a:off x="4300666" y="5529735"/>
            <a:ext cx="192900" cy="330300"/>
          </a:xfrm>
          <a:prstGeom prst="up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6" name="Google Shape;546;p73"/>
          <p:cNvSpPr/>
          <p:nvPr/>
        </p:nvSpPr>
        <p:spPr>
          <a:xfrm>
            <a:off x="5555787" y="5544370"/>
            <a:ext cx="233700" cy="33030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7" name="Google Shape;547;p73"/>
          <p:cNvSpPr/>
          <p:nvPr/>
        </p:nvSpPr>
        <p:spPr>
          <a:xfrm>
            <a:off x="3149600" y="4465390"/>
            <a:ext cx="3053100" cy="853500"/>
          </a:xfrm>
          <a:prstGeom prst="rect">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8" name="Google Shape;548;p73"/>
          <p:cNvSpPr/>
          <p:nvPr/>
        </p:nvSpPr>
        <p:spPr>
          <a:xfrm flipH="1">
            <a:off x="6817325" y="4262290"/>
            <a:ext cx="1359000" cy="1056600"/>
          </a:xfrm>
          <a:prstGeom prst="upArrow">
            <a:avLst>
              <a:gd name="adj1" fmla="val 50000"/>
              <a:gd name="adj2" fmla="val 50000"/>
            </a:avLst>
          </a:prstGeom>
          <a:solidFill>
            <a:srgbClr val="00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4"/>
          <p:cNvSpPr txBox="1">
            <a:spLocks noGrp="1"/>
          </p:cNvSpPr>
          <p:nvPr>
            <p:ph type="title"/>
          </p:nvPr>
        </p:nvSpPr>
        <p:spPr>
          <a:xfrm>
            <a:off x="457200" y="121529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Read &amp; Write Activity</a:t>
            </a:r>
            <a:endParaRPr sz="4400" dirty="0"/>
          </a:p>
        </p:txBody>
      </p:sp>
      <p:sp>
        <p:nvSpPr>
          <p:cNvPr id="554" name="Google Shape;554;p74"/>
          <p:cNvSpPr txBox="1">
            <a:spLocks noGrp="1"/>
          </p:cNvSpPr>
          <p:nvPr>
            <p:ph type="body" idx="1"/>
          </p:nvPr>
        </p:nvSpPr>
        <p:spPr>
          <a:xfrm>
            <a:off x="533400" y="2167988"/>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dirty="0"/>
              <a:t>When the government conducts </a:t>
            </a:r>
            <a:r>
              <a:rPr lang="en-US" dirty="0">
                <a:solidFill>
                  <a:srgbClr val="0070C0"/>
                </a:solidFill>
              </a:rPr>
              <a:t>contractionary fiscal policy</a:t>
            </a:r>
            <a:r>
              <a:rPr lang="en-US" dirty="0"/>
              <a:t> </a:t>
            </a:r>
            <a:r>
              <a:rPr lang="en-US" dirty="0">
                <a:solidFill>
                  <a:srgbClr val="005CB8"/>
                </a:solidFill>
              </a:rPr>
              <a:t>to </a:t>
            </a:r>
            <a:r>
              <a:rPr lang="en-US" dirty="0">
                <a:solidFill>
                  <a:schemeClr val="accent3">
                    <a:lumMod val="75000"/>
                  </a:schemeClr>
                </a:solidFill>
              </a:rPr>
              <a:t>alleviate inflationary pressures</a:t>
            </a:r>
            <a:r>
              <a:rPr lang="en-US" dirty="0"/>
              <a:t>, government spending decreases (G  ) and/or taxes increase (T  ).</a:t>
            </a:r>
            <a:endParaRPr dirty="0"/>
          </a:p>
          <a:p>
            <a:pPr marL="0" lvl="0" indent="0" algn="l" rtl="0">
              <a:spcBef>
                <a:spcPts val="1800"/>
              </a:spcBef>
              <a:spcAft>
                <a:spcPts val="0"/>
              </a:spcAft>
              <a:buClr>
                <a:schemeClr val="dk1"/>
              </a:buClr>
              <a:buSzPts val="2800"/>
              <a:buNone/>
            </a:pPr>
            <a:endParaRPr dirty="0"/>
          </a:p>
          <a:p>
            <a:pPr marL="0" lvl="0" indent="0" algn="ctr" rtl="0">
              <a:spcBef>
                <a:spcPts val="1800"/>
              </a:spcBef>
              <a:spcAft>
                <a:spcPts val="0"/>
              </a:spcAft>
              <a:buClr>
                <a:srgbClr val="005CB8"/>
              </a:buClr>
              <a:buSzPts val="3600"/>
              <a:buNone/>
            </a:pPr>
            <a:r>
              <a:rPr lang="en-US" sz="3600" b="1" dirty="0">
                <a:solidFill>
                  <a:srgbClr val="005CB8"/>
                </a:solidFill>
              </a:rPr>
              <a:t> Budget Surplus </a:t>
            </a:r>
            <a:endParaRPr dirty="0"/>
          </a:p>
          <a:p>
            <a:pPr marL="0" lvl="0" indent="0" algn="ctr" rtl="0">
              <a:spcBef>
                <a:spcPts val="1800"/>
              </a:spcBef>
              <a:spcAft>
                <a:spcPts val="0"/>
              </a:spcAft>
              <a:buClr>
                <a:srgbClr val="005CB8"/>
              </a:buClr>
              <a:buSzPts val="3600"/>
              <a:buNone/>
            </a:pPr>
            <a:r>
              <a:rPr lang="en-US" sz="3600" b="1" dirty="0">
                <a:solidFill>
                  <a:srgbClr val="005CB8"/>
                </a:solidFill>
              </a:rPr>
              <a:t>G     &gt;  T</a:t>
            </a:r>
            <a:endParaRPr dirty="0"/>
          </a:p>
        </p:txBody>
      </p:sp>
      <p:sp>
        <p:nvSpPr>
          <p:cNvPr id="555" name="Google Shape;555;p74"/>
          <p:cNvSpPr/>
          <p:nvPr/>
        </p:nvSpPr>
        <p:spPr>
          <a:xfrm>
            <a:off x="3869115" y="3098800"/>
            <a:ext cx="193040" cy="330200"/>
          </a:xfrm>
          <a:prstGeom prst="up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p74"/>
          <p:cNvSpPr/>
          <p:nvPr/>
        </p:nvSpPr>
        <p:spPr>
          <a:xfrm>
            <a:off x="7745183" y="3173828"/>
            <a:ext cx="134679" cy="27432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7" name="Google Shape;557;p74"/>
          <p:cNvSpPr/>
          <p:nvPr/>
        </p:nvSpPr>
        <p:spPr>
          <a:xfrm>
            <a:off x="5455707" y="5309968"/>
            <a:ext cx="172720" cy="320040"/>
          </a:xfrm>
          <a:prstGeom prst="up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8" name="Google Shape;558;p74"/>
          <p:cNvSpPr/>
          <p:nvPr/>
        </p:nvSpPr>
        <p:spPr>
          <a:xfrm>
            <a:off x="4261448" y="5297268"/>
            <a:ext cx="172720" cy="345440"/>
          </a:xfrm>
          <a:prstGeom prst="down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9" name="Google Shape;559;p74"/>
          <p:cNvSpPr/>
          <p:nvPr/>
        </p:nvSpPr>
        <p:spPr>
          <a:xfrm>
            <a:off x="3204613" y="5094068"/>
            <a:ext cx="3053080" cy="853440"/>
          </a:xfrm>
          <a:prstGeom prst="rect">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5"/>
          <p:cNvSpPr txBox="1">
            <a:spLocks noGrp="1"/>
          </p:cNvSpPr>
          <p:nvPr>
            <p:ph type="title"/>
          </p:nvPr>
        </p:nvSpPr>
        <p:spPr>
          <a:xfrm>
            <a:off x="421640" y="52324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Practice</a:t>
            </a:r>
            <a:br>
              <a:rPr lang="en-US" dirty="0"/>
            </a:br>
            <a:r>
              <a:rPr lang="en-US" sz="5400" dirty="0">
                <a:solidFill>
                  <a:schemeClr val="accent3">
                    <a:lumMod val="75000"/>
                  </a:schemeClr>
                </a:solidFill>
              </a:rPr>
              <a:t>Time on Task</a:t>
            </a:r>
            <a:endParaRPr dirty="0">
              <a:solidFill>
                <a:schemeClr val="accent3">
                  <a:lumMod val="75000"/>
                </a:schemeClr>
              </a:solidFill>
            </a:endParaRPr>
          </a:p>
        </p:txBody>
      </p:sp>
      <p:sp>
        <p:nvSpPr>
          <p:cNvPr id="566" name="Google Shape;566;p75"/>
          <p:cNvSpPr txBox="1">
            <a:spLocks noGrp="1"/>
          </p:cNvSpPr>
          <p:nvPr>
            <p:ph type="body" idx="1"/>
          </p:nvPr>
        </p:nvSpPr>
        <p:spPr>
          <a:xfrm>
            <a:off x="71120" y="2042160"/>
            <a:ext cx="861568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u="sng">
                <a:solidFill>
                  <a:schemeClr val="hlink"/>
                </a:solidFill>
                <a:hlinkClick r:id="rId3"/>
              </a:rPr>
              <a:t>Visit: https://h5p.org/node/975657</a:t>
            </a:r>
            <a:r>
              <a:rPr lang="en-US"/>
              <a:t>  ($0, Level 1)</a:t>
            </a:r>
            <a:endParaRPr/>
          </a:p>
        </p:txBody>
      </p:sp>
      <p:pic>
        <p:nvPicPr>
          <p:cNvPr id="567" name="Google Shape;567;p75"/>
          <p:cNvPicPr preferRelativeResize="0"/>
          <p:nvPr/>
        </p:nvPicPr>
        <p:blipFill rotWithShape="1">
          <a:blip r:embed="rId4">
            <a:alphaModFix/>
          </a:blip>
          <a:srcRect/>
          <a:stretch/>
        </p:blipFill>
        <p:spPr>
          <a:xfrm>
            <a:off x="0" y="2914812"/>
            <a:ext cx="9144000" cy="2952490"/>
          </a:xfrm>
          <a:prstGeom prst="rect">
            <a:avLst/>
          </a:prstGeom>
          <a:noFill/>
          <a:ln>
            <a:noFill/>
          </a:ln>
        </p:spPr>
      </p:pic>
      <p:pic>
        <p:nvPicPr>
          <p:cNvPr id="568" name="Google Shape;568;p75" descr="A picture containing drawing&#10;&#10;Description automatically generated"/>
          <p:cNvPicPr preferRelativeResize="0"/>
          <p:nvPr/>
        </p:nvPicPr>
        <p:blipFill rotWithShape="1">
          <a:blip r:embed="rId5">
            <a:alphaModFix/>
          </a:blip>
          <a:srcRect/>
          <a:stretch/>
        </p:blipFill>
        <p:spPr>
          <a:xfrm>
            <a:off x="7164412" y="1169507"/>
            <a:ext cx="1745305" cy="174530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6"/>
          <p:cNvSpPr txBox="1">
            <a:spLocks noGrp="1"/>
          </p:cNvSpPr>
          <p:nvPr>
            <p:ph type="title"/>
          </p:nvPr>
        </p:nvSpPr>
        <p:spPr>
          <a:xfrm>
            <a:off x="406400" y="5842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Practice</a:t>
            </a:r>
            <a:br>
              <a:rPr lang="en-US" dirty="0"/>
            </a:br>
            <a:r>
              <a:rPr lang="en-US" sz="6600" dirty="0">
                <a:solidFill>
                  <a:schemeClr val="accent3">
                    <a:lumMod val="75000"/>
                  </a:schemeClr>
                </a:solidFill>
              </a:rPr>
              <a:t>Time on Task</a:t>
            </a:r>
            <a:endParaRPr dirty="0">
              <a:solidFill>
                <a:schemeClr val="accent3">
                  <a:lumMod val="75000"/>
                </a:schemeClr>
              </a:solidFill>
            </a:endParaRPr>
          </a:p>
        </p:txBody>
      </p:sp>
      <p:pic>
        <p:nvPicPr>
          <p:cNvPr id="574" name="Google Shape;574;p76"/>
          <p:cNvPicPr preferRelativeResize="0">
            <a:picLocks noGrp="1"/>
          </p:cNvPicPr>
          <p:nvPr>
            <p:ph type="body" idx="1"/>
          </p:nvPr>
        </p:nvPicPr>
        <p:blipFill rotWithShape="1">
          <a:blip r:embed="rId3">
            <a:alphaModFix/>
          </a:blip>
          <a:srcRect/>
          <a:stretch/>
        </p:blipFill>
        <p:spPr>
          <a:xfrm>
            <a:off x="140677" y="2358347"/>
            <a:ext cx="8686800" cy="27724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Which </a:t>
            </a:r>
            <a:r>
              <a:rPr lang="en-US" b="1" dirty="0">
                <a:solidFill>
                  <a:schemeClr val="accent3">
                    <a:lumMod val="75000"/>
                  </a:schemeClr>
                </a:solidFill>
              </a:rPr>
              <a:t>statistic</a:t>
            </a:r>
            <a:r>
              <a:rPr lang="en-US" dirty="0"/>
              <a:t> is used by economists to track changes in real income per person?</a:t>
            </a:r>
          </a:p>
          <a:p>
            <a:pPr marL="0" lvl="0" indent="0" algn="l" rtl="0">
              <a:lnSpc>
                <a:spcPct val="90000"/>
              </a:lnSpc>
              <a:spcBef>
                <a:spcPts val="0"/>
              </a:spcBef>
              <a:spcAft>
                <a:spcPts val="0"/>
              </a:spcAft>
              <a:buClr>
                <a:schemeClr val="dk1"/>
              </a:buClr>
              <a:buSzPts val="2800"/>
              <a:buNone/>
            </a:pP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GDP deflator</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Current GDP</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Consumer Price Index</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Real GDP per capita</a:t>
            </a:r>
            <a:endParaRPr dirty="0"/>
          </a:p>
          <a:p>
            <a:pPr marL="514350" lvl="0" indent="-514350" algn="l" rtl="0">
              <a:lnSpc>
                <a:spcPct val="90000"/>
              </a:lnSpc>
              <a:spcBef>
                <a:spcPts val="1000"/>
              </a:spcBef>
              <a:spcAft>
                <a:spcPts val="1800"/>
              </a:spcAft>
              <a:buClr>
                <a:schemeClr val="dk1"/>
              </a:buClr>
              <a:buSzPts val="2800"/>
              <a:buFont typeface="Calibri"/>
              <a:buAutoNum type="arabicPeriod"/>
            </a:pPr>
            <a:r>
              <a:rPr lang="en-US" dirty="0"/>
              <a:t>Personal Consumption Expenditures Index</a:t>
            </a:r>
            <a:endParaRPr dirty="0"/>
          </a:p>
        </p:txBody>
      </p:sp>
      <p:pic>
        <p:nvPicPr>
          <p:cNvPr id="100" name="Google Shape;100;p19" descr="A picture containing text, clipart&#10;&#10;Description automatically generated"/>
          <p:cNvPicPr preferRelativeResize="0"/>
          <p:nvPr/>
        </p:nvPicPr>
        <p:blipFill rotWithShape="1">
          <a:blip r:embed="rId3">
            <a:alphaModFix/>
          </a:blip>
          <a:srcRect/>
          <a:stretch/>
        </p:blipFill>
        <p:spPr>
          <a:xfrm>
            <a:off x="7656709" y="2910459"/>
            <a:ext cx="787007" cy="78700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7"/>
          <p:cNvSpPr txBox="1">
            <a:spLocks noGrp="1"/>
          </p:cNvSpPr>
          <p:nvPr>
            <p:ph type="title"/>
          </p:nvPr>
        </p:nvSpPr>
        <p:spPr>
          <a:xfrm>
            <a:off x="421640" y="52324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dirty="0"/>
              <a:t>Practice</a:t>
            </a:r>
            <a:br>
              <a:rPr lang="en-US" dirty="0"/>
            </a:br>
            <a:r>
              <a:rPr lang="en-US" sz="5400" dirty="0">
                <a:solidFill>
                  <a:schemeClr val="accent3">
                    <a:lumMod val="75000"/>
                  </a:schemeClr>
                </a:solidFill>
              </a:rPr>
              <a:t>Time on Task</a:t>
            </a:r>
            <a:endParaRPr dirty="0">
              <a:solidFill>
                <a:schemeClr val="accent3">
                  <a:lumMod val="75000"/>
                </a:schemeClr>
              </a:solidFill>
            </a:endParaRPr>
          </a:p>
        </p:txBody>
      </p:sp>
      <p:pic>
        <p:nvPicPr>
          <p:cNvPr id="580" name="Google Shape;580;p77"/>
          <p:cNvPicPr preferRelativeResize="0">
            <a:picLocks noGrp="1"/>
          </p:cNvPicPr>
          <p:nvPr>
            <p:ph type="body" idx="1"/>
          </p:nvPr>
        </p:nvPicPr>
        <p:blipFill rotWithShape="1">
          <a:blip r:embed="rId3">
            <a:alphaModFix/>
          </a:blip>
          <a:srcRect/>
          <a:stretch/>
        </p:blipFill>
        <p:spPr>
          <a:xfrm>
            <a:off x="146489" y="2388773"/>
            <a:ext cx="8833387" cy="291005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8"/>
          <p:cNvSpPr txBox="1">
            <a:spLocks noGrp="1"/>
          </p:cNvSpPr>
          <p:nvPr>
            <p:ph type="title"/>
          </p:nvPr>
        </p:nvSpPr>
        <p:spPr>
          <a:xfrm>
            <a:off x="310037" y="97740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Definitions</a:t>
            </a:r>
            <a:endParaRPr sz="4400" dirty="0"/>
          </a:p>
        </p:txBody>
      </p:sp>
      <p:graphicFrame>
        <p:nvGraphicFramePr>
          <p:cNvPr id="586" name="Google Shape;586;p78"/>
          <p:cNvGraphicFramePr/>
          <p:nvPr>
            <p:extLst>
              <p:ext uri="{D42A27DB-BD31-4B8C-83A1-F6EECF244321}">
                <p14:modId xmlns:p14="http://schemas.microsoft.com/office/powerpoint/2010/main" val="2866370139"/>
              </p:ext>
            </p:extLst>
          </p:nvPr>
        </p:nvGraphicFramePr>
        <p:xfrm>
          <a:off x="457200" y="2120406"/>
          <a:ext cx="7935275" cy="4252010"/>
        </p:xfrm>
        <a:graphic>
          <a:graphicData uri="http://schemas.openxmlformats.org/drawingml/2006/table">
            <a:tbl>
              <a:tblPr firstRow="1" bandRow="1">
                <a:noFill/>
                <a:tableStyleId>{AF5C12EF-7C89-4FEB-9D4A-E8D1FAD94A61}</a:tableStyleId>
              </a:tblPr>
              <a:tblGrid>
                <a:gridCol w="2882250">
                  <a:extLst>
                    <a:ext uri="{9D8B030D-6E8A-4147-A177-3AD203B41FA5}">
                      <a16:colId xmlns:a16="http://schemas.microsoft.com/office/drawing/2014/main" val="20000"/>
                    </a:ext>
                  </a:extLst>
                </a:gridCol>
                <a:gridCol w="2960600">
                  <a:extLst>
                    <a:ext uri="{9D8B030D-6E8A-4147-A177-3AD203B41FA5}">
                      <a16:colId xmlns:a16="http://schemas.microsoft.com/office/drawing/2014/main" val="20001"/>
                    </a:ext>
                  </a:extLst>
                </a:gridCol>
                <a:gridCol w="2092425">
                  <a:extLst>
                    <a:ext uri="{9D8B030D-6E8A-4147-A177-3AD203B41FA5}">
                      <a16:colId xmlns:a16="http://schemas.microsoft.com/office/drawing/2014/main" val="20002"/>
                    </a:ext>
                  </a:extLst>
                </a:gridCol>
              </a:tblGrid>
              <a:tr h="472450">
                <a:tc>
                  <a:txBody>
                    <a:bodyPr/>
                    <a:lstStyle/>
                    <a:p>
                      <a:pPr marL="0" marR="0" lvl="0" indent="0" algn="l" rtl="0">
                        <a:spcBef>
                          <a:spcPts val="0"/>
                        </a:spcBef>
                        <a:spcAft>
                          <a:spcPts val="0"/>
                        </a:spcAft>
                        <a:buNone/>
                      </a:pPr>
                      <a:r>
                        <a:rPr lang="en-US" sz="2200" u="none" strike="noStrike" cap="none"/>
                        <a:t>Definition</a:t>
                      </a:r>
                      <a:endParaRPr/>
                    </a:p>
                  </a:txBody>
                  <a:tcPr marL="91450" marR="91450" marT="45725" marB="45725"/>
                </a:tc>
                <a:tc>
                  <a:txBody>
                    <a:bodyPr/>
                    <a:lstStyle/>
                    <a:p>
                      <a:pPr marL="0" marR="0" lvl="0" indent="0" algn="l" rtl="0">
                        <a:spcBef>
                          <a:spcPts val="0"/>
                        </a:spcBef>
                        <a:spcAft>
                          <a:spcPts val="0"/>
                        </a:spcAft>
                        <a:buNone/>
                      </a:pPr>
                      <a:r>
                        <a:rPr lang="en-US" sz="2200" dirty="0"/>
                        <a:t>Government spending versus tax revenues</a:t>
                      </a:r>
                      <a:endParaRPr dirty="0"/>
                    </a:p>
                  </a:txBody>
                  <a:tcPr marL="91450" marR="91450" marT="45725" marB="45725"/>
                </a:tc>
                <a:tc>
                  <a:txBody>
                    <a:bodyPr/>
                    <a:lstStyle/>
                    <a:p>
                      <a:pPr marL="0" marR="0" lvl="0" indent="0" algn="l" rtl="0">
                        <a:spcBef>
                          <a:spcPts val="0"/>
                        </a:spcBef>
                        <a:spcAft>
                          <a:spcPts val="0"/>
                        </a:spcAft>
                        <a:buNone/>
                      </a:pPr>
                      <a:r>
                        <a:rPr lang="en-US" sz="2200"/>
                        <a:t>Duration </a:t>
                      </a:r>
                      <a:endParaRPr/>
                    </a:p>
                    <a:p>
                      <a:pPr marL="0" marR="0" lvl="0" indent="0" algn="l" rtl="0">
                        <a:spcBef>
                          <a:spcPts val="0"/>
                        </a:spcBef>
                        <a:spcAft>
                          <a:spcPts val="0"/>
                        </a:spcAft>
                        <a:buNone/>
                      </a:pPr>
                      <a:r>
                        <a:rPr lang="en-US" sz="2200"/>
                        <a:t>(Fiscal Year)</a:t>
                      </a:r>
                      <a:endParaRPr/>
                    </a:p>
                  </a:txBody>
                  <a:tcPr marL="91450" marR="91450" marT="45725" marB="45725"/>
                </a:tc>
                <a:extLst>
                  <a:ext uri="{0D108BD9-81ED-4DB2-BD59-A6C34878D82A}">
                    <a16:rowId xmlns:a16="http://schemas.microsoft.com/office/drawing/2014/main" val="10000"/>
                  </a:ext>
                </a:extLst>
              </a:tr>
              <a:tr h="472450">
                <a:tc>
                  <a:txBody>
                    <a:bodyPr/>
                    <a:lstStyle/>
                    <a:p>
                      <a:pPr marL="0" marR="0" lvl="0" indent="0" algn="l" rtl="0">
                        <a:spcBef>
                          <a:spcPts val="0"/>
                        </a:spcBef>
                        <a:spcAft>
                          <a:spcPts val="0"/>
                        </a:spcAft>
                        <a:buNone/>
                      </a:pPr>
                      <a:r>
                        <a:rPr lang="en-US" sz="2200"/>
                        <a:t>Balance budget</a:t>
                      </a:r>
                      <a:endParaRPr/>
                    </a:p>
                  </a:txBody>
                  <a:tcPr marL="91450" marR="91450" marT="45725" marB="45725"/>
                </a:tc>
                <a:tc>
                  <a:txBody>
                    <a:bodyPr/>
                    <a:lstStyle/>
                    <a:p>
                      <a:pPr marL="0" marR="0" lvl="0" indent="0" algn="l" rtl="0">
                        <a:spcBef>
                          <a:spcPts val="0"/>
                        </a:spcBef>
                        <a:spcAft>
                          <a:spcPts val="0"/>
                        </a:spcAft>
                        <a:buNone/>
                      </a:pPr>
                      <a:r>
                        <a:rPr lang="en-US" sz="2400"/>
                        <a:t>Government’s budget is balanced when</a:t>
                      </a:r>
                      <a:endParaRPr sz="2200"/>
                    </a:p>
                  </a:txBody>
                  <a:tcPr marL="91450" marR="91450" marT="45725" marB="45725"/>
                </a:tc>
                <a:tc>
                  <a:txBody>
                    <a:bodyPr/>
                    <a:lstStyle/>
                    <a:p>
                      <a:pPr marL="0" marR="0" lvl="0" indent="0" algn="l" rtl="0">
                        <a:spcBef>
                          <a:spcPts val="0"/>
                        </a:spcBef>
                        <a:spcAft>
                          <a:spcPts val="0"/>
                        </a:spcAft>
                        <a:buNone/>
                      </a:pPr>
                      <a:r>
                        <a:rPr lang="en-US" sz="2400"/>
                        <a:t>G = T</a:t>
                      </a:r>
                      <a:endParaRPr/>
                    </a:p>
                  </a:txBody>
                  <a:tcPr marL="91450" marR="91450" marT="45725" marB="45725"/>
                </a:tc>
                <a:extLst>
                  <a:ext uri="{0D108BD9-81ED-4DB2-BD59-A6C34878D82A}">
                    <a16:rowId xmlns:a16="http://schemas.microsoft.com/office/drawing/2014/main" val="10001"/>
                  </a:ext>
                </a:extLst>
              </a:tr>
              <a:tr h="472450">
                <a:tc>
                  <a:txBody>
                    <a:bodyPr/>
                    <a:lstStyle/>
                    <a:p>
                      <a:pPr marL="0" marR="0" lvl="0" indent="0" algn="l" rtl="0">
                        <a:spcBef>
                          <a:spcPts val="0"/>
                        </a:spcBef>
                        <a:spcAft>
                          <a:spcPts val="0"/>
                        </a:spcAft>
                        <a:buNone/>
                      </a:pPr>
                      <a:r>
                        <a:rPr lang="en-US" sz="2200"/>
                        <a:t>Budget deficit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n-US" sz="2200" b="0" i="0">
                          <a:solidFill>
                            <a:schemeClr val="dk1"/>
                          </a:solidFill>
                          <a:latin typeface="Calibri"/>
                          <a:ea typeface="Calibri"/>
                          <a:cs typeface="Calibri"/>
                          <a:sym typeface="Calibri"/>
                        </a:rPr>
                        <a:t>Government spending increases and/or tax revenues decrease</a:t>
                      </a:r>
                      <a:endParaRPr sz="2200"/>
                    </a:p>
                  </a:txBody>
                  <a:tcPr marL="91450" marR="91450" marT="45725" marB="45725"/>
                </a:tc>
                <a:tc>
                  <a:txBody>
                    <a:bodyPr/>
                    <a:lstStyle/>
                    <a:p>
                      <a:pPr marL="0" marR="0" lvl="0" indent="0" algn="l" rtl="0">
                        <a:spcBef>
                          <a:spcPts val="0"/>
                        </a:spcBef>
                        <a:spcAft>
                          <a:spcPts val="0"/>
                        </a:spcAft>
                        <a:buNone/>
                      </a:pPr>
                      <a:r>
                        <a:rPr lang="en-US" sz="2200" b="0" i="0">
                          <a:solidFill>
                            <a:schemeClr val="dk1"/>
                          </a:solidFill>
                          <a:latin typeface="Calibri"/>
                          <a:ea typeface="Calibri"/>
                          <a:cs typeface="Calibri"/>
                          <a:sym typeface="Calibri"/>
                        </a:rPr>
                        <a:t>G &gt; T</a:t>
                      </a:r>
                      <a:endParaRPr sz="2200"/>
                    </a:p>
                  </a:txBody>
                  <a:tcPr marL="91450" marR="91450" marT="45725" marB="45725"/>
                </a:tc>
                <a:extLst>
                  <a:ext uri="{0D108BD9-81ED-4DB2-BD59-A6C34878D82A}">
                    <a16:rowId xmlns:a16="http://schemas.microsoft.com/office/drawing/2014/main" val="10002"/>
                  </a:ext>
                </a:extLst>
              </a:tr>
              <a:tr h="472450">
                <a:tc>
                  <a:txBody>
                    <a:bodyPr/>
                    <a:lstStyle/>
                    <a:p>
                      <a:pPr marL="0" marR="0" lvl="0" indent="0" algn="l" rtl="0">
                        <a:spcBef>
                          <a:spcPts val="0"/>
                        </a:spcBef>
                        <a:spcAft>
                          <a:spcPts val="0"/>
                        </a:spcAft>
                        <a:buNone/>
                      </a:pPr>
                      <a:r>
                        <a:rPr lang="en-US" sz="2200"/>
                        <a:t>Budget surplus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n-US" sz="2200" b="0" i="0">
                          <a:solidFill>
                            <a:schemeClr val="dk1"/>
                          </a:solidFill>
                          <a:latin typeface="Calibri"/>
                          <a:ea typeface="Calibri"/>
                          <a:cs typeface="Calibri"/>
                          <a:sym typeface="Calibri"/>
                        </a:rPr>
                        <a:t>Government spending decreases and/or tax revenues increase</a:t>
                      </a:r>
                      <a:endParaRPr sz="2200"/>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n-US" sz="2200" b="0" i="0">
                          <a:solidFill>
                            <a:schemeClr val="dk1"/>
                          </a:solidFill>
                          <a:latin typeface="Calibri"/>
                          <a:ea typeface="Calibri"/>
                          <a:cs typeface="Calibri"/>
                          <a:sym typeface="Calibri"/>
                        </a:rPr>
                        <a:t> G &lt; T</a:t>
                      </a:r>
                      <a:endParaRPr sz="2200"/>
                    </a:p>
                    <a:p>
                      <a:pPr marL="0" marR="0" lvl="0" indent="0" algn="l" rtl="0">
                        <a:spcBef>
                          <a:spcPts val="0"/>
                        </a:spcBef>
                        <a:spcAft>
                          <a:spcPts val="0"/>
                        </a:spcAft>
                        <a:buNone/>
                      </a:pPr>
                      <a:endParaRPr sz="2200"/>
                    </a:p>
                  </a:txBody>
                  <a:tcPr marL="91450" marR="91450" marT="45725" marB="45725"/>
                </a:tc>
                <a:extLst>
                  <a:ext uri="{0D108BD9-81ED-4DB2-BD59-A6C34878D82A}">
                    <a16:rowId xmlns:a16="http://schemas.microsoft.com/office/drawing/2014/main" val="10003"/>
                  </a:ext>
                </a:extLst>
              </a:tr>
              <a:tr h="4724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9"/>
          <p:cNvSpPr txBox="1">
            <a:spLocks noGrp="1"/>
          </p:cNvSpPr>
          <p:nvPr>
            <p:ph type="title"/>
          </p:nvPr>
        </p:nvSpPr>
        <p:spPr>
          <a:xfrm>
            <a:off x="339969" y="34290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i="1" dirty="0">
                <a:solidFill>
                  <a:schemeClr val="tx1"/>
                </a:solidFill>
              </a:rPr>
              <a:t>Transition</a:t>
            </a:r>
            <a:endParaRPr i="1" dirty="0">
              <a:solidFill>
                <a:schemeClr val="tx1"/>
              </a:solidFill>
            </a:endParaRPr>
          </a:p>
        </p:txBody>
      </p:sp>
      <p:sp>
        <p:nvSpPr>
          <p:cNvPr id="592" name="Google Shape;592;p79"/>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None/>
            </a:pPr>
            <a:r>
              <a:rPr lang="en-US"/>
              <a:t>From the budget deficit or surplus to the public debt…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0"/>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Public Debt</a:t>
            </a:r>
            <a:endParaRPr/>
          </a:p>
        </p:txBody>
      </p:sp>
      <p:sp>
        <p:nvSpPr>
          <p:cNvPr id="598" name="Google Shape;598;p80"/>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b="1" u="sng" dirty="0">
                <a:solidFill>
                  <a:srgbClr val="005CB8"/>
                </a:solidFill>
              </a:rPr>
              <a:t>Public debt</a:t>
            </a:r>
            <a:r>
              <a:rPr lang="en-US" dirty="0"/>
              <a:t>, also known as the government’s debt or sovereign’s debt, is a </a:t>
            </a:r>
            <a:r>
              <a:rPr lang="en-US" dirty="0">
                <a:solidFill>
                  <a:schemeClr val="accent3">
                    <a:lumMod val="75000"/>
                  </a:schemeClr>
                </a:solidFill>
              </a:rPr>
              <a:t>flow</a:t>
            </a:r>
            <a:r>
              <a:rPr lang="en-US" dirty="0"/>
              <a:t>. It is the amount government owes its lenders plus interest. </a:t>
            </a:r>
            <a:endParaRPr dirty="0"/>
          </a:p>
          <a:p>
            <a:pPr marL="342900" lvl="0" indent="-342900" algn="l" rtl="0">
              <a:spcBef>
                <a:spcPts val="1800"/>
              </a:spcBef>
              <a:spcAft>
                <a:spcPts val="0"/>
              </a:spcAft>
              <a:buClr>
                <a:schemeClr val="dk1"/>
              </a:buClr>
              <a:buSzPts val="2800"/>
              <a:buChar char="•"/>
            </a:pPr>
            <a:r>
              <a:rPr lang="en-US" dirty="0"/>
              <a:t>Deficits add to the debt.</a:t>
            </a:r>
            <a:endParaRPr dirty="0"/>
          </a:p>
          <a:p>
            <a:pPr marL="342900" lvl="0" indent="-342900" algn="l" rtl="0">
              <a:spcBef>
                <a:spcPts val="1800"/>
              </a:spcBef>
              <a:spcAft>
                <a:spcPts val="0"/>
              </a:spcAft>
              <a:buClr>
                <a:schemeClr val="dk1"/>
              </a:buClr>
              <a:buSzPts val="2800"/>
              <a:buChar char="•"/>
            </a:pPr>
            <a:r>
              <a:rPr lang="en-US" dirty="0"/>
              <a:t>Surpluses help pay it off.</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81"/>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Demonstrate</a:t>
            </a:r>
            <a:endParaRPr/>
          </a:p>
        </p:txBody>
      </p:sp>
      <p:sp>
        <p:nvSpPr>
          <p:cNvPr id="604" name="Google Shape;604;p81"/>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Calibri"/>
              <a:buAutoNum type="arabicPeriod"/>
            </a:pPr>
            <a:r>
              <a:rPr lang="en-US" b="1" dirty="0">
                <a:solidFill>
                  <a:schemeClr val="accent3">
                    <a:lumMod val="75000"/>
                  </a:schemeClr>
                </a:solidFill>
              </a:rPr>
              <a:t>Analyze</a:t>
            </a:r>
            <a:r>
              <a:rPr lang="en-US" b="1" dirty="0">
                <a:solidFill>
                  <a:srgbClr val="C00000"/>
                </a:solidFill>
              </a:rPr>
              <a:t> </a:t>
            </a:r>
            <a:r>
              <a:rPr lang="en-US" dirty="0"/>
              <a:t>the federal surplus [+]/deficit [-] data retrieved from the Federal Reserve Economic Database (FRED).</a:t>
            </a:r>
            <a:endParaRPr dirty="0"/>
          </a:p>
          <a:p>
            <a:pPr marL="514350" lvl="0" indent="-514350" algn="l" rtl="0">
              <a:spcBef>
                <a:spcPts val="1800"/>
              </a:spcBef>
              <a:spcAft>
                <a:spcPts val="0"/>
              </a:spcAft>
              <a:buClr>
                <a:schemeClr val="dk1"/>
              </a:buClr>
              <a:buSzPts val="2800"/>
              <a:buFont typeface="Calibri"/>
              <a:buAutoNum type="arabicPeriod"/>
            </a:pPr>
            <a:r>
              <a:rPr lang="en-US" b="1" dirty="0">
                <a:solidFill>
                  <a:schemeClr val="accent3">
                    <a:lumMod val="75000"/>
                  </a:schemeClr>
                </a:solidFill>
              </a:rPr>
              <a:t>Look</a:t>
            </a:r>
            <a:r>
              <a:rPr lang="en-US" b="1" dirty="0">
                <a:solidFill>
                  <a:srgbClr val="C00000"/>
                </a:solidFill>
              </a:rPr>
              <a:t> </a:t>
            </a:r>
            <a:r>
              <a:rPr lang="en-US" dirty="0"/>
              <a:t>at the data that provides the amount in which the government ran a budget deficit or surplus in a specific year.</a:t>
            </a:r>
            <a:endParaRPr dirty="0"/>
          </a:p>
          <a:p>
            <a:pPr marL="514350" lvl="0" indent="-514350" algn="l" rtl="0">
              <a:spcBef>
                <a:spcPts val="1800"/>
              </a:spcBef>
              <a:spcAft>
                <a:spcPts val="0"/>
              </a:spcAft>
              <a:buClr>
                <a:schemeClr val="dk1"/>
              </a:buClr>
              <a:buSzPts val="2800"/>
              <a:buFont typeface="Calibri"/>
              <a:buAutoNum type="arabicPeriod"/>
            </a:pPr>
            <a:r>
              <a:rPr lang="en-US" b="1" dirty="0">
                <a:solidFill>
                  <a:schemeClr val="accent3">
                    <a:lumMod val="75000"/>
                  </a:schemeClr>
                </a:solidFill>
              </a:rPr>
              <a:t>Identify</a:t>
            </a:r>
            <a:r>
              <a:rPr lang="en-US" b="1" dirty="0">
                <a:solidFill>
                  <a:srgbClr val="C00000"/>
                </a:solidFill>
              </a:rPr>
              <a:t> </a:t>
            </a:r>
            <a:r>
              <a:rPr lang="en-US" dirty="0"/>
              <a:t>whether it will </a:t>
            </a:r>
            <a:r>
              <a:rPr lang="en-US" b="1" dirty="0">
                <a:solidFill>
                  <a:srgbClr val="89B14D"/>
                </a:solidFill>
              </a:rPr>
              <a:t>contribute</a:t>
            </a:r>
            <a:r>
              <a:rPr lang="en-US" dirty="0"/>
              <a:t> to the debt and interest due or will help </a:t>
            </a:r>
            <a:r>
              <a:rPr lang="en-US" b="1" dirty="0">
                <a:solidFill>
                  <a:srgbClr val="7A9900"/>
                </a:solidFill>
              </a:rPr>
              <a:t>pay down</a:t>
            </a:r>
            <a:r>
              <a:rPr lang="en-US" dirty="0"/>
              <a:t> the debt.</a:t>
            </a:r>
            <a:endParaRPr dirty="0"/>
          </a:p>
        </p:txBody>
      </p:sp>
      <p:pic>
        <p:nvPicPr>
          <p:cNvPr id="605" name="Google Shape;605;p81" descr="A picture containing drawing&#10;&#10;Description automatically generated"/>
          <p:cNvPicPr preferRelativeResize="0"/>
          <p:nvPr/>
        </p:nvPicPr>
        <p:blipFill rotWithShape="1">
          <a:blip r:embed="rId3">
            <a:alphaModFix/>
          </a:blip>
          <a:srcRect/>
          <a:stretch/>
        </p:blipFill>
        <p:spPr>
          <a:xfrm>
            <a:off x="7451725" y="1010920"/>
            <a:ext cx="1438275" cy="1438275"/>
          </a:xfrm>
          <a:prstGeom prst="rect">
            <a:avLst/>
          </a:prstGeom>
          <a:noFill/>
          <a:ln>
            <a:noFill/>
          </a:ln>
        </p:spPr>
      </p:pic>
      <p:sp>
        <p:nvSpPr>
          <p:cNvPr id="606" name="Google Shape;606;p81">
            <a:hlinkClick r:id="rId4"/>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2"/>
          <p:cNvSpPr txBox="1">
            <a:spLocks noGrp="1"/>
          </p:cNvSpPr>
          <p:nvPr>
            <p:ph type="title"/>
          </p:nvPr>
        </p:nvSpPr>
        <p:spPr>
          <a:xfrm>
            <a:off x="406400" y="128016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Federal Surplus [+]</a:t>
            </a:r>
            <a:br>
              <a:rPr lang="en-US"/>
            </a:br>
            <a:r>
              <a:rPr lang="en-US"/>
              <a:t> or Deficit [-]</a:t>
            </a:r>
            <a:endParaRPr/>
          </a:p>
        </p:txBody>
      </p:sp>
      <p:pic>
        <p:nvPicPr>
          <p:cNvPr id="612" name="Google Shape;612;p82"/>
          <p:cNvPicPr preferRelativeResize="0">
            <a:picLocks noGrp="1"/>
          </p:cNvPicPr>
          <p:nvPr>
            <p:ph type="body" idx="1"/>
          </p:nvPr>
        </p:nvPicPr>
        <p:blipFill rotWithShape="1">
          <a:blip r:embed="rId3">
            <a:alphaModFix/>
          </a:blip>
          <a:srcRect/>
          <a:stretch/>
        </p:blipFill>
        <p:spPr>
          <a:xfrm>
            <a:off x="457200" y="2733647"/>
            <a:ext cx="8229600" cy="3067106"/>
          </a:xfrm>
          <a:prstGeom prst="rect">
            <a:avLst/>
          </a:prstGeom>
          <a:noFill/>
          <a:ln>
            <a:noFill/>
          </a:ln>
        </p:spPr>
      </p:pic>
      <p:pic>
        <p:nvPicPr>
          <p:cNvPr id="613" name="Google Shape;613;p82" descr="A picture containing drawing&#10;&#10;Description automatically generated"/>
          <p:cNvPicPr preferRelativeResize="0"/>
          <p:nvPr/>
        </p:nvPicPr>
        <p:blipFill rotWithShape="1">
          <a:blip r:embed="rId4">
            <a:alphaModFix/>
          </a:blip>
          <a:srcRect/>
          <a:stretch/>
        </p:blipFill>
        <p:spPr>
          <a:xfrm>
            <a:off x="4203775" y="3660850"/>
            <a:ext cx="1358825" cy="1358825"/>
          </a:xfrm>
          <a:prstGeom prst="rect">
            <a:avLst/>
          </a:prstGeom>
          <a:noFill/>
          <a:ln>
            <a:noFill/>
          </a:ln>
        </p:spPr>
      </p:pic>
      <p:sp>
        <p:nvSpPr>
          <p:cNvPr id="614" name="Google Shape;614;p82"/>
          <p:cNvSpPr/>
          <p:nvPr/>
        </p:nvSpPr>
        <p:spPr>
          <a:xfrm>
            <a:off x="7482840" y="4500880"/>
            <a:ext cx="924560" cy="5842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5" name="Google Shape;615;p82">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6" name="Google Shape;616;p82">
            <a:hlinkClick r:id="rId6"/>
          </p:cNvPr>
          <p:cNvPicPr preferRelativeResize="0"/>
          <p:nvPr/>
        </p:nvPicPr>
        <p:blipFill>
          <a:blip r:embed="rId7">
            <a:alphaModFix/>
          </a:blip>
          <a:stretch>
            <a:fillRect/>
          </a:stretch>
        </p:blipFill>
        <p:spPr>
          <a:xfrm>
            <a:off x="0" y="6143625"/>
            <a:ext cx="9144000" cy="714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10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1"/>
        <p:cNvGrpSpPr/>
        <p:nvPr/>
      </p:nvGrpSpPr>
      <p:grpSpPr>
        <a:xfrm>
          <a:off x="0" y="0"/>
          <a:ext cx="0" cy="0"/>
          <a:chOff x="0" y="0"/>
          <a:chExt cx="0" cy="0"/>
        </a:xfrm>
      </p:grpSpPr>
      <p:sp>
        <p:nvSpPr>
          <p:cNvPr id="622" name="Google Shape;622;p8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None/>
            </a:pPr>
            <a:r>
              <a:rPr lang="en-US" sz="4400" dirty="0">
                <a:solidFill>
                  <a:srgbClr val="0070C0"/>
                </a:solidFill>
                <a:latin typeface="Calibri"/>
                <a:ea typeface="Calibri"/>
                <a:cs typeface="Calibri"/>
                <a:sym typeface="Calibri"/>
              </a:rPr>
              <a:t>Budget Deficits and Surpluses</a:t>
            </a:r>
            <a:endParaRPr dirty="0">
              <a:solidFill>
                <a:srgbClr val="0070C0"/>
              </a:solidFill>
            </a:endParaRPr>
          </a:p>
        </p:txBody>
      </p:sp>
      <p:pic>
        <p:nvPicPr>
          <p:cNvPr id="623" name="Google Shape;623;p83"/>
          <p:cNvPicPr preferRelativeResize="0">
            <a:picLocks noGrp="1"/>
          </p:cNvPicPr>
          <p:nvPr>
            <p:ph type="body" idx="1"/>
          </p:nvPr>
        </p:nvPicPr>
        <p:blipFill rotWithShape="1">
          <a:blip r:embed="rId3">
            <a:alphaModFix/>
          </a:blip>
          <a:srcRect l="1899" r="1043" b="-2"/>
          <a:stretch/>
        </p:blipFill>
        <p:spPr>
          <a:xfrm>
            <a:off x="834866" y="1861186"/>
            <a:ext cx="7893844" cy="4351338"/>
          </a:xfrm>
          <a:prstGeom prst="rect">
            <a:avLst/>
          </a:prstGeom>
          <a:noFill/>
          <a:ln>
            <a:noFill/>
          </a:ln>
        </p:spPr>
      </p:pic>
      <p:pic>
        <p:nvPicPr>
          <p:cNvPr id="624" name="Google Shape;624;p83" descr="A picture containing drawing&#10;&#10;Description automatically generated"/>
          <p:cNvPicPr preferRelativeResize="0"/>
          <p:nvPr/>
        </p:nvPicPr>
        <p:blipFill rotWithShape="1">
          <a:blip r:embed="rId4">
            <a:alphaModFix/>
          </a:blip>
          <a:srcRect/>
          <a:stretch/>
        </p:blipFill>
        <p:spPr>
          <a:xfrm>
            <a:off x="4709400" y="3044510"/>
            <a:ext cx="1745305" cy="1745305"/>
          </a:xfrm>
          <a:prstGeom prst="rect">
            <a:avLst/>
          </a:prstGeom>
          <a:noFill/>
          <a:ln>
            <a:noFill/>
          </a:ln>
          <a:effectLst>
            <a:outerShdw blurRad="57150" dist="19050" dir="5400000" algn="bl" rotWithShape="0">
              <a:srgbClr val="000000">
                <a:alpha val="50000"/>
              </a:srgbClr>
            </a:outerShdw>
          </a:effectLst>
        </p:spPr>
      </p:pic>
      <p:sp>
        <p:nvSpPr>
          <p:cNvPr id="625" name="Google Shape;625;p83"/>
          <p:cNvSpPr/>
          <p:nvPr/>
        </p:nvSpPr>
        <p:spPr>
          <a:xfrm>
            <a:off x="7122160" y="1772920"/>
            <a:ext cx="924560" cy="58420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6" name="Google Shape;626;p83">
            <a:hlinkClick r:id="rId5"/>
          </p:cNvPr>
          <p:cNvPicPr preferRelativeResize="0"/>
          <p:nvPr/>
        </p:nvPicPr>
        <p:blipFill>
          <a:blip r:embed="rId6">
            <a:alphaModFix/>
          </a:blip>
          <a:stretch>
            <a:fillRect/>
          </a:stretch>
        </p:blipFill>
        <p:spPr>
          <a:xfrm>
            <a:off x="0" y="6143625"/>
            <a:ext cx="9144000" cy="714375"/>
          </a:xfrm>
          <a:prstGeom prst="rect">
            <a:avLst/>
          </a:prstGeom>
          <a:noFill/>
          <a:ln>
            <a:noFill/>
          </a:ln>
        </p:spPr>
      </p:pic>
      <p:sp>
        <p:nvSpPr>
          <p:cNvPr id="627" name="Google Shape;627;p83">
            <a:hlinkClick r:id="rId7"/>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3"/>
          <p:cNvSpPr txBox="1"/>
          <p:nvPr/>
        </p:nvSpPr>
        <p:spPr>
          <a:xfrm>
            <a:off x="4784650" y="2076500"/>
            <a:ext cx="1594800" cy="1030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alibri"/>
                <a:ea typeface="Calibri"/>
                <a:cs typeface="Calibri"/>
                <a:sym typeface="Calibri"/>
              </a:rPr>
              <a:t>Describe what you see and state how it impacts the public debt.</a:t>
            </a:r>
            <a:endParaRPr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1000"/>
                                        <p:tgtEl>
                                          <p:spTgt spid="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4"/>
          <p:cNvSpPr txBox="1">
            <a:spLocks noGrp="1"/>
          </p:cNvSpPr>
          <p:nvPr>
            <p:ph type="title"/>
          </p:nvPr>
        </p:nvSpPr>
        <p:spPr>
          <a:xfrm>
            <a:off x="457200" y="12792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a:t>Summary</a:t>
            </a:r>
            <a:endParaRPr/>
          </a:p>
        </p:txBody>
      </p:sp>
      <p:graphicFrame>
        <p:nvGraphicFramePr>
          <p:cNvPr id="634" name="Google Shape;634;p84"/>
          <p:cNvGraphicFramePr/>
          <p:nvPr/>
        </p:nvGraphicFramePr>
        <p:xfrm>
          <a:off x="554323" y="1334960"/>
          <a:ext cx="7935300" cy="4617770"/>
        </p:xfrm>
        <a:graphic>
          <a:graphicData uri="http://schemas.openxmlformats.org/drawingml/2006/table">
            <a:tbl>
              <a:tblPr firstRow="1" bandRow="1">
                <a:noFill/>
                <a:tableStyleId>{AF5C12EF-7C89-4FEB-9D4A-E8D1FAD94A61}</a:tableStyleId>
              </a:tblPr>
              <a:tblGrid>
                <a:gridCol w="2153325">
                  <a:extLst>
                    <a:ext uri="{9D8B030D-6E8A-4147-A177-3AD203B41FA5}">
                      <a16:colId xmlns:a16="http://schemas.microsoft.com/office/drawing/2014/main" val="20000"/>
                    </a:ext>
                  </a:extLst>
                </a:gridCol>
                <a:gridCol w="3689550">
                  <a:extLst>
                    <a:ext uri="{9D8B030D-6E8A-4147-A177-3AD203B41FA5}">
                      <a16:colId xmlns:a16="http://schemas.microsoft.com/office/drawing/2014/main" val="20001"/>
                    </a:ext>
                  </a:extLst>
                </a:gridCol>
                <a:gridCol w="2092425">
                  <a:extLst>
                    <a:ext uri="{9D8B030D-6E8A-4147-A177-3AD203B41FA5}">
                      <a16:colId xmlns:a16="http://schemas.microsoft.com/office/drawing/2014/main" val="20002"/>
                    </a:ext>
                  </a:extLst>
                </a:gridCol>
              </a:tblGrid>
              <a:tr h="472450">
                <a:tc>
                  <a:txBody>
                    <a:bodyPr/>
                    <a:lstStyle/>
                    <a:p>
                      <a:pPr marL="0" marR="0" lvl="0" indent="0" algn="l" rtl="0">
                        <a:spcBef>
                          <a:spcPts val="0"/>
                        </a:spcBef>
                        <a:spcAft>
                          <a:spcPts val="0"/>
                        </a:spcAft>
                        <a:buNone/>
                      </a:pPr>
                      <a:r>
                        <a:rPr lang="en-US" sz="2200"/>
                        <a:t>Definition</a:t>
                      </a:r>
                      <a:endParaRPr/>
                    </a:p>
                  </a:txBody>
                  <a:tcPr marL="91450" marR="91450" marT="45725" marB="45725"/>
                </a:tc>
                <a:tc>
                  <a:txBody>
                    <a:bodyPr/>
                    <a:lstStyle/>
                    <a:p>
                      <a:pPr marL="0" marR="0" lvl="0" indent="0" algn="l" rtl="0">
                        <a:spcBef>
                          <a:spcPts val="0"/>
                        </a:spcBef>
                        <a:spcAft>
                          <a:spcPts val="0"/>
                        </a:spcAft>
                        <a:buNone/>
                      </a:pPr>
                      <a:r>
                        <a:rPr lang="en-US" sz="2200"/>
                        <a:t>Government spending versus tax revenues</a:t>
                      </a:r>
                      <a:endParaRPr/>
                    </a:p>
                  </a:txBody>
                  <a:tcPr marL="91450" marR="91450" marT="45725" marB="45725"/>
                </a:tc>
                <a:tc>
                  <a:txBody>
                    <a:bodyPr/>
                    <a:lstStyle/>
                    <a:p>
                      <a:pPr marL="0" marR="0" lvl="0" indent="0" algn="l" rtl="0">
                        <a:spcBef>
                          <a:spcPts val="0"/>
                        </a:spcBef>
                        <a:spcAft>
                          <a:spcPts val="0"/>
                        </a:spcAft>
                        <a:buNone/>
                      </a:pPr>
                      <a:r>
                        <a:rPr lang="en-US" sz="2200"/>
                        <a:t>Impact on National Debt </a:t>
                      </a:r>
                      <a:endParaRPr/>
                    </a:p>
                  </a:txBody>
                  <a:tcPr marL="91450" marR="91450" marT="45725" marB="45725"/>
                </a:tc>
                <a:extLst>
                  <a:ext uri="{0D108BD9-81ED-4DB2-BD59-A6C34878D82A}">
                    <a16:rowId xmlns:a16="http://schemas.microsoft.com/office/drawing/2014/main" val="10000"/>
                  </a:ext>
                </a:extLst>
              </a:tr>
              <a:tr h="472450">
                <a:tc>
                  <a:txBody>
                    <a:bodyPr/>
                    <a:lstStyle/>
                    <a:p>
                      <a:pPr marL="0" marR="0" lvl="0" indent="0" algn="l" rtl="0">
                        <a:spcBef>
                          <a:spcPts val="0"/>
                        </a:spcBef>
                        <a:spcAft>
                          <a:spcPts val="0"/>
                        </a:spcAft>
                        <a:buNone/>
                      </a:pPr>
                      <a:r>
                        <a:rPr lang="en-US" sz="2200"/>
                        <a:t>Balance budget</a:t>
                      </a:r>
                      <a:endParaRPr/>
                    </a:p>
                  </a:txBody>
                  <a:tcPr marL="91450" marR="91450" marT="45725" marB="45725"/>
                </a:tc>
                <a:tc>
                  <a:txBody>
                    <a:bodyPr/>
                    <a:lstStyle/>
                    <a:p>
                      <a:pPr marL="0" marR="0" lvl="0" indent="0" algn="l" rtl="0">
                        <a:spcBef>
                          <a:spcPts val="0"/>
                        </a:spcBef>
                        <a:spcAft>
                          <a:spcPts val="0"/>
                        </a:spcAft>
                        <a:buNone/>
                      </a:pPr>
                      <a:r>
                        <a:rPr lang="en-US" sz="2400"/>
                        <a:t>Government’s budget is balanced when spending and revenues align</a:t>
                      </a:r>
                      <a:endParaRPr sz="2200"/>
                    </a:p>
                  </a:txBody>
                  <a:tcPr marL="91450" marR="91450" marT="45725" marB="45725"/>
                </a:tc>
                <a:tc>
                  <a:txBody>
                    <a:bodyPr/>
                    <a:lstStyle/>
                    <a:p>
                      <a:pPr marL="0" marR="0" lvl="0" indent="0" algn="l" rtl="0">
                        <a:spcBef>
                          <a:spcPts val="0"/>
                        </a:spcBef>
                        <a:spcAft>
                          <a:spcPts val="0"/>
                        </a:spcAft>
                        <a:buNone/>
                      </a:pPr>
                      <a:r>
                        <a:rPr lang="en-US" sz="2400"/>
                        <a:t>No change</a:t>
                      </a:r>
                      <a:endParaRPr/>
                    </a:p>
                  </a:txBody>
                  <a:tcPr marL="91450" marR="91450" marT="45725" marB="45725"/>
                </a:tc>
                <a:extLst>
                  <a:ext uri="{0D108BD9-81ED-4DB2-BD59-A6C34878D82A}">
                    <a16:rowId xmlns:a16="http://schemas.microsoft.com/office/drawing/2014/main" val="10001"/>
                  </a:ext>
                </a:extLst>
              </a:tr>
              <a:tr h="472450">
                <a:tc>
                  <a:txBody>
                    <a:bodyPr/>
                    <a:lstStyle/>
                    <a:p>
                      <a:pPr marL="0" marR="0" lvl="0" indent="0" algn="l" rtl="0">
                        <a:spcBef>
                          <a:spcPts val="0"/>
                        </a:spcBef>
                        <a:spcAft>
                          <a:spcPts val="0"/>
                        </a:spcAft>
                        <a:buNone/>
                      </a:pPr>
                      <a:r>
                        <a:rPr lang="en-US" sz="2200"/>
                        <a:t>Budget deficit</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n-US" sz="2200" b="0" i="0">
                          <a:solidFill>
                            <a:schemeClr val="dk1"/>
                          </a:solidFill>
                          <a:latin typeface="Calibri"/>
                          <a:ea typeface="Calibri"/>
                          <a:cs typeface="Calibri"/>
                          <a:sym typeface="Calibri"/>
                        </a:rPr>
                        <a:t>Government spending increases and/or tax revenues decrease</a:t>
                      </a:r>
                      <a:endParaRPr sz="2200"/>
                    </a:p>
                  </a:txBody>
                  <a:tcPr marL="91450" marR="91450" marT="45725" marB="45725"/>
                </a:tc>
                <a:tc>
                  <a:txBody>
                    <a:bodyPr/>
                    <a:lstStyle/>
                    <a:p>
                      <a:pPr marL="0" marR="0" lvl="0" indent="0" algn="l" rtl="0">
                        <a:spcBef>
                          <a:spcPts val="0"/>
                        </a:spcBef>
                        <a:spcAft>
                          <a:spcPts val="0"/>
                        </a:spcAft>
                        <a:buNone/>
                      </a:pPr>
                      <a:r>
                        <a:rPr lang="en-US" sz="2200" b="0" i="0">
                          <a:solidFill>
                            <a:schemeClr val="dk1"/>
                          </a:solidFill>
                          <a:latin typeface="Calibri"/>
                          <a:ea typeface="Calibri"/>
                          <a:cs typeface="Calibri"/>
                          <a:sym typeface="Calibri"/>
                        </a:rPr>
                        <a:t>Adds to the debt</a:t>
                      </a:r>
                      <a:endParaRPr sz="2200"/>
                    </a:p>
                  </a:txBody>
                  <a:tcPr marL="91450" marR="91450" marT="45725" marB="45725"/>
                </a:tc>
                <a:extLst>
                  <a:ext uri="{0D108BD9-81ED-4DB2-BD59-A6C34878D82A}">
                    <a16:rowId xmlns:a16="http://schemas.microsoft.com/office/drawing/2014/main" val="10002"/>
                  </a:ext>
                </a:extLst>
              </a:tr>
              <a:tr h="472450">
                <a:tc>
                  <a:txBody>
                    <a:bodyPr/>
                    <a:lstStyle/>
                    <a:p>
                      <a:pPr marL="0" marR="0" lvl="0" indent="0" algn="l" rtl="0">
                        <a:spcBef>
                          <a:spcPts val="0"/>
                        </a:spcBef>
                        <a:spcAft>
                          <a:spcPts val="0"/>
                        </a:spcAft>
                        <a:buNone/>
                      </a:pPr>
                      <a:r>
                        <a:rPr lang="en-US" sz="2200"/>
                        <a:t>Budget surplus</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n-US" sz="2200" b="0" i="0">
                          <a:solidFill>
                            <a:schemeClr val="dk1"/>
                          </a:solidFill>
                          <a:latin typeface="Calibri"/>
                          <a:ea typeface="Calibri"/>
                          <a:cs typeface="Calibri"/>
                          <a:sym typeface="Calibri"/>
                        </a:rPr>
                        <a:t>Government spending decreases and/or tax revenues increase</a:t>
                      </a:r>
                      <a:endParaRPr sz="2200"/>
                    </a:p>
                  </a:txBody>
                  <a:tcPr marL="91450" marR="91450" marT="45725" marB="45725"/>
                </a:tc>
                <a:tc>
                  <a:txBody>
                    <a:bodyPr/>
                    <a:lstStyle/>
                    <a:p>
                      <a:pPr marL="0" marR="0" lvl="0" indent="0" algn="l" rtl="0">
                        <a:lnSpc>
                          <a:spcPct val="100000"/>
                        </a:lnSpc>
                        <a:spcBef>
                          <a:spcPts val="0"/>
                        </a:spcBef>
                        <a:spcAft>
                          <a:spcPts val="0"/>
                        </a:spcAft>
                        <a:buClr>
                          <a:schemeClr val="dk1"/>
                        </a:buClr>
                        <a:buSzPts val="2200"/>
                        <a:buFont typeface="Calibri"/>
                        <a:buNone/>
                      </a:pPr>
                      <a:r>
                        <a:rPr lang="en-US" sz="2200" b="0" i="0">
                          <a:solidFill>
                            <a:schemeClr val="dk1"/>
                          </a:solidFill>
                          <a:latin typeface="Calibri"/>
                          <a:ea typeface="Calibri"/>
                          <a:cs typeface="Calibri"/>
                          <a:sym typeface="Calibri"/>
                        </a:rPr>
                        <a:t>Pays down the debt</a:t>
                      </a:r>
                      <a:endParaRPr sz="2200"/>
                    </a:p>
                    <a:p>
                      <a:pPr marL="0" marR="0" lvl="0" indent="0" algn="l" rtl="0">
                        <a:spcBef>
                          <a:spcPts val="0"/>
                        </a:spcBef>
                        <a:spcAft>
                          <a:spcPts val="0"/>
                        </a:spcAft>
                        <a:buNone/>
                      </a:pPr>
                      <a:endParaRPr sz="2200"/>
                    </a:p>
                  </a:txBody>
                  <a:tcPr marL="91450" marR="91450" marT="45725" marB="45725"/>
                </a:tc>
                <a:extLst>
                  <a:ext uri="{0D108BD9-81ED-4DB2-BD59-A6C34878D82A}">
                    <a16:rowId xmlns:a16="http://schemas.microsoft.com/office/drawing/2014/main" val="10003"/>
                  </a:ext>
                </a:extLst>
              </a:tr>
              <a:tr h="4724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5"/>
          <p:cNvSpPr txBox="1">
            <a:spLocks noGrp="1"/>
          </p:cNvSpPr>
          <p:nvPr>
            <p:ph type="title"/>
          </p:nvPr>
        </p:nvSpPr>
        <p:spPr>
          <a:xfrm>
            <a:off x="166650" y="1058604"/>
            <a:ext cx="8810700" cy="1143000"/>
          </a:xfrm>
          <a:prstGeom prst="rect">
            <a:avLst/>
          </a:prstGeom>
          <a:effectLst>
            <a:outerShdw dist="19050" dir="5400000" sx="41000" sy="41000" algn="bl" rotWithShape="0">
              <a:srgbClr val="000000">
                <a:alpha val="0"/>
              </a:srgbClr>
            </a:outerShdw>
          </a:effectLst>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br>
              <a:rPr lang="en-US" sz="4400" dirty="0">
                <a:solidFill>
                  <a:srgbClr val="0070C0"/>
                </a:solidFill>
                <a:effectLst>
                  <a:outerShdw blurRad="50800" dist="25400" dir="5400000" algn="ctr" rotWithShape="0">
                    <a:srgbClr val="000000">
                      <a:alpha val="43137"/>
                    </a:srgbClr>
                  </a:outerShdw>
                </a:effectLst>
              </a:rPr>
            </a:br>
            <a:r>
              <a:rPr lang="en-US" sz="4400" dirty="0"/>
              <a:t>How can governments deficit spend?</a:t>
            </a:r>
            <a:r>
              <a:rPr lang="en-US" sz="4400" dirty="0">
                <a:solidFill>
                  <a:srgbClr val="0070C0"/>
                </a:solidFill>
                <a:effectLst>
                  <a:outerShdw blurRad="50800" dist="25400" dir="5400000" algn="ctr" rotWithShape="0">
                    <a:srgbClr val="000000">
                      <a:alpha val="43137"/>
                    </a:srgbClr>
                  </a:outerShdw>
                </a:effectLst>
              </a:rPr>
              <a:t> </a:t>
            </a:r>
            <a:endParaRPr sz="4400" dirty="0">
              <a:solidFill>
                <a:srgbClr val="0070C0"/>
              </a:solidFill>
              <a:effectLst>
                <a:outerShdw blurRad="50800" dist="25400" dir="5400000" algn="ctr" rotWithShape="0">
                  <a:srgbClr val="000000">
                    <a:alpha val="43137"/>
                  </a:srgbClr>
                </a:outerShdw>
              </a:effectLst>
            </a:endParaRPr>
          </a:p>
        </p:txBody>
      </p:sp>
      <p:sp>
        <p:nvSpPr>
          <p:cNvPr id="641" name="Google Shape;641;p85"/>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lnSpc>
                <a:spcPct val="90000"/>
              </a:lnSpc>
              <a:spcBef>
                <a:spcPts val="1800"/>
              </a:spcBef>
              <a:spcAft>
                <a:spcPts val="0"/>
              </a:spcAft>
              <a:buNone/>
            </a:pPr>
            <a:r>
              <a:rPr lang="en-US" sz="2590" dirty="0"/>
              <a:t>Federal deficits are financed through:</a:t>
            </a:r>
            <a:endParaRPr sz="2590" dirty="0"/>
          </a:p>
          <a:p>
            <a:pPr marL="457200" lvl="0" indent="-393065" algn="l" rtl="0">
              <a:lnSpc>
                <a:spcPct val="90000"/>
              </a:lnSpc>
              <a:spcBef>
                <a:spcPts val="1800"/>
              </a:spcBef>
              <a:spcAft>
                <a:spcPts val="0"/>
              </a:spcAft>
              <a:buSzPts val="2590"/>
              <a:buAutoNum type="arabicPeriod"/>
            </a:pPr>
            <a:r>
              <a:rPr lang="en-US" sz="2590" dirty="0"/>
              <a:t>Higher </a:t>
            </a:r>
            <a:r>
              <a:rPr lang="en-US" sz="2590" dirty="0">
                <a:solidFill>
                  <a:schemeClr val="accent3">
                    <a:lumMod val="75000"/>
                  </a:schemeClr>
                </a:solidFill>
              </a:rPr>
              <a:t>taxes</a:t>
            </a:r>
            <a:endParaRPr sz="2590" dirty="0">
              <a:solidFill>
                <a:schemeClr val="accent3">
                  <a:lumMod val="75000"/>
                </a:schemeClr>
              </a:solidFill>
            </a:endParaRPr>
          </a:p>
          <a:p>
            <a:pPr marL="457200" lvl="0" indent="-393065" algn="l" rtl="0">
              <a:lnSpc>
                <a:spcPct val="90000"/>
              </a:lnSpc>
              <a:spcBef>
                <a:spcPts val="0"/>
              </a:spcBef>
              <a:spcAft>
                <a:spcPts val="0"/>
              </a:spcAft>
              <a:buSzPts val="2590"/>
              <a:buAutoNum type="arabicPeriod"/>
            </a:pPr>
            <a:r>
              <a:rPr lang="en-US" sz="2590" dirty="0"/>
              <a:t>The sale of government </a:t>
            </a:r>
            <a:r>
              <a:rPr lang="en-US" sz="2590" dirty="0">
                <a:solidFill>
                  <a:schemeClr val="accent3">
                    <a:lumMod val="75000"/>
                  </a:schemeClr>
                </a:solidFill>
              </a:rPr>
              <a:t>securities</a:t>
            </a:r>
            <a:r>
              <a:rPr lang="en-US" sz="2590" dirty="0"/>
              <a:t> </a:t>
            </a:r>
            <a:endParaRPr sz="2590" dirty="0"/>
          </a:p>
          <a:p>
            <a:pPr marL="457200" lvl="0" indent="-393065" algn="l" rtl="0">
              <a:lnSpc>
                <a:spcPct val="90000"/>
              </a:lnSpc>
              <a:spcBef>
                <a:spcPts val="0"/>
              </a:spcBef>
              <a:spcAft>
                <a:spcPts val="0"/>
              </a:spcAft>
              <a:buSzPts val="2590"/>
              <a:buAutoNum type="arabicPeriod"/>
            </a:pPr>
            <a:r>
              <a:rPr lang="en-US" sz="2590" dirty="0"/>
              <a:t>The issuance of new government securities</a:t>
            </a:r>
          </a:p>
          <a:p>
            <a:pPr marL="457200" lvl="0" indent="-393065" algn="l" rtl="0">
              <a:lnSpc>
                <a:spcPct val="90000"/>
              </a:lnSpc>
              <a:spcBef>
                <a:spcPts val="0"/>
              </a:spcBef>
              <a:spcAft>
                <a:spcPts val="0"/>
              </a:spcAft>
              <a:buSzPts val="2590"/>
              <a:buAutoNum type="arabicPeriod"/>
            </a:pPr>
            <a:r>
              <a:rPr lang="en-US" sz="2590" dirty="0"/>
              <a:t>Purchase of </a:t>
            </a:r>
            <a:r>
              <a:rPr lang="en-US" sz="2590" dirty="0">
                <a:solidFill>
                  <a:schemeClr val="accent3">
                    <a:lumMod val="75000"/>
                  </a:schemeClr>
                </a:solidFill>
              </a:rPr>
              <a:t>bonds</a:t>
            </a:r>
            <a:r>
              <a:rPr lang="en-US" sz="2590" dirty="0"/>
              <a:t> held by the public with new money (Federal Reserve Bank)</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86"/>
          <p:cNvSpPr txBox="1">
            <a:spLocks noGrp="1"/>
          </p:cNvSpPr>
          <p:nvPr>
            <p:ph type="title"/>
          </p:nvPr>
        </p:nvSpPr>
        <p:spPr>
          <a:xfrm>
            <a:off x="457200" y="109024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How does government do that? </a:t>
            </a:r>
            <a:endParaRPr sz="4400" dirty="0"/>
          </a:p>
        </p:txBody>
      </p:sp>
      <p:sp>
        <p:nvSpPr>
          <p:cNvPr id="647" name="Google Shape;647;p86"/>
          <p:cNvSpPr txBox="1">
            <a:spLocks noGrp="1"/>
          </p:cNvSpPr>
          <p:nvPr>
            <p:ph type="body" idx="1"/>
          </p:nvPr>
        </p:nvSpPr>
        <p:spPr>
          <a:xfrm>
            <a:off x="246367" y="2128684"/>
            <a:ext cx="8651266" cy="4177360"/>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Calibri"/>
              <a:buAutoNum type="arabicPeriod"/>
            </a:pPr>
            <a:r>
              <a:rPr lang="en-US"/>
              <a:t>Government deficit spends (G &gt; T) by </a:t>
            </a:r>
            <a:r>
              <a:rPr lang="en-US" b="1" u="sng">
                <a:solidFill>
                  <a:srgbClr val="0070C0"/>
                </a:solidFill>
              </a:rPr>
              <a:t>issuing bonds </a:t>
            </a:r>
            <a:r>
              <a:rPr lang="en-US"/>
              <a:t>or promises to repay in the future plus interest. </a:t>
            </a:r>
            <a:endParaRPr/>
          </a:p>
          <a:p>
            <a:pPr marL="514350" lvl="0" indent="-514350" algn="l" rtl="0">
              <a:spcBef>
                <a:spcPts val="1800"/>
              </a:spcBef>
              <a:spcAft>
                <a:spcPts val="0"/>
              </a:spcAft>
              <a:buClr>
                <a:schemeClr val="dk1"/>
              </a:buClr>
              <a:buSzPts val="2800"/>
              <a:buFont typeface="Calibri"/>
              <a:buAutoNum type="arabicPeriod"/>
            </a:pPr>
            <a:r>
              <a:rPr lang="en-US"/>
              <a:t>The sum of past deficits is the U.S. </a:t>
            </a:r>
            <a:r>
              <a:rPr lang="en-US" b="1" u="sng">
                <a:solidFill>
                  <a:srgbClr val="0070C0"/>
                </a:solidFill>
              </a:rPr>
              <a:t>national debt</a:t>
            </a:r>
            <a:r>
              <a:rPr lang="en-US"/>
              <a:t>. </a:t>
            </a:r>
            <a:endParaRPr/>
          </a:p>
          <a:p>
            <a:pPr marL="514350" lvl="0" indent="-514350" algn="l" rtl="0">
              <a:spcBef>
                <a:spcPts val="1800"/>
              </a:spcBef>
              <a:spcAft>
                <a:spcPts val="0"/>
              </a:spcAft>
              <a:buClr>
                <a:schemeClr val="dk1"/>
              </a:buClr>
              <a:buSzPts val="2800"/>
              <a:buFont typeface="Calibri"/>
              <a:buAutoNum type="arabicPeriod"/>
            </a:pPr>
            <a:r>
              <a:rPr lang="en-US"/>
              <a:t>The debt incurs annual </a:t>
            </a:r>
            <a:r>
              <a:rPr lang="en-US" b="1" u="sng">
                <a:solidFill>
                  <a:srgbClr val="0070C0"/>
                </a:solidFill>
              </a:rPr>
              <a:t>interest charges</a:t>
            </a:r>
            <a:r>
              <a:rPr lang="en-US"/>
              <a:t>. </a:t>
            </a:r>
            <a:endParaRPr/>
          </a:p>
          <a:p>
            <a:pPr marL="514350" lvl="0" indent="-514350" algn="l" rtl="0">
              <a:spcBef>
                <a:spcPts val="1800"/>
              </a:spcBef>
              <a:spcAft>
                <a:spcPts val="0"/>
              </a:spcAft>
              <a:buClr>
                <a:schemeClr val="dk1"/>
              </a:buClr>
              <a:buSzPts val="2800"/>
              <a:buFont typeface="Calibri"/>
              <a:buAutoNum type="arabicPeriod"/>
            </a:pPr>
            <a:r>
              <a:rPr lang="en-US"/>
              <a:t>A government budget deficit results in an </a:t>
            </a:r>
            <a:r>
              <a:rPr lang="en-US" b="1" u="sng">
                <a:solidFill>
                  <a:srgbClr val="0070C0"/>
                </a:solidFill>
              </a:rPr>
              <a:t>increase in the demand for loanable funds</a:t>
            </a:r>
            <a:r>
              <a:rPr lang="en-US" b="1"/>
              <a:t>.</a:t>
            </a:r>
            <a:endParaRPr/>
          </a:p>
          <a:p>
            <a:pPr marL="514350" lvl="0" indent="-514350" algn="l" rtl="0">
              <a:spcBef>
                <a:spcPts val="1800"/>
              </a:spcBef>
              <a:spcAft>
                <a:spcPts val="0"/>
              </a:spcAft>
              <a:buClr>
                <a:schemeClr val="dk1"/>
              </a:buClr>
              <a:buSzPts val="2800"/>
              <a:buFont typeface="Calibri"/>
              <a:buAutoNum type="arabicPeriod"/>
            </a:pPr>
            <a:r>
              <a:rPr lang="en-US"/>
              <a:t>A surplus does the opposite</a:t>
            </a:r>
            <a:r>
              <a:rPr lang="en-US" b="1"/>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0"/>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t>Which </a:t>
            </a:r>
            <a:r>
              <a:rPr lang="en-US" b="1" dirty="0">
                <a:solidFill>
                  <a:schemeClr val="accent3">
                    <a:lumMod val="75000"/>
                  </a:schemeClr>
                </a:solidFill>
              </a:rPr>
              <a:t>statistic</a:t>
            </a:r>
            <a:r>
              <a:rPr lang="en-US" dirty="0"/>
              <a:t> is used by economists to track changes in real income per person?</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GDP deflator</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Current GDP</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t>Consumer Price Index</a:t>
            </a:r>
            <a:endParaRPr dirty="0"/>
          </a:p>
          <a:p>
            <a:pPr marL="514350" lvl="0" indent="-514350" algn="l" rtl="0">
              <a:lnSpc>
                <a:spcPct val="90000"/>
              </a:lnSpc>
              <a:spcBef>
                <a:spcPts val="1000"/>
              </a:spcBef>
              <a:spcAft>
                <a:spcPts val="0"/>
              </a:spcAft>
              <a:buClr>
                <a:schemeClr val="dk1"/>
              </a:buClr>
              <a:buSzPts val="2800"/>
              <a:buFont typeface="Calibri"/>
              <a:buAutoNum type="arabicPeriod"/>
            </a:pPr>
            <a:r>
              <a:rPr lang="en-US" dirty="0">
                <a:highlight>
                  <a:srgbClr val="FFFF00"/>
                </a:highlight>
              </a:rPr>
              <a:t>Real GDP per capita</a:t>
            </a:r>
            <a:endParaRPr dirty="0"/>
          </a:p>
          <a:p>
            <a:pPr marL="514350" lvl="0" indent="-514350" algn="l" rtl="0">
              <a:lnSpc>
                <a:spcPct val="90000"/>
              </a:lnSpc>
              <a:spcBef>
                <a:spcPts val="1000"/>
              </a:spcBef>
              <a:spcAft>
                <a:spcPts val="1800"/>
              </a:spcAft>
              <a:buClr>
                <a:schemeClr val="dk1"/>
              </a:buClr>
              <a:buSzPts val="2800"/>
              <a:buFont typeface="Calibri"/>
              <a:buAutoNum type="arabicPeriod"/>
            </a:pPr>
            <a:r>
              <a:rPr lang="en-US" dirty="0"/>
              <a:t>Personal Consumption Expenditures Index</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7"/>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Public Debt</a:t>
            </a:r>
            <a:endParaRPr sz="4400" dirty="0"/>
          </a:p>
        </p:txBody>
      </p:sp>
      <p:sp>
        <p:nvSpPr>
          <p:cNvPr id="653" name="Google Shape;653;p87"/>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As stated previously, the U.S. public debt is almost $27 trillion</a:t>
            </a:r>
            <a:endParaRPr dirty="0"/>
          </a:p>
          <a:p>
            <a:pPr marL="342900" lvl="0" indent="-342900" algn="l" rtl="0">
              <a:spcBef>
                <a:spcPts val="1800"/>
              </a:spcBef>
              <a:spcAft>
                <a:spcPts val="0"/>
              </a:spcAft>
              <a:buClr>
                <a:schemeClr val="dk1"/>
              </a:buClr>
              <a:buSzPts val="2800"/>
              <a:buChar char="•"/>
            </a:pPr>
            <a:r>
              <a:rPr lang="en-US" dirty="0"/>
              <a:t>Biggest contributors to the deficits that add to the debt are </a:t>
            </a:r>
            <a:r>
              <a:rPr lang="en-US" dirty="0">
                <a:solidFill>
                  <a:schemeClr val="accent3">
                    <a:lumMod val="75000"/>
                  </a:schemeClr>
                </a:solidFill>
              </a:rPr>
              <a:t>Medicare/Medicaid</a:t>
            </a:r>
            <a:r>
              <a:rPr lang="en-US" dirty="0"/>
              <a:t>, </a:t>
            </a:r>
            <a:r>
              <a:rPr lang="en-US" dirty="0">
                <a:solidFill>
                  <a:schemeClr val="accent3">
                    <a:lumMod val="75000"/>
                  </a:schemeClr>
                </a:solidFill>
              </a:rPr>
              <a:t>social security </a:t>
            </a:r>
            <a:r>
              <a:rPr lang="en-US" dirty="0"/>
              <a:t>and </a:t>
            </a:r>
            <a:r>
              <a:rPr lang="en-US" dirty="0">
                <a:solidFill>
                  <a:schemeClr val="accent3">
                    <a:lumMod val="75000"/>
                  </a:schemeClr>
                </a:solidFill>
              </a:rPr>
              <a:t>military defense</a:t>
            </a:r>
            <a:endParaRPr dirty="0"/>
          </a:p>
        </p:txBody>
      </p:sp>
      <p:pic>
        <p:nvPicPr>
          <p:cNvPr id="654" name="Google Shape;654;p87"/>
          <p:cNvPicPr preferRelativeResize="0"/>
          <p:nvPr/>
        </p:nvPicPr>
        <p:blipFill rotWithShape="1">
          <a:blip r:embed="rId3">
            <a:alphaModFix/>
          </a:blip>
          <a:srcRect/>
          <a:stretch/>
        </p:blipFill>
        <p:spPr>
          <a:xfrm>
            <a:off x="528762" y="5128252"/>
            <a:ext cx="7791507" cy="1028708"/>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8"/>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Public Debt to GDP</a:t>
            </a:r>
            <a:endParaRPr sz="4400" dirty="0"/>
          </a:p>
        </p:txBody>
      </p:sp>
      <p:pic>
        <p:nvPicPr>
          <p:cNvPr id="660" name="Google Shape;660;p88" descr="A close up of a map&#10;&#10;Description automatically generated"/>
          <p:cNvPicPr preferRelativeResize="0">
            <a:picLocks noGrp="1"/>
          </p:cNvPicPr>
          <p:nvPr>
            <p:ph type="body" idx="1"/>
          </p:nvPr>
        </p:nvPicPr>
        <p:blipFill rotWithShape="1">
          <a:blip r:embed="rId3">
            <a:alphaModFix/>
          </a:blip>
          <a:srcRect/>
          <a:stretch/>
        </p:blipFill>
        <p:spPr>
          <a:xfrm>
            <a:off x="457200" y="2412635"/>
            <a:ext cx="8229600" cy="3170650"/>
          </a:xfrm>
          <a:prstGeom prst="rect">
            <a:avLst/>
          </a:prstGeom>
          <a:noFill/>
          <a:ln>
            <a:noFill/>
          </a:ln>
        </p:spPr>
      </p:pic>
      <p:sp>
        <p:nvSpPr>
          <p:cNvPr id="661" name="Google Shape;661;p88"/>
          <p:cNvSpPr txBox="1"/>
          <p:nvPr/>
        </p:nvSpPr>
        <p:spPr>
          <a:xfrm>
            <a:off x="995680" y="5857240"/>
            <a:ext cx="75438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dk1"/>
                </a:solidFill>
                <a:latin typeface="Arial"/>
                <a:ea typeface="Arial"/>
                <a:cs typeface="Arial"/>
                <a:sym typeface="Arial"/>
              </a:rPr>
              <a:t>The nation’s debt is now bigger than its gross domestic product (GDP)</a:t>
            </a:r>
            <a:endParaRPr sz="1800" i="1" dirty="0">
              <a:solidFill>
                <a:schemeClr val="dk1"/>
              </a:solidFill>
              <a:latin typeface="Arial"/>
              <a:ea typeface="Arial"/>
              <a:cs typeface="Arial"/>
              <a:sym typeface="Arial"/>
            </a:endParaRPr>
          </a:p>
        </p:txBody>
      </p:sp>
      <p:cxnSp>
        <p:nvCxnSpPr>
          <p:cNvPr id="662" name="Google Shape;662;p88"/>
          <p:cNvCxnSpPr/>
          <p:nvPr/>
        </p:nvCxnSpPr>
        <p:spPr>
          <a:xfrm>
            <a:off x="995680" y="3058160"/>
            <a:ext cx="7543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7647"/>
              </a:srgbClr>
            </a:outerShdw>
          </a:effectLst>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9"/>
          <p:cNvSpPr txBox="1">
            <a:spLocks noGrp="1"/>
          </p:cNvSpPr>
          <p:nvPr>
            <p:ph type="title"/>
          </p:nvPr>
        </p:nvSpPr>
        <p:spPr>
          <a:xfrm>
            <a:off x="457200" y="123444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Debtors and Creditors</a:t>
            </a:r>
            <a:endParaRPr sz="4400" dirty="0"/>
          </a:p>
        </p:txBody>
      </p:sp>
      <p:sp>
        <p:nvSpPr>
          <p:cNvPr id="668" name="Google Shape;668;p89"/>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en-US" dirty="0"/>
              <a:t>Creditors </a:t>
            </a:r>
            <a:r>
              <a:rPr lang="en-US" dirty="0">
                <a:solidFill>
                  <a:schemeClr val="accent3">
                    <a:lumMod val="75000"/>
                  </a:schemeClr>
                </a:solidFill>
              </a:rPr>
              <a:t>(buyers of bonds) </a:t>
            </a:r>
            <a:r>
              <a:rPr lang="en-US" dirty="0"/>
              <a:t>allow deficit spending by government </a:t>
            </a:r>
            <a:r>
              <a:rPr lang="en-US" dirty="0">
                <a:solidFill>
                  <a:schemeClr val="accent3">
                    <a:lumMod val="75000"/>
                  </a:schemeClr>
                </a:solidFill>
              </a:rPr>
              <a:t>(sellers of bonds)</a:t>
            </a:r>
            <a:endParaRPr lang="en-US" dirty="0"/>
          </a:p>
          <a:p>
            <a:pPr marL="342900" lvl="0" indent="-342900" algn="l" rtl="0">
              <a:spcBef>
                <a:spcPts val="0"/>
              </a:spcBef>
              <a:spcAft>
                <a:spcPts val="0"/>
              </a:spcAft>
              <a:buClr>
                <a:schemeClr val="dk1"/>
              </a:buClr>
              <a:buSzPts val="2800"/>
              <a:buChar char="•"/>
            </a:pPr>
            <a:endParaRPr dirty="0"/>
          </a:p>
          <a:p>
            <a:pPr marL="342900" lvl="0" indent="-342900" algn="l" rtl="0">
              <a:spcBef>
                <a:spcPts val="0"/>
              </a:spcBef>
              <a:spcAft>
                <a:spcPts val="0"/>
              </a:spcAft>
              <a:buClr>
                <a:schemeClr val="dk1"/>
              </a:buClr>
              <a:buSzPts val="2800"/>
              <a:buChar char="•"/>
            </a:pPr>
            <a:r>
              <a:rPr lang="en-US" dirty="0"/>
              <a:t>Creditors channel funds to the bond issuer</a:t>
            </a:r>
          </a:p>
          <a:p>
            <a:pPr marL="342900" lvl="0" indent="-342900" algn="l" rtl="0">
              <a:spcBef>
                <a:spcPts val="0"/>
              </a:spcBef>
              <a:spcAft>
                <a:spcPts val="0"/>
              </a:spcAft>
              <a:buClr>
                <a:schemeClr val="dk1"/>
              </a:buClr>
              <a:buSzPts val="2800"/>
              <a:buChar char="•"/>
            </a:pPr>
            <a:endParaRPr dirty="0"/>
          </a:p>
          <a:p>
            <a:pPr marL="342900" lvl="0" indent="-342900" algn="l" rtl="0">
              <a:spcBef>
                <a:spcPts val="0"/>
              </a:spcBef>
              <a:spcAft>
                <a:spcPts val="0"/>
              </a:spcAft>
              <a:buClr>
                <a:schemeClr val="dk1"/>
              </a:buClr>
              <a:buSzPts val="2800"/>
              <a:buChar char="•"/>
            </a:pPr>
            <a:r>
              <a:rPr lang="en-US" dirty="0"/>
              <a:t>Bond issuer </a:t>
            </a:r>
            <a:r>
              <a:rPr lang="en-US" dirty="0">
                <a:solidFill>
                  <a:schemeClr val="accent3">
                    <a:lumMod val="75000"/>
                  </a:schemeClr>
                </a:solidFill>
              </a:rPr>
              <a:t>(government in this case) </a:t>
            </a:r>
            <a:r>
              <a:rPr lang="en-US" dirty="0"/>
              <a:t>pays face value on maturity plus interest</a:t>
            </a: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90"/>
          <p:cNvSpPr txBox="1">
            <a:spLocks noGrp="1"/>
          </p:cNvSpPr>
          <p:nvPr>
            <p:ph type="title"/>
          </p:nvPr>
        </p:nvSpPr>
        <p:spPr>
          <a:xfrm>
            <a:off x="457200" y="1132187"/>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Who holds our debt?</a:t>
            </a:r>
            <a:endParaRPr sz="4400" dirty="0"/>
          </a:p>
        </p:txBody>
      </p:sp>
      <p:pic>
        <p:nvPicPr>
          <p:cNvPr id="674" name="Google Shape;674;p90"/>
          <p:cNvPicPr preferRelativeResize="0">
            <a:picLocks noGrp="1"/>
          </p:cNvPicPr>
          <p:nvPr>
            <p:ph type="body" idx="1"/>
          </p:nvPr>
        </p:nvPicPr>
        <p:blipFill rotWithShape="1">
          <a:blip r:embed="rId3">
            <a:alphaModFix/>
          </a:blip>
          <a:srcRect/>
          <a:stretch/>
        </p:blipFill>
        <p:spPr>
          <a:xfrm>
            <a:off x="539262" y="2275187"/>
            <a:ext cx="8047555" cy="3492211"/>
          </a:xfrm>
          <a:prstGeom prst="rect">
            <a:avLst/>
          </a:prstGeom>
          <a:noFill/>
          <a:ln>
            <a:noFill/>
          </a:ln>
        </p:spPr>
      </p:pic>
      <p:sp>
        <p:nvSpPr>
          <p:cNvPr id="675" name="Google Shape;675;p90"/>
          <p:cNvSpPr txBox="1"/>
          <p:nvPr/>
        </p:nvSpPr>
        <p:spPr>
          <a:xfrm>
            <a:off x="172065" y="6012426"/>
            <a:ext cx="887815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1" dirty="0">
                <a:solidFill>
                  <a:schemeClr val="dk1"/>
                </a:solidFill>
                <a:latin typeface="Arial"/>
                <a:ea typeface="Arial"/>
                <a:cs typeface="Arial"/>
                <a:sym typeface="Arial"/>
              </a:rPr>
              <a:t>Source: </a:t>
            </a:r>
            <a:r>
              <a:rPr lang="en-US" sz="1800" i="1"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https://www.visualcapitalist.com/foreign-countries-holding-most-u-s-debt/</a:t>
            </a:r>
            <a:endParaRPr sz="1800" i="1" dirty="0">
              <a:solidFill>
                <a:schemeClr val="dk1"/>
              </a:solidFill>
              <a:latin typeface="Arial"/>
              <a:ea typeface="Arial"/>
              <a:cs typeface="Arial"/>
              <a:sym typeface="Arial"/>
            </a:endParaRPr>
          </a:p>
        </p:txBody>
      </p:sp>
      <p:sp>
        <p:nvSpPr>
          <p:cNvPr id="676" name="Google Shape;676;p90"/>
          <p:cNvSpPr txBox="1"/>
          <p:nvPr/>
        </p:nvSpPr>
        <p:spPr>
          <a:xfrm>
            <a:off x="3892050" y="1967144"/>
            <a:ext cx="2669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dirty="0">
                <a:solidFill>
                  <a:schemeClr val="accent3">
                    <a:lumMod val="75000"/>
                  </a:schemeClr>
                </a:solidFill>
                <a:latin typeface="Arial"/>
                <a:ea typeface="Arial"/>
                <a:cs typeface="Arial"/>
                <a:sym typeface="Arial"/>
              </a:rPr>
              <a:t>2018/19</a:t>
            </a:r>
            <a:endParaRPr b="1" i="1" dirty="0">
              <a:solidFill>
                <a:schemeClr val="accent3">
                  <a:lumMod val="75000"/>
                </a:schemeClr>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1"/>
        <p:cNvGrpSpPr/>
        <p:nvPr/>
      </p:nvGrpSpPr>
      <p:grpSpPr>
        <a:xfrm>
          <a:off x="0" y="0"/>
          <a:ext cx="0" cy="0"/>
          <a:chOff x="0" y="0"/>
          <a:chExt cx="0" cy="0"/>
        </a:xfrm>
      </p:grpSpPr>
      <p:sp>
        <p:nvSpPr>
          <p:cNvPr id="682" name="Google Shape;682;p91"/>
          <p:cNvSpPr/>
          <p:nvPr/>
        </p:nvSpPr>
        <p:spPr>
          <a:xfrm>
            <a:off x="0" y="0"/>
            <a:ext cx="9144000" cy="6858000"/>
          </a:xfrm>
          <a:prstGeom prst="rect">
            <a:avLst/>
          </a:prstGeom>
          <a:solidFill>
            <a:srgbClr val="5F5F8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3" name="Google Shape;683;p91"/>
          <p:cNvSpPr txBox="1">
            <a:spLocks noGrp="1"/>
          </p:cNvSpPr>
          <p:nvPr>
            <p:ph type="title"/>
          </p:nvPr>
        </p:nvSpPr>
        <p:spPr>
          <a:xfrm>
            <a:off x="6648375" y="630950"/>
            <a:ext cx="2401840" cy="4794600"/>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None/>
            </a:pPr>
            <a:r>
              <a:rPr lang="en-US" sz="3200" b="1" i="0" dirty="0">
                <a:solidFill>
                  <a:schemeClr val="lt1"/>
                </a:solidFill>
                <a:latin typeface="Playfair Display"/>
                <a:ea typeface="Playfair Display"/>
                <a:cs typeface="Playfair Display"/>
                <a:sym typeface="Playfair Display"/>
              </a:rPr>
              <a:t>Which Countries Own the Most U.S. Debt?</a:t>
            </a:r>
            <a:endParaRPr sz="8800" dirty="0">
              <a:solidFill>
                <a:schemeClr val="lt1"/>
              </a:solidFill>
              <a:latin typeface="Calibri"/>
              <a:ea typeface="Calibri"/>
              <a:cs typeface="Calibri"/>
              <a:sym typeface="Calibri"/>
            </a:endParaRPr>
          </a:p>
        </p:txBody>
      </p:sp>
      <p:sp>
        <p:nvSpPr>
          <p:cNvPr id="684" name="Google Shape;684;p91"/>
          <p:cNvSpPr/>
          <p:nvPr/>
        </p:nvSpPr>
        <p:spPr>
          <a:xfrm>
            <a:off x="370015" y="484632"/>
            <a:ext cx="6096762" cy="5724144"/>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5" name="Google Shape;685;p91" descr="Foreign Countries Holding the Most U.S. Debt"/>
          <p:cNvPicPr preferRelativeResize="0">
            <a:picLocks noGrp="1"/>
          </p:cNvPicPr>
          <p:nvPr>
            <p:ph type="body" idx="1"/>
          </p:nvPr>
        </p:nvPicPr>
        <p:blipFill rotWithShape="1">
          <a:blip r:embed="rId3">
            <a:alphaModFix/>
          </a:blip>
          <a:srcRect r="4466" b="-3"/>
          <a:stretch/>
        </p:blipFill>
        <p:spPr>
          <a:xfrm>
            <a:off x="732188" y="942538"/>
            <a:ext cx="5372416" cy="4808332"/>
          </a:xfrm>
          <a:prstGeom prst="rect">
            <a:avLst/>
          </a:prstGeom>
          <a:noFill/>
          <a:ln>
            <a:noFill/>
          </a:ln>
        </p:spPr>
      </p:pic>
      <p:sp>
        <p:nvSpPr>
          <p:cNvPr id="686" name="Google Shape;686;p91"/>
          <p:cNvSpPr txBox="1"/>
          <p:nvPr/>
        </p:nvSpPr>
        <p:spPr>
          <a:xfrm>
            <a:off x="521110" y="6459794"/>
            <a:ext cx="331838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Citation: </a:t>
            </a:r>
            <a:r>
              <a:rPr lang="en-US" sz="1800" b="0" i="0">
                <a:solidFill>
                  <a:srgbClr val="999999"/>
                </a:solidFill>
                <a:latin typeface="Arial"/>
                <a:ea typeface="Arial"/>
                <a:cs typeface="Arial"/>
                <a:sym typeface="Arial"/>
              </a:rPr>
              <a:t> </a:t>
            </a:r>
            <a:r>
              <a:rPr lang="en-US" sz="1800" b="1" i="0" u="sng" strike="noStrike">
                <a:solidFill>
                  <a:srgbClr val="89B14D"/>
                </a:solidFill>
                <a:latin typeface="Arial"/>
                <a:ea typeface="Arial"/>
                <a:cs typeface="Arial"/>
                <a:sym typeface="Arial"/>
                <a:hlinkClick r:id="rId4">
                  <a:extLst>
                    <a:ext uri="{A12FA001-AC4F-418D-AE19-62706E023703}">
                      <ahyp:hlinkClr xmlns:ahyp="http://schemas.microsoft.com/office/drawing/2018/hyperlinkcolor" val="tx"/>
                    </a:ext>
                  </a:extLst>
                </a:hlinkClick>
              </a:rPr>
              <a:t>Jeff Desjardins</a:t>
            </a:r>
            <a:endParaRPr sz="1800">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2"/>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U.S. Economy Today?</a:t>
            </a:r>
            <a:endParaRPr sz="4400" dirty="0"/>
          </a:p>
        </p:txBody>
      </p:sp>
      <p:sp>
        <p:nvSpPr>
          <p:cNvPr id="692" name="Google Shape;692;p92"/>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221E1F"/>
              </a:buClr>
              <a:buSzPts val="2800"/>
              <a:buChar char="•"/>
            </a:pPr>
            <a:r>
              <a:rPr lang="en-US" dirty="0">
                <a:solidFill>
                  <a:srgbClr val="221E1F"/>
                </a:solidFill>
                <a:latin typeface="Arial"/>
                <a:ea typeface="Arial"/>
                <a:cs typeface="Arial"/>
                <a:sym typeface="Arial"/>
              </a:rPr>
              <a:t>R</a:t>
            </a:r>
            <a:r>
              <a:rPr lang="en-US" sz="2800" b="0" u="none" strike="noStrike" dirty="0">
                <a:solidFill>
                  <a:srgbClr val="221E1F"/>
                </a:solidFill>
                <a:latin typeface="Arial"/>
                <a:ea typeface="Arial"/>
                <a:cs typeface="Arial"/>
                <a:sym typeface="Arial"/>
              </a:rPr>
              <a:t>eal GDP </a:t>
            </a:r>
            <a:endParaRPr dirty="0"/>
          </a:p>
          <a:p>
            <a:pPr marL="342900" lvl="0" indent="-342900" algn="l" rtl="0">
              <a:spcBef>
                <a:spcPts val="1800"/>
              </a:spcBef>
              <a:spcAft>
                <a:spcPts val="0"/>
              </a:spcAft>
              <a:buClr>
                <a:srgbClr val="221E1F"/>
              </a:buClr>
              <a:buSzPts val="2800"/>
              <a:buChar char="•"/>
            </a:pPr>
            <a:r>
              <a:rPr lang="en-US" dirty="0">
                <a:solidFill>
                  <a:srgbClr val="221E1F"/>
                </a:solidFill>
                <a:latin typeface="Arial"/>
                <a:ea typeface="Arial"/>
                <a:cs typeface="Arial"/>
                <a:sym typeface="Arial"/>
              </a:rPr>
              <a:t>R</a:t>
            </a:r>
            <a:r>
              <a:rPr lang="en-US" sz="2800" b="0" u="none" strike="noStrike" dirty="0">
                <a:solidFill>
                  <a:srgbClr val="221E1F"/>
                </a:solidFill>
                <a:latin typeface="Arial"/>
                <a:ea typeface="Arial"/>
                <a:cs typeface="Arial"/>
                <a:sym typeface="Arial"/>
              </a:rPr>
              <a:t>eal income</a:t>
            </a:r>
            <a:endParaRPr dirty="0"/>
          </a:p>
          <a:p>
            <a:pPr marL="342900" lvl="0" indent="-342900" algn="l" rtl="0">
              <a:spcBef>
                <a:spcPts val="1800"/>
              </a:spcBef>
              <a:spcAft>
                <a:spcPts val="0"/>
              </a:spcAft>
              <a:buClr>
                <a:srgbClr val="221E1F"/>
              </a:buClr>
              <a:buSzPts val="2800"/>
              <a:buChar char="•"/>
            </a:pPr>
            <a:r>
              <a:rPr lang="en-US" dirty="0">
                <a:solidFill>
                  <a:srgbClr val="221E1F"/>
                </a:solidFill>
                <a:latin typeface="Arial"/>
                <a:ea typeface="Arial"/>
                <a:cs typeface="Arial"/>
                <a:sym typeface="Arial"/>
              </a:rPr>
              <a:t>E</a:t>
            </a:r>
            <a:r>
              <a:rPr lang="en-US" sz="2800" b="0" u="none" strike="noStrike" dirty="0">
                <a:solidFill>
                  <a:srgbClr val="221E1F"/>
                </a:solidFill>
                <a:latin typeface="Arial"/>
                <a:ea typeface="Arial"/>
                <a:cs typeface="Arial"/>
                <a:sym typeface="Arial"/>
              </a:rPr>
              <a:t>mployment</a:t>
            </a:r>
            <a:endParaRPr dirty="0"/>
          </a:p>
          <a:p>
            <a:pPr marL="342900" lvl="0" indent="-342900" algn="l" rtl="0">
              <a:spcBef>
                <a:spcPts val="1800"/>
              </a:spcBef>
              <a:spcAft>
                <a:spcPts val="0"/>
              </a:spcAft>
              <a:buClr>
                <a:srgbClr val="221E1F"/>
              </a:buClr>
              <a:buSzPts val="2800"/>
              <a:buChar char="•"/>
            </a:pPr>
            <a:r>
              <a:rPr lang="en-US" dirty="0">
                <a:solidFill>
                  <a:srgbClr val="221E1F"/>
                </a:solidFill>
                <a:latin typeface="Arial"/>
                <a:ea typeface="Arial"/>
                <a:cs typeface="Arial"/>
                <a:sym typeface="Arial"/>
              </a:rPr>
              <a:t>I</a:t>
            </a:r>
            <a:r>
              <a:rPr lang="en-US" sz="2800" b="0" u="none" strike="noStrike" dirty="0">
                <a:solidFill>
                  <a:srgbClr val="221E1F"/>
                </a:solidFill>
                <a:latin typeface="Arial"/>
                <a:ea typeface="Arial"/>
                <a:cs typeface="Arial"/>
                <a:sym typeface="Arial"/>
              </a:rPr>
              <a:t>ndustrial production</a:t>
            </a:r>
            <a:endParaRPr dirty="0"/>
          </a:p>
          <a:p>
            <a:pPr marL="342900" lvl="0" indent="-342900" algn="l" rtl="0">
              <a:spcBef>
                <a:spcPts val="1800"/>
              </a:spcBef>
              <a:spcAft>
                <a:spcPts val="0"/>
              </a:spcAft>
              <a:buClr>
                <a:srgbClr val="221E1F"/>
              </a:buClr>
              <a:buSzPts val="2800"/>
              <a:buChar char="•"/>
            </a:pPr>
            <a:r>
              <a:rPr lang="en-US" dirty="0">
                <a:solidFill>
                  <a:srgbClr val="221E1F"/>
                </a:solidFill>
                <a:latin typeface="Arial"/>
                <a:ea typeface="Arial"/>
                <a:cs typeface="Arial"/>
                <a:sym typeface="Arial"/>
              </a:rPr>
              <a:t>W</a:t>
            </a:r>
            <a:r>
              <a:rPr lang="en-US" sz="2800" b="0" u="none" strike="noStrike" dirty="0">
                <a:solidFill>
                  <a:srgbClr val="221E1F"/>
                </a:solidFill>
                <a:latin typeface="Arial"/>
                <a:ea typeface="Arial"/>
                <a:cs typeface="Arial"/>
                <a:sym typeface="Arial"/>
              </a:rPr>
              <a:t>holesale-retail sales</a:t>
            </a:r>
            <a:endParaRPr dirty="0"/>
          </a:p>
        </p:txBody>
      </p:sp>
      <p:sp>
        <p:nvSpPr>
          <p:cNvPr id="693" name="Google Shape;693;p92"/>
          <p:cNvSpPr/>
          <p:nvPr/>
        </p:nvSpPr>
        <p:spPr>
          <a:xfrm flipH="1">
            <a:off x="2422509" y="2217658"/>
            <a:ext cx="841465" cy="924238"/>
          </a:xfrm>
          <a:prstGeom prst="downArrow">
            <a:avLst>
              <a:gd name="adj1" fmla="val 50000"/>
              <a:gd name="adj2" fmla="val 50000"/>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4" name="Google Shape;694;p92"/>
          <p:cNvSpPr/>
          <p:nvPr/>
        </p:nvSpPr>
        <p:spPr>
          <a:xfrm flipH="1">
            <a:off x="3507361" y="2691472"/>
            <a:ext cx="841465" cy="924238"/>
          </a:xfrm>
          <a:prstGeom prst="downArrow">
            <a:avLst>
              <a:gd name="adj1" fmla="val 50000"/>
              <a:gd name="adj2" fmla="val 50000"/>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5" name="Google Shape;695;p92"/>
          <p:cNvSpPr/>
          <p:nvPr/>
        </p:nvSpPr>
        <p:spPr>
          <a:xfrm flipH="1">
            <a:off x="4478813" y="3225225"/>
            <a:ext cx="841465" cy="924238"/>
          </a:xfrm>
          <a:prstGeom prst="downArrow">
            <a:avLst>
              <a:gd name="adj1" fmla="val 50000"/>
              <a:gd name="adj2" fmla="val 50000"/>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6" name="Google Shape;696;p92"/>
          <p:cNvSpPr/>
          <p:nvPr/>
        </p:nvSpPr>
        <p:spPr>
          <a:xfrm flipH="1">
            <a:off x="5441624" y="3865754"/>
            <a:ext cx="841465" cy="924238"/>
          </a:xfrm>
          <a:prstGeom prst="downArrow">
            <a:avLst>
              <a:gd name="adj1" fmla="val 50000"/>
              <a:gd name="adj2" fmla="val 50000"/>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7" name="Google Shape;697;p92"/>
          <p:cNvSpPr/>
          <p:nvPr/>
        </p:nvSpPr>
        <p:spPr>
          <a:xfrm flipH="1">
            <a:off x="6417413" y="4444429"/>
            <a:ext cx="841465" cy="924238"/>
          </a:xfrm>
          <a:prstGeom prst="downArrow">
            <a:avLst>
              <a:gd name="adj1" fmla="val 50000"/>
              <a:gd name="adj2" fmla="val 50000"/>
            </a:avLst>
          </a:prstGeom>
          <a:solidFill>
            <a:srgbClr val="C0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9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Business Cycle</a:t>
            </a:r>
            <a:endParaRPr sz="4400" dirty="0"/>
          </a:p>
        </p:txBody>
      </p:sp>
      <p:pic>
        <p:nvPicPr>
          <p:cNvPr id="703" name="Google Shape;703;p93"/>
          <p:cNvPicPr preferRelativeResize="0"/>
          <p:nvPr/>
        </p:nvPicPr>
        <p:blipFill rotWithShape="1">
          <a:blip r:embed="rId3">
            <a:alphaModFix/>
          </a:blip>
          <a:srcRect/>
          <a:stretch/>
        </p:blipFill>
        <p:spPr>
          <a:xfrm>
            <a:off x="1942121" y="2217420"/>
            <a:ext cx="5519778" cy="3719540"/>
          </a:xfrm>
          <a:prstGeom prst="rect">
            <a:avLst/>
          </a:prstGeom>
          <a:noFill/>
          <a:ln>
            <a:noFill/>
          </a:ln>
        </p:spPr>
      </p:pic>
      <p:sp>
        <p:nvSpPr>
          <p:cNvPr id="704" name="Google Shape;704;p93"/>
          <p:cNvSpPr txBox="1"/>
          <p:nvPr/>
        </p:nvSpPr>
        <p:spPr>
          <a:xfrm>
            <a:off x="589376" y="6096980"/>
            <a:ext cx="556007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Citation: https://www.pinterest.com/pin/570549846513119766/</a:t>
            </a:r>
            <a:r>
              <a:rPr lang="en-US" sz="1000">
                <a:solidFill>
                  <a:schemeClr val="dk1"/>
                </a:solidFill>
                <a:latin typeface="Arial"/>
                <a:ea typeface="Arial"/>
                <a:cs typeface="Arial"/>
                <a:sym typeface="Arial"/>
              </a:rPr>
              <a:t> (Seeking permission to use from Mindlever Education.)</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4"/>
          <p:cNvSpPr txBox="1">
            <a:spLocks noGrp="1"/>
          </p:cNvSpPr>
          <p:nvPr>
            <p:ph type="title"/>
          </p:nvPr>
        </p:nvSpPr>
        <p:spPr>
          <a:xfrm>
            <a:off x="457200" y="123509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The Business Cycle</a:t>
            </a:r>
            <a:endParaRPr sz="4400" dirty="0"/>
          </a:p>
        </p:txBody>
      </p:sp>
      <p:sp>
        <p:nvSpPr>
          <p:cNvPr id="710" name="Google Shape;710;p94"/>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221E1F"/>
              </a:buClr>
              <a:buSzPts val="2400"/>
              <a:buNone/>
            </a:pPr>
            <a:r>
              <a:rPr lang="en-US" sz="2400" b="0" i="1" u="none" strike="noStrike" dirty="0">
                <a:solidFill>
                  <a:srgbClr val="221E1F"/>
                </a:solidFill>
                <a:latin typeface="Calibri" panose="020F0502020204030204" pitchFamily="34" charset="0"/>
                <a:ea typeface="Arial"/>
                <a:cs typeface="Calibri" panose="020F0502020204030204" pitchFamily="34" charset="0"/>
                <a:sym typeface="Arial"/>
              </a:rPr>
              <a:t>Business cycles are recurrent expansions and contractions that are common to large parts of the economy. The </a:t>
            </a:r>
            <a:r>
              <a:rPr lang="en-US" sz="2400" b="1" i="1" u="none" strike="noStrike" dirty="0">
                <a:solidFill>
                  <a:srgbClr val="221E1F"/>
                </a:solidFill>
                <a:latin typeface="Calibri" panose="020F0502020204030204" pitchFamily="34" charset="0"/>
                <a:ea typeface="Arial"/>
                <a:cs typeface="Calibri" panose="020F0502020204030204" pitchFamily="34" charset="0"/>
                <a:sym typeface="Arial"/>
              </a:rPr>
              <a:t>National Bureau of Economic Research</a:t>
            </a:r>
            <a:r>
              <a:rPr lang="en-US" sz="2400" b="0" i="1" u="none" strike="noStrike" dirty="0">
                <a:solidFill>
                  <a:srgbClr val="221E1F"/>
                </a:solidFill>
                <a:latin typeface="Calibri" panose="020F0502020204030204" pitchFamily="34" charset="0"/>
                <a:ea typeface="Arial"/>
                <a:cs typeface="Calibri" panose="020F0502020204030204" pitchFamily="34" charset="0"/>
                <a:sym typeface="Arial"/>
              </a:rPr>
              <a:t> (NBER)—the private organization that is the de facto arbiter of U.S. business cycle dating—defines a recession as “</a:t>
            </a:r>
            <a:r>
              <a:rPr lang="en-US" sz="2400" b="0"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a significant decline in economic activity spread across the economy, lasting more than a few months, normally visible in </a:t>
            </a:r>
            <a:r>
              <a:rPr lang="en-US" sz="2400" b="1"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real GDP</a:t>
            </a:r>
            <a:r>
              <a:rPr lang="en-US" sz="2400" b="0"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 </a:t>
            </a:r>
            <a:r>
              <a:rPr lang="en-US" sz="2400" b="1"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real income</a:t>
            </a:r>
            <a:r>
              <a:rPr lang="en-US" sz="2400" b="0"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 </a:t>
            </a:r>
            <a:r>
              <a:rPr lang="en-US" sz="2400" b="1"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employment</a:t>
            </a:r>
            <a:r>
              <a:rPr lang="en-US" sz="2400" b="0"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 </a:t>
            </a:r>
            <a:r>
              <a:rPr lang="en-US" sz="2400" b="1"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industrial production</a:t>
            </a:r>
            <a:r>
              <a:rPr lang="en-US" sz="2400" b="0"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 and </a:t>
            </a:r>
            <a:r>
              <a:rPr lang="en-US" sz="2400" b="1" i="1" u="none" strike="noStrike" dirty="0">
                <a:solidFill>
                  <a:schemeClr val="accent3">
                    <a:lumMod val="75000"/>
                  </a:schemeClr>
                </a:solidFill>
                <a:latin typeface="Calibri" panose="020F0502020204030204" pitchFamily="34" charset="0"/>
                <a:ea typeface="Arial"/>
                <a:cs typeface="Calibri" panose="020F0502020204030204" pitchFamily="34" charset="0"/>
                <a:sym typeface="Arial"/>
              </a:rPr>
              <a:t>wholesale-retail sales</a:t>
            </a:r>
            <a:r>
              <a:rPr lang="en-US" sz="2400" b="0" i="1" u="none" strike="noStrike" dirty="0">
                <a:solidFill>
                  <a:srgbClr val="221E1F"/>
                </a:solidFill>
                <a:latin typeface="Calibri" panose="020F0502020204030204" pitchFamily="34" charset="0"/>
                <a:ea typeface="Arial"/>
                <a:cs typeface="Calibri" panose="020F0502020204030204" pitchFamily="34" charset="0"/>
                <a:sym typeface="Arial"/>
              </a:rPr>
              <a:t>.”</a:t>
            </a:r>
            <a:r>
              <a:rPr lang="en-US" sz="2400" b="0" i="0" u="none" strike="noStrike" dirty="0">
                <a:solidFill>
                  <a:srgbClr val="221E1F"/>
                </a:solidFill>
                <a:latin typeface="Calibri" panose="020F0502020204030204" pitchFamily="34" charset="0"/>
                <a:ea typeface="Arial"/>
                <a:cs typeface="Calibri" panose="020F0502020204030204" pitchFamily="34" charset="0"/>
                <a:sym typeface="Arial"/>
              </a:rPr>
              <a:t> </a:t>
            </a:r>
            <a:endParaRPr sz="2400" dirty="0">
              <a:latin typeface="Calibri" panose="020F0502020204030204" pitchFamily="34" charset="0"/>
              <a:cs typeface="Calibri" panose="020F0502020204030204" pitchFamily="34" charset="0"/>
            </a:endParaRPr>
          </a:p>
          <a:p>
            <a:pPr marL="0" lvl="0" indent="0" algn="r" rtl="0">
              <a:spcBef>
                <a:spcPts val="1800"/>
              </a:spcBef>
              <a:spcAft>
                <a:spcPts val="0"/>
              </a:spcAft>
              <a:buClr>
                <a:srgbClr val="221E1F"/>
              </a:buClr>
              <a:buSzPts val="2400"/>
              <a:buNone/>
            </a:pPr>
            <a:r>
              <a:rPr lang="en-US" sz="2400" b="0" i="0" u="sng" strike="noStrike" dirty="0">
                <a:solidFill>
                  <a:srgbClr val="221E1F"/>
                </a:solidFill>
                <a:latin typeface="Arial"/>
                <a:ea typeface="Arial"/>
                <a:cs typeface="Arial"/>
                <a:sym typeface="Arial"/>
                <a:hlinkClick r:id="rId3">
                  <a:extLst>
                    <a:ext uri="{A12FA001-AC4F-418D-AE19-62706E023703}">
                      <ahyp:hlinkClr xmlns:ahyp="http://schemas.microsoft.com/office/drawing/2018/hyperlinkcolor" val="tx"/>
                    </a:ext>
                  </a:extLst>
                </a:hlinkClick>
              </a:rPr>
              <a:t>Philadelphia FED</a:t>
            </a:r>
            <a:r>
              <a:rPr lang="en-US" sz="2400" b="0" i="0" u="none" strike="noStrike" dirty="0">
                <a:solidFill>
                  <a:srgbClr val="221E1F"/>
                </a:solidFill>
                <a:latin typeface="Arial"/>
                <a:ea typeface="Arial"/>
                <a:cs typeface="Arial"/>
                <a:sym typeface="Arial"/>
              </a:rPr>
              <a:t> </a:t>
            </a:r>
            <a:endParaRPr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95"/>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Deficit Spending…</a:t>
            </a:r>
            <a:endParaRPr sz="4400" dirty="0"/>
          </a:p>
        </p:txBody>
      </p:sp>
      <p:sp>
        <p:nvSpPr>
          <p:cNvPr id="716" name="Google Shape;716;p95"/>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800"/>
              <a:buNone/>
            </a:pPr>
            <a:r>
              <a:rPr lang="en-US" dirty="0"/>
              <a:t>Deficit spending, </a:t>
            </a:r>
            <a:r>
              <a:rPr lang="en-US" dirty="0">
                <a:solidFill>
                  <a:schemeClr val="accent3">
                    <a:lumMod val="75000"/>
                  </a:schemeClr>
                </a:solidFill>
              </a:rPr>
              <a:t>for better or worse</a:t>
            </a:r>
            <a:r>
              <a:rPr lang="en-US" dirty="0"/>
              <a:t>, is in our present and future because of non-discretionary and discretionary spending.</a:t>
            </a: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6"/>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Reasons for </a:t>
            </a:r>
            <a:r>
              <a:rPr lang="en-US" sz="4400" dirty="0">
                <a:solidFill>
                  <a:schemeClr val="accent3">
                    <a:lumMod val="75000"/>
                  </a:schemeClr>
                </a:solidFill>
              </a:rPr>
              <a:t>deficit-spending</a:t>
            </a:r>
            <a:r>
              <a:rPr lang="en-US" sz="4400" dirty="0"/>
              <a:t> now</a:t>
            </a:r>
            <a:endParaRPr sz="4400" dirty="0"/>
          </a:p>
        </p:txBody>
      </p:sp>
      <p:sp>
        <p:nvSpPr>
          <p:cNvPr id="723" name="Google Shape;723;p96"/>
          <p:cNvSpPr txBox="1">
            <a:spLocks noGrp="1"/>
          </p:cNvSpPr>
          <p:nvPr>
            <p:ph type="body" idx="1"/>
          </p:nvPr>
        </p:nvSpPr>
        <p:spPr>
          <a:xfrm>
            <a:off x="586154" y="1955409"/>
            <a:ext cx="8229600" cy="3779400"/>
          </a:xfrm>
          <a:prstGeom prst="rect">
            <a:avLst/>
          </a:prstGeom>
        </p:spPr>
        <p:txBody>
          <a:bodyPr spcFirstLastPara="1" wrap="square" lIns="91425" tIns="45700" rIns="91425" bIns="45700" anchor="t" anchorCtr="0">
            <a:noAutofit/>
          </a:bodyPr>
          <a:lstStyle/>
          <a:p>
            <a:pPr marL="0" lvl="0" indent="0" algn="l" rtl="0">
              <a:spcBef>
                <a:spcPts val="1800"/>
              </a:spcBef>
              <a:spcAft>
                <a:spcPts val="0"/>
              </a:spcAft>
              <a:buSzPts val="2800"/>
              <a:buNone/>
            </a:pPr>
            <a:r>
              <a:rPr lang="en-US" dirty="0"/>
              <a:t>Government spends more than it receives in tax revenue for multiple reasons including:</a:t>
            </a:r>
            <a:endParaRPr dirty="0"/>
          </a:p>
          <a:p>
            <a:pPr marL="742950" lvl="1" indent="-349250" algn="l" rtl="0">
              <a:spcBef>
                <a:spcPts val="1800"/>
              </a:spcBef>
              <a:spcAft>
                <a:spcPts val="0"/>
              </a:spcAft>
              <a:buSzPts val="2800"/>
              <a:buChar char="–"/>
            </a:pPr>
            <a:r>
              <a:rPr lang="en-US" dirty="0"/>
              <a:t>Recessions</a:t>
            </a:r>
            <a:endParaRPr dirty="0"/>
          </a:p>
          <a:p>
            <a:pPr marL="742950" lvl="1" indent="-349250" algn="l" rtl="0">
              <a:spcBef>
                <a:spcPts val="1800"/>
              </a:spcBef>
              <a:spcAft>
                <a:spcPts val="0"/>
              </a:spcAft>
              <a:buSzPts val="2800"/>
              <a:buChar char="–"/>
            </a:pPr>
            <a:r>
              <a:rPr lang="en-US" dirty="0"/>
              <a:t>Falling tax revenue due to aging population</a:t>
            </a:r>
            <a:endParaRPr dirty="0"/>
          </a:p>
          <a:p>
            <a:pPr marL="742950" lvl="1" indent="-349250" algn="l" rtl="0">
              <a:spcBef>
                <a:spcPts val="1800"/>
              </a:spcBef>
              <a:spcAft>
                <a:spcPts val="0"/>
              </a:spcAft>
              <a:buSzPts val="2800"/>
              <a:buChar char="–"/>
            </a:pPr>
            <a:r>
              <a:rPr lang="en-US" dirty="0"/>
              <a:t>Unfunded promises made by Congress</a:t>
            </a:r>
            <a:endParaRPr dirty="0"/>
          </a:p>
          <a:p>
            <a:pPr marL="742950" lvl="1" indent="-349250" algn="l" rtl="0">
              <a:spcBef>
                <a:spcPts val="1800"/>
              </a:spcBef>
              <a:spcAft>
                <a:spcPts val="0"/>
              </a:spcAft>
              <a:buSzPts val="2800"/>
              <a:buChar char="–"/>
            </a:pPr>
            <a:r>
              <a:rPr lang="en-US" dirty="0"/>
              <a:t>Inefficiencies associated with bureaucracies, red-tape, </a:t>
            </a:r>
            <a:r>
              <a:rPr lang="en-US" dirty="0" err="1"/>
              <a:t>etc</a:t>
            </a:r>
            <a:r>
              <a:rPr lang="en-US" dirty="0"/>
              <a:t> </a:t>
            </a:r>
            <a:endParaRPr dirty="0"/>
          </a:p>
          <a:p>
            <a:pPr marL="0" lvl="0" indent="0" algn="l" rtl="0">
              <a:spcBef>
                <a:spcPts val="0"/>
              </a:spcBef>
              <a:spcAft>
                <a:spcPts val="180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737725" y="1074125"/>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60"/>
              <a:buFont typeface="Calibri"/>
              <a:buNone/>
            </a:pPr>
            <a:r>
              <a:rPr lang="en-US" sz="3240" b="1" dirty="0"/>
              <a:t>Quick review: NGDP, RGDP, GDP Deflator and other price indexes</a:t>
            </a:r>
            <a:endParaRPr sz="3240" dirty="0"/>
          </a:p>
        </p:txBody>
      </p:sp>
      <p:pic>
        <p:nvPicPr>
          <p:cNvPr id="112" name="Google Shape;112;p21"/>
          <p:cNvPicPr preferRelativeResize="0"/>
          <p:nvPr/>
        </p:nvPicPr>
        <p:blipFill rotWithShape="1">
          <a:blip r:embed="rId3">
            <a:alphaModFix/>
          </a:blip>
          <a:srcRect/>
          <a:stretch/>
        </p:blipFill>
        <p:spPr>
          <a:xfrm>
            <a:off x="4173160" y="2546254"/>
            <a:ext cx="4906349" cy="2284289"/>
          </a:xfrm>
          <a:prstGeom prst="rect">
            <a:avLst/>
          </a:prstGeom>
          <a:noFill/>
          <a:ln>
            <a:noFill/>
          </a:ln>
        </p:spPr>
      </p:pic>
      <p:grpSp>
        <p:nvGrpSpPr>
          <p:cNvPr id="113" name="Google Shape;113;p21"/>
          <p:cNvGrpSpPr/>
          <p:nvPr/>
        </p:nvGrpSpPr>
        <p:grpSpPr>
          <a:xfrm>
            <a:off x="293775" y="2314725"/>
            <a:ext cx="3977011" cy="740700"/>
            <a:chOff x="264666" y="2667822"/>
            <a:chExt cx="5175444" cy="740700"/>
          </a:xfrm>
        </p:grpSpPr>
        <p:sp>
          <p:nvSpPr>
            <p:cNvPr id="114" name="Google Shape;114;p21"/>
            <p:cNvSpPr txBox="1"/>
            <p:nvPr/>
          </p:nvSpPr>
          <p:spPr>
            <a:xfrm>
              <a:off x="391710" y="2761915"/>
              <a:ext cx="5048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Calibri"/>
                  <a:ea typeface="Calibri"/>
                  <a:cs typeface="Calibri"/>
                  <a:sym typeface="Calibri"/>
                </a:rPr>
                <a:t>C + Ig + G + NX (nominal or current dollars)</a:t>
              </a:r>
              <a:endParaRPr dirty="0"/>
            </a:p>
          </p:txBody>
        </p:sp>
        <p:sp>
          <p:nvSpPr>
            <p:cNvPr id="115" name="Google Shape;115;p21"/>
            <p:cNvSpPr/>
            <p:nvPr/>
          </p:nvSpPr>
          <p:spPr>
            <a:xfrm>
              <a:off x="264666" y="2667822"/>
              <a:ext cx="5048400" cy="740700"/>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16" name="Google Shape;116;p21"/>
          <p:cNvGrpSpPr/>
          <p:nvPr/>
        </p:nvGrpSpPr>
        <p:grpSpPr>
          <a:xfrm>
            <a:off x="294000" y="3092447"/>
            <a:ext cx="3881133" cy="923453"/>
            <a:chOff x="264674" y="3544698"/>
            <a:chExt cx="4712400" cy="923453"/>
          </a:xfrm>
        </p:grpSpPr>
        <p:sp>
          <p:nvSpPr>
            <p:cNvPr id="117" name="Google Shape;117;p21"/>
            <p:cNvSpPr txBox="1"/>
            <p:nvPr/>
          </p:nvSpPr>
          <p:spPr>
            <a:xfrm>
              <a:off x="335439" y="3544698"/>
              <a:ext cx="4641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 + Ig + G + NX (prices are constant, base year, or chained weighted dollars)</a:t>
              </a:r>
              <a:endParaRPr/>
            </a:p>
          </p:txBody>
        </p:sp>
        <p:sp>
          <p:nvSpPr>
            <p:cNvPr id="118" name="Google Shape;118;p21"/>
            <p:cNvSpPr/>
            <p:nvPr/>
          </p:nvSpPr>
          <p:spPr>
            <a:xfrm>
              <a:off x="264674" y="3556751"/>
              <a:ext cx="4712400" cy="911400"/>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9" name="Google Shape;119;p21"/>
          <p:cNvSpPr/>
          <p:nvPr/>
        </p:nvSpPr>
        <p:spPr>
          <a:xfrm>
            <a:off x="293775" y="4052869"/>
            <a:ext cx="3881100" cy="740700"/>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21"/>
          <p:cNvSpPr txBox="1"/>
          <p:nvPr/>
        </p:nvSpPr>
        <p:spPr>
          <a:xfrm>
            <a:off x="485611" y="4100034"/>
            <a:ext cx="2690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GDP Deflator is (NGDP/RGDP)*100</a:t>
            </a:r>
            <a:endParaRPr dirty="0"/>
          </a:p>
        </p:txBody>
      </p:sp>
      <p:sp>
        <p:nvSpPr>
          <p:cNvPr id="121" name="Google Shape;121;p21"/>
          <p:cNvSpPr txBox="1"/>
          <p:nvPr/>
        </p:nvSpPr>
        <p:spPr>
          <a:xfrm>
            <a:off x="877622" y="4830650"/>
            <a:ext cx="38817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highlight>
                  <a:srgbClr val="FFFF00"/>
                </a:highlight>
                <a:latin typeface="Calibri"/>
                <a:ea typeface="Calibri"/>
                <a:cs typeface="Calibri"/>
                <a:sym typeface="Calibri"/>
              </a:rPr>
              <a:t>Other price indexes:</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Consumer Price Index (CPI)</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Producer Price Index (PPI)</a:t>
            </a:r>
            <a:endParaRPr/>
          </a:p>
          <a:p>
            <a:pPr marL="342900" marR="0" lvl="0" indent="-342900" algn="l" rtl="0">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Personal Consumption Expenditures Index (PCEI)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7"/>
          <p:cNvSpPr txBox="1">
            <a:spLocks noGrp="1"/>
          </p:cNvSpPr>
          <p:nvPr>
            <p:ph type="title"/>
          </p:nvPr>
        </p:nvSpPr>
        <p:spPr>
          <a:xfrm>
            <a:off x="381000" y="1564365"/>
            <a:ext cx="8229600" cy="2286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Short- run </a:t>
            </a:r>
            <a:endParaRPr sz="4400" dirty="0"/>
          </a:p>
          <a:p>
            <a:pPr marL="0" lvl="0" indent="0" algn="ctr" rtl="0">
              <a:lnSpc>
                <a:spcPct val="115000"/>
              </a:lnSpc>
              <a:spcBef>
                <a:spcPts val="0"/>
              </a:spcBef>
              <a:spcAft>
                <a:spcPts val="0"/>
              </a:spcAft>
              <a:buNone/>
            </a:pPr>
            <a:r>
              <a:rPr lang="en-US" sz="4400" dirty="0"/>
              <a:t>Economic Impact</a:t>
            </a:r>
            <a:endParaRPr sz="4400" dirty="0"/>
          </a:p>
        </p:txBody>
      </p:sp>
      <p:sp>
        <p:nvSpPr>
          <p:cNvPr id="730" name="Google Shape;730;p97"/>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dirty="0"/>
              <a:t>Production, employment, investment and prices?</a:t>
            </a:r>
            <a:endParaRPr dirty="0"/>
          </a:p>
        </p:txBody>
      </p:sp>
      <p:cxnSp>
        <p:nvCxnSpPr>
          <p:cNvPr id="731" name="Google Shape;731;p97"/>
          <p:cNvCxnSpPr/>
          <p:nvPr/>
        </p:nvCxnSpPr>
        <p:spPr>
          <a:xfrm>
            <a:off x="4313900" y="2974250"/>
            <a:ext cx="36900" cy="302340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97"/>
          <p:cNvCxnSpPr/>
          <p:nvPr/>
        </p:nvCxnSpPr>
        <p:spPr>
          <a:xfrm rot="10800000" flipH="1">
            <a:off x="1081550" y="4387625"/>
            <a:ext cx="6845700" cy="36900"/>
          </a:xfrm>
          <a:prstGeom prst="straightConnector1">
            <a:avLst/>
          </a:prstGeom>
          <a:noFill/>
          <a:ln w="9525" cap="flat" cmpd="sng">
            <a:solidFill>
              <a:schemeClr val="dk2"/>
            </a:solidFill>
            <a:prstDash val="solid"/>
            <a:round/>
            <a:headEnd type="none" w="med" len="med"/>
            <a:tailEnd type="none" w="med" len="med"/>
          </a:ln>
        </p:spPr>
      </p:cxnSp>
      <p:sp>
        <p:nvSpPr>
          <p:cNvPr id="733" name="Google Shape;733;p97"/>
          <p:cNvSpPr txBox="1"/>
          <p:nvPr/>
        </p:nvSpPr>
        <p:spPr>
          <a:xfrm>
            <a:off x="946350" y="3048000"/>
            <a:ext cx="29988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dirty="0">
                <a:solidFill>
                  <a:schemeClr val="accent3">
                    <a:lumMod val="75000"/>
                  </a:schemeClr>
                </a:solidFill>
                <a:latin typeface="Calibri"/>
                <a:ea typeface="Calibri"/>
                <a:cs typeface="Calibri"/>
                <a:sym typeface="Calibri"/>
              </a:rPr>
              <a:t>GDP</a:t>
            </a:r>
            <a:endParaRPr sz="2700" b="1" dirty="0">
              <a:solidFill>
                <a:schemeClr val="accent3">
                  <a:lumMod val="75000"/>
                </a:schemeClr>
              </a:solidFill>
              <a:latin typeface="Calibri"/>
              <a:ea typeface="Calibri"/>
              <a:cs typeface="Calibri"/>
              <a:sym typeface="Calibri"/>
            </a:endParaRPr>
          </a:p>
          <a:p>
            <a:pPr marL="0" lvl="0" indent="0" algn="l" rtl="0">
              <a:spcBef>
                <a:spcPts val="0"/>
              </a:spcBef>
              <a:spcAft>
                <a:spcPts val="0"/>
              </a:spcAft>
              <a:buNone/>
            </a:pPr>
            <a:r>
              <a:rPr lang="en-US" sz="2700" b="1" dirty="0">
                <a:latin typeface="Calibri"/>
                <a:ea typeface="Calibri"/>
                <a:cs typeface="Calibri"/>
                <a:sym typeface="Calibri"/>
              </a:rPr>
              <a:t>= C + Ig + G XN</a:t>
            </a:r>
            <a:endParaRPr sz="2700" b="1" dirty="0">
              <a:latin typeface="Calibri"/>
              <a:ea typeface="Calibri"/>
              <a:cs typeface="Calibri"/>
              <a:sym typeface="Calibri"/>
            </a:endParaRPr>
          </a:p>
        </p:txBody>
      </p:sp>
      <p:sp>
        <p:nvSpPr>
          <p:cNvPr id="734" name="Google Shape;734;p97"/>
          <p:cNvSpPr txBox="1"/>
          <p:nvPr/>
        </p:nvSpPr>
        <p:spPr>
          <a:xfrm>
            <a:off x="1000425" y="4650650"/>
            <a:ext cx="20598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dirty="0">
                <a:solidFill>
                  <a:schemeClr val="accent3">
                    <a:lumMod val="75000"/>
                  </a:schemeClr>
                </a:solidFill>
                <a:latin typeface="Calibri"/>
                <a:ea typeface="Calibri"/>
                <a:cs typeface="Calibri"/>
                <a:sym typeface="Calibri"/>
              </a:rPr>
              <a:t>Investment</a:t>
            </a:r>
            <a:r>
              <a:rPr lang="en-US" sz="2700" b="1" dirty="0">
                <a:latin typeface="Calibri"/>
                <a:ea typeface="Calibri"/>
                <a:cs typeface="Calibri"/>
                <a:sym typeface="Calibri"/>
              </a:rPr>
              <a:t> </a:t>
            </a:r>
            <a:r>
              <a:rPr lang="en-US" sz="2000" b="1" dirty="0">
                <a:latin typeface="Calibri"/>
                <a:ea typeface="Calibri"/>
                <a:cs typeface="Calibri"/>
                <a:sym typeface="Calibri"/>
              </a:rPr>
              <a:t>(Ig) </a:t>
            </a:r>
            <a:endParaRPr sz="2000" b="1" dirty="0">
              <a:latin typeface="Calibri"/>
              <a:ea typeface="Calibri"/>
              <a:cs typeface="Calibri"/>
              <a:sym typeface="Calibri"/>
            </a:endParaRPr>
          </a:p>
        </p:txBody>
      </p:sp>
      <p:sp>
        <p:nvSpPr>
          <p:cNvPr id="735" name="Google Shape;735;p97"/>
          <p:cNvSpPr txBox="1"/>
          <p:nvPr/>
        </p:nvSpPr>
        <p:spPr>
          <a:xfrm>
            <a:off x="4495800" y="2974250"/>
            <a:ext cx="22761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dirty="0">
                <a:solidFill>
                  <a:schemeClr val="accent3">
                    <a:lumMod val="75000"/>
                  </a:schemeClr>
                </a:solidFill>
                <a:latin typeface="Calibri"/>
                <a:ea typeface="Calibri"/>
                <a:cs typeface="Calibri"/>
                <a:sym typeface="Calibri"/>
              </a:rPr>
              <a:t>Employment</a:t>
            </a:r>
            <a:endParaRPr sz="2700" b="1" dirty="0">
              <a:solidFill>
                <a:schemeClr val="accent3">
                  <a:lumMod val="75000"/>
                </a:schemeClr>
              </a:solidFill>
              <a:latin typeface="Calibri"/>
              <a:ea typeface="Calibri"/>
              <a:cs typeface="Calibri"/>
              <a:sym typeface="Calibri"/>
            </a:endParaRPr>
          </a:p>
        </p:txBody>
      </p:sp>
      <p:sp>
        <p:nvSpPr>
          <p:cNvPr id="736" name="Google Shape;736;p97"/>
          <p:cNvSpPr txBox="1"/>
          <p:nvPr/>
        </p:nvSpPr>
        <p:spPr>
          <a:xfrm>
            <a:off x="4572000" y="4549875"/>
            <a:ext cx="4047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b="1" dirty="0">
                <a:solidFill>
                  <a:schemeClr val="accent3">
                    <a:lumMod val="75000"/>
                  </a:schemeClr>
                </a:solidFill>
                <a:latin typeface="Calibri"/>
                <a:ea typeface="Calibri"/>
                <a:cs typeface="Calibri"/>
                <a:sym typeface="Calibri"/>
              </a:rPr>
              <a:t>Prices</a:t>
            </a:r>
            <a:r>
              <a:rPr lang="en-US" sz="2700" b="1" dirty="0">
                <a:latin typeface="Calibri"/>
                <a:ea typeface="Calibri"/>
                <a:cs typeface="Calibri"/>
                <a:sym typeface="Calibri"/>
              </a:rPr>
              <a:t> </a:t>
            </a:r>
            <a:r>
              <a:rPr lang="en-US" sz="2000" b="1" dirty="0">
                <a:latin typeface="Calibri"/>
                <a:ea typeface="Calibri"/>
                <a:cs typeface="Calibri"/>
                <a:sym typeface="Calibri"/>
              </a:rPr>
              <a:t>(GDP </a:t>
            </a:r>
            <a:r>
              <a:rPr lang="en-US" sz="2000" b="1" dirty="0" err="1">
                <a:latin typeface="Calibri"/>
                <a:ea typeface="Calibri"/>
                <a:cs typeface="Calibri"/>
                <a:sym typeface="Calibri"/>
              </a:rPr>
              <a:t>Defl</a:t>
            </a:r>
            <a:r>
              <a:rPr lang="en-US" sz="2000" b="1" dirty="0">
                <a:latin typeface="Calibri"/>
                <a:ea typeface="Calibri"/>
                <a:cs typeface="Calibri"/>
                <a:sym typeface="Calibri"/>
              </a:rPr>
              <a:t>, CPI, PPI, PCEI)</a:t>
            </a:r>
            <a:endParaRPr sz="2000" b="1" dirty="0">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8"/>
          <p:cNvSpPr txBox="1">
            <a:spLocks noGrp="1"/>
          </p:cNvSpPr>
          <p:nvPr>
            <p:ph type="title"/>
          </p:nvPr>
        </p:nvSpPr>
        <p:spPr>
          <a:xfrm>
            <a:off x="110425" y="914400"/>
            <a:ext cx="89313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Depends on assumptions…</a:t>
            </a:r>
            <a:endParaRPr sz="4400" dirty="0"/>
          </a:p>
        </p:txBody>
      </p:sp>
      <p:sp>
        <p:nvSpPr>
          <p:cNvPr id="743" name="Google Shape;743;p98"/>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457200" lvl="0" indent="-342900" algn="just" rtl="0">
              <a:spcBef>
                <a:spcPts val="0"/>
              </a:spcBef>
              <a:spcAft>
                <a:spcPts val="0"/>
              </a:spcAft>
              <a:buSzPts val="1800"/>
              <a:buAutoNum type="arabicPeriod"/>
            </a:pPr>
            <a:r>
              <a:rPr lang="en-US" sz="2400" dirty="0">
                <a:solidFill>
                  <a:schemeClr val="accent3">
                    <a:lumMod val="75000"/>
                  </a:schemeClr>
                </a:solidFill>
              </a:rPr>
              <a:t>Keynesian model </a:t>
            </a:r>
            <a:r>
              <a:rPr lang="en-US" sz="2400" dirty="0"/>
              <a:t>- prices and wages are sticky. Deficit spending involves increased government spending or decrease taxes</a:t>
            </a:r>
          </a:p>
          <a:p>
            <a:pPr marL="457200" lvl="0" indent="-342900" algn="just" rtl="0">
              <a:spcBef>
                <a:spcPts val="0"/>
              </a:spcBef>
              <a:spcAft>
                <a:spcPts val="0"/>
              </a:spcAft>
              <a:buSzPts val="1800"/>
              <a:buAutoNum type="arabicPeriod"/>
            </a:pPr>
            <a:endParaRPr sz="2400" dirty="0"/>
          </a:p>
          <a:p>
            <a:pPr marL="457200" lvl="0" indent="-342900" algn="just" rtl="0">
              <a:spcBef>
                <a:spcPts val="0"/>
              </a:spcBef>
              <a:spcAft>
                <a:spcPts val="0"/>
              </a:spcAft>
              <a:buSzPts val="1800"/>
              <a:buAutoNum type="arabicPeriod"/>
            </a:pPr>
            <a:r>
              <a:rPr lang="en-US" sz="2400" dirty="0"/>
              <a:t>Either or both boost production, employment and government investment in the short-run. Surpluses in the future pay down the deficits and debt of the recessions</a:t>
            </a:r>
            <a:endParaRPr sz="2400" dirty="0"/>
          </a:p>
        </p:txBody>
      </p:sp>
      <p:pic>
        <p:nvPicPr>
          <p:cNvPr id="744" name="Google Shape;744;p98"/>
          <p:cNvPicPr preferRelativeResize="0"/>
          <p:nvPr/>
        </p:nvPicPr>
        <p:blipFill>
          <a:blip r:embed="rId3">
            <a:alphaModFix/>
          </a:blip>
          <a:stretch>
            <a:fillRect/>
          </a:stretch>
        </p:blipFill>
        <p:spPr>
          <a:xfrm>
            <a:off x="6941546" y="5585340"/>
            <a:ext cx="1142999" cy="11429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9"/>
          <p:cNvSpPr txBox="1">
            <a:spLocks noGrp="1"/>
          </p:cNvSpPr>
          <p:nvPr>
            <p:ph type="title"/>
          </p:nvPr>
        </p:nvSpPr>
        <p:spPr>
          <a:xfrm>
            <a:off x="110425" y="914400"/>
            <a:ext cx="89313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Depends on assumptions</a:t>
            </a:r>
            <a:endParaRPr sz="4400" dirty="0"/>
          </a:p>
        </p:txBody>
      </p:sp>
      <p:sp>
        <p:nvSpPr>
          <p:cNvPr id="751" name="Google Shape;751;p99"/>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457200" lvl="0" indent="-342900" algn="just" rtl="0">
              <a:spcBef>
                <a:spcPts val="0"/>
              </a:spcBef>
              <a:spcAft>
                <a:spcPts val="0"/>
              </a:spcAft>
              <a:buSzPts val="1800"/>
              <a:buAutoNum type="arabicPeriod"/>
            </a:pPr>
            <a:r>
              <a:rPr lang="en-US" sz="2400" dirty="0">
                <a:solidFill>
                  <a:schemeClr val="accent3">
                    <a:lumMod val="75000"/>
                  </a:schemeClr>
                </a:solidFill>
              </a:rPr>
              <a:t>Neoclassical model </a:t>
            </a:r>
            <a:r>
              <a:rPr lang="en-US" sz="2400" dirty="0"/>
              <a:t>- prices and wages are not sticky. They are flexible. Production and employment move toward full employment.</a:t>
            </a:r>
            <a:endParaRPr sz="2400" dirty="0"/>
          </a:p>
          <a:p>
            <a:pPr marL="457200" lvl="0" indent="-342900" algn="just" rtl="0">
              <a:spcBef>
                <a:spcPts val="0"/>
              </a:spcBef>
              <a:spcAft>
                <a:spcPts val="0"/>
              </a:spcAft>
              <a:buSzPts val="1800"/>
              <a:buAutoNum type="arabicPeriod"/>
            </a:pPr>
            <a:r>
              <a:rPr lang="en-US" sz="2400" dirty="0"/>
              <a:t>Increased government spending or decrease taxes, increases prices and/or interest-rates.</a:t>
            </a:r>
            <a:endParaRPr sz="2400" dirty="0"/>
          </a:p>
          <a:p>
            <a:pPr marL="457200" lvl="0" indent="-342900" algn="just" rtl="0">
              <a:spcBef>
                <a:spcPts val="0"/>
              </a:spcBef>
              <a:spcAft>
                <a:spcPts val="0"/>
              </a:spcAft>
              <a:buSzPts val="1800"/>
              <a:buAutoNum type="arabicPeriod"/>
            </a:pPr>
            <a:r>
              <a:rPr lang="en-US" sz="2400" dirty="0"/>
              <a:t>Deficit-spending fuels inflation and distorts decisions, increasing problems and causing them to linger.</a:t>
            </a:r>
            <a:endParaRPr sz="2400" dirty="0"/>
          </a:p>
        </p:txBody>
      </p:sp>
      <p:pic>
        <p:nvPicPr>
          <p:cNvPr id="752" name="Google Shape;752;p99"/>
          <p:cNvPicPr preferRelativeResize="0"/>
          <p:nvPr/>
        </p:nvPicPr>
        <p:blipFill>
          <a:blip r:embed="rId3">
            <a:alphaModFix/>
          </a:blip>
          <a:stretch>
            <a:fillRect/>
          </a:stretch>
        </p:blipFill>
        <p:spPr>
          <a:xfrm>
            <a:off x="7422192" y="5585340"/>
            <a:ext cx="1142999" cy="11429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00"/>
          <p:cNvSpPr txBox="1">
            <a:spLocks noGrp="1"/>
          </p:cNvSpPr>
          <p:nvPr>
            <p:ph type="title"/>
          </p:nvPr>
        </p:nvSpPr>
        <p:spPr>
          <a:xfrm>
            <a:off x="110425" y="914400"/>
            <a:ext cx="89313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Depends on assumptions</a:t>
            </a:r>
            <a:endParaRPr sz="4400" dirty="0"/>
          </a:p>
        </p:txBody>
      </p:sp>
      <p:sp>
        <p:nvSpPr>
          <p:cNvPr id="759" name="Google Shape;759;p100"/>
          <p:cNvSpPr txBox="1">
            <a:spLocks noGrp="1"/>
          </p:cNvSpPr>
          <p:nvPr>
            <p:ph type="body" idx="1"/>
          </p:nvPr>
        </p:nvSpPr>
        <p:spPr>
          <a:xfrm>
            <a:off x="110425" y="1824301"/>
            <a:ext cx="8805300" cy="42108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AutoNum type="arabicPeriod"/>
            </a:pPr>
            <a:r>
              <a:rPr lang="en-US" sz="2500" dirty="0">
                <a:solidFill>
                  <a:schemeClr val="accent3">
                    <a:lumMod val="75000"/>
                  </a:schemeClr>
                </a:solidFill>
              </a:rPr>
              <a:t>External debt </a:t>
            </a:r>
            <a:r>
              <a:rPr lang="en-US" sz="2500" dirty="0"/>
              <a:t>- This debt is not to be confused with internal debt owed to domestic lenders. It is debt help by </a:t>
            </a:r>
            <a:r>
              <a:rPr lang="en-US" sz="2500" i="1" dirty="0"/>
              <a:t>other</a:t>
            </a:r>
            <a:r>
              <a:rPr lang="en-US" sz="2500" dirty="0"/>
              <a:t> governments, corporations or citizens</a:t>
            </a:r>
            <a:endParaRPr sz="2500" dirty="0"/>
          </a:p>
          <a:p>
            <a:pPr marL="457200" lvl="0" indent="-342900" algn="l" rtl="0">
              <a:spcBef>
                <a:spcPts val="0"/>
              </a:spcBef>
              <a:spcAft>
                <a:spcPts val="0"/>
              </a:spcAft>
              <a:buSzPts val="1800"/>
              <a:buAutoNum type="arabicPeriod"/>
            </a:pPr>
            <a:r>
              <a:rPr lang="en-US" sz="2500" dirty="0"/>
              <a:t>Deficit spending in the U.S. is made possible by the budget surpluses and net savings in other countries</a:t>
            </a:r>
            <a:endParaRPr sz="2500" dirty="0"/>
          </a:p>
          <a:p>
            <a:pPr marL="457200" lvl="0" indent="-342900" algn="l" rtl="0">
              <a:spcBef>
                <a:spcPts val="0"/>
              </a:spcBef>
              <a:spcAft>
                <a:spcPts val="0"/>
              </a:spcAft>
              <a:buSzPts val="1800"/>
              <a:buAutoNum type="arabicPeriod"/>
            </a:pPr>
            <a:r>
              <a:rPr lang="en-US" sz="2500" dirty="0"/>
              <a:t>Changes in exchange rates and/or increase prices and interest rates impose costs on U.S. producers and households.</a:t>
            </a:r>
            <a:endParaRPr sz="2500" dirty="0"/>
          </a:p>
          <a:p>
            <a:pPr marL="457200" lvl="0" indent="-342900" algn="l" rtl="0">
              <a:spcBef>
                <a:spcPts val="0"/>
              </a:spcBef>
              <a:spcAft>
                <a:spcPts val="0"/>
              </a:spcAft>
              <a:buSzPts val="1800"/>
              <a:buAutoNum type="arabicPeriod"/>
            </a:pPr>
            <a:r>
              <a:rPr lang="en-US" sz="2500" dirty="0"/>
              <a:t>Future payments and interest go to other countries, not domestic citizens</a:t>
            </a:r>
            <a:endParaRPr sz="2500" dirty="0"/>
          </a:p>
          <a:p>
            <a:pPr marL="457200" lvl="0" indent="-342900" algn="l" rtl="0">
              <a:spcBef>
                <a:spcPts val="0"/>
              </a:spcBef>
              <a:spcAft>
                <a:spcPts val="0"/>
              </a:spcAft>
              <a:buSzPts val="1800"/>
              <a:buAutoNum type="arabicPeriod"/>
            </a:pPr>
            <a:r>
              <a:rPr lang="en-US" sz="2500" dirty="0"/>
              <a:t>U.S. production, employment, and investment are sacrificed in the long- run</a:t>
            </a:r>
            <a:endParaRPr sz="2500" dirty="0"/>
          </a:p>
        </p:txBody>
      </p:sp>
      <p:pic>
        <p:nvPicPr>
          <p:cNvPr id="760" name="Google Shape;760;p100"/>
          <p:cNvPicPr preferRelativeResize="0"/>
          <p:nvPr/>
        </p:nvPicPr>
        <p:blipFill>
          <a:blip r:embed="rId3">
            <a:alphaModFix/>
          </a:blip>
          <a:stretch>
            <a:fillRect/>
          </a:stretch>
        </p:blipFill>
        <p:spPr>
          <a:xfrm>
            <a:off x="8001000" y="4328675"/>
            <a:ext cx="1142999" cy="11429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1"/>
          <p:cNvSpPr txBox="1">
            <a:spLocks noGrp="1"/>
          </p:cNvSpPr>
          <p:nvPr>
            <p:ph type="title"/>
          </p:nvPr>
        </p:nvSpPr>
        <p:spPr>
          <a:xfrm>
            <a:off x="110425" y="914400"/>
            <a:ext cx="89313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Depends on assumptions</a:t>
            </a:r>
            <a:endParaRPr sz="4400" dirty="0"/>
          </a:p>
        </p:txBody>
      </p:sp>
      <p:sp>
        <p:nvSpPr>
          <p:cNvPr id="767" name="Google Shape;767;p101"/>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457200" lvl="0" indent="-342900" algn="l" rtl="0">
              <a:spcBef>
                <a:spcPts val="0"/>
              </a:spcBef>
              <a:spcAft>
                <a:spcPts val="0"/>
              </a:spcAft>
              <a:buSzPts val="1800"/>
              <a:buAutoNum type="arabicPeriod"/>
            </a:pPr>
            <a:r>
              <a:rPr lang="en-US" dirty="0">
                <a:solidFill>
                  <a:schemeClr val="accent3">
                    <a:lumMod val="75000"/>
                  </a:schemeClr>
                </a:solidFill>
              </a:rPr>
              <a:t>Monetize the debt </a:t>
            </a:r>
            <a:r>
              <a:rPr lang="en-US" dirty="0"/>
              <a:t>- The Federal Reserve Bank buys the bonds, creating loanable funds for businesses and households</a:t>
            </a:r>
            <a:endParaRPr dirty="0"/>
          </a:p>
          <a:p>
            <a:pPr marL="457200" lvl="0" indent="-342900" algn="l" rtl="0">
              <a:spcBef>
                <a:spcPts val="0"/>
              </a:spcBef>
              <a:spcAft>
                <a:spcPts val="0"/>
              </a:spcAft>
              <a:buSzPts val="1800"/>
              <a:buAutoNum type="arabicPeriod"/>
            </a:pPr>
            <a:r>
              <a:rPr lang="en-US" dirty="0"/>
              <a:t>Production, employment, spending and investment increase in the short- run</a:t>
            </a:r>
            <a:endParaRPr dirty="0"/>
          </a:p>
          <a:p>
            <a:pPr marL="457200" lvl="0" indent="-342900" algn="l" rtl="0">
              <a:spcBef>
                <a:spcPts val="0"/>
              </a:spcBef>
              <a:spcAft>
                <a:spcPts val="0"/>
              </a:spcAft>
              <a:buSzPts val="1800"/>
              <a:buAutoNum type="arabicPeriod"/>
            </a:pPr>
            <a:r>
              <a:rPr lang="en-US" dirty="0"/>
              <a:t>They are not increased because of sustainable opportunities but government stimulus. When that stimulus goes away, problems emerge </a:t>
            </a:r>
            <a:endParaRPr dirty="0"/>
          </a:p>
        </p:txBody>
      </p:sp>
      <p:pic>
        <p:nvPicPr>
          <p:cNvPr id="768" name="Google Shape;768;p101"/>
          <p:cNvPicPr preferRelativeResize="0"/>
          <p:nvPr/>
        </p:nvPicPr>
        <p:blipFill>
          <a:blip r:embed="rId3">
            <a:alphaModFix/>
          </a:blip>
          <a:stretch>
            <a:fillRect/>
          </a:stretch>
        </p:blipFill>
        <p:spPr>
          <a:xfrm>
            <a:off x="7657475" y="5472900"/>
            <a:ext cx="1029325" cy="10293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02"/>
          <p:cNvSpPr txBox="1">
            <a:spLocks noGrp="1"/>
          </p:cNvSpPr>
          <p:nvPr>
            <p:ph type="title"/>
          </p:nvPr>
        </p:nvSpPr>
        <p:spPr>
          <a:xfrm>
            <a:off x="457200" y="124869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Teaching and Learning Econ Resource Hub</a:t>
            </a:r>
            <a:endParaRPr sz="4400" dirty="0"/>
          </a:p>
        </p:txBody>
      </p:sp>
      <p:pic>
        <p:nvPicPr>
          <p:cNvPr id="774" name="Google Shape;774;p102">
            <a:hlinkClick r:id="rId3"/>
          </p:cNvPr>
          <p:cNvPicPr preferRelativeResize="0">
            <a:picLocks noGrp="1"/>
          </p:cNvPicPr>
          <p:nvPr>
            <p:ph type="body" idx="1"/>
          </p:nvPr>
        </p:nvPicPr>
        <p:blipFill rotWithShape="1">
          <a:blip r:embed="rId4">
            <a:alphaModFix/>
          </a:blip>
          <a:srcRect/>
          <a:stretch/>
        </p:blipFill>
        <p:spPr>
          <a:xfrm>
            <a:off x="457200" y="2387083"/>
            <a:ext cx="8229600" cy="3294529"/>
          </a:xfrm>
          <a:prstGeom prst="rect">
            <a:avLst/>
          </a:prstGeom>
          <a:noFill/>
          <a:ln>
            <a:noFill/>
          </a:ln>
        </p:spPr>
      </p:pic>
      <p:pic>
        <p:nvPicPr>
          <p:cNvPr id="775" name="Google Shape;775;p102">
            <a:hlinkClick r:id="rId5"/>
          </p:cNvPr>
          <p:cNvPicPr preferRelativeResize="0"/>
          <p:nvPr/>
        </p:nvPicPr>
        <p:blipFill>
          <a:blip r:embed="rId6">
            <a:alphaModFix/>
          </a:blip>
          <a:stretch>
            <a:fillRect/>
          </a:stretch>
        </p:blipFill>
        <p:spPr>
          <a:xfrm>
            <a:off x="0" y="6143625"/>
            <a:ext cx="9144000" cy="714375"/>
          </a:xfrm>
          <a:prstGeom prst="rect">
            <a:avLst/>
          </a:prstGeom>
          <a:noFill/>
          <a:ln>
            <a:noFill/>
          </a:ln>
        </p:spPr>
      </p:pic>
      <p:sp>
        <p:nvSpPr>
          <p:cNvPr id="776" name="Google Shape;776;p102">
            <a:hlinkClick r:id="rId7"/>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3"/>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4400" dirty="0"/>
              <a:t>Read a Story</a:t>
            </a:r>
            <a:endParaRPr sz="4400" dirty="0"/>
          </a:p>
        </p:txBody>
      </p:sp>
      <p:sp>
        <p:nvSpPr>
          <p:cNvPr id="783" name="Google Shape;783;p103"/>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Question to be asked at the “End” of the story with answers…</a:t>
            </a:r>
            <a:endParaRPr dirty="0"/>
          </a:p>
          <a:p>
            <a:pPr marL="0" lvl="0" indent="0" algn="l" rtl="0">
              <a:spcBef>
                <a:spcPts val="1800"/>
              </a:spcBef>
              <a:spcAft>
                <a:spcPts val="1800"/>
              </a:spcAft>
              <a:buNone/>
            </a:pPr>
            <a:endParaRPr dirty="0"/>
          </a:p>
        </p:txBody>
      </p:sp>
      <p:pic>
        <p:nvPicPr>
          <p:cNvPr id="784" name="Google Shape;784;p103"/>
          <p:cNvPicPr preferRelativeResize="0"/>
          <p:nvPr/>
        </p:nvPicPr>
        <p:blipFill>
          <a:blip r:embed="rId3">
            <a:alphaModFix/>
          </a:blip>
          <a:stretch>
            <a:fillRect/>
          </a:stretch>
        </p:blipFill>
        <p:spPr>
          <a:xfrm>
            <a:off x="872425" y="3240350"/>
            <a:ext cx="7620000" cy="24384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8"/>
        <p:cNvGrpSpPr/>
        <p:nvPr/>
      </p:nvGrpSpPr>
      <p:grpSpPr>
        <a:xfrm>
          <a:off x="0" y="0"/>
          <a:ext cx="0" cy="0"/>
          <a:chOff x="0" y="0"/>
          <a:chExt cx="0" cy="0"/>
        </a:xfrm>
      </p:grpSpPr>
      <p:sp>
        <p:nvSpPr>
          <p:cNvPr id="789" name="Google Shape;789;p104"/>
          <p:cNvSpPr/>
          <p:nvPr/>
        </p:nvSpPr>
        <p:spPr>
          <a:xfrm>
            <a:off x="0" y="0"/>
            <a:ext cx="9144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0" name="Google Shape;790;p104"/>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None/>
            </a:pPr>
            <a:r>
              <a:rPr lang="en-US" sz="4400" dirty="0">
                <a:solidFill>
                  <a:schemeClr val="accent3">
                    <a:lumMod val="75000"/>
                  </a:schemeClr>
                </a:solidFill>
                <a:latin typeface="Calibri"/>
                <a:ea typeface="Calibri"/>
                <a:cs typeface="Calibri"/>
                <a:sym typeface="Calibri"/>
              </a:rPr>
              <a:t>Summative Assessment</a:t>
            </a:r>
            <a:endParaRPr dirty="0">
              <a:solidFill>
                <a:schemeClr val="accent3">
                  <a:lumMod val="75000"/>
                </a:schemeClr>
              </a:solidFill>
            </a:endParaRPr>
          </a:p>
        </p:txBody>
      </p:sp>
      <p:sp>
        <p:nvSpPr>
          <p:cNvPr id="791" name="Google Shape;791;p104"/>
          <p:cNvSpPr/>
          <p:nvPr/>
        </p:nvSpPr>
        <p:spPr>
          <a:xfrm>
            <a:off x="628650" y="1828801"/>
            <a:ext cx="7886700" cy="4362450"/>
          </a:xfrm>
          <a:prstGeom prst="roundRect">
            <a:avLst>
              <a:gd name="adj" fmla="val 0"/>
            </a:avLst>
          </a:prstGeom>
          <a:solidFill>
            <a:srgbClr val="FFFFFF"/>
          </a:solidFill>
          <a:ln w="9525" cap="flat" cmpd="sng">
            <a:solidFill>
              <a:srgbClr val="C8CACA"/>
            </a:solidFill>
            <a:prstDash val="solid"/>
            <a:round/>
            <a:headEnd type="none" w="sm" len="sm"/>
            <a:tailEnd type="none" w="sm" len="sm"/>
          </a:ln>
          <a:effectLst>
            <a:outerShdw blurRad="57150" dist="19050" dir="5400000" algn="t"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2" name="Google Shape;792;p104"/>
          <p:cNvSpPr txBox="1"/>
          <p:nvPr/>
        </p:nvSpPr>
        <p:spPr>
          <a:xfrm>
            <a:off x="953403" y="5722536"/>
            <a:ext cx="7362870" cy="5770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a:solidFill>
                  <a:schemeClr val="dk1"/>
                </a:solidFill>
                <a:latin typeface="Arial"/>
                <a:ea typeface="Arial"/>
                <a:cs typeface="Arial"/>
                <a:sym typeface="Arial"/>
              </a:rPr>
              <a:t>Citation: </a:t>
            </a:r>
            <a:r>
              <a:rPr lang="en-US" sz="1050">
                <a:solidFill>
                  <a:srgbClr val="757575"/>
                </a:solidFill>
                <a:latin typeface="Roboto"/>
                <a:ea typeface="Roboto"/>
                <a:cs typeface="Roboto"/>
                <a:sym typeface="Roboto"/>
              </a:rPr>
              <a:t>Maier, Mark. </a:t>
            </a:r>
            <a:r>
              <a:rPr lang="en-US" sz="1050" b="0" i="0">
                <a:solidFill>
                  <a:srgbClr val="757575"/>
                </a:solidFill>
                <a:latin typeface="Roboto"/>
                <a:ea typeface="Roboto"/>
                <a:cs typeface="Roboto"/>
                <a:sym typeface="Roboto"/>
              </a:rPr>
              <a:t>Glendale Community College.</a:t>
            </a:r>
            <a:r>
              <a:rPr lang="en-US" sz="1050" i="0">
                <a:solidFill>
                  <a:schemeClr val="dk1"/>
                </a:solidFill>
                <a:latin typeface="Roboto"/>
                <a:ea typeface="Roboto"/>
                <a:cs typeface="Roboto"/>
                <a:sym typeface="Roboto"/>
              </a:rPr>
              <a:t> Impact of the Federal Deficit. Retrieved from </a:t>
            </a:r>
            <a:r>
              <a:rPr lang="en-US" sz="105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https://serc.carleton.edu/econ/tbl-econ/activities/197778.html</a:t>
            </a:r>
            <a:endParaRPr sz="1050" b="1" i="0">
              <a:solidFill>
                <a:srgbClr val="004F83"/>
              </a:solidFill>
              <a:latin typeface="Roboto"/>
              <a:ea typeface="Roboto"/>
              <a:cs typeface="Roboto"/>
              <a:sym typeface="Roboto"/>
            </a:endParaRPr>
          </a:p>
          <a:p>
            <a:pPr marL="0" marR="0" lvl="0" indent="0" algn="l" rtl="0">
              <a:spcBef>
                <a:spcPts val="0"/>
              </a:spcBef>
              <a:spcAft>
                <a:spcPts val="0"/>
              </a:spcAft>
              <a:buNone/>
            </a:pPr>
            <a:endParaRPr sz="1050">
              <a:solidFill>
                <a:schemeClr val="dk1"/>
              </a:solidFill>
              <a:latin typeface="Arial"/>
              <a:ea typeface="Arial"/>
              <a:cs typeface="Arial"/>
              <a:sym typeface="Arial"/>
            </a:endParaRPr>
          </a:p>
        </p:txBody>
      </p:sp>
      <p:pic>
        <p:nvPicPr>
          <p:cNvPr id="793" name="Google Shape;793;p104" descr="A picture containing drawing&#10;&#10;Description automatically generated"/>
          <p:cNvPicPr preferRelativeResize="0"/>
          <p:nvPr/>
        </p:nvPicPr>
        <p:blipFill rotWithShape="1">
          <a:blip r:embed="rId4">
            <a:alphaModFix/>
          </a:blip>
          <a:srcRect/>
          <a:stretch/>
        </p:blipFill>
        <p:spPr>
          <a:xfrm>
            <a:off x="6774650" y="4294646"/>
            <a:ext cx="1427890" cy="1427890"/>
          </a:xfrm>
          <a:prstGeom prst="rect">
            <a:avLst/>
          </a:prstGeom>
          <a:noFill/>
          <a:ln>
            <a:noFill/>
          </a:ln>
        </p:spPr>
      </p:pic>
      <p:pic>
        <p:nvPicPr>
          <p:cNvPr id="794" name="Google Shape;794;p104"/>
          <p:cNvPicPr preferRelativeResize="0">
            <a:picLocks noGrp="1"/>
          </p:cNvPicPr>
          <p:nvPr>
            <p:ph type="body" idx="1"/>
          </p:nvPr>
        </p:nvPicPr>
        <p:blipFill rotWithShape="1">
          <a:blip r:embed="rId5">
            <a:alphaModFix/>
          </a:blip>
          <a:srcRect/>
          <a:stretch/>
        </p:blipFill>
        <p:spPr>
          <a:xfrm>
            <a:off x="1003009" y="2438642"/>
            <a:ext cx="7313264" cy="321483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5"/>
          <p:cNvSpPr txBox="1">
            <a:spLocks noGrp="1"/>
          </p:cNvSpPr>
          <p:nvPr>
            <p:ph type="title"/>
          </p:nvPr>
        </p:nvSpPr>
        <p:spPr>
          <a:xfrm>
            <a:off x="457200" y="89790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000" dirty="0"/>
              <a:t>Which ending?</a:t>
            </a:r>
            <a:endParaRPr sz="4000" dirty="0"/>
          </a:p>
        </p:txBody>
      </p:sp>
      <p:pic>
        <p:nvPicPr>
          <p:cNvPr id="801" name="Google Shape;801;p105"/>
          <p:cNvPicPr preferRelativeResize="0">
            <a:picLocks noGrp="1"/>
          </p:cNvPicPr>
          <p:nvPr>
            <p:ph type="body" idx="1"/>
          </p:nvPr>
        </p:nvPicPr>
        <p:blipFill rotWithShape="1">
          <a:blip r:embed="rId3">
            <a:alphaModFix/>
          </a:blip>
          <a:srcRect/>
          <a:stretch/>
        </p:blipFill>
        <p:spPr>
          <a:xfrm>
            <a:off x="12600" y="1617525"/>
            <a:ext cx="4038600" cy="4526100"/>
          </a:xfrm>
          <a:prstGeom prst="rect">
            <a:avLst/>
          </a:prstGeom>
          <a:noFill/>
          <a:ln>
            <a:noFill/>
          </a:ln>
        </p:spPr>
      </p:pic>
      <p:pic>
        <p:nvPicPr>
          <p:cNvPr id="802" name="Google Shape;802;p105">
            <a:hlinkClick r:id="rId4"/>
          </p:cNvPr>
          <p:cNvPicPr preferRelativeResize="0"/>
          <p:nvPr/>
        </p:nvPicPr>
        <p:blipFill>
          <a:blip r:embed="rId5">
            <a:alphaModFix/>
          </a:blip>
          <a:stretch>
            <a:fillRect/>
          </a:stretch>
        </p:blipFill>
        <p:spPr>
          <a:xfrm>
            <a:off x="0" y="6143625"/>
            <a:ext cx="9144000" cy="714375"/>
          </a:xfrm>
          <a:prstGeom prst="rect">
            <a:avLst/>
          </a:prstGeom>
          <a:noFill/>
          <a:ln>
            <a:noFill/>
          </a:ln>
        </p:spPr>
      </p:pic>
      <p:sp>
        <p:nvSpPr>
          <p:cNvPr id="803" name="Google Shape;803;p105">
            <a:hlinkClick r:id="rId6"/>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4" name="Google Shape;804;p105"/>
          <p:cNvPicPr preferRelativeResize="0"/>
          <p:nvPr/>
        </p:nvPicPr>
        <p:blipFill>
          <a:blip r:embed="rId7">
            <a:alphaModFix/>
          </a:blip>
          <a:stretch>
            <a:fillRect/>
          </a:stretch>
        </p:blipFill>
        <p:spPr>
          <a:xfrm>
            <a:off x="4202950" y="2183775"/>
            <a:ext cx="4941050" cy="15811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6"/>
          <p:cNvSpPr txBox="1">
            <a:spLocks noGrp="1"/>
          </p:cNvSpPr>
          <p:nvPr>
            <p:ph type="title"/>
          </p:nvPr>
        </p:nvSpPr>
        <p:spPr>
          <a:xfrm>
            <a:off x="457200" y="840613"/>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Which ending?</a:t>
            </a:r>
            <a:endParaRPr sz="4400" dirty="0"/>
          </a:p>
        </p:txBody>
      </p:sp>
      <p:pic>
        <p:nvPicPr>
          <p:cNvPr id="811" name="Google Shape;811;p106">
            <a:hlinkClick r:id="rId3"/>
          </p:cNvPr>
          <p:cNvPicPr preferRelativeResize="0"/>
          <p:nvPr/>
        </p:nvPicPr>
        <p:blipFill>
          <a:blip r:embed="rId4">
            <a:alphaModFix/>
          </a:blip>
          <a:stretch>
            <a:fillRect/>
          </a:stretch>
        </p:blipFill>
        <p:spPr>
          <a:xfrm>
            <a:off x="0" y="6143625"/>
            <a:ext cx="9144000" cy="714375"/>
          </a:xfrm>
          <a:prstGeom prst="rect">
            <a:avLst/>
          </a:prstGeom>
          <a:noFill/>
          <a:ln>
            <a:noFill/>
          </a:ln>
        </p:spPr>
      </p:pic>
      <p:sp>
        <p:nvSpPr>
          <p:cNvPr id="812" name="Google Shape;812;p106">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p106"/>
          <p:cNvPicPr preferRelativeResize="0"/>
          <p:nvPr/>
        </p:nvPicPr>
        <p:blipFill>
          <a:blip r:embed="rId6">
            <a:alphaModFix/>
          </a:blip>
          <a:stretch>
            <a:fillRect/>
          </a:stretch>
        </p:blipFill>
        <p:spPr>
          <a:xfrm>
            <a:off x="4156100" y="2281900"/>
            <a:ext cx="4987900" cy="1596125"/>
          </a:xfrm>
          <a:prstGeom prst="rect">
            <a:avLst/>
          </a:prstGeom>
          <a:noFill/>
          <a:ln>
            <a:noFill/>
          </a:ln>
        </p:spPr>
      </p:pic>
      <p:pic>
        <p:nvPicPr>
          <p:cNvPr id="814" name="Google Shape;814;p106"/>
          <p:cNvPicPr preferRelativeResize="0"/>
          <p:nvPr/>
        </p:nvPicPr>
        <p:blipFill rotWithShape="1">
          <a:blip r:embed="rId7">
            <a:alphaModFix/>
          </a:blip>
          <a:srcRect/>
          <a:stretch/>
        </p:blipFill>
        <p:spPr>
          <a:xfrm>
            <a:off x="175675" y="1685326"/>
            <a:ext cx="4062324" cy="4078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pic>
        <p:nvPicPr>
          <p:cNvPr id="126" name="Google Shape;126;p22" descr="Person pointing at the stock market graph with virtual screen"/>
          <p:cNvPicPr preferRelativeResize="0"/>
          <p:nvPr/>
        </p:nvPicPr>
        <p:blipFill rotWithShape="1">
          <a:blip r:embed="rId3">
            <a:alphaModFix/>
          </a:blip>
          <a:srcRect l="15471" r="22292"/>
          <a:stretch/>
        </p:blipFill>
        <p:spPr>
          <a:xfrm>
            <a:off x="4348157" y="10"/>
            <a:ext cx="4795611" cy="6857991"/>
          </a:xfrm>
          <a:prstGeom prst="rect">
            <a:avLst/>
          </a:prstGeom>
          <a:noFill/>
          <a:ln>
            <a:noFill/>
          </a:ln>
        </p:spPr>
      </p:pic>
      <p:pic>
        <p:nvPicPr>
          <p:cNvPr id="127" name="Google Shape;127;p22"/>
          <p:cNvPicPr preferRelativeResize="0"/>
          <p:nvPr/>
        </p:nvPicPr>
        <p:blipFill rotWithShape="1">
          <a:blip r:embed="rId4">
            <a:alphaModFix/>
          </a:blip>
          <a:srcRect/>
          <a:stretch/>
        </p:blipFill>
        <p:spPr>
          <a:xfrm rot="10800000">
            <a:off x="0" y="1714500"/>
            <a:ext cx="9144000" cy="5143500"/>
          </a:xfrm>
          <a:prstGeom prst="rect">
            <a:avLst/>
          </a:prstGeom>
          <a:noFill/>
          <a:ln>
            <a:noFill/>
          </a:ln>
        </p:spPr>
      </p:pic>
      <p:sp>
        <p:nvSpPr>
          <p:cNvPr id="128" name="Google Shape;128;p22"/>
          <p:cNvSpPr txBox="1">
            <a:spLocks noGrp="1"/>
          </p:cNvSpPr>
          <p:nvPr>
            <p:ph type="title"/>
          </p:nvPr>
        </p:nvSpPr>
        <p:spPr>
          <a:xfrm>
            <a:off x="603748" y="798445"/>
            <a:ext cx="3602700" cy="131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00"/>
              </a:buClr>
              <a:buSzPct val="100000"/>
              <a:buFont typeface="Calibri"/>
              <a:buNone/>
            </a:pPr>
            <a:r>
              <a:rPr lang="en-US" sz="2800" b="0" dirty="0">
                <a:solidFill>
                  <a:srgbClr val="000000"/>
                </a:solidFill>
              </a:rPr>
              <a:t>Suppose you are going to </a:t>
            </a:r>
            <a:r>
              <a:rPr lang="en-US" sz="2800" dirty="0">
                <a:solidFill>
                  <a:srgbClr val="000000"/>
                </a:solidFill>
              </a:rPr>
              <a:t>lend $1000 to someone </a:t>
            </a:r>
            <a:r>
              <a:rPr lang="en-US" sz="2800" b="0" dirty="0">
                <a:solidFill>
                  <a:srgbClr val="000000"/>
                </a:solidFill>
              </a:rPr>
              <a:t>in this class. Which provided the optimal return in one year?</a:t>
            </a:r>
            <a:endParaRPr sz="2800" b="0" dirty="0">
              <a:solidFill>
                <a:srgbClr val="000000"/>
              </a:solidFill>
            </a:endParaRPr>
          </a:p>
        </p:txBody>
      </p:sp>
      <p:sp>
        <p:nvSpPr>
          <p:cNvPr id="129" name="Google Shape;129;p22"/>
          <p:cNvSpPr txBox="1">
            <a:spLocks noGrp="1"/>
          </p:cNvSpPr>
          <p:nvPr>
            <p:ph type="body" idx="1"/>
          </p:nvPr>
        </p:nvSpPr>
        <p:spPr>
          <a:xfrm>
            <a:off x="603748" y="2272143"/>
            <a:ext cx="3530100" cy="3788700"/>
          </a:xfrm>
          <a:prstGeom prst="rect">
            <a:avLst/>
          </a:prstGeom>
          <a:noFill/>
          <a:ln>
            <a:noFill/>
          </a:ln>
        </p:spPr>
        <p:txBody>
          <a:bodyPr spcFirstLastPara="1" wrap="square" lIns="91425" tIns="45700" rIns="91425" bIns="45700" anchor="ctr" anchorCtr="0">
            <a:normAutofit/>
          </a:bodyPr>
          <a:lstStyle/>
          <a:p>
            <a:pPr marL="457200" lvl="0" indent="-457200" algn="l" rtl="0">
              <a:lnSpc>
                <a:spcPct val="90000"/>
              </a:lnSpc>
              <a:spcBef>
                <a:spcPts val="0"/>
              </a:spcBef>
              <a:spcAft>
                <a:spcPts val="0"/>
              </a:spcAft>
              <a:buClr>
                <a:srgbClr val="000000"/>
              </a:buClr>
              <a:buSzPts val="2000"/>
              <a:buFont typeface="Calibri"/>
              <a:buAutoNum type="alphaUcPeriod"/>
            </a:pPr>
            <a:r>
              <a:rPr lang="en-US" sz="2000">
                <a:solidFill>
                  <a:srgbClr val="000000"/>
                </a:solidFill>
              </a:rPr>
              <a:t>A basket of groceries of the borrowers choosing</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A nominal return of 10 percent</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A basket of items selected by your federal congress people</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A real return of 10 percent</a:t>
            </a:r>
            <a:endParaRPr/>
          </a:p>
          <a:p>
            <a:pPr marL="457200" lvl="0" indent="-457200" algn="l" rtl="0">
              <a:lnSpc>
                <a:spcPct val="90000"/>
              </a:lnSpc>
              <a:spcBef>
                <a:spcPts val="1000"/>
              </a:spcBef>
              <a:spcAft>
                <a:spcPts val="0"/>
              </a:spcAft>
              <a:buClr>
                <a:srgbClr val="000000"/>
              </a:buClr>
              <a:buSzPts val="2000"/>
              <a:buFont typeface="Calibri"/>
              <a:buAutoNum type="alphaUcPeriod"/>
            </a:pPr>
            <a:r>
              <a:rPr lang="en-US" sz="2000">
                <a:solidFill>
                  <a:srgbClr val="000000"/>
                </a:solidFill>
              </a:rPr>
              <a:t>Nothing</a:t>
            </a:r>
            <a:endParaRPr/>
          </a:p>
          <a:p>
            <a:pPr marL="228600" lvl="0" indent="-101600" algn="l" rtl="0">
              <a:lnSpc>
                <a:spcPct val="90000"/>
              </a:lnSpc>
              <a:spcBef>
                <a:spcPts val="1000"/>
              </a:spcBef>
              <a:spcAft>
                <a:spcPts val="1800"/>
              </a:spcAft>
              <a:buClr>
                <a:schemeClr val="dk1"/>
              </a:buClr>
              <a:buSzPts val="2000"/>
              <a:buNone/>
            </a:pPr>
            <a:endParaRPr sz="2000">
              <a:solidFill>
                <a:srgbClr val="000000"/>
              </a:solidFill>
            </a:endParaRPr>
          </a:p>
        </p:txBody>
      </p:sp>
      <p:pic>
        <p:nvPicPr>
          <p:cNvPr id="130" name="Google Shape;130;p22" descr="A picture containing text, clipart&#10;&#10;Description automatically generated"/>
          <p:cNvPicPr preferRelativeResize="0"/>
          <p:nvPr/>
        </p:nvPicPr>
        <p:blipFill rotWithShape="1">
          <a:blip r:embed="rId5">
            <a:alphaModFix/>
          </a:blip>
          <a:srcRect/>
          <a:stretch/>
        </p:blipFill>
        <p:spPr>
          <a:xfrm>
            <a:off x="3346838" y="5168444"/>
            <a:ext cx="787007" cy="787007"/>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07"/>
          <p:cNvSpPr txBox="1">
            <a:spLocks noGrp="1"/>
          </p:cNvSpPr>
          <p:nvPr>
            <p:ph type="title"/>
          </p:nvPr>
        </p:nvSpPr>
        <p:spPr>
          <a:xfrm>
            <a:off x="457200" y="1015576"/>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Which ending?</a:t>
            </a:r>
            <a:endParaRPr sz="4400" dirty="0"/>
          </a:p>
        </p:txBody>
      </p:sp>
      <p:pic>
        <p:nvPicPr>
          <p:cNvPr id="821" name="Google Shape;821;p107">
            <a:hlinkClick r:id="rId3"/>
          </p:cNvPr>
          <p:cNvPicPr preferRelativeResize="0"/>
          <p:nvPr/>
        </p:nvPicPr>
        <p:blipFill>
          <a:blip r:embed="rId4">
            <a:alphaModFix/>
          </a:blip>
          <a:stretch>
            <a:fillRect/>
          </a:stretch>
        </p:blipFill>
        <p:spPr>
          <a:xfrm>
            <a:off x="0" y="6143625"/>
            <a:ext cx="9144000" cy="714375"/>
          </a:xfrm>
          <a:prstGeom prst="rect">
            <a:avLst/>
          </a:prstGeom>
          <a:noFill/>
          <a:ln>
            <a:noFill/>
          </a:ln>
        </p:spPr>
      </p:pic>
      <p:sp>
        <p:nvSpPr>
          <p:cNvPr id="822" name="Google Shape;822;p107">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3" name="Google Shape;823;p107"/>
          <p:cNvPicPr preferRelativeResize="0"/>
          <p:nvPr/>
        </p:nvPicPr>
        <p:blipFill>
          <a:blip r:embed="rId6">
            <a:alphaModFix/>
          </a:blip>
          <a:stretch>
            <a:fillRect/>
          </a:stretch>
        </p:blipFill>
        <p:spPr>
          <a:xfrm>
            <a:off x="4156100" y="2281900"/>
            <a:ext cx="4987900" cy="1596125"/>
          </a:xfrm>
          <a:prstGeom prst="rect">
            <a:avLst/>
          </a:prstGeom>
          <a:noFill/>
          <a:ln>
            <a:noFill/>
          </a:ln>
        </p:spPr>
      </p:pic>
      <p:pic>
        <p:nvPicPr>
          <p:cNvPr id="824" name="Google Shape;824;p107"/>
          <p:cNvPicPr preferRelativeResize="0"/>
          <p:nvPr/>
        </p:nvPicPr>
        <p:blipFill rotWithShape="1">
          <a:blip r:embed="rId7">
            <a:alphaModFix/>
          </a:blip>
          <a:srcRect/>
          <a:stretch/>
        </p:blipFill>
        <p:spPr>
          <a:xfrm>
            <a:off x="12600" y="1910650"/>
            <a:ext cx="4211513" cy="398632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08"/>
          <p:cNvSpPr txBox="1">
            <a:spLocks noGrp="1"/>
          </p:cNvSpPr>
          <p:nvPr>
            <p:ph type="title"/>
          </p:nvPr>
        </p:nvSpPr>
        <p:spPr>
          <a:xfrm>
            <a:off x="457200" y="92918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86363"/>
              </a:lnSpc>
              <a:spcBef>
                <a:spcPts val="0"/>
              </a:spcBef>
              <a:spcAft>
                <a:spcPts val="0"/>
              </a:spcAft>
              <a:buNone/>
            </a:pPr>
            <a:r>
              <a:rPr lang="en-US" sz="4400" dirty="0"/>
              <a:t>Which ending?</a:t>
            </a:r>
            <a:endParaRPr sz="4400" dirty="0"/>
          </a:p>
        </p:txBody>
      </p:sp>
      <p:pic>
        <p:nvPicPr>
          <p:cNvPr id="831" name="Google Shape;831;p108">
            <a:hlinkClick r:id="rId3"/>
          </p:cNvPr>
          <p:cNvPicPr preferRelativeResize="0"/>
          <p:nvPr/>
        </p:nvPicPr>
        <p:blipFill>
          <a:blip r:embed="rId4">
            <a:alphaModFix/>
          </a:blip>
          <a:stretch>
            <a:fillRect/>
          </a:stretch>
        </p:blipFill>
        <p:spPr>
          <a:xfrm>
            <a:off x="0" y="6143625"/>
            <a:ext cx="9144000" cy="714375"/>
          </a:xfrm>
          <a:prstGeom prst="rect">
            <a:avLst/>
          </a:prstGeom>
          <a:noFill/>
          <a:ln>
            <a:noFill/>
          </a:ln>
        </p:spPr>
      </p:pic>
      <p:sp>
        <p:nvSpPr>
          <p:cNvPr id="832" name="Google Shape;832;p108">
            <a:hlinkClick r:id="rId5"/>
          </p:cNvPr>
          <p:cNvSpPr/>
          <p:nvPr/>
        </p:nvSpPr>
        <p:spPr>
          <a:xfrm>
            <a:off x="0" y="5207000"/>
            <a:ext cx="12600" cy="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3" name="Google Shape;833;p108"/>
          <p:cNvPicPr preferRelativeResize="0"/>
          <p:nvPr/>
        </p:nvPicPr>
        <p:blipFill>
          <a:blip r:embed="rId6">
            <a:alphaModFix/>
          </a:blip>
          <a:stretch>
            <a:fillRect/>
          </a:stretch>
        </p:blipFill>
        <p:spPr>
          <a:xfrm>
            <a:off x="4156100" y="2281900"/>
            <a:ext cx="4987900" cy="1596125"/>
          </a:xfrm>
          <a:prstGeom prst="rect">
            <a:avLst/>
          </a:prstGeom>
          <a:noFill/>
          <a:ln>
            <a:noFill/>
          </a:ln>
        </p:spPr>
      </p:pic>
      <p:pic>
        <p:nvPicPr>
          <p:cNvPr id="834" name="Google Shape;834;p108"/>
          <p:cNvPicPr preferRelativeResize="0"/>
          <p:nvPr/>
        </p:nvPicPr>
        <p:blipFill rotWithShape="1">
          <a:blip r:embed="rId7">
            <a:alphaModFix/>
          </a:blip>
          <a:srcRect/>
          <a:stretch/>
        </p:blipFill>
        <p:spPr>
          <a:xfrm>
            <a:off x="71619" y="1838330"/>
            <a:ext cx="4025478" cy="430529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9"/>
        <p:cNvGrpSpPr/>
        <p:nvPr/>
      </p:nvGrpSpPr>
      <p:grpSpPr>
        <a:xfrm>
          <a:off x="0" y="0"/>
          <a:ext cx="0" cy="0"/>
          <a:chOff x="0" y="0"/>
          <a:chExt cx="0" cy="0"/>
        </a:xfrm>
      </p:grpSpPr>
      <p:sp>
        <p:nvSpPr>
          <p:cNvPr id="840" name="Google Shape;840;p109"/>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109"/>
          <p:cNvSpPr/>
          <p:nvPr/>
        </p:nvSpPr>
        <p:spPr>
          <a:xfrm>
            <a:off x="307282" y="1022350"/>
            <a:ext cx="532209" cy="2095501"/>
          </a:xfrm>
          <a:custGeom>
            <a:avLst/>
            <a:gdLst/>
            <a:ahLst/>
            <a:cxnLst/>
            <a:rect l="l" t="t" r="r" b="b"/>
            <a:pathLst>
              <a:path w="447" h="1363" extrusionOk="0">
                <a:moveTo>
                  <a:pt x="447" y="1363"/>
                </a:moveTo>
                <a:lnTo>
                  <a:pt x="0" y="987"/>
                </a:lnTo>
                <a:lnTo>
                  <a:pt x="0" y="0"/>
                </a:lnTo>
                <a:lnTo>
                  <a:pt x="447" y="376"/>
                </a:lnTo>
                <a:lnTo>
                  <a:pt x="447" y="1363"/>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2" name="Google Shape;842;p109"/>
          <p:cNvSpPr/>
          <p:nvPr/>
        </p:nvSpPr>
        <p:spPr>
          <a:xfrm>
            <a:off x="307282" y="837744"/>
            <a:ext cx="302419" cy="1705431"/>
          </a:xfrm>
          <a:custGeom>
            <a:avLst/>
            <a:gdLst/>
            <a:ahLst/>
            <a:cxnLst/>
            <a:rect l="l" t="t" r="r" b="b"/>
            <a:pathLst>
              <a:path w="254" h="1109" extrusionOk="0">
                <a:moveTo>
                  <a:pt x="254" y="987"/>
                </a:moveTo>
                <a:lnTo>
                  <a:pt x="0" y="1109"/>
                </a:lnTo>
                <a:lnTo>
                  <a:pt x="0" y="119"/>
                </a:lnTo>
                <a:lnTo>
                  <a:pt x="254" y="0"/>
                </a:lnTo>
                <a:lnTo>
                  <a:pt x="254" y="987"/>
                </a:lnTo>
                <a:close/>
              </a:path>
            </a:pathLst>
          </a:custGeom>
          <a:solidFill>
            <a:srgbClr val="36609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3" name="Google Shape;843;p109"/>
          <p:cNvSpPr/>
          <p:nvPr/>
        </p:nvSpPr>
        <p:spPr>
          <a:xfrm>
            <a:off x="483495" y="640894"/>
            <a:ext cx="126206" cy="1713195"/>
          </a:xfrm>
          <a:custGeom>
            <a:avLst/>
            <a:gdLst/>
            <a:ahLst/>
            <a:cxnLst/>
            <a:rect l="l" t="t" r="r" b="b"/>
            <a:pathLst>
              <a:path w="106" h="1114" extrusionOk="0">
                <a:moveTo>
                  <a:pt x="106" y="1114"/>
                </a:moveTo>
                <a:lnTo>
                  <a:pt x="0" y="1005"/>
                </a:lnTo>
                <a:lnTo>
                  <a:pt x="0" y="0"/>
                </a:lnTo>
                <a:lnTo>
                  <a:pt x="106" y="110"/>
                </a:lnTo>
                <a:lnTo>
                  <a:pt x="106" y="1114"/>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4" name="Google Shape;844;p109"/>
          <p:cNvSpPr/>
          <p:nvPr/>
        </p:nvSpPr>
        <p:spPr>
          <a:xfrm>
            <a:off x="8417402" y="635716"/>
            <a:ext cx="246459" cy="1742360"/>
          </a:xfrm>
          <a:custGeom>
            <a:avLst/>
            <a:gdLst/>
            <a:ahLst/>
            <a:cxnLst/>
            <a:rect l="l" t="t" r="r" b="b"/>
            <a:pathLst>
              <a:path w="207" h="1114" extrusionOk="0">
                <a:moveTo>
                  <a:pt x="207" y="987"/>
                </a:moveTo>
                <a:lnTo>
                  <a:pt x="0" y="1114"/>
                </a:lnTo>
                <a:lnTo>
                  <a:pt x="0" y="127"/>
                </a:lnTo>
                <a:lnTo>
                  <a:pt x="207" y="0"/>
                </a:lnTo>
                <a:lnTo>
                  <a:pt x="207" y="987"/>
                </a:lnTo>
                <a:close/>
              </a:path>
            </a:pathLst>
          </a:custGeom>
          <a:solidFill>
            <a:srgbClr val="244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5" name="Google Shape;845;p109"/>
          <p:cNvSpPr/>
          <p:nvPr/>
        </p:nvSpPr>
        <p:spPr>
          <a:xfrm>
            <a:off x="483041" y="635715"/>
            <a:ext cx="8180897" cy="1541457"/>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46" name="Google Shape;846;p109"/>
          <p:cNvSpPr txBox="1">
            <a:spLocks noGrp="1"/>
          </p:cNvSpPr>
          <p:nvPr>
            <p:ph type="title"/>
          </p:nvPr>
        </p:nvSpPr>
        <p:spPr>
          <a:xfrm>
            <a:off x="718879" y="800392"/>
            <a:ext cx="7698523" cy="12121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500">
                <a:solidFill>
                  <a:srgbClr val="FFFFFF"/>
                </a:solidFill>
                <a:latin typeface="Calibri"/>
                <a:ea typeface="Calibri"/>
                <a:cs typeface="Calibri"/>
                <a:sym typeface="Calibri"/>
              </a:rPr>
              <a:t>References</a:t>
            </a:r>
            <a:endParaRPr sz="3500" b="1">
              <a:solidFill>
                <a:srgbClr val="FFFFFF"/>
              </a:solidFill>
              <a:latin typeface="Calibri"/>
              <a:ea typeface="Calibri"/>
              <a:cs typeface="Calibri"/>
              <a:sym typeface="Calibri"/>
            </a:endParaRPr>
          </a:p>
        </p:txBody>
      </p:sp>
      <p:sp>
        <p:nvSpPr>
          <p:cNvPr id="847" name="Google Shape;847;p109"/>
          <p:cNvSpPr txBox="1">
            <a:spLocks noGrp="1"/>
          </p:cNvSpPr>
          <p:nvPr>
            <p:ph type="body" idx="1"/>
          </p:nvPr>
        </p:nvSpPr>
        <p:spPr>
          <a:xfrm>
            <a:off x="1025718" y="2490436"/>
            <a:ext cx="7281746" cy="3567173"/>
          </a:xfrm>
          <a:prstGeom prst="rect">
            <a:avLst/>
          </a:prstGeom>
          <a:noFill/>
          <a:ln>
            <a:noFill/>
          </a:ln>
        </p:spPr>
        <p:txBody>
          <a:bodyPr spcFirstLastPara="1" wrap="square" lIns="91425" tIns="45700" rIns="91425" bIns="45700" anchor="ctr" anchorCtr="0">
            <a:noAutofit/>
          </a:bodyPr>
          <a:lstStyle/>
          <a:p>
            <a:pPr marL="342900" lvl="0" indent="-228600" algn="l" rtl="0">
              <a:lnSpc>
                <a:spcPct val="80000"/>
              </a:lnSpc>
              <a:spcBef>
                <a:spcPts val="0"/>
              </a:spcBef>
              <a:spcAft>
                <a:spcPts val="0"/>
              </a:spcAft>
              <a:buClr>
                <a:schemeClr val="dk1"/>
              </a:buClr>
              <a:buSzPts val="1600"/>
              <a:buFont typeface="Arial"/>
              <a:buChar char="•"/>
            </a:pPr>
            <a:r>
              <a:rPr lang="en-US" sz="1600" b="1">
                <a:latin typeface="Calibri"/>
                <a:ea typeface="Calibri"/>
                <a:cs typeface="Calibri"/>
                <a:sym typeface="Calibri"/>
              </a:rPr>
              <a:t>Audio</a:t>
            </a:r>
            <a:r>
              <a:rPr lang="en-US" sz="1600">
                <a:latin typeface="Calibri"/>
                <a:ea typeface="Calibri"/>
                <a:cs typeface="Calibri"/>
                <a:sym typeface="Calibri"/>
              </a:rPr>
              <a:t> </a:t>
            </a:r>
            <a:r>
              <a:rPr lang="en-US" sz="1600" u="sng">
                <a:solidFill>
                  <a:schemeClr val="hlink"/>
                </a:solidFill>
                <a:latin typeface="Calibri"/>
                <a:ea typeface="Calibri"/>
                <a:cs typeface="Calibri"/>
                <a:sym typeface="Calibri"/>
                <a:hlinkClick r:id="rId3"/>
              </a:rPr>
              <a:t>Does the Deficit Matter @ PlanetMoney</a:t>
            </a:r>
            <a:r>
              <a:rPr lang="en-US" sz="1600">
                <a:latin typeface="Calibri"/>
                <a:ea typeface="Calibri"/>
                <a:cs typeface="Calibri"/>
                <a:sym typeface="Calibri"/>
              </a:rPr>
              <a:t> (09:27) </a:t>
            </a:r>
            <a:endParaRPr/>
          </a:p>
          <a:p>
            <a:pPr marL="342900" lvl="0" indent="-228600" algn="l" rtl="0">
              <a:lnSpc>
                <a:spcPct val="80000"/>
              </a:lnSpc>
              <a:spcBef>
                <a:spcPts val="1800"/>
              </a:spcBef>
              <a:spcAft>
                <a:spcPts val="0"/>
              </a:spcAft>
              <a:buClr>
                <a:schemeClr val="dk1"/>
              </a:buClr>
              <a:buSzPts val="1600"/>
              <a:buFont typeface="Arial"/>
              <a:buChar char="•"/>
            </a:pPr>
            <a:r>
              <a:rPr lang="en-US" sz="1600" b="1">
                <a:latin typeface="Calibri"/>
                <a:ea typeface="Calibri"/>
                <a:cs typeface="Calibri"/>
                <a:sym typeface="Calibri"/>
              </a:rPr>
              <a:t>Interactives</a:t>
            </a:r>
            <a:r>
              <a:rPr lang="en-US" sz="1600">
                <a:latin typeface="Calibri"/>
                <a:ea typeface="Calibri"/>
                <a:cs typeface="Calibri"/>
                <a:sym typeface="Calibri"/>
              </a:rPr>
              <a:t> (Virtual classroom activities, preparatory interactives, or follow-up reinforcements) H5P </a:t>
            </a:r>
            <a:r>
              <a:rPr lang="en-US" sz="1500" b="0" i="0" u="sng" strike="noStrike">
                <a:solidFill>
                  <a:srgbClr val="005CB8"/>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Deficits, surpluses, and debt</a:t>
            </a:r>
            <a:r>
              <a:rPr lang="en-US" sz="1600">
                <a:latin typeface="Calibri"/>
                <a:ea typeface="Calibri"/>
                <a:cs typeface="Calibri"/>
                <a:sym typeface="Calibri"/>
              </a:rPr>
              <a:t>** </a:t>
            </a:r>
            <a:r>
              <a:rPr lang="en-US" sz="1600" u="sng">
                <a:solidFill>
                  <a:schemeClr val="hlink"/>
                </a:solidFill>
                <a:latin typeface="Calibri"/>
                <a:ea typeface="Calibri"/>
                <a:cs typeface="Calibri"/>
                <a:sym typeface="Calibri"/>
                <a:hlinkClick r:id="rId5"/>
              </a:rPr>
              <a:t>EconEdLink Resources AP Macroeconomics – The Deficit and the Debt</a:t>
            </a:r>
            <a:r>
              <a:rPr lang="en-US" sz="1600">
                <a:latin typeface="Calibri"/>
                <a:ea typeface="Calibri"/>
                <a:cs typeface="Calibri"/>
                <a:sym typeface="Calibri"/>
              </a:rPr>
              <a:t> * </a:t>
            </a:r>
            <a:r>
              <a:rPr lang="en-US" sz="1600" u="sng">
                <a:solidFill>
                  <a:schemeClr val="hlink"/>
                </a:solidFill>
                <a:latin typeface="Calibri"/>
                <a:ea typeface="Calibri"/>
                <a:cs typeface="Calibri"/>
                <a:sym typeface="Calibri"/>
                <a:hlinkClick r:id="rId6"/>
              </a:rPr>
              <a:t>SERC Teaching and Learning ECON Impact of the Federal Deficit</a:t>
            </a:r>
            <a:endParaRPr sz="1600">
              <a:latin typeface="Calibri"/>
              <a:ea typeface="Calibri"/>
              <a:cs typeface="Calibri"/>
              <a:sym typeface="Calibri"/>
            </a:endParaRPr>
          </a:p>
          <a:p>
            <a:pPr marL="342900" lvl="0" indent="-228600" algn="l" rtl="0">
              <a:lnSpc>
                <a:spcPct val="80000"/>
              </a:lnSpc>
              <a:spcBef>
                <a:spcPts val="1800"/>
              </a:spcBef>
              <a:spcAft>
                <a:spcPts val="0"/>
              </a:spcAft>
              <a:buClr>
                <a:schemeClr val="dk1"/>
              </a:buClr>
              <a:buSzPts val="1600"/>
              <a:buFont typeface="Arial"/>
              <a:buChar char="•"/>
            </a:pPr>
            <a:r>
              <a:rPr lang="en-US" sz="1600" b="1">
                <a:latin typeface="Calibri"/>
                <a:ea typeface="Calibri"/>
                <a:cs typeface="Calibri"/>
                <a:sym typeface="Calibri"/>
              </a:rPr>
              <a:t>Learning Activity Suggestions</a:t>
            </a:r>
            <a:r>
              <a:rPr lang="en-US" sz="1600">
                <a:latin typeface="Calibri"/>
                <a:ea typeface="Calibri"/>
                <a:cs typeface="Calibri"/>
                <a:sym typeface="Calibri"/>
              </a:rPr>
              <a:t> Critical Review of a Podcast ** Short Essay Assignment Summarizing the Controversies on How Economic Booms and Busts Contribute to the Public Debt ** Case Study – Compare and Contrast Budget Surpluses and Budget Deficit Years</a:t>
            </a:r>
            <a:endParaRPr/>
          </a:p>
          <a:p>
            <a:pPr marL="342900" lvl="0" indent="-228600" algn="l" rtl="0">
              <a:lnSpc>
                <a:spcPct val="80000"/>
              </a:lnSpc>
              <a:spcBef>
                <a:spcPts val="1800"/>
              </a:spcBef>
              <a:spcAft>
                <a:spcPts val="0"/>
              </a:spcAft>
              <a:buClr>
                <a:schemeClr val="dk1"/>
              </a:buClr>
              <a:buSzPts val="1600"/>
              <a:buFont typeface="Arial"/>
              <a:buChar char="•"/>
            </a:pPr>
            <a:r>
              <a:rPr lang="en-US" sz="1600" b="1">
                <a:latin typeface="Calibri"/>
                <a:ea typeface="Calibri"/>
                <a:cs typeface="Calibri"/>
                <a:sym typeface="Calibri"/>
              </a:rPr>
              <a:t>Videos</a:t>
            </a:r>
            <a:r>
              <a:rPr lang="en-US" sz="1600">
                <a:latin typeface="Calibri"/>
                <a:ea typeface="Calibri"/>
                <a:cs typeface="Calibri"/>
                <a:sym typeface="Calibri"/>
              </a:rPr>
              <a:t> </a:t>
            </a:r>
            <a:r>
              <a:rPr lang="en-US" sz="1600" u="sng">
                <a:solidFill>
                  <a:schemeClr val="hlink"/>
                </a:solidFill>
                <a:latin typeface="Calibri"/>
                <a:ea typeface="Calibri"/>
                <a:cs typeface="Calibri"/>
                <a:sym typeface="Calibri"/>
                <a:hlinkClick r:id="rId7"/>
              </a:rPr>
              <a:t>Intro to Fiscal Policy</a:t>
            </a:r>
            <a:r>
              <a:rPr lang="en-US" sz="1600">
                <a:latin typeface="Calibri"/>
                <a:ea typeface="Calibri"/>
                <a:cs typeface="Calibri"/>
                <a:sym typeface="Calibri"/>
              </a:rPr>
              <a:t> @ Marginal Revolution University (03:26) ** </a:t>
            </a:r>
            <a:r>
              <a:rPr lang="en-US" sz="1600" u="sng">
                <a:solidFill>
                  <a:schemeClr val="hlink"/>
                </a:solidFill>
                <a:latin typeface="Calibri"/>
                <a:ea typeface="Calibri"/>
                <a:cs typeface="Calibri"/>
                <a:sym typeface="Calibri"/>
                <a:hlinkClick r:id="rId8"/>
              </a:rPr>
              <a:t>Deficits and Debts </a:t>
            </a:r>
            <a:r>
              <a:rPr lang="en-US" sz="1600">
                <a:latin typeface="Calibri"/>
                <a:ea typeface="Calibri"/>
                <a:cs typeface="Calibri"/>
                <a:sym typeface="Calibri"/>
              </a:rPr>
              <a:t>@ Kahn Academy (07:40)</a:t>
            </a:r>
            <a:endParaRPr/>
          </a:p>
          <a:p>
            <a:pPr marL="342900" lvl="0" indent="-228600" algn="l" rtl="0">
              <a:lnSpc>
                <a:spcPct val="80000"/>
              </a:lnSpc>
              <a:spcBef>
                <a:spcPts val="1800"/>
              </a:spcBef>
              <a:spcAft>
                <a:spcPts val="0"/>
              </a:spcAft>
              <a:buClr>
                <a:schemeClr val="dk1"/>
              </a:buClr>
              <a:buSzPts val="1600"/>
              <a:buFont typeface="Arial"/>
              <a:buChar char="•"/>
            </a:pPr>
            <a:r>
              <a:rPr lang="en-US" sz="1600" b="1">
                <a:latin typeface="Calibri"/>
                <a:ea typeface="Calibri"/>
                <a:cs typeface="Calibri"/>
                <a:sym typeface="Calibri"/>
              </a:rPr>
              <a:t>Visuals and Data </a:t>
            </a:r>
            <a:r>
              <a:rPr lang="en-US" sz="1600" u="sng">
                <a:solidFill>
                  <a:schemeClr val="hlink"/>
                </a:solidFill>
                <a:latin typeface="Calibri"/>
                <a:ea typeface="Calibri"/>
                <a:cs typeface="Calibri"/>
                <a:sym typeface="Calibri"/>
                <a:hlinkClick r:id="rId9"/>
              </a:rPr>
              <a:t>FRED St. Louis, FED </a:t>
            </a:r>
            <a:r>
              <a:rPr lang="en-US" sz="1600">
                <a:latin typeface="Calibri"/>
                <a:ea typeface="Calibri"/>
                <a:cs typeface="Calibri"/>
                <a:sym typeface="Calibri"/>
              </a:rPr>
              <a:t>(Current) ** </a:t>
            </a:r>
            <a:r>
              <a:rPr lang="en-US" sz="1600" u="sng">
                <a:solidFill>
                  <a:schemeClr val="hlink"/>
                </a:solidFill>
                <a:latin typeface="Calibri"/>
                <a:ea typeface="Calibri"/>
                <a:cs typeface="Calibri"/>
                <a:sym typeface="Calibri"/>
                <a:hlinkClick r:id="rId10"/>
              </a:rPr>
              <a:t>MeasuringWorth.com</a:t>
            </a:r>
            <a:r>
              <a:rPr lang="en-US" sz="1600">
                <a:latin typeface="Calibri"/>
                <a:ea typeface="Calibri"/>
                <a:cs typeface="Calibri"/>
                <a:sym typeface="Calibri"/>
              </a:rPr>
              <a:t> (Historic Data)  ** </a:t>
            </a:r>
            <a:r>
              <a:rPr lang="en-US" sz="1600" u="sng">
                <a:solidFill>
                  <a:schemeClr val="hlink"/>
                </a:solidFill>
                <a:latin typeface="Calibri"/>
                <a:ea typeface="Calibri"/>
                <a:cs typeface="Calibri"/>
                <a:sym typeface="Calibri"/>
                <a:hlinkClick r:id="rId11"/>
              </a:rPr>
              <a:t>Visual Capitalist US Debt: Who Owns It?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0"/>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4400" dirty="0"/>
              <a:t>Wrapping Up</a:t>
            </a:r>
            <a:endParaRPr sz="4400" b="1" dirty="0">
              <a:solidFill>
                <a:srgbClr val="005CB8"/>
              </a:solidFill>
              <a:latin typeface="Calibri"/>
              <a:ea typeface="Calibri"/>
              <a:cs typeface="Calibri"/>
              <a:sym typeface="Calibri"/>
            </a:endParaRPr>
          </a:p>
        </p:txBody>
      </p:sp>
      <p:sp>
        <p:nvSpPr>
          <p:cNvPr id="854" name="Google Shape;854;p110"/>
          <p:cNvSpPr txBox="1">
            <a:spLocks noGrp="1"/>
          </p:cNvSpPr>
          <p:nvPr>
            <p:ph type="body" idx="4294967295"/>
          </p:nvPr>
        </p:nvSpPr>
        <p:spPr>
          <a:xfrm>
            <a:off x="457199" y="2377441"/>
            <a:ext cx="8504787" cy="417576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latin typeface="Calibri"/>
                <a:ea typeface="Calibri"/>
                <a:cs typeface="Calibri"/>
                <a:sym typeface="Calibri"/>
              </a:rPr>
              <a:t>Covered our macroeconomics objectives </a:t>
            </a:r>
            <a:endParaRPr dirty="0"/>
          </a:p>
          <a:p>
            <a:pPr marL="342900" lvl="0" indent="-342900" algn="l" rtl="0">
              <a:spcBef>
                <a:spcPts val="1800"/>
              </a:spcBef>
              <a:spcAft>
                <a:spcPts val="0"/>
              </a:spcAft>
              <a:buClr>
                <a:schemeClr val="dk1"/>
              </a:buClr>
              <a:buSzPts val="2500"/>
              <a:buChar char="•"/>
            </a:pPr>
            <a:r>
              <a:rPr lang="en-US" sz="2500" dirty="0">
                <a:latin typeface="Calibri"/>
                <a:ea typeface="Calibri"/>
                <a:cs typeface="Calibri"/>
                <a:sym typeface="Calibri"/>
              </a:rPr>
              <a:t>Used the most of the </a:t>
            </a:r>
            <a:r>
              <a:rPr lang="en-US" sz="2500" dirty="0">
                <a:solidFill>
                  <a:schemeClr val="accent3">
                    <a:lumMod val="75000"/>
                  </a:schemeClr>
                </a:solidFill>
                <a:latin typeface="Calibri"/>
                <a:ea typeface="Calibri"/>
                <a:cs typeface="Calibri"/>
                <a:sym typeface="Calibri"/>
              </a:rPr>
              <a:t>six online practices </a:t>
            </a:r>
            <a:r>
              <a:rPr lang="en-US" sz="2500" dirty="0">
                <a:latin typeface="Calibri"/>
                <a:ea typeface="Calibri"/>
                <a:cs typeface="Calibri"/>
                <a:sym typeface="Calibri"/>
              </a:rPr>
              <a:t>for good teaching applied to economics using </a:t>
            </a:r>
            <a:r>
              <a:rPr lang="en-US" sz="2500" dirty="0" err="1">
                <a:latin typeface="Calibri"/>
                <a:ea typeface="Calibri"/>
                <a:cs typeface="Calibri"/>
                <a:sym typeface="Calibri"/>
              </a:rPr>
              <a:t>PearDec</a:t>
            </a:r>
            <a:r>
              <a:rPr lang="en-US" sz="2500" dirty="0" err="1"/>
              <a:t>k</a:t>
            </a:r>
            <a:r>
              <a:rPr lang="en-US" sz="2500" dirty="0"/>
              <a:t> (EdTech tool)</a:t>
            </a:r>
            <a:endParaRPr dirty="0"/>
          </a:p>
          <a:p>
            <a:pPr marL="342900" lvl="0" indent="-342900" algn="l" rtl="0">
              <a:spcBef>
                <a:spcPts val="1800"/>
              </a:spcBef>
              <a:spcAft>
                <a:spcPts val="0"/>
              </a:spcAft>
              <a:buClr>
                <a:schemeClr val="dk1"/>
              </a:buClr>
              <a:buSzPts val="2500"/>
              <a:buChar char="•"/>
            </a:pPr>
            <a:r>
              <a:rPr lang="en-US" sz="2500" dirty="0">
                <a:latin typeface="Calibri"/>
                <a:ea typeface="Calibri"/>
                <a:cs typeface="Calibri"/>
                <a:sym typeface="Calibri"/>
              </a:rPr>
              <a:t>Took a deep dive into the macroeconomic topics (budget deficit, federal debt, financing the debt and consequences)</a:t>
            </a:r>
            <a:endParaRPr dirty="0"/>
          </a:p>
          <a:p>
            <a:pPr marL="342900" lvl="0" indent="-342900" algn="l" rtl="0">
              <a:spcBef>
                <a:spcPts val="1800"/>
              </a:spcBef>
              <a:spcAft>
                <a:spcPts val="0"/>
              </a:spcAft>
              <a:buClr>
                <a:schemeClr val="dk1"/>
              </a:buClr>
              <a:buSzPts val="2500"/>
              <a:buChar char="•"/>
            </a:pPr>
            <a:r>
              <a:rPr lang="en-US" sz="2500" dirty="0">
                <a:latin typeface="Calibri"/>
                <a:ea typeface="Calibri"/>
                <a:cs typeface="Calibri"/>
                <a:sym typeface="Calibri"/>
              </a:rPr>
              <a:t>Provided references</a:t>
            </a:r>
            <a:endParaRPr dirty="0"/>
          </a:p>
          <a:p>
            <a:pPr marL="342900" lvl="0" indent="-342900" algn="l" rtl="0">
              <a:spcBef>
                <a:spcPts val="1800"/>
              </a:spcBef>
              <a:spcAft>
                <a:spcPts val="0"/>
              </a:spcAft>
              <a:buClr>
                <a:schemeClr val="dk1"/>
              </a:buClr>
              <a:buSzPts val="2500"/>
              <a:buChar char="•"/>
            </a:pPr>
            <a:r>
              <a:rPr lang="en-US" sz="2500" dirty="0">
                <a:latin typeface="Calibri"/>
                <a:ea typeface="Calibri"/>
                <a:cs typeface="Calibri"/>
                <a:sym typeface="Calibri"/>
              </a:rPr>
              <a:t>Time to conclude and give thanks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1" name="Google Shape;861;p111"/>
          <p:cNvSpPr txBox="1">
            <a:spLocks noGrp="1"/>
          </p:cNvSpPr>
          <p:nvPr>
            <p:ph type="body" idx="1"/>
          </p:nvPr>
        </p:nvSpPr>
        <p:spPr>
          <a:xfrm>
            <a:off x="298073" y="1381201"/>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More questions to answer through EconEdLink…</a:t>
            </a:r>
            <a:endParaRPr dirty="0"/>
          </a:p>
          <a:p>
            <a:pPr marL="457200" lvl="0" indent="-342900" algn="l" rtl="0">
              <a:spcBef>
                <a:spcPts val="1800"/>
              </a:spcBef>
              <a:spcAft>
                <a:spcPts val="0"/>
              </a:spcAft>
              <a:buSzPts val="1800"/>
              <a:buAutoNum type="arabicPeriod"/>
            </a:pPr>
            <a:r>
              <a:rPr lang="en-US" sz="2400" dirty="0"/>
              <a:t>Why are some people </a:t>
            </a:r>
            <a:r>
              <a:rPr lang="en-US" sz="2400" dirty="0">
                <a:solidFill>
                  <a:schemeClr val="accent3">
                    <a:lumMod val="75000"/>
                  </a:schemeClr>
                </a:solidFill>
              </a:rPr>
              <a:t>mad about trade</a:t>
            </a:r>
            <a:r>
              <a:rPr lang="en-US" sz="2400" dirty="0"/>
              <a:t>? </a:t>
            </a:r>
            <a:endParaRPr sz="2400" dirty="0"/>
          </a:p>
          <a:p>
            <a:pPr marL="457200" lvl="0" indent="-342900" algn="l" rtl="0">
              <a:spcBef>
                <a:spcPts val="0"/>
              </a:spcBef>
              <a:spcAft>
                <a:spcPts val="0"/>
              </a:spcAft>
              <a:buSzPts val="1800"/>
              <a:buAutoNum type="arabicPeriod"/>
            </a:pPr>
            <a:r>
              <a:rPr lang="en-US" sz="2400" dirty="0"/>
              <a:t>What are the </a:t>
            </a:r>
            <a:r>
              <a:rPr lang="en-US" sz="2400" dirty="0">
                <a:solidFill>
                  <a:schemeClr val="accent3">
                    <a:lumMod val="75000"/>
                  </a:schemeClr>
                </a:solidFill>
              </a:rPr>
              <a:t>benefits/costs </a:t>
            </a:r>
            <a:r>
              <a:rPr lang="en-US" sz="2400" dirty="0"/>
              <a:t>of trade (XN)?</a:t>
            </a:r>
            <a:endParaRPr sz="2400" dirty="0"/>
          </a:p>
          <a:p>
            <a:pPr marL="457200" lvl="0" indent="-342900" algn="l" rtl="0">
              <a:spcBef>
                <a:spcPts val="0"/>
              </a:spcBef>
              <a:spcAft>
                <a:spcPts val="0"/>
              </a:spcAft>
              <a:buSzPts val="1800"/>
              <a:buAutoNum type="arabicPeriod"/>
            </a:pPr>
            <a:r>
              <a:rPr lang="en-US" sz="2400" dirty="0"/>
              <a:t>How does this anger lead to trade policies that </a:t>
            </a:r>
            <a:r>
              <a:rPr lang="en-US" sz="2400" dirty="0">
                <a:solidFill>
                  <a:schemeClr val="accent3">
                    <a:lumMod val="75000"/>
                  </a:schemeClr>
                </a:solidFill>
              </a:rPr>
              <a:t>discriminate and harm </a:t>
            </a:r>
            <a:r>
              <a:rPr lang="en-US" sz="2400" dirty="0"/>
              <a:t>the most marginalized in our communities?</a:t>
            </a:r>
            <a:endParaRPr sz="2400" dirty="0"/>
          </a:p>
        </p:txBody>
      </p:sp>
      <p:pic>
        <p:nvPicPr>
          <p:cNvPr id="864" name="Google Shape;864;p111"/>
          <p:cNvPicPr preferRelativeResize="0"/>
          <p:nvPr/>
        </p:nvPicPr>
        <p:blipFill>
          <a:blip r:embed="rId3">
            <a:alphaModFix/>
          </a:blip>
          <a:stretch>
            <a:fillRect/>
          </a:stretch>
        </p:blipFill>
        <p:spPr>
          <a:xfrm>
            <a:off x="6864759" y="4593737"/>
            <a:ext cx="1770152" cy="176612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994" r="794"/>
          <a:stretch/>
        </p:blipFill>
        <p:spPr>
          <a:xfrm>
            <a:off x="3761072" y="917488"/>
            <a:ext cx="5382927" cy="1066393"/>
          </a:xfrm>
          <a:prstGeom prst="rect">
            <a:avLst/>
          </a:prstGeom>
        </p:spPr>
      </p:pic>
      <p:sp>
        <p:nvSpPr>
          <p:cNvPr id="21" name="Rectangle 20"/>
          <p:cNvSpPr/>
          <p:nvPr/>
        </p:nvSpPr>
        <p:spPr>
          <a:xfrm>
            <a:off x="1" y="5520690"/>
            <a:ext cx="9143999" cy="48006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261" t="14847" r="8883" b="16305"/>
          <a:stretch/>
        </p:blipFill>
        <p:spPr>
          <a:xfrm>
            <a:off x="0" y="1968968"/>
            <a:ext cx="9144000" cy="35661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4" y="1105431"/>
            <a:ext cx="3420644" cy="463285"/>
          </a:xfrm>
          <a:prstGeom prst="rect">
            <a:avLst/>
          </a:prstGeom>
        </p:spPr>
      </p:pic>
      <p:sp>
        <p:nvSpPr>
          <p:cNvPr id="6" name="TextBox 5"/>
          <p:cNvSpPr txBox="1"/>
          <p:nvPr/>
        </p:nvSpPr>
        <p:spPr>
          <a:xfrm>
            <a:off x="651164" y="1568715"/>
            <a:ext cx="2308605" cy="369332"/>
          </a:xfrm>
          <a:prstGeom prst="rect">
            <a:avLst/>
          </a:prstGeom>
          <a:noFill/>
        </p:spPr>
        <p:txBody>
          <a:bodyPr wrap="square" rtlCol="0">
            <a:spAutoFit/>
          </a:bodyPr>
          <a:lstStyle/>
          <a:p>
            <a:r>
              <a:rPr lang="en-US" i="1">
                <a:solidFill>
                  <a:srgbClr val="0873BB"/>
                </a:solidFill>
                <a:latin typeface="Arial" charset="0"/>
                <a:ea typeface="Arial" charset="0"/>
                <a:cs typeface="Arial" charset="0"/>
              </a:rPr>
              <a:t>We’ve gone Virtual!</a:t>
            </a:r>
          </a:p>
        </p:txBody>
      </p:sp>
      <p:sp>
        <p:nvSpPr>
          <p:cNvPr id="9" name="TextBox 8"/>
          <p:cNvSpPr txBox="1"/>
          <p:nvPr/>
        </p:nvSpPr>
        <p:spPr>
          <a:xfrm>
            <a:off x="240644" y="2194443"/>
            <a:ext cx="2625278" cy="2228815"/>
          </a:xfrm>
          <a:prstGeom prst="rect">
            <a:avLst/>
          </a:prstGeom>
          <a:noFill/>
        </p:spPr>
        <p:txBody>
          <a:bodyPr wrap="square" rtlCol="0">
            <a:spAutoFit/>
          </a:bodyPr>
          <a:lstStyle/>
          <a:p>
            <a:pPr>
              <a:lnSpc>
                <a:spcPts val="1350"/>
              </a:lnSpc>
            </a:pPr>
            <a:r>
              <a:rPr lang="en-US">
                <a:solidFill>
                  <a:srgbClr val="CADB2C"/>
                </a:solidFill>
                <a:latin typeface="Arial" charset="0"/>
                <a:ea typeface="Arial" charset="0"/>
                <a:cs typeface="Arial" charset="0"/>
              </a:rPr>
              <a:t>Teach Economics?</a:t>
            </a:r>
          </a:p>
          <a:p>
            <a:pPr>
              <a:lnSpc>
                <a:spcPts val="1350"/>
              </a:lnSpc>
            </a:pPr>
            <a:r>
              <a:rPr lang="en-US" sz="1050" b="1">
                <a:solidFill>
                  <a:schemeClr val="bg1"/>
                </a:solidFill>
                <a:latin typeface="Arial" charset="0"/>
                <a:ea typeface="Arial" charset="0"/>
                <a:cs typeface="Arial" charset="0"/>
              </a:rPr>
              <a:t>Your students may have what it takes to compete in the nation’s only high school economics competition!</a:t>
            </a:r>
          </a:p>
          <a:p>
            <a:pPr>
              <a:lnSpc>
                <a:spcPts val="1350"/>
              </a:lnSpc>
            </a:pPr>
            <a:endParaRPr lang="en-US" sz="1050" b="1">
              <a:solidFill>
                <a:schemeClr val="bg1"/>
              </a:solidFill>
              <a:latin typeface="Arial" charset="0"/>
              <a:ea typeface="Arial" charset="0"/>
              <a:cs typeface="Arial" charset="0"/>
            </a:endParaRPr>
          </a:p>
          <a:p>
            <a:pPr>
              <a:lnSpc>
                <a:spcPts val="1350"/>
              </a:lnSpc>
            </a:pPr>
            <a:r>
              <a:rPr lang="en-US">
                <a:solidFill>
                  <a:srgbClr val="CADB2C"/>
                </a:solidFill>
                <a:latin typeface="Arial" charset="0"/>
                <a:ea typeface="Arial" charset="0"/>
                <a:cs typeface="Arial" charset="0"/>
              </a:rPr>
              <a:t>Why Play?</a:t>
            </a:r>
          </a:p>
          <a:p>
            <a:pPr>
              <a:lnSpc>
                <a:spcPts val="1350"/>
              </a:lnSpc>
            </a:pPr>
            <a:r>
              <a:rPr lang="en-US" sz="1050" b="1">
                <a:solidFill>
                  <a:srgbClr val="CADB2C"/>
                </a:solidFill>
                <a:latin typeface="Arial" charset="0"/>
                <a:ea typeface="Arial" charset="0"/>
                <a:cs typeface="Arial" charset="0"/>
              </a:rPr>
              <a:t>•</a:t>
            </a:r>
            <a:r>
              <a:rPr lang="en-US" sz="1050">
                <a:solidFill>
                  <a:srgbClr val="CADB2C"/>
                </a:solidFill>
                <a:latin typeface="Arial" charset="0"/>
                <a:ea typeface="Arial" charset="0"/>
                <a:cs typeface="Arial" charset="0"/>
              </a:rPr>
              <a:t> </a:t>
            </a:r>
            <a:r>
              <a:rPr lang="en-US" sz="1050">
                <a:solidFill>
                  <a:schemeClr val="bg1"/>
                </a:solidFill>
                <a:latin typeface="Arial" charset="0"/>
                <a:ea typeface="Arial" charset="0"/>
                <a:cs typeface="Arial" charset="0"/>
              </a:rPr>
              <a:t>Fun team learning experience</a:t>
            </a:r>
          </a:p>
          <a:p>
            <a:pPr>
              <a:lnSpc>
                <a:spcPts val="1350"/>
              </a:lnSpc>
            </a:pPr>
            <a:r>
              <a:rPr lang="en-US" sz="1050" b="1">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Great for college applications</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No other challenge like this </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Online participation makes access easy</a:t>
            </a:r>
          </a:p>
          <a:p>
            <a:pPr>
              <a:lnSpc>
                <a:spcPts val="1350"/>
              </a:lnSpc>
            </a:pPr>
            <a:r>
              <a:rPr lang="en-US" sz="1050">
                <a:solidFill>
                  <a:srgbClr val="CADB2C"/>
                </a:solidFill>
                <a:latin typeface="Arial" charset="0"/>
                <a:ea typeface="Arial" charset="0"/>
                <a:cs typeface="Arial" charset="0"/>
              </a:rPr>
              <a:t>•</a:t>
            </a:r>
            <a:r>
              <a:rPr lang="en-US" sz="1050">
                <a:solidFill>
                  <a:schemeClr val="bg1"/>
                </a:solidFill>
                <a:latin typeface="Arial" charset="0"/>
                <a:ea typeface="Arial" charset="0"/>
                <a:cs typeface="Arial" charset="0"/>
              </a:rPr>
              <a:t> Chance for cash prizes</a:t>
            </a:r>
          </a:p>
          <a:p>
            <a:endParaRPr lang="en-US" sz="1050">
              <a:solidFill>
                <a:schemeClr val="bg1"/>
              </a:solidFill>
              <a:latin typeface="Arial" charset="0"/>
              <a:ea typeface="Arial" charset="0"/>
              <a:cs typeface="Arial" charset="0"/>
            </a:endParaRPr>
          </a:p>
        </p:txBody>
      </p:sp>
      <p:sp>
        <p:nvSpPr>
          <p:cNvPr id="12" name="TextBox 11"/>
          <p:cNvSpPr txBox="1"/>
          <p:nvPr/>
        </p:nvSpPr>
        <p:spPr>
          <a:xfrm>
            <a:off x="3113785" y="2092651"/>
            <a:ext cx="3217233" cy="3672800"/>
          </a:xfrm>
          <a:prstGeom prst="rect">
            <a:avLst/>
          </a:prstGeom>
          <a:noFill/>
        </p:spPr>
        <p:txBody>
          <a:bodyPr wrap="square" rtlCol="0" anchor="t">
            <a:spAutoFit/>
          </a:bodyPr>
          <a:lstStyle/>
          <a:p>
            <a:r>
              <a:rPr lang="en-US">
                <a:solidFill>
                  <a:srgbClr val="CADB2C"/>
                </a:solidFill>
                <a:latin typeface="Arial" charset="0"/>
                <a:ea typeface="Arial" charset="0"/>
                <a:cs typeface="Arial" charset="0"/>
              </a:rPr>
              <a:t>How it Works</a:t>
            </a:r>
          </a:p>
          <a:p>
            <a:pPr>
              <a:lnSpc>
                <a:spcPts val="1350"/>
              </a:lnSpc>
            </a:pPr>
            <a:r>
              <a:rPr lang="en-US" sz="1200" b="1">
                <a:solidFill>
                  <a:srgbClr val="FFC000"/>
                </a:solidFill>
                <a:latin typeface="Arial" charset="0"/>
                <a:ea typeface="Arial" charset="0"/>
                <a:cs typeface="Arial" charset="0"/>
              </a:rPr>
              <a:t>Teams register </a:t>
            </a:r>
          </a:p>
          <a:p>
            <a:pPr>
              <a:lnSpc>
                <a:spcPts val="1350"/>
              </a:lnSpc>
            </a:pPr>
            <a:r>
              <a:rPr lang="en-US" sz="1050">
                <a:solidFill>
                  <a:schemeClr val="bg1"/>
                </a:solidFill>
                <a:latin typeface="Arial" charset="0"/>
                <a:ea typeface="Arial" charset="0"/>
                <a:cs typeface="Arial" charset="0"/>
              </a:rPr>
              <a:t>Teachers enroll team(s) of 3- 4 high school students from the same school. Multiple teams allowed.</a:t>
            </a:r>
          </a:p>
          <a:p>
            <a:pPr>
              <a:lnSpc>
                <a:spcPts val="675"/>
              </a:lnSpc>
            </a:pPr>
            <a:endParaRPr lang="en-US" sz="1050">
              <a:solidFill>
                <a:srgbClr val="000000"/>
              </a:solidFill>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Teams compete within their state</a:t>
            </a:r>
          </a:p>
          <a:p>
            <a:pPr>
              <a:lnSpc>
                <a:spcPts val="1350"/>
              </a:lnSpc>
            </a:pPr>
            <a:r>
              <a:rPr lang="en-US" sz="1050">
                <a:solidFill>
                  <a:schemeClr val="bg1"/>
                </a:solidFill>
                <a:latin typeface="Arial" charset="0"/>
                <a:ea typeface="Arial" charset="0"/>
                <a:cs typeface="Arial" charset="0"/>
              </a:rPr>
              <a:t>Compete to win your state competition for a </a:t>
            </a:r>
            <a:br>
              <a:rPr lang="en-US" sz="1050">
                <a:solidFill>
                  <a:schemeClr val="bg1"/>
                </a:solidFill>
                <a:latin typeface="Arial" charset="0"/>
                <a:ea typeface="Arial" charset="0"/>
                <a:cs typeface="Arial" charset="0"/>
              </a:rPr>
            </a:br>
            <a:r>
              <a:rPr lang="en-US" sz="1050">
                <a:solidFill>
                  <a:schemeClr val="bg1"/>
                </a:solidFill>
                <a:latin typeface="Arial" charset="0"/>
                <a:ea typeface="Arial" charset="0"/>
                <a:cs typeface="Arial" charset="0"/>
              </a:rPr>
              <a:t>chance to advance to the National Semi-Finals.</a:t>
            </a:r>
          </a:p>
          <a:p>
            <a:pPr>
              <a:lnSpc>
                <a:spcPts val="675"/>
              </a:lnSpc>
            </a:pPr>
            <a:endParaRPr lang="en-US" sz="1050" b="1">
              <a:solidFill>
                <a:srgbClr val="000000"/>
              </a:solidFill>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Semi-Finals:  May 3-20, 2021</a:t>
            </a:r>
          </a:p>
          <a:p>
            <a:pPr>
              <a:lnSpc>
                <a:spcPts val="1350"/>
              </a:lnSpc>
            </a:pPr>
            <a:r>
              <a:rPr lang="en-US" sz="1050">
                <a:solidFill>
                  <a:schemeClr val="bg1"/>
                </a:solidFill>
                <a:latin typeface="Arial" charset="0"/>
                <a:ea typeface="Arial" charset="0"/>
                <a:cs typeface="Arial" charset="0"/>
              </a:rPr>
              <a:t>Teams answer multiple-choice questions on macroeconomics, microeconomics, and international &amp; current events.</a:t>
            </a:r>
          </a:p>
          <a:p>
            <a:pPr>
              <a:lnSpc>
                <a:spcPts val="675"/>
              </a:lnSpc>
            </a:pPr>
            <a:endParaRPr lang="en-US" sz="1050" b="1">
              <a:solidFill>
                <a:srgbClr val="000000"/>
              </a:solidFill>
              <a:latin typeface="Arial" charset="0"/>
              <a:ea typeface="Arial" charset="0"/>
              <a:cs typeface="Arial" charset="0"/>
            </a:endParaRPr>
          </a:p>
          <a:p>
            <a:pPr>
              <a:lnSpc>
                <a:spcPts val="1350"/>
              </a:lnSpc>
            </a:pPr>
            <a:r>
              <a:rPr lang="en-US" sz="1200" b="1">
                <a:solidFill>
                  <a:srgbClr val="FFC000"/>
                </a:solidFill>
                <a:latin typeface="Arial" charset="0"/>
                <a:ea typeface="Arial" charset="0"/>
                <a:cs typeface="Arial" charset="0"/>
              </a:rPr>
              <a:t>National Finals: May 22-24, 2021</a:t>
            </a:r>
          </a:p>
          <a:p>
            <a:pPr>
              <a:lnSpc>
                <a:spcPts val="1350"/>
              </a:lnSpc>
            </a:pPr>
            <a:r>
              <a:rPr lang="en-US" sz="1050">
                <a:solidFill>
                  <a:schemeClr val="bg1"/>
                </a:solidFill>
                <a:latin typeface="Arial" charset="0"/>
                <a:ea typeface="Arial" charset="0"/>
                <a:cs typeface="Arial" charset="0"/>
              </a:rPr>
              <a:t>Teams analyze an economic issue and present their solution. Top teams engage in the Finals Quiz Bowl where they face-off answering questions to claim the National Title.</a:t>
            </a:r>
          </a:p>
          <a:p>
            <a:endParaRPr lang="en-US" sz="1050">
              <a:solidFill>
                <a:schemeClr val="bg1"/>
              </a:solidFill>
              <a:latin typeface="Arial" charset="0"/>
              <a:ea typeface="Arial" charset="0"/>
              <a:cs typeface="Arial" charset="0"/>
            </a:endParaRPr>
          </a:p>
        </p:txBody>
      </p:sp>
      <p:sp>
        <p:nvSpPr>
          <p:cNvPr id="13" name="TextBox 12"/>
          <p:cNvSpPr txBox="1"/>
          <p:nvPr/>
        </p:nvSpPr>
        <p:spPr>
          <a:xfrm>
            <a:off x="6555409" y="3698687"/>
            <a:ext cx="2356982" cy="1810752"/>
          </a:xfrm>
          <a:prstGeom prst="rect">
            <a:avLst/>
          </a:prstGeom>
          <a:noFill/>
        </p:spPr>
        <p:txBody>
          <a:bodyPr wrap="square" rtlCol="0">
            <a:spAutoFit/>
          </a:bodyPr>
          <a:lstStyle/>
          <a:p>
            <a:pPr>
              <a:lnSpc>
                <a:spcPts val="1800"/>
              </a:lnSpc>
            </a:pPr>
            <a:r>
              <a:rPr lang="en-US">
                <a:solidFill>
                  <a:srgbClr val="CADB2A"/>
                </a:solidFill>
                <a:latin typeface="Arial" charset="0"/>
                <a:ea typeface="Arial" charset="0"/>
                <a:cs typeface="Arial" charset="0"/>
              </a:rPr>
              <a:t>Two divisions based on experience level</a:t>
            </a:r>
            <a:r>
              <a:rPr lang="en-US" b="1">
                <a:solidFill>
                  <a:srgbClr val="74BEE9"/>
                </a:solidFill>
                <a:latin typeface="Arial" charset="0"/>
                <a:ea typeface="Arial" charset="0"/>
                <a:cs typeface="Arial" charset="0"/>
              </a:rPr>
              <a:t> </a:t>
            </a:r>
            <a:endParaRPr lang="en-US" b="1">
              <a:solidFill>
                <a:srgbClr val="000000"/>
              </a:solidFill>
              <a:latin typeface="Arial" charset="0"/>
              <a:ea typeface="Arial" charset="0"/>
              <a:cs typeface="Arial" charset="0"/>
            </a:endParaRP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David Ricardo </a:t>
            </a:r>
            <a:r>
              <a:rPr lang="en-US" sz="1050">
                <a:solidFill>
                  <a:schemeClr val="bg1"/>
                </a:solidFill>
                <a:latin typeface="Arial" charset="0"/>
                <a:ea typeface="Arial" charset="0"/>
                <a:cs typeface="Arial" charset="0"/>
              </a:rPr>
              <a:t>for first-time competitors who have taken no more than one economics course.</a:t>
            </a:r>
          </a:p>
          <a:p>
            <a:pPr>
              <a:lnSpc>
                <a:spcPts val="675"/>
              </a:lnSpc>
            </a:pPr>
            <a:endParaRPr lang="en-US" sz="1050" b="1">
              <a:solidFill>
                <a:schemeClr val="bg1"/>
              </a:solidFill>
              <a:latin typeface="Arial" charset="0"/>
              <a:ea typeface="Arial" charset="0"/>
              <a:cs typeface="Arial" charset="0"/>
            </a:endParaRPr>
          </a:p>
          <a:p>
            <a:pPr>
              <a:lnSpc>
                <a:spcPts val="1200"/>
              </a:lnSpc>
            </a:pPr>
            <a:r>
              <a:rPr lang="en-US" sz="1050" b="1">
                <a:solidFill>
                  <a:schemeClr val="bg1"/>
                </a:solidFill>
                <a:latin typeface="Arial" charset="0"/>
                <a:ea typeface="Arial" charset="0"/>
                <a:cs typeface="Arial" charset="0"/>
              </a:rPr>
              <a:t>Adam Smith </a:t>
            </a:r>
            <a:r>
              <a:rPr lang="en-US" sz="1050">
                <a:solidFill>
                  <a:schemeClr val="bg1"/>
                </a:solidFill>
                <a:latin typeface="Arial" charset="0"/>
                <a:ea typeface="Arial" charset="0"/>
                <a:cs typeface="Arial" charset="0"/>
              </a:rPr>
              <a:t>for returning competitors, AP, International Baccalaureate, and honors students.</a:t>
            </a: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a:solidFill>
                  <a:schemeClr val="bg1"/>
                </a:solidFill>
                <a:latin typeface="Arial" charset="0"/>
                <a:ea typeface="Arial" charset="0"/>
                <a:cs typeface="Arial" charset="0"/>
              </a:rPr>
              <a:t>Register Today at </a:t>
            </a:r>
            <a:r>
              <a:rPr lang="en-US" b="1">
                <a:solidFill>
                  <a:schemeClr val="bg1"/>
                </a:solidFill>
                <a:latin typeface="Arial" charset="0"/>
                <a:ea typeface="Arial" charset="0"/>
                <a:cs typeface="Arial" charset="0"/>
              </a:rPr>
              <a:t>NationalEconomicsChallenge.org</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658" t="10018" r="3696" b="12060"/>
          <a:stretch/>
        </p:blipFill>
        <p:spPr>
          <a:xfrm>
            <a:off x="6578881" y="2079213"/>
            <a:ext cx="1340305" cy="154485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sp>
        <p:nvSpPr>
          <p:cNvPr id="7" name="Rectangle 6"/>
          <p:cNvSpPr/>
          <p:nvPr/>
        </p:nvSpPr>
        <p:spPr>
          <a:xfrm>
            <a:off x="0" y="857251"/>
            <a:ext cx="9144000" cy="74140"/>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14922390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6257926"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4" name="Rectangle 23"/>
          <p:cNvSpPr/>
          <p:nvPr/>
        </p:nvSpPr>
        <p:spPr>
          <a:xfrm>
            <a:off x="-1" y="3325932"/>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14" name="TextBox 13"/>
          <p:cNvSpPr txBox="1"/>
          <p:nvPr/>
        </p:nvSpPr>
        <p:spPr>
          <a:xfrm>
            <a:off x="240643" y="5578571"/>
            <a:ext cx="5738459" cy="369332"/>
          </a:xfrm>
          <a:prstGeom prst="rect">
            <a:avLst/>
          </a:prstGeom>
          <a:noFill/>
        </p:spPr>
        <p:txBody>
          <a:bodyPr wrap="square" rtlCol="0">
            <a:spAutoFit/>
          </a:bodyPr>
          <a:lstStyle/>
          <a:p>
            <a:r>
              <a:rPr lang="en-US" b="1">
                <a:solidFill>
                  <a:schemeClr val="bg1"/>
                </a:solidFill>
                <a:latin typeface="Arial" charset="0"/>
                <a:ea typeface="Arial" charset="0"/>
                <a:cs typeface="Arial" charset="0"/>
              </a:rPr>
              <a:t>personalfinancechallenge.org</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4856" y="5589133"/>
            <a:ext cx="705005" cy="36885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18" y="1046765"/>
            <a:ext cx="2912432" cy="833114"/>
          </a:xfrm>
          <a:prstGeom prst="rect">
            <a:avLst/>
          </a:prstGeom>
        </p:spPr>
      </p:pic>
      <p:sp>
        <p:nvSpPr>
          <p:cNvPr id="8" name="TextBox 7"/>
          <p:cNvSpPr txBox="1"/>
          <p:nvPr/>
        </p:nvSpPr>
        <p:spPr>
          <a:xfrm>
            <a:off x="0" y="2398284"/>
            <a:ext cx="4034118" cy="584968"/>
          </a:xfrm>
          <a:prstGeom prst="rect">
            <a:avLst/>
          </a:prstGeom>
          <a:noFill/>
        </p:spPr>
        <p:txBody>
          <a:bodyPr wrap="square" rtlCol="0">
            <a:spAutoFit/>
          </a:bodyPr>
          <a:lstStyle/>
          <a:p>
            <a:pPr algn="ctr">
              <a:lnSpc>
                <a:spcPts val="2025"/>
              </a:lnSpc>
            </a:pPr>
            <a:r>
              <a:rPr lang="en-US" sz="1500">
                <a:solidFill>
                  <a:schemeClr val="bg1"/>
                </a:solidFill>
                <a:latin typeface="Arial" charset="0"/>
                <a:ea typeface="Arial" charset="0"/>
                <a:cs typeface="Arial" charset="0"/>
              </a:rPr>
              <a:t>FIND YOUR LOCAL COMPETITION</a:t>
            </a:r>
            <a:br>
              <a:rPr lang="en-US" sz="1500">
                <a:solidFill>
                  <a:schemeClr val="bg1"/>
                </a:solidFill>
                <a:latin typeface="Arial" charset="0"/>
                <a:ea typeface="Arial" charset="0"/>
                <a:cs typeface="Arial" charset="0"/>
              </a:rPr>
            </a:br>
            <a:r>
              <a:rPr lang="en-US" sz="1500">
                <a:solidFill>
                  <a:schemeClr val="bg1"/>
                </a:solidFill>
                <a:latin typeface="Arial" charset="0"/>
                <a:ea typeface="Arial" charset="0"/>
                <a:cs typeface="Arial" charset="0"/>
              </a:rPr>
              <a:t>AND REGISTER TODAY!</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4118" y="1973381"/>
            <a:ext cx="1360648" cy="1352552"/>
          </a:xfrm>
          <a:prstGeom prst="rect">
            <a:avLst/>
          </a:prstGeom>
        </p:spPr>
      </p:pic>
      <p:sp>
        <p:nvSpPr>
          <p:cNvPr id="17" name="TextBox 16"/>
          <p:cNvSpPr txBox="1"/>
          <p:nvPr/>
        </p:nvSpPr>
        <p:spPr>
          <a:xfrm>
            <a:off x="311299" y="3424072"/>
            <a:ext cx="5449421" cy="1772280"/>
          </a:xfrm>
          <a:prstGeom prst="rect">
            <a:avLst/>
          </a:prstGeom>
          <a:noFill/>
        </p:spPr>
        <p:txBody>
          <a:bodyPr wrap="square" rtlCol="0">
            <a:spAutoFit/>
          </a:bodyPr>
          <a:lstStyle/>
          <a:p>
            <a:pPr>
              <a:lnSpc>
                <a:spcPts val="1275"/>
              </a:lnSpc>
              <a:spcAft>
                <a:spcPts val="450"/>
              </a:spcAft>
            </a:pPr>
            <a:r>
              <a:rPr lang="en-US" sz="1050">
                <a:solidFill>
                  <a:schemeClr val="bg1"/>
                </a:solidFill>
                <a:latin typeface="Arial" charset="0"/>
                <a:ea typeface="Arial" charset="0"/>
                <a:cs typeface="Arial" charset="0"/>
              </a:rPr>
              <a:t>The National Personal Finance Challenge is a competition that provides high school students with an exciting and motivating opportunity to build, apply, and demonstrate their knowledge of money management.</a:t>
            </a:r>
          </a:p>
          <a:p>
            <a:pPr>
              <a:lnSpc>
                <a:spcPts val="1275"/>
              </a:lnSpc>
              <a:spcAft>
                <a:spcPts val="450"/>
              </a:spcAft>
            </a:pPr>
            <a:r>
              <a:rPr lang="en-US" sz="1050">
                <a:solidFill>
                  <a:schemeClr val="bg1"/>
                </a:solidFill>
                <a:latin typeface="Arial" charset="0"/>
                <a:ea typeface="Arial" charset="0"/>
                <a:cs typeface="Arial" charset="0"/>
              </a:rPr>
              <a:t>Through online exams and a personal finance simulation, teams showcase their expertise in earning income, buying goods and services, saving, using credit, investing, as well as protecting and insuring.</a:t>
            </a:r>
          </a:p>
          <a:p>
            <a:pPr>
              <a:lnSpc>
                <a:spcPts val="1275"/>
              </a:lnSpc>
              <a:spcAft>
                <a:spcPts val="450"/>
              </a:spcAft>
            </a:pPr>
            <a:r>
              <a:rPr lang="en-US" sz="1050">
                <a:solidFill>
                  <a:schemeClr val="bg1"/>
                </a:solidFill>
                <a:latin typeface="Arial" charset="0"/>
                <a:ea typeface="Arial" charset="0"/>
                <a:cs typeface="Arial" charset="0"/>
              </a:rPr>
              <a:t>Teams of up to four students, with one teacher/coach, can qualify to represent their state at the National Personal Finance Challenge by winning their local competition.</a:t>
            </a:r>
          </a:p>
          <a:p>
            <a:pPr>
              <a:lnSpc>
                <a:spcPts val="1200"/>
              </a:lnSpc>
              <a:spcAft>
                <a:spcPts val="300"/>
              </a:spcAft>
            </a:pPr>
            <a:endParaRPr lang="en-US" sz="1050">
              <a:solidFill>
                <a:schemeClr val="bg1"/>
              </a:solidFill>
              <a:latin typeface="Arial" charset="0"/>
              <a:ea typeface="Arial" charset="0"/>
              <a:cs typeface="Arial" charset="0"/>
            </a:endParaRPr>
          </a:p>
        </p:txBody>
      </p:sp>
      <p:sp>
        <p:nvSpPr>
          <p:cNvPr id="22" name="TextBox 21"/>
          <p:cNvSpPr txBox="1"/>
          <p:nvPr/>
        </p:nvSpPr>
        <p:spPr>
          <a:xfrm>
            <a:off x="1248559" y="4961008"/>
            <a:ext cx="5275281" cy="415498"/>
          </a:xfrm>
          <a:prstGeom prst="rect">
            <a:avLst/>
          </a:prstGeom>
          <a:noFill/>
        </p:spPr>
        <p:txBody>
          <a:bodyPr wrap="square" rtlCol="0" anchor="t">
            <a:spAutoFit/>
          </a:bodyPr>
          <a:lstStyle/>
          <a:p>
            <a:r>
              <a:rPr lang="en-US" sz="1050" b="1">
                <a:solidFill>
                  <a:srgbClr val="CADB2C"/>
                </a:solidFill>
                <a:latin typeface="Arial" charset="0"/>
                <a:ea typeface="Arial" charset="0"/>
                <a:cs typeface="Arial" charset="0"/>
              </a:rPr>
              <a:t>Semi-Finals: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First round elimination via online multiple-choice questions.</a:t>
            </a:r>
          </a:p>
          <a:p>
            <a:r>
              <a:rPr lang="en-US" sz="1050" b="1">
                <a:solidFill>
                  <a:srgbClr val="CADB2C"/>
                </a:solidFill>
                <a:latin typeface="Arial" charset="0"/>
                <a:ea typeface="Arial" charset="0"/>
                <a:cs typeface="Arial" charset="0"/>
              </a:rPr>
              <a:t>Finals:</a:t>
            </a:r>
            <a:r>
              <a:rPr lang="en-US" sz="1050" b="1">
                <a:solidFill>
                  <a:schemeClr val="bg1"/>
                </a:solidFill>
                <a:latin typeface="Arial" charset="0"/>
                <a:ea typeface="Arial" charset="0"/>
                <a:cs typeface="Arial" charset="0"/>
              </a:rPr>
              <a:t> </a:t>
            </a:r>
            <a:r>
              <a:rPr lang="en-US" sz="1050">
                <a:solidFill>
                  <a:schemeClr val="bg1"/>
                </a:solidFill>
                <a:latin typeface="Arial" charset="0"/>
                <a:ea typeface="Arial" charset="0"/>
                <a:cs typeface="Arial" charset="0"/>
              </a:rPr>
              <a:t>Case study round virtually co-hosted by the Cleveland Fed on June 3.</a:t>
            </a: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9199" t="8792" b="18140"/>
          <a:stretch/>
        </p:blipFill>
        <p:spPr>
          <a:xfrm>
            <a:off x="387146" y="5003492"/>
            <a:ext cx="893308" cy="298459"/>
          </a:xfrm>
          <a:prstGeom prst="rect">
            <a:avLst/>
          </a:prstGeom>
        </p:spPr>
      </p:pic>
      <p:sp>
        <p:nvSpPr>
          <p:cNvPr id="23" name="TextBox 22"/>
          <p:cNvSpPr txBox="1"/>
          <p:nvPr/>
        </p:nvSpPr>
        <p:spPr>
          <a:xfrm>
            <a:off x="359490" y="5042645"/>
            <a:ext cx="934682" cy="415498"/>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NATIONALS</a:t>
            </a:r>
          </a:p>
        </p:txBody>
      </p:sp>
      <p:pic>
        <p:nvPicPr>
          <p:cNvPr id="25" name="Picture 24"/>
          <p:cNvPicPr>
            <a:picLocks noChangeAspect="1"/>
          </p:cNvPicPr>
          <p:nvPr/>
        </p:nvPicPr>
        <p:blipFill rotWithShape="1">
          <a:blip r:embed="rId7" cstate="print">
            <a:extLst>
              <a:ext uri="{28A0092B-C50C-407E-A947-70E740481C1C}">
                <a14:useLocalDpi xmlns:a14="http://schemas.microsoft.com/office/drawing/2010/main" val="0"/>
              </a:ext>
            </a:extLst>
          </a:blip>
          <a:srcRect l="10679" t="10428" r="10998" b="9244"/>
          <a:stretch/>
        </p:blipFill>
        <p:spPr>
          <a:xfrm>
            <a:off x="5979102" y="954739"/>
            <a:ext cx="3164895" cy="4636979"/>
          </a:xfrm>
          <a:prstGeom prst="rect">
            <a:avLst/>
          </a:prstGeom>
        </p:spPr>
      </p:pic>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Tree>
    <p:extLst>
      <p:ext uri="{BB962C8B-B14F-4D97-AF65-F5344CB8AC3E}">
        <p14:creationId xmlns:p14="http://schemas.microsoft.com/office/powerpoint/2010/main" val="332948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 y="1973382"/>
            <a:ext cx="5618752" cy="1360816"/>
          </a:xfrm>
          <a:prstGeom prst="rect">
            <a:avLst/>
          </a:prstGeom>
          <a:solidFill>
            <a:srgbClr val="7EB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Winners receive: </a:t>
            </a:r>
          </a:p>
          <a:p>
            <a:pPr marL="214313" indent="-214313">
              <a:buFont typeface="Arial" panose="020B0604020202020204" pitchFamily="34" charset="0"/>
              <a:buChar char="•"/>
            </a:pPr>
            <a:r>
              <a:rPr lang="en-US" sz="1500" b="1"/>
              <a:t>A cash award of $5,000</a:t>
            </a:r>
            <a:endParaRPr lang="en-US" sz="1500"/>
          </a:p>
          <a:p>
            <a:pPr marL="214313" indent="-214313">
              <a:buFont typeface="Arial" panose="020B0604020202020204" pitchFamily="34" charset="0"/>
              <a:buChar char="•"/>
            </a:pPr>
            <a:r>
              <a:rPr lang="en-US" sz="1500" b="1"/>
              <a:t>A cash award of $2,500 for their school to support economic education</a:t>
            </a:r>
            <a:endParaRPr lang="en-US" sz="1500"/>
          </a:p>
          <a:p>
            <a:pPr marL="214313" indent="-214313">
              <a:buFont typeface="Arial" panose="020B0604020202020204" pitchFamily="34" charset="0"/>
              <a:buChar char="•"/>
            </a:pPr>
            <a:r>
              <a:rPr lang="en-US" sz="1500" b="1"/>
              <a:t>Recognition at our annual Visionary Awards convening. </a:t>
            </a:r>
          </a:p>
          <a:p>
            <a:endParaRPr lang="en-US" sz="1200"/>
          </a:p>
        </p:txBody>
      </p:sp>
      <p:sp>
        <p:nvSpPr>
          <p:cNvPr id="24" name="Rectangle 23"/>
          <p:cNvSpPr/>
          <p:nvPr/>
        </p:nvSpPr>
        <p:spPr>
          <a:xfrm>
            <a:off x="-1" y="3315570"/>
            <a:ext cx="9143998" cy="2220439"/>
          </a:xfrm>
          <a:prstGeom prst="rect">
            <a:avLst/>
          </a:prstGeom>
          <a:solidFill>
            <a:srgbClr val="084B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sp>
        <p:nvSpPr>
          <p:cNvPr id="21" name="Rectangle 20"/>
          <p:cNvSpPr/>
          <p:nvPr/>
        </p:nvSpPr>
        <p:spPr>
          <a:xfrm>
            <a:off x="1" y="5517381"/>
            <a:ext cx="9143999" cy="483369"/>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211" y="1053690"/>
            <a:ext cx="474290" cy="812090"/>
          </a:xfrm>
          <a:prstGeom prst="rect">
            <a:avLst/>
          </a:prstGeom>
        </p:spPr>
      </p:pic>
      <p:sp>
        <p:nvSpPr>
          <p:cNvPr id="8" name="TextBox 7"/>
          <p:cNvSpPr txBox="1"/>
          <p:nvPr/>
        </p:nvSpPr>
        <p:spPr>
          <a:xfrm>
            <a:off x="1379742" y="1044145"/>
            <a:ext cx="4034118" cy="707886"/>
          </a:xfrm>
          <a:prstGeom prst="rect">
            <a:avLst/>
          </a:prstGeom>
          <a:noFill/>
        </p:spPr>
        <p:txBody>
          <a:bodyPr wrap="square" rtlCol="0">
            <a:spAutoFit/>
          </a:bodyPr>
          <a:lstStyle/>
          <a:p>
            <a:pPr algn="ctr">
              <a:spcBef>
                <a:spcPts val="450"/>
              </a:spcBef>
              <a:spcAft>
                <a:spcPts val="450"/>
              </a:spcAft>
            </a:pPr>
            <a:r>
              <a:rPr lang="en-US" sz="2000" dirty="0">
                <a:solidFill>
                  <a:srgbClr val="0070C0"/>
                </a:solidFill>
                <a:latin typeface="Arial" charset="0"/>
                <a:ea typeface="Arial" charset="0"/>
                <a:cs typeface="Arial" charset="0"/>
              </a:rPr>
              <a:t>The 2021 Sloan Teaching Champion Award</a:t>
            </a:r>
          </a:p>
        </p:txBody>
      </p:sp>
      <p:sp>
        <p:nvSpPr>
          <p:cNvPr id="17" name="TextBox 16"/>
          <p:cNvSpPr txBox="1"/>
          <p:nvPr/>
        </p:nvSpPr>
        <p:spPr>
          <a:xfrm>
            <a:off x="0" y="3309725"/>
            <a:ext cx="9144000" cy="2346091"/>
          </a:xfrm>
          <a:prstGeom prst="rect">
            <a:avLst/>
          </a:prstGeom>
          <a:noFill/>
        </p:spPr>
        <p:txBody>
          <a:bodyPr wrap="square" lIns="68580" tIns="34290" rIns="68580" bIns="34290" rtlCol="0" anchor="t">
            <a:spAutoFit/>
          </a:bodyPr>
          <a:lstStyle/>
          <a:p>
            <a:pPr algn="ctr"/>
            <a:r>
              <a:rPr lang="en-US" sz="1125" dirty="0">
                <a:solidFill>
                  <a:schemeClr val="bg1"/>
                </a:solidFill>
              </a:rPr>
              <a:t>This award promotes economic education by honoring three outstanding teachers who incorporate exemplary teaching techniques that improve their students’ economic understanding in and out of the classroom.</a:t>
            </a:r>
          </a:p>
          <a:p>
            <a:pPr algn="ctr"/>
            <a:r>
              <a:rPr lang="en-US" sz="1125" dirty="0">
                <a:solidFill>
                  <a:schemeClr val="bg1"/>
                </a:solidFill>
              </a:rPr>
              <a:t>This award is open to New York metropolitan area high school teachers of all subjects, not just teachers of economics. Applicants must demonstrate how they integrate economics into their teaching.</a:t>
            </a:r>
          </a:p>
          <a:p>
            <a:pPr algn="ctr"/>
            <a:r>
              <a:rPr lang="en-US" sz="1125" b="1" u="sng" dirty="0">
                <a:solidFill>
                  <a:schemeClr val="bg1"/>
                </a:solidFill>
              </a:rPr>
              <a:t>Sound like you or someone you know?</a:t>
            </a:r>
          </a:p>
          <a:p>
            <a:pPr algn="ctr"/>
            <a:r>
              <a:rPr lang="en-US" sz="1125" dirty="0">
                <a:solidFill>
                  <a:schemeClr val="bg1"/>
                </a:solidFill>
              </a:rPr>
              <a:t>Applicants must teach in one of the</a:t>
            </a:r>
          </a:p>
          <a:p>
            <a:pPr algn="ctr"/>
            <a:r>
              <a:rPr lang="en-US" sz="1125" dirty="0">
                <a:solidFill>
                  <a:schemeClr val="bg1"/>
                </a:solidFill>
              </a:rPr>
              <a:t>Twelve </a:t>
            </a:r>
            <a:r>
              <a:rPr lang="en-US" sz="1125" b="1" dirty="0">
                <a:solidFill>
                  <a:schemeClr val="bg1"/>
                </a:solidFill>
              </a:rPr>
              <a:t>New York</a:t>
            </a:r>
            <a:r>
              <a:rPr lang="en-US" sz="1125" dirty="0">
                <a:solidFill>
                  <a:schemeClr val="bg1"/>
                </a:solidFill>
              </a:rPr>
              <a:t> state counties (New York, Kings, Bronx, Richmond, Queens, Nassau, Suffolk, Westchester, Putnam, Rockland, Orange and </a:t>
            </a:r>
            <a:r>
              <a:rPr lang="en-US" sz="1125" dirty="0" err="1">
                <a:solidFill>
                  <a:schemeClr val="bg1"/>
                </a:solidFill>
              </a:rPr>
              <a:t>Dutchess</a:t>
            </a:r>
            <a:r>
              <a:rPr lang="en-US" sz="1125" dirty="0">
                <a:solidFill>
                  <a:schemeClr val="bg1"/>
                </a:solidFill>
              </a:rPr>
              <a:t>)</a:t>
            </a:r>
            <a:endParaRPr lang="en-US" sz="1125" dirty="0">
              <a:solidFill>
                <a:schemeClr val="bg1"/>
              </a:solidFill>
              <a:cs typeface="Calibri"/>
            </a:endParaRPr>
          </a:p>
          <a:p>
            <a:pPr algn="ctr"/>
            <a:r>
              <a:rPr lang="en-US" sz="1125" dirty="0">
                <a:solidFill>
                  <a:schemeClr val="bg1"/>
                </a:solidFill>
              </a:rPr>
              <a:t>Eight </a:t>
            </a:r>
            <a:r>
              <a:rPr lang="en-US" sz="1125" b="1" dirty="0">
                <a:solidFill>
                  <a:schemeClr val="bg1"/>
                </a:solidFill>
              </a:rPr>
              <a:t>New Jersey</a:t>
            </a:r>
            <a:r>
              <a:rPr lang="en-US" sz="1125" dirty="0">
                <a:solidFill>
                  <a:schemeClr val="bg1"/>
                </a:solidFill>
              </a:rPr>
              <a:t> counties (Bergen, Passaic, Essex, Hudson, Middlesex, Union, Morris, Monmouth), or the</a:t>
            </a:r>
          </a:p>
          <a:p>
            <a:pPr algn="ctr"/>
            <a:r>
              <a:rPr lang="en-US" sz="1125" dirty="0">
                <a:solidFill>
                  <a:schemeClr val="bg1"/>
                </a:solidFill>
              </a:rPr>
              <a:t>Two </a:t>
            </a:r>
            <a:r>
              <a:rPr lang="en-US" sz="1125" b="1" dirty="0">
                <a:solidFill>
                  <a:schemeClr val="bg1"/>
                </a:solidFill>
              </a:rPr>
              <a:t>Connecticut </a:t>
            </a:r>
            <a:r>
              <a:rPr lang="en-US" sz="1125" dirty="0">
                <a:solidFill>
                  <a:schemeClr val="bg1"/>
                </a:solidFill>
              </a:rPr>
              <a:t>counties (Fairfield and New Haven)</a:t>
            </a:r>
          </a:p>
          <a:p>
            <a:pPr algn="ctr"/>
            <a:r>
              <a:rPr lang="en-US" sz="1125" b="1" u="sng" dirty="0">
                <a:solidFill>
                  <a:schemeClr val="bg1"/>
                </a:solidFill>
              </a:rPr>
              <a:t>Application will be launched on Friday February 19</a:t>
            </a:r>
            <a:r>
              <a:rPr lang="en-US" sz="1125" b="1" u="sng" baseline="30000" dirty="0">
                <a:solidFill>
                  <a:schemeClr val="bg1"/>
                </a:solidFill>
              </a:rPr>
              <a:t>th</a:t>
            </a:r>
            <a:r>
              <a:rPr lang="en-US" sz="1125" b="1" u="sng" dirty="0">
                <a:solidFill>
                  <a:schemeClr val="bg1"/>
                </a:solidFill>
              </a:rPr>
              <a:t> 2021</a:t>
            </a:r>
            <a:endParaRPr lang="en-US" sz="1200" b="1" u="sng" dirty="0">
              <a:solidFill>
                <a:schemeClr val="bg1"/>
              </a:solidFill>
            </a:endParaRPr>
          </a:p>
          <a:p>
            <a:pPr algn="ctr"/>
            <a:r>
              <a:rPr lang="en-US" sz="1500" b="1" u="sng" dirty="0">
                <a:solidFill>
                  <a:schemeClr val="bg1"/>
                </a:solidFill>
              </a:rPr>
              <a:t>You can access the application </a:t>
            </a:r>
            <a:r>
              <a:rPr lang="en-US" sz="1500" b="1" u="sng" dirty="0">
                <a:solidFill>
                  <a:schemeClr val="accent2"/>
                </a:solidFill>
                <a:hlinkClick r:id="rId3">
                  <a:extLst>
                    <a:ext uri="{A12FA001-AC4F-418D-AE19-62706E023703}">
                      <ahyp:hlinkClr xmlns:ahyp="http://schemas.microsoft.com/office/drawing/2018/hyperlinkcolor" val="tx"/>
                    </a:ext>
                  </a:extLst>
                </a:hlinkClick>
              </a:rPr>
              <a:t>here</a:t>
            </a:r>
            <a:r>
              <a:rPr lang="en-US" sz="1500" b="1" u="sng" dirty="0">
                <a:solidFill>
                  <a:schemeClr val="accent2"/>
                </a:solidFill>
              </a:rPr>
              <a:t>. </a:t>
            </a:r>
          </a:p>
          <a:p>
            <a:pPr>
              <a:lnSpc>
                <a:spcPts val="1200"/>
              </a:lnSpc>
              <a:spcAft>
                <a:spcPts val="300"/>
              </a:spcAft>
            </a:pPr>
            <a:endParaRPr lang="en-US" sz="900" dirty="0">
              <a:solidFill>
                <a:schemeClr val="bg1"/>
              </a:solidFill>
              <a:latin typeface="Arial" charset="0"/>
              <a:ea typeface="Arial" charset="0"/>
              <a:cs typeface="Arial" charset="0"/>
            </a:endParaRPr>
          </a:p>
        </p:txBody>
      </p:sp>
      <p:sp>
        <p:nvSpPr>
          <p:cNvPr id="22" name="TextBox 21"/>
          <p:cNvSpPr txBox="1"/>
          <p:nvPr/>
        </p:nvSpPr>
        <p:spPr>
          <a:xfrm>
            <a:off x="3277679" y="5596408"/>
            <a:ext cx="5275281" cy="461665"/>
          </a:xfrm>
          <a:prstGeom prst="rect">
            <a:avLst/>
          </a:prstGeom>
          <a:noFill/>
        </p:spPr>
        <p:txBody>
          <a:bodyPr wrap="square" rtlCol="0" anchor="t">
            <a:spAutoFit/>
          </a:bodyPr>
          <a:lstStyle/>
          <a:p>
            <a:r>
              <a:rPr lang="en-US" sz="1200" dirty="0">
                <a:solidFill>
                  <a:schemeClr val="bg1"/>
                </a:solidFill>
                <a:latin typeface="+mn-lt"/>
              </a:rPr>
              <a:t>Please feel free to e-mail us at </a:t>
            </a:r>
            <a:r>
              <a:rPr lang="en-US" sz="1200" b="1" u="sng" dirty="0">
                <a:solidFill>
                  <a:schemeClr val="bg1"/>
                </a:solidFill>
                <a:latin typeface="+mn-lt"/>
                <a:hlinkClick r:id="rId4">
                  <a:extLst>
                    <a:ext uri="{A12FA001-AC4F-418D-AE19-62706E023703}">
                      <ahyp:hlinkClr xmlns:ahyp="http://schemas.microsoft.com/office/drawing/2018/hyperlinkcolor" val="tx"/>
                    </a:ext>
                  </a:extLst>
                </a:hlinkClick>
              </a:rPr>
              <a:t>rrivera@councilforeconed.org</a:t>
            </a:r>
            <a:r>
              <a:rPr lang="en-US" sz="1200" dirty="0">
                <a:solidFill>
                  <a:schemeClr val="bg1"/>
                </a:solidFill>
                <a:latin typeface="+mn-lt"/>
              </a:rPr>
              <a:t> </a:t>
            </a:r>
          </a:p>
          <a:p>
            <a:r>
              <a:rPr lang="en-US" sz="1200" dirty="0">
                <a:solidFill>
                  <a:schemeClr val="bg1"/>
                </a:solidFill>
              </a:rPr>
              <a:t>with any questions you have.</a:t>
            </a:r>
            <a:endParaRPr lang="en-US" sz="1200" dirty="0">
              <a:solidFill>
                <a:schemeClr val="bg1"/>
              </a:solidFill>
              <a:latin typeface="Arial" charset="0"/>
              <a:ea typeface="Arial" charset="0"/>
              <a:cs typeface="Arial" charset="0"/>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19199" t="8792" b="18140"/>
          <a:stretch/>
        </p:blipFill>
        <p:spPr>
          <a:xfrm>
            <a:off x="2384371" y="5554179"/>
            <a:ext cx="893308" cy="298459"/>
          </a:xfrm>
          <a:prstGeom prst="rect">
            <a:avLst/>
          </a:prstGeom>
        </p:spPr>
      </p:pic>
      <p:sp>
        <p:nvSpPr>
          <p:cNvPr id="23" name="TextBox 22"/>
          <p:cNvSpPr txBox="1"/>
          <p:nvPr/>
        </p:nvSpPr>
        <p:spPr>
          <a:xfrm>
            <a:off x="2356715" y="5593332"/>
            <a:ext cx="934682" cy="253916"/>
          </a:xfrm>
          <a:prstGeom prst="rect">
            <a:avLst/>
          </a:prstGeom>
          <a:noFill/>
        </p:spPr>
        <p:txBody>
          <a:bodyPr wrap="square" rtlCol="0">
            <a:spAutoFit/>
          </a:bodyPr>
          <a:lstStyle/>
          <a:p>
            <a:r>
              <a:rPr lang="en-US" sz="1050" b="1">
                <a:solidFill>
                  <a:schemeClr val="bg1"/>
                </a:solidFill>
                <a:latin typeface="Arial" charset="0"/>
                <a:ea typeface="Arial" charset="0"/>
                <a:cs typeface="Arial" charset="0"/>
              </a:rPr>
              <a:t>CONTACT</a:t>
            </a:r>
          </a:p>
        </p:txBody>
      </p:sp>
      <p:sp>
        <p:nvSpPr>
          <p:cNvPr id="7" name="Rectangle 6"/>
          <p:cNvSpPr/>
          <p:nvPr/>
        </p:nvSpPr>
        <p:spPr>
          <a:xfrm>
            <a:off x="0" y="857251"/>
            <a:ext cx="9144000" cy="109185"/>
          </a:xfrm>
          <a:prstGeom prst="rect">
            <a:avLst/>
          </a:prstGeom>
          <a:solidFill>
            <a:srgbClr val="74B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EB740"/>
              </a:solidFill>
            </a:endParaRPr>
          </a:p>
        </p:txBody>
      </p:sp>
      <p:pic>
        <p:nvPicPr>
          <p:cNvPr id="5" name="Picture 4" descr="A group of people holding awards&#10;&#10;Description automatically generated with medium confidence">
            <a:extLst>
              <a:ext uri="{FF2B5EF4-FFF2-40B4-BE49-F238E27FC236}">
                <a16:creationId xmlns:a16="http://schemas.microsoft.com/office/drawing/2014/main" id="{C03AD284-B4AE-4045-8DF7-C942648ABA8A}"/>
              </a:ext>
            </a:extLst>
          </p:cNvPr>
          <p:cNvPicPr>
            <a:picLocks noChangeAspect="1"/>
          </p:cNvPicPr>
          <p:nvPr/>
        </p:nvPicPr>
        <p:blipFill>
          <a:blip r:embed="rId6"/>
          <a:stretch>
            <a:fillRect/>
          </a:stretch>
        </p:blipFill>
        <p:spPr>
          <a:xfrm>
            <a:off x="5618752" y="972281"/>
            <a:ext cx="3525248" cy="2361917"/>
          </a:xfrm>
          <a:prstGeom prst="rect">
            <a:avLst/>
          </a:prstGeom>
        </p:spPr>
      </p:pic>
    </p:spTree>
    <p:extLst>
      <p:ext uri="{BB962C8B-B14F-4D97-AF65-F5344CB8AC3E}">
        <p14:creationId xmlns:p14="http://schemas.microsoft.com/office/powerpoint/2010/main" val="27477825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5108</Words>
  <Application>Microsoft Office PowerPoint</Application>
  <PresentationFormat>On-screen Show (4:3)</PresentationFormat>
  <Paragraphs>550</Paragraphs>
  <Slides>98</Slides>
  <Notes>94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98</vt:i4>
      </vt:variant>
    </vt:vector>
  </HeadingPairs>
  <TitlesOfParts>
    <vt:vector size="107" baseType="lpstr">
      <vt:lpstr>Arial</vt:lpstr>
      <vt:lpstr>Open Sans</vt:lpstr>
      <vt:lpstr>Times New Roman</vt:lpstr>
      <vt:lpstr>Lucida Sans</vt:lpstr>
      <vt:lpstr>Calibri</vt:lpstr>
      <vt:lpstr>Playfair Display</vt:lpstr>
      <vt:lpstr>Roboto</vt:lpstr>
      <vt:lpstr>Wingdings</vt:lpstr>
      <vt:lpstr>Office Theme</vt:lpstr>
      <vt:lpstr>  AP Macroeconomics Bootcamp Fiscal Policy, the Federal Reserve, Trade &amp; Exchange Tawni Ferrarini February 2021 tferrarini@lindenwood.edu tawni.org</vt:lpstr>
      <vt:lpstr>Session 1</vt:lpstr>
      <vt:lpstr>Monetary Policy Matters</vt:lpstr>
      <vt:lpstr>Macro courses require…</vt:lpstr>
      <vt:lpstr>Segment Objectives</vt:lpstr>
      <vt:lpstr>PowerPoint Presentation</vt:lpstr>
      <vt:lpstr>PowerPoint Presentation</vt:lpstr>
      <vt:lpstr>Quick review: NGDP, RGDP, GDP Deflator and other price indexes</vt:lpstr>
      <vt:lpstr>Suppose you are going to lend $1000 to someone in this class. Which provided the optimal return in one year?</vt:lpstr>
      <vt:lpstr>Suppose you are going to lend $1000 to someone in this class, which provided the optimal return in one year?</vt:lpstr>
      <vt:lpstr>Connections to Money</vt:lpstr>
      <vt:lpstr>Money, money, money…</vt:lpstr>
      <vt:lpstr>Money, Money, Money…</vt:lpstr>
      <vt:lpstr>PowerPoint Presentation</vt:lpstr>
      <vt:lpstr>No…</vt:lpstr>
      <vt:lpstr>We are all about assets and their varying degrees of liquidity…</vt:lpstr>
      <vt:lpstr>Liquidity and Money</vt:lpstr>
      <vt:lpstr>Explain which you’d rather have, if presented the option today…</vt:lpstr>
      <vt:lpstr>Explain which you’d rather have, if presented the option today.</vt:lpstr>
      <vt:lpstr>Commodity Money</vt:lpstr>
      <vt:lpstr>Liquidity and Money</vt:lpstr>
      <vt:lpstr>Connecting your savings to others’ investments</vt:lpstr>
      <vt:lpstr>Monetary Aggregate M1 – Most Liquid</vt:lpstr>
      <vt:lpstr>M2 (includes M1 and…)</vt:lpstr>
      <vt:lpstr>Other important monetary aggregates mentioned in the news</vt:lpstr>
      <vt:lpstr>A quasi-public institution made up decentralized banks </vt:lpstr>
      <vt:lpstr>FOMC, Board of Governors and Reserve Banks</vt:lpstr>
      <vt:lpstr>3 Main Functions</vt:lpstr>
      <vt:lpstr>Dual Mandate</vt:lpstr>
      <vt:lpstr>Warm-up to introduce students to the Fed:  What is your relationship with the Fed?</vt:lpstr>
      <vt:lpstr>Establish your relationship with the Fed…</vt:lpstr>
      <vt:lpstr>Fractional Reserve Banking and You</vt:lpstr>
      <vt:lpstr>Turning to Quality Resources to Teach How Banks Create Money</vt:lpstr>
      <vt:lpstr>Exit Ticket (example)</vt:lpstr>
      <vt:lpstr>Session 2</vt:lpstr>
      <vt:lpstr>Segment Objectives</vt:lpstr>
      <vt:lpstr>  Using Active Learning Techniques to Explore Fiscal Policy and Tackle the Deficit Controversies</vt:lpstr>
      <vt:lpstr>Agenda</vt:lpstr>
      <vt:lpstr>Main Macro Objectives</vt:lpstr>
      <vt:lpstr>PowerPoint Presentation</vt:lpstr>
      <vt:lpstr>Voluntary National Content  Standards in Economics</vt:lpstr>
      <vt:lpstr>Voluntary National Content  Standards in Economics</vt:lpstr>
      <vt:lpstr>State Standards</vt:lpstr>
      <vt:lpstr>Bell Ringer</vt:lpstr>
      <vt:lpstr>Active Learning </vt:lpstr>
      <vt:lpstr>Did You Know?</vt:lpstr>
      <vt:lpstr>That’s $28 Trillion in Debt!!! </vt:lpstr>
      <vt:lpstr>Putting these trillions into perspective</vt:lpstr>
      <vt:lpstr>10 Minute Activity</vt:lpstr>
      <vt:lpstr>Read &amp; Write Activity</vt:lpstr>
      <vt:lpstr>Read &amp; Write Activity</vt:lpstr>
      <vt:lpstr>Read &amp; Write Activity</vt:lpstr>
      <vt:lpstr>Read &amp; Write Activity</vt:lpstr>
      <vt:lpstr>Read &amp; Write Activity</vt:lpstr>
      <vt:lpstr>Expansionary policy effects on the deficit</vt:lpstr>
      <vt:lpstr>Read &amp; Write Activity</vt:lpstr>
      <vt:lpstr>Read &amp; Write Activity</vt:lpstr>
      <vt:lpstr>Practice Time on Task</vt:lpstr>
      <vt:lpstr>Practice Time on Task</vt:lpstr>
      <vt:lpstr>Practice Time on Task</vt:lpstr>
      <vt:lpstr>Definitions</vt:lpstr>
      <vt:lpstr>Transition</vt:lpstr>
      <vt:lpstr>Public Debt</vt:lpstr>
      <vt:lpstr>Demonstrate</vt:lpstr>
      <vt:lpstr>Federal Surplus [+]  or Deficit [-]</vt:lpstr>
      <vt:lpstr>Budget Deficits and Surpluses</vt:lpstr>
      <vt:lpstr>Summary</vt:lpstr>
      <vt:lpstr> How can governments deficit spend? </vt:lpstr>
      <vt:lpstr>How does government do that? </vt:lpstr>
      <vt:lpstr>Public Debt</vt:lpstr>
      <vt:lpstr>Public Debt to GDP</vt:lpstr>
      <vt:lpstr>Debtors and Creditors</vt:lpstr>
      <vt:lpstr>Who holds our debt?</vt:lpstr>
      <vt:lpstr>Which Countries Own the Most U.S. Debt?</vt:lpstr>
      <vt:lpstr>U.S. Economy Today?</vt:lpstr>
      <vt:lpstr>Business Cycle</vt:lpstr>
      <vt:lpstr>The Business Cycle</vt:lpstr>
      <vt:lpstr>Deficit Spending…</vt:lpstr>
      <vt:lpstr>Reasons for deficit-spending now</vt:lpstr>
      <vt:lpstr>Short- run  Economic Impact</vt:lpstr>
      <vt:lpstr>Depends on assumptions…</vt:lpstr>
      <vt:lpstr>Depends on assumptions</vt:lpstr>
      <vt:lpstr>Depends on assumptions</vt:lpstr>
      <vt:lpstr>Depends on assumptions</vt:lpstr>
      <vt:lpstr>Teaching and Learning Econ Resource Hub</vt:lpstr>
      <vt:lpstr>Read a Story</vt:lpstr>
      <vt:lpstr>Summative Assessment</vt:lpstr>
      <vt:lpstr>Which ending?</vt:lpstr>
      <vt:lpstr>Which ending?</vt:lpstr>
      <vt:lpstr>Which ending?</vt:lpstr>
      <vt:lpstr>Which ending?</vt:lpstr>
      <vt:lpstr>References</vt:lpstr>
      <vt:lpstr>Wrapping Up</vt:lpstr>
      <vt:lpstr>PowerPoint Presentation</vt:lpstr>
      <vt:lpstr>Thank You to Our Sponsors!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AP Macroeconomics Bootcamp Fiscal Policy, the Federal Reserve, Trade &amp; Exchange Tawni Ferrarini February 2021 tawni.ferrarini@gmail.com</dc:title>
  <cp:lastModifiedBy>Jarvon Carson</cp:lastModifiedBy>
  <cp:revision>22</cp:revision>
  <dcterms:modified xsi:type="dcterms:W3CDTF">2021-02-17T19:27:03Z</dcterms:modified>
</cp:coreProperties>
</file>