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47"/>
  </p:notesMasterIdLst>
  <p:sldIdLst>
    <p:sldId id="554" r:id="rId5"/>
    <p:sldId id="542" r:id="rId6"/>
    <p:sldId id="267" r:id="rId7"/>
    <p:sldId id="545" r:id="rId8"/>
    <p:sldId id="553" r:id="rId9"/>
    <p:sldId id="522" r:id="rId10"/>
    <p:sldId id="494" r:id="rId11"/>
    <p:sldId id="436" r:id="rId12"/>
    <p:sldId id="541" r:id="rId13"/>
    <p:sldId id="559" r:id="rId14"/>
    <p:sldId id="276" r:id="rId15"/>
    <p:sldId id="275" r:id="rId16"/>
    <p:sldId id="556" r:id="rId17"/>
    <p:sldId id="560" r:id="rId18"/>
    <p:sldId id="563" r:id="rId19"/>
    <p:sldId id="561" r:id="rId20"/>
    <p:sldId id="562" r:id="rId21"/>
    <p:sldId id="564" r:id="rId22"/>
    <p:sldId id="565" r:id="rId23"/>
    <p:sldId id="566" r:id="rId24"/>
    <p:sldId id="574" r:id="rId25"/>
    <p:sldId id="575" r:id="rId26"/>
    <p:sldId id="555" r:id="rId27"/>
    <p:sldId id="549" r:id="rId28"/>
    <p:sldId id="567" r:id="rId29"/>
    <p:sldId id="572" r:id="rId30"/>
    <p:sldId id="568" r:id="rId31"/>
    <p:sldId id="573" r:id="rId32"/>
    <p:sldId id="569" r:id="rId33"/>
    <p:sldId id="571" r:id="rId34"/>
    <p:sldId id="557" r:id="rId35"/>
    <p:sldId id="263" r:id="rId36"/>
    <p:sldId id="272" r:id="rId37"/>
    <p:sldId id="273" r:id="rId38"/>
    <p:sldId id="270" r:id="rId39"/>
    <p:sldId id="274" r:id="rId40"/>
    <p:sldId id="264" r:id="rId41"/>
    <p:sldId id="265" r:id="rId42"/>
    <p:sldId id="266" r:id="rId43"/>
    <p:sldId id="259" r:id="rId44"/>
    <p:sldId id="260" r:id="rId45"/>
    <p:sldId id="261" r:id="rId4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48" roundtripDataSignature="AMtx7mjeHUBYJaDGaAdNx+y1Ejbm6NGnv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g Young" initials="DY" lastIdx="1" clrIdx="0">
    <p:extLst>
      <p:ext uri="{19B8F6BF-5375-455C-9EA6-DF929625EA0E}">
        <p15:presenceInfo xmlns:p15="http://schemas.microsoft.com/office/powerpoint/2012/main" userId="Doug You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88B5DD-63F3-4520-83CA-7D39FB6CA8AC}" v="125" dt="2021-04-16T13:14:26.5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1786" y="67"/>
      </p:cViewPr>
      <p:guideLst>
        <p:guide orient="horz" pos="2160"/>
        <p:guide pos="2880"/>
      </p:guideLst>
    </p:cSldViewPr>
  </p:slideViewPr>
  <p:notesTextViewPr>
    <p:cViewPr>
      <p:scale>
        <a:sx n="1" d="1"/>
        <a:sy n="1" d="1"/>
      </p:scale>
      <p:origin x="0" y="0"/>
    </p:cViewPr>
  </p:notesTextViewPr>
  <p:sorterViewPr>
    <p:cViewPr>
      <p:scale>
        <a:sx n="100" d="100"/>
        <a:sy n="100" d="100"/>
      </p:scale>
      <p:origin x="0" y="-55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customschemas.google.com/relationships/presentationmetadata" Target="meta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von Carson" userId="f1f62c45-4a19-4f8e-934b-b4c64f876624" providerId="ADAL" clId="{EA88B5DD-63F3-4520-83CA-7D39FB6CA8AC}"/>
    <pc:docChg chg="custSel addSld delSld modSld">
      <pc:chgData name="Jarvon Carson" userId="f1f62c45-4a19-4f8e-934b-b4c64f876624" providerId="ADAL" clId="{EA88B5DD-63F3-4520-83CA-7D39FB6CA8AC}" dt="2021-04-16T13:14:26.508" v="383"/>
      <pc:docMkLst>
        <pc:docMk/>
      </pc:docMkLst>
      <pc:sldChg chg="add">
        <pc:chgData name="Jarvon Carson" userId="f1f62c45-4a19-4f8e-934b-b4c64f876624" providerId="ADAL" clId="{EA88B5DD-63F3-4520-83CA-7D39FB6CA8AC}" dt="2021-04-16T13:14:26.508" v="383"/>
        <pc:sldMkLst>
          <pc:docMk/>
          <pc:sldMk cId="1492239085" sldId="259"/>
        </pc:sldMkLst>
      </pc:sldChg>
      <pc:sldChg chg="add">
        <pc:chgData name="Jarvon Carson" userId="f1f62c45-4a19-4f8e-934b-b4c64f876624" providerId="ADAL" clId="{EA88B5DD-63F3-4520-83CA-7D39FB6CA8AC}" dt="2021-04-16T13:14:26.508" v="383"/>
        <pc:sldMkLst>
          <pc:docMk/>
          <pc:sldMk cId="33294878" sldId="260"/>
        </pc:sldMkLst>
      </pc:sldChg>
      <pc:sldChg chg="add">
        <pc:chgData name="Jarvon Carson" userId="f1f62c45-4a19-4f8e-934b-b4c64f876624" providerId="ADAL" clId="{EA88B5DD-63F3-4520-83CA-7D39FB6CA8AC}" dt="2021-04-16T13:14:26.508" v="383"/>
        <pc:sldMkLst>
          <pc:docMk/>
          <pc:sldMk cId="2747782567" sldId="261"/>
        </pc:sldMkLst>
      </pc:sldChg>
      <pc:sldChg chg="modSp mod modAnim">
        <pc:chgData name="Jarvon Carson" userId="f1f62c45-4a19-4f8e-934b-b4c64f876624" providerId="ADAL" clId="{EA88B5DD-63F3-4520-83CA-7D39FB6CA8AC}" dt="2021-04-16T13:12:56.521" v="374" actId="20577"/>
        <pc:sldMkLst>
          <pc:docMk/>
          <pc:sldMk cId="0" sldId="263"/>
        </pc:sldMkLst>
        <pc:spChg chg="mod">
          <ac:chgData name="Jarvon Carson" userId="f1f62c45-4a19-4f8e-934b-b4c64f876624" providerId="ADAL" clId="{EA88B5DD-63F3-4520-83CA-7D39FB6CA8AC}" dt="2021-04-16T13:12:26.697" v="366" actId="207"/>
          <ac:spMkLst>
            <pc:docMk/>
            <pc:sldMk cId="0" sldId="263"/>
            <ac:spMk id="101" creationId="{00000000-0000-0000-0000-000000000000}"/>
          </ac:spMkLst>
        </pc:spChg>
        <pc:spChg chg="mod">
          <ac:chgData name="Jarvon Carson" userId="f1f62c45-4a19-4f8e-934b-b4c64f876624" providerId="ADAL" clId="{EA88B5DD-63F3-4520-83CA-7D39FB6CA8AC}" dt="2021-04-16T13:12:56.521" v="374" actId="20577"/>
          <ac:spMkLst>
            <pc:docMk/>
            <pc:sldMk cId="0" sldId="263"/>
            <ac:spMk id="102" creationId="{00000000-0000-0000-0000-000000000000}"/>
          </ac:spMkLst>
        </pc:spChg>
      </pc:sldChg>
      <pc:sldChg chg="modSp mod">
        <pc:chgData name="Jarvon Carson" userId="f1f62c45-4a19-4f8e-934b-b4c64f876624" providerId="ADAL" clId="{EA88B5DD-63F3-4520-83CA-7D39FB6CA8AC}" dt="2021-04-16T13:13:44.948" v="382" actId="20577"/>
        <pc:sldMkLst>
          <pc:docMk/>
          <pc:sldMk cId="0" sldId="264"/>
        </pc:sldMkLst>
        <pc:spChg chg="mod">
          <ac:chgData name="Jarvon Carson" userId="f1f62c45-4a19-4f8e-934b-b4c64f876624" providerId="ADAL" clId="{EA88B5DD-63F3-4520-83CA-7D39FB6CA8AC}" dt="2021-04-16T13:13:26.881" v="379" actId="207"/>
          <ac:spMkLst>
            <pc:docMk/>
            <pc:sldMk cId="0" sldId="264"/>
            <ac:spMk id="108" creationId="{00000000-0000-0000-0000-000000000000}"/>
          </ac:spMkLst>
        </pc:spChg>
        <pc:spChg chg="mod">
          <ac:chgData name="Jarvon Carson" userId="f1f62c45-4a19-4f8e-934b-b4c64f876624" providerId="ADAL" clId="{EA88B5DD-63F3-4520-83CA-7D39FB6CA8AC}" dt="2021-04-16T13:13:44.948" v="382" actId="20577"/>
          <ac:spMkLst>
            <pc:docMk/>
            <pc:sldMk cId="0" sldId="264"/>
            <ac:spMk id="109" creationId="{00000000-0000-0000-0000-000000000000}"/>
          </ac:spMkLst>
        </pc:spChg>
      </pc:sldChg>
      <pc:sldChg chg="modSp mod">
        <pc:chgData name="Jarvon Carson" userId="f1f62c45-4a19-4f8e-934b-b4c64f876624" providerId="ADAL" clId="{EA88B5DD-63F3-4520-83CA-7D39FB6CA8AC}" dt="2021-04-16T12:44:31.312" v="59" actId="207"/>
        <pc:sldMkLst>
          <pc:docMk/>
          <pc:sldMk cId="348903906" sldId="267"/>
        </pc:sldMkLst>
        <pc:spChg chg="mod">
          <ac:chgData name="Jarvon Carson" userId="f1f62c45-4a19-4f8e-934b-b4c64f876624" providerId="ADAL" clId="{EA88B5DD-63F3-4520-83CA-7D39FB6CA8AC}" dt="2021-04-16T12:44:31.312" v="59" actId="207"/>
          <ac:spMkLst>
            <pc:docMk/>
            <pc:sldMk cId="348903906" sldId="267"/>
            <ac:spMk id="2" creationId="{00000000-0000-0000-0000-000000000000}"/>
          </ac:spMkLst>
        </pc:spChg>
      </pc:sldChg>
      <pc:sldChg chg="modSp mod">
        <pc:chgData name="Jarvon Carson" userId="f1f62c45-4a19-4f8e-934b-b4c64f876624" providerId="ADAL" clId="{EA88B5DD-63F3-4520-83CA-7D39FB6CA8AC}" dt="2021-04-16T13:13:16.032" v="378" actId="20577"/>
        <pc:sldMkLst>
          <pc:docMk/>
          <pc:sldMk cId="4204093804" sldId="272"/>
        </pc:sldMkLst>
        <pc:spChg chg="mod">
          <ac:chgData name="Jarvon Carson" userId="f1f62c45-4a19-4f8e-934b-b4c64f876624" providerId="ADAL" clId="{EA88B5DD-63F3-4520-83CA-7D39FB6CA8AC}" dt="2021-04-16T13:13:16.032" v="378" actId="20577"/>
          <ac:spMkLst>
            <pc:docMk/>
            <pc:sldMk cId="4204093804" sldId="272"/>
            <ac:spMk id="4" creationId="{91116BA0-FA7A-42DC-822F-04C515FD2810}"/>
          </ac:spMkLst>
        </pc:spChg>
      </pc:sldChg>
      <pc:sldChg chg="modSp mod">
        <pc:chgData name="Jarvon Carson" userId="f1f62c45-4a19-4f8e-934b-b4c64f876624" providerId="ADAL" clId="{EA88B5DD-63F3-4520-83CA-7D39FB6CA8AC}" dt="2021-04-16T12:51:05.606" v="109" actId="20577"/>
        <pc:sldMkLst>
          <pc:docMk/>
          <pc:sldMk cId="630783217" sldId="275"/>
        </pc:sldMkLst>
        <pc:spChg chg="mod">
          <ac:chgData name="Jarvon Carson" userId="f1f62c45-4a19-4f8e-934b-b4c64f876624" providerId="ADAL" clId="{EA88B5DD-63F3-4520-83CA-7D39FB6CA8AC}" dt="2021-04-16T12:50:07.788" v="104" actId="207"/>
          <ac:spMkLst>
            <pc:docMk/>
            <pc:sldMk cId="630783217" sldId="275"/>
            <ac:spMk id="4" creationId="{4072CD5C-7680-49A1-99A3-5E89E56F59BE}"/>
          </ac:spMkLst>
        </pc:spChg>
        <pc:spChg chg="mod">
          <ac:chgData name="Jarvon Carson" userId="f1f62c45-4a19-4f8e-934b-b4c64f876624" providerId="ADAL" clId="{EA88B5DD-63F3-4520-83CA-7D39FB6CA8AC}" dt="2021-04-16T12:51:05.606" v="109" actId="20577"/>
          <ac:spMkLst>
            <pc:docMk/>
            <pc:sldMk cId="630783217" sldId="275"/>
            <ac:spMk id="5" creationId="{FC9B5253-04A9-4876-A071-9A5C67C56140}"/>
          </ac:spMkLst>
        </pc:spChg>
      </pc:sldChg>
      <pc:sldChg chg="modSp mod">
        <pc:chgData name="Jarvon Carson" userId="f1f62c45-4a19-4f8e-934b-b4c64f876624" providerId="ADAL" clId="{EA88B5DD-63F3-4520-83CA-7D39FB6CA8AC}" dt="2021-04-16T12:49:49.869" v="103" actId="20577"/>
        <pc:sldMkLst>
          <pc:docMk/>
          <pc:sldMk cId="1582455913" sldId="276"/>
        </pc:sldMkLst>
        <pc:spChg chg="mod">
          <ac:chgData name="Jarvon Carson" userId="f1f62c45-4a19-4f8e-934b-b4c64f876624" providerId="ADAL" clId="{EA88B5DD-63F3-4520-83CA-7D39FB6CA8AC}" dt="2021-04-16T12:48:46.680" v="88" actId="207"/>
          <ac:spMkLst>
            <pc:docMk/>
            <pc:sldMk cId="1582455913" sldId="276"/>
            <ac:spMk id="2" creationId="{4BFF9123-2252-400C-8A07-96B0CB07385D}"/>
          </ac:spMkLst>
        </pc:spChg>
        <pc:spChg chg="mod">
          <ac:chgData name="Jarvon Carson" userId="f1f62c45-4a19-4f8e-934b-b4c64f876624" providerId="ADAL" clId="{EA88B5DD-63F3-4520-83CA-7D39FB6CA8AC}" dt="2021-04-16T12:49:49.869" v="103" actId="20577"/>
          <ac:spMkLst>
            <pc:docMk/>
            <pc:sldMk cId="1582455913" sldId="276"/>
            <ac:spMk id="3" creationId="{863B378D-AA91-4F77-875D-5DD3B230B843}"/>
          </ac:spMkLst>
        </pc:spChg>
      </pc:sldChg>
      <pc:sldChg chg="modSp mod">
        <pc:chgData name="Jarvon Carson" userId="f1f62c45-4a19-4f8e-934b-b4c64f876624" providerId="ADAL" clId="{EA88B5DD-63F3-4520-83CA-7D39FB6CA8AC}" dt="2021-04-16T12:46:47.155" v="77" actId="207"/>
        <pc:sldMkLst>
          <pc:docMk/>
          <pc:sldMk cId="3056316814" sldId="436"/>
        </pc:sldMkLst>
        <pc:spChg chg="mod">
          <ac:chgData name="Jarvon Carson" userId="f1f62c45-4a19-4f8e-934b-b4c64f876624" providerId="ADAL" clId="{EA88B5DD-63F3-4520-83CA-7D39FB6CA8AC}" dt="2021-04-16T12:46:47.155" v="77" actId="207"/>
          <ac:spMkLst>
            <pc:docMk/>
            <pc:sldMk cId="3056316814" sldId="436"/>
            <ac:spMk id="2" creationId="{7F955CD2-7674-4CCB-941B-945DAB0A8EAC}"/>
          </ac:spMkLst>
        </pc:spChg>
      </pc:sldChg>
      <pc:sldChg chg="modSp mod">
        <pc:chgData name="Jarvon Carson" userId="f1f62c45-4a19-4f8e-934b-b4c64f876624" providerId="ADAL" clId="{EA88B5DD-63F3-4520-83CA-7D39FB6CA8AC}" dt="2021-04-16T12:46:35.246" v="76" actId="20577"/>
        <pc:sldMkLst>
          <pc:docMk/>
          <pc:sldMk cId="110308355" sldId="494"/>
        </pc:sldMkLst>
        <pc:spChg chg="mod">
          <ac:chgData name="Jarvon Carson" userId="f1f62c45-4a19-4f8e-934b-b4c64f876624" providerId="ADAL" clId="{EA88B5DD-63F3-4520-83CA-7D39FB6CA8AC}" dt="2021-04-16T12:46:28.264" v="67" actId="207"/>
          <ac:spMkLst>
            <pc:docMk/>
            <pc:sldMk cId="110308355" sldId="494"/>
            <ac:spMk id="7" creationId="{5AF46F70-F856-484C-850F-921FF3248B8F}"/>
          </ac:spMkLst>
        </pc:spChg>
        <pc:spChg chg="mod">
          <ac:chgData name="Jarvon Carson" userId="f1f62c45-4a19-4f8e-934b-b4c64f876624" providerId="ADAL" clId="{EA88B5DD-63F3-4520-83CA-7D39FB6CA8AC}" dt="2021-04-16T12:46:35.246" v="76" actId="20577"/>
          <ac:spMkLst>
            <pc:docMk/>
            <pc:sldMk cId="110308355" sldId="494"/>
            <ac:spMk id="8" creationId="{944494CF-0869-447F-9736-B956B8A754E0}"/>
          </ac:spMkLst>
        </pc:spChg>
      </pc:sldChg>
      <pc:sldChg chg="modSp mod delCm">
        <pc:chgData name="Jarvon Carson" userId="f1f62c45-4a19-4f8e-934b-b4c64f876624" providerId="ADAL" clId="{EA88B5DD-63F3-4520-83CA-7D39FB6CA8AC}" dt="2021-04-16T12:45:41.962" v="64"/>
        <pc:sldMkLst>
          <pc:docMk/>
          <pc:sldMk cId="454498631" sldId="522"/>
        </pc:sldMkLst>
        <pc:spChg chg="mod">
          <ac:chgData name="Jarvon Carson" userId="f1f62c45-4a19-4f8e-934b-b4c64f876624" providerId="ADAL" clId="{EA88B5DD-63F3-4520-83CA-7D39FB6CA8AC}" dt="2021-04-16T12:45:20.061" v="63" actId="207"/>
          <ac:spMkLst>
            <pc:docMk/>
            <pc:sldMk cId="454498631" sldId="522"/>
            <ac:spMk id="3" creationId="{00000000-0000-0000-0000-000000000000}"/>
          </ac:spMkLst>
        </pc:spChg>
        <pc:spChg chg="mod">
          <ac:chgData name="Jarvon Carson" userId="f1f62c45-4a19-4f8e-934b-b4c64f876624" providerId="ADAL" clId="{EA88B5DD-63F3-4520-83CA-7D39FB6CA8AC}" dt="2021-04-16T12:45:41.962" v="64"/>
          <ac:spMkLst>
            <pc:docMk/>
            <pc:sldMk cId="454498631" sldId="522"/>
            <ac:spMk id="4" creationId="{0FEECA3F-2364-4000-9A2F-D2A4743B6AF4}"/>
          </ac:spMkLst>
        </pc:spChg>
      </pc:sldChg>
      <pc:sldChg chg="modSp mod">
        <pc:chgData name="Jarvon Carson" userId="f1f62c45-4a19-4f8e-934b-b4c64f876624" providerId="ADAL" clId="{EA88B5DD-63F3-4520-83CA-7D39FB6CA8AC}" dt="2021-04-16T12:48:09.648" v="84" actId="1076"/>
        <pc:sldMkLst>
          <pc:docMk/>
          <pc:sldMk cId="570995642" sldId="541"/>
        </pc:sldMkLst>
        <pc:spChg chg="mod">
          <ac:chgData name="Jarvon Carson" userId="f1f62c45-4a19-4f8e-934b-b4c64f876624" providerId="ADAL" clId="{EA88B5DD-63F3-4520-83CA-7D39FB6CA8AC}" dt="2021-04-16T12:47:23.973" v="79" actId="207"/>
          <ac:spMkLst>
            <pc:docMk/>
            <pc:sldMk cId="570995642" sldId="541"/>
            <ac:spMk id="2" creationId="{2858E443-B492-45B5-9035-D62751967C72}"/>
          </ac:spMkLst>
        </pc:spChg>
        <pc:spChg chg="mod">
          <ac:chgData name="Jarvon Carson" userId="f1f62c45-4a19-4f8e-934b-b4c64f876624" providerId="ADAL" clId="{EA88B5DD-63F3-4520-83CA-7D39FB6CA8AC}" dt="2021-04-16T12:48:09.648" v="84" actId="1076"/>
          <ac:spMkLst>
            <pc:docMk/>
            <pc:sldMk cId="570995642" sldId="541"/>
            <ac:spMk id="3" creationId="{F4616CF2-7D3F-4E9D-88D9-E25A67B766F2}"/>
          </ac:spMkLst>
        </pc:spChg>
      </pc:sldChg>
      <pc:sldChg chg="modSp mod">
        <pc:chgData name="Jarvon Carson" userId="f1f62c45-4a19-4f8e-934b-b4c64f876624" providerId="ADAL" clId="{EA88B5DD-63F3-4520-83CA-7D39FB6CA8AC}" dt="2021-04-16T12:44:25.183" v="58" actId="207"/>
        <pc:sldMkLst>
          <pc:docMk/>
          <pc:sldMk cId="975183711" sldId="542"/>
        </pc:sldMkLst>
        <pc:spChg chg="mod">
          <ac:chgData name="Jarvon Carson" userId="f1f62c45-4a19-4f8e-934b-b4c64f876624" providerId="ADAL" clId="{EA88B5DD-63F3-4520-83CA-7D39FB6CA8AC}" dt="2021-04-16T12:44:25.183" v="58" actId="207"/>
          <ac:spMkLst>
            <pc:docMk/>
            <pc:sldMk cId="975183711" sldId="542"/>
            <ac:spMk id="2" creationId="{00000000-0000-0000-0000-000000000000}"/>
          </ac:spMkLst>
        </pc:spChg>
      </pc:sldChg>
      <pc:sldChg chg="modSp mod">
        <pc:chgData name="Jarvon Carson" userId="f1f62c45-4a19-4f8e-934b-b4c64f876624" providerId="ADAL" clId="{EA88B5DD-63F3-4520-83CA-7D39FB6CA8AC}" dt="2021-04-16T13:08:00.472" v="315" actId="207"/>
        <pc:sldMkLst>
          <pc:docMk/>
          <pc:sldMk cId="1917303171" sldId="549"/>
        </pc:sldMkLst>
        <pc:spChg chg="mod">
          <ac:chgData name="Jarvon Carson" userId="f1f62c45-4a19-4f8e-934b-b4c64f876624" providerId="ADAL" clId="{EA88B5DD-63F3-4520-83CA-7D39FB6CA8AC}" dt="2021-04-16T13:08:00.472" v="315" actId="207"/>
          <ac:spMkLst>
            <pc:docMk/>
            <pc:sldMk cId="1917303171" sldId="549"/>
            <ac:spMk id="6" creationId="{CAC67A78-2370-4D1A-BD71-B557ABC60BDC}"/>
          </ac:spMkLst>
        </pc:spChg>
      </pc:sldChg>
      <pc:sldChg chg="delSp mod">
        <pc:chgData name="Jarvon Carson" userId="f1f62c45-4a19-4f8e-934b-b4c64f876624" providerId="ADAL" clId="{EA88B5DD-63F3-4520-83CA-7D39FB6CA8AC}" dt="2021-04-16T12:44:42.465" v="60" actId="478"/>
        <pc:sldMkLst>
          <pc:docMk/>
          <pc:sldMk cId="3952260480" sldId="553"/>
        </pc:sldMkLst>
        <pc:spChg chg="del">
          <ac:chgData name="Jarvon Carson" userId="f1f62c45-4a19-4f8e-934b-b4c64f876624" providerId="ADAL" clId="{EA88B5DD-63F3-4520-83CA-7D39FB6CA8AC}" dt="2021-04-16T12:44:42.465" v="60" actId="478"/>
          <ac:spMkLst>
            <pc:docMk/>
            <pc:sldMk cId="3952260480" sldId="553"/>
            <ac:spMk id="2" creationId="{409FD4D6-4082-4660-A55C-A36AAF6BDC49}"/>
          </ac:spMkLst>
        </pc:spChg>
      </pc:sldChg>
      <pc:sldChg chg="modSp mod">
        <pc:chgData name="Jarvon Carson" userId="f1f62c45-4a19-4f8e-934b-b4c64f876624" providerId="ADAL" clId="{EA88B5DD-63F3-4520-83CA-7D39FB6CA8AC}" dt="2021-04-16T12:44:16.638" v="57" actId="207"/>
        <pc:sldMkLst>
          <pc:docMk/>
          <pc:sldMk cId="3462251080" sldId="554"/>
        </pc:sldMkLst>
        <pc:spChg chg="mod">
          <ac:chgData name="Jarvon Carson" userId="f1f62c45-4a19-4f8e-934b-b4c64f876624" providerId="ADAL" clId="{EA88B5DD-63F3-4520-83CA-7D39FB6CA8AC}" dt="2021-04-16T12:44:16.638" v="57" actId="207"/>
          <ac:spMkLst>
            <pc:docMk/>
            <pc:sldMk cId="3462251080" sldId="554"/>
            <ac:spMk id="4" creationId="{30222C62-3C28-4D5C-8F26-847C78D2B513}"/>
          </ac:spMkLst>
        </pc:spChg>
        <pc:picChg chg="mod">
          <ac:chgData name="Jarvon Carson" userId="f1f62c45-4a19-4f8e-934b-b4c64f876624" providerId="ADAL" clId="{EA88B5DD-63F3-4520-83CA-7D39FB6CA8AC}" dt="2021-04-16T12:42:39.102" v="54" actId="14100"/>
          <ac:picMkLst>
            <pc:docMk/>
            <pc:sldMk cId="3462251080" sldId="554"/>
            <ac:picMk id="5" creationId="{283BE024-712F-44C3-8D4A-F626D906A628}"/>
          </ac:picMkLst>
        </pc:picChg>
      </pc:sldChg>
      <pc:sldChg chg="modSp mod">
        <pc:chgData name="Jarvon Carson" userId="f1f62c45-4a19-4f8e-934b-b4c64f876624" providerId="ADAL" clId="{EA88B5DD-63F3-4520-83CA-7D39FB6CA8AC}" dt="2021-04-16T13:07:53.321" v="314" actId="207"/>
        <pc:sldMkLst>
          <pc:docMk/>
          <pc:sldMk cId="156596421" sldId="555"/>
        </pc:sldMkLst>
        <pc:spChg chg="mod">
          <ac:chgData name="Jarvon Carson" userId="f1f62c45-4a19-4f8e-934b-b4c64f876624" providerId="ADAL" clId="{EA88B5DD-63F3-4520-83CA-7D39FB6CA8AC}" dt="2021-04-16T13:07:53.321" v="314" actId="207"/>
          <ac:spMkLst>
            <pc:docMk/>
            <pc:sldMk cId="156596421" sldId="555"/>
            <ac:spMk id="4" creationId="{7326A545-1B7A-43C1-B7B7-F923131D1028}"/>
          </ac:spMkLst>
        </pc:spChg>
      </pc:sldChg>
      <pc:sldChg chg="modSp mod">
        <pc:chgData name="Jarvon Carson" userId="f1f62c45-4a19-4f8e-934b-b4c64f876624" providerId="ADAL" clId="{EA88B5DD-63F3-4520-83CA-7D39FB6CA8AC}" dt="2021-04-16T13:00:24.976" v="257" actId="123"/>
        <pc:sldMkLst>
          <pc:docMk/>
          <pc:sldMk cId="3165000971" sldId="556"/>
        </pc:sldMkLst>
        <pc:spChg chg="mod">
          <ac:chgData name="Jarvon Carson" userId="f1f62c45-4a19-4f8e-934b-b4c64f876624" providerId="ADAL" clId="{EA88B5DD-63F3-4520-83CA-7D39FB6CA8AC}" dt="2021-04-16T12:53:37.828" v="140" actId="20577"/>
          <ac:spMkLst>
            <pc:docMk/>
            <pc:sldMk cId="3165000971" sldId="556"/>
            <ac:spMk id="2" creationId="{9B6EB7F3-246D-4A35-A9EB-04C1FFF012E5}"/>
          </ac:spMkLst>
        </pc:spChg>
        <pc:spChg chg="mod">
          <ac:chgData name="Jarvon Carson" userId="f1f62c45-4a19-4f8e-934b-b4c64f876624" providerId="ADAL" clId="{EA88B5DD-63F3-4520-83CA-7D39FB6CA8AC}" dt="2021-04-16T13:00:24.976" v="257" actId="123"/>
          <ac:spMkLst>
            <pc:docMk/>
            <pc:sldMk cId="3165000971" sldId="556"/>
            <ac:spMk id="3" creationId="{B7D9E7FC-E6A5-4693-BC72-515A5DBF615F}"/>
          </ac:spMkLst>
        </pc:spChg>
      </pc:sldChg>
      <pc:sldChg chg="modSp mod">
        <pc:chgData name="Jarvon Carson" userId="f1f62c45-4a19-4f8e-934b-b4c64f876624" providerId="ADAL" clId="{EA88B5DD-63F3-4520-83CA-7D39FB6CA8AC}" dt="2021-04-16T13:12:04.555" v="360" actId="255"/>
        <pc:sldMkLst>
          <pc:docMk/>
          <pc:sldMk cId="2943689407" sldId="557"/>
        </pc:sldMkLst>
        <pc:spChg chg="mod">
          <ac:chgData name="Jarvon Carson" userId="f1f62c45-4a19-4f8e-934b-b4c64f876624" providerId="ADAL" clId="{EA88B5DD-63F3-4520-83CA-7D39FB6CA8AC}" dt="2021-04-16T13:11:57.971" v="359" actId="207"/>
          <ac:spMkLst>
            <pc:docMk/>
            <pc:sldMk cId="2943689407" sldId="557"/>
            <ac:spMk id="2" creationId="{A73CC328-EB13-4EB7-A2D0-F23DF2AEFBBD}"/>
          </ac:spMkLst>
        </pc:spChg>
        <pc:spChg chg="mod">
          <ac:chgData name="Jarvon Carson" userId="f1f62c45-4a19-4f8e-934b-b4c64f876624" providerId="ADAL" clId="{EA88B5DD-63F3-4520-83CA-7D39FB6CA8AC}" dt="2021-04-16T13:12:04.555" v="360" actId="255"/>
          <ac:spMkLst>
            <pc:docMk/>
            <pc:sldMk cId="2943689407" sldId="557"/>
            <ac:spMk id="3" creationId="{2FFC13BC-023C-4777-B17C-7271ACAEC4FC}"/>
          </ac:spMkLst>
        </pc:spChg>
      </pc:sldChg>
      <pc:sldChg chg="modSp mod">
        <pc:chgData name="Jarvon Carson" userId="f1f62c45-4a19-4f8e-934b-b4c64f876624" providerId="ADAL" clId="{EA88B5DD-63F3-4520-83CA-7D39FB6CA8AC}" dt="2021-04-16T12:48:34.610" v="87" actId="207"/>
        <pc:sldMkLst>
          <pc:docMk/>
          <pc:sldMk cId="3373225838" sldId="559"/>
        </pc:sldMkLst>
        <pc:spChg chg="mod">
          <ac:chgData name="Jarvon Carson" userId="f1f62c45-4a19-4f8e-934b-b4c64f876624" providerId="ADAL" clId="{EA88B5DD-63F3-4520-83CA-7D39FB6CA8AC}" dt="2021-04-16T12:48:34.610" v="87" actId="207"/>
          <ac:spMkLst>
            <pc:docMk/>
            <pc:sldMk cId="3373225838" sldId="559"/>
            <ac:spMk id="3" creationId="{CA22D8A6-D21D-45F9-A97A-3E7901F27DC0}"/>
          </ac:spMkLst>
        </pc:spChg>
        <pc:spChg chg="mod">
          <ac:chgData name="Jarvon Carson" userId="f1f62c45-4a19-4f8e-934b-b4c64f876624" providerId="ADAL" clId="{EA88B5DD-63F3-4520-83CA-7D39FB6CA8AC}" dt="2021-04-16T12:48:19.159" v="86" actId="207"/>
          <ac:spMkLst>
            <pc:docMk/>
            <pc:sldMk cId="3373225838" sldId="559"/>
            <ac:spMk id="4" creationId="{64F12B97-32E7-4F7D-B5F4-0161C7896B5E}"/>
          </ac:spMkLst>
        </pc:spChg>
      </pc:sldChg>
      <pc:sldChg chg="modSp mod">
        <pc:chgData name="Jarvon Carson" userId="f1f62c45-4a19-4f8e-934b-b4c64f876624" providerId="ADAL" clId="{EA88B5DD-63F3-4520-83CA-7D39FB6CA8AC}" dt="2021-04-16T13:00:19.822" v="256" actId="123"/>
        <pc:sldMkLst>
          <pc:docMk/>
          <pc:sldMk cId="2715655001" sldId="560"/>
        </pc:sldMkLst>
        <pc:spChg chg="mod">
          <ac:chgData name="Jarvon Carson" userId="f1f62c45-4a19-4f8e-934b-b4c64f876624" providerId="ADAL" clId="{EA88B5DD-63F3-4520-83CA-7D39FB6CA8AC}" dt="2021-04-16T12:53:44.113" v="142" actId="20577"/>
          <ac:spMkLst>
            <pc:docMk/>
            <pc:sldMk cId="2715655001" sldId="560"/>
            <ac:spMk id="2" creationId="{E962F180-BD8F-4DB4-BA7C-D4DE86FA8364}"/>
          </ac:spMkLst>
        </pc:spChg>
        <pc:spChg chg="mod">
          <ac:chgData name="Jarvon Carson" userId="f1f62c45-4a19-4f8e-934b-b4c64f876624" providerId="ADAL" clId="{EA88B5DD-63F3-4520-83CA-7D39FB6CA8AC}" dt="2021-04-16T13:00:19.822" v="256" actId="123"/>
          <ac:spMkLst>
            <pc:docMk/>
            <pc:sldMk cId="2715655001" sldId="560"/>
            <ac:spMk id="3" creationId="{047937A3-AADD-445C-A668-FA11E8736506}"/>
          </ac:spMkLst>
        </pc:spChg>
      </pc:sldChg>
      <pc:sldChg chg="modSp mod">
        <pc:chgData name="Jarvon Carson" userId="f1f62c45-4a19-4f8e-934b-b4c64f876624" providerId="ADAL" clId="{EA88B5DD-63F3-4520-83CA-7D39FB6CA8AC}" dt="2021-04-16T13:00:11.256" v="254" actId="123"/>
        <pc:sldMkLst>
          <pc:docMk/>
          <pc:sldMk cId="3757330322" sldId="561"/>
        </pc:sldMkLst>
        <pc:spChg chg="mod">
          <ac:chgData name="Jarvon Carson" userId="f1f62c45-4a19-4f8e-934b-b4c64f876624" providerId="ADAL" clId="{EA88B5DD-63F3-4520-83CA-7D39FB6CA8AC}" dt="2021-04-16T12:56:37.512" v="185" actId="20577"/>
          <ac:spMkLst>
            <pc:docMk/>
            <pc:sldMk cId="3757330322" sldId="561"/>
            <ac:spMk id="2" creationId="{C04DAB2C-42C5-44C8-B713-AEDB83F148E6}"/>
          </ac:spMkLst>
        </pc:spChg>
        <pc:spChg chg="mod">
          <ac:chgData name="Jarvon Carson" userId="f1f62c45-4a19-4f8e-934b-b4c64f876624" providerId="ADAL" clId="{EA88B5DD-63F3-4520-83CA-7D39FB6CA8AC}" dt="2021-04-16T13:00:11.256" v="254" actId="123"/>
          <ac:spMkLst>
            <pc:docMk/>
            <pc:sldMk cId="3757330322" sldId="561"/>
            <ac:spMk id="3" creationId="{064BA285-BE04-4147-8662-7FA2FFDB69F7}"/>
          </ac:spMkLst>
        </pc:spChg>
      </pc:sldChg>
      <pc:sldChg chg="modSp mod">
        <pc:chgData name="Jarvon Carson" userId="f1f62c45-4a19-4f8e-934b-b4c64f876624" providerId="ADAL" clId="{EA88B5DD-63F3-4520-83CA-7D39FB6CA8AC}" dt="2021-04-16T13:00:06.331" v="253" actId="123"/>
        <pc:sldMkLst>
          <pc:docMk/>
          <pc:sldMk cId="3478100098" sldId="562"/>
        </pc:sldMkLst>
        <pc:spChg chg="mod">
          <ac:chgData name="Jarvon Carson" userId="f1f62c45-4a19-4f8e-934b-b4c64f876624" providerId="ADAL" clId="{EA88B5DD-63F3-4520-83CA-7D39FB6CA8AC}" dt="2021-04-16T12:57:36.863" v="202" actId="207"/>
          <ac:spMkLst>
            <pc:docMk/>
            <pc:sldMk cId="3478100098" sldId="562"/>
            <ac:spMk id="2" creationId="{4503553C-8501-4D97-9BF2-6471CACE7F51}"/>
          </ac:spMkLst>
        </pc:spChg>
        <pc:spChg chg="mod">
          <ac:chgData name="Jarvon Carson" userId="f1f62c45-4a19-4f8e-934b-b4c64f876624" providerId="ADAL" clId="{EA88B5DD-63F3-4520-83CA-7D39FB6CA8AC}" dt="2021-04-16T13:00:06.331" v="253" actId="123"/>
          <ac:spMkLst>
            <pc:docMk/>
            <pc:sldMk cId="3478100098" sldId="562"/>
            <ac:spMk id="3" creationId="{405CB65C-B1C9-4CCE-A5E3-8EA3DA82B600}"/>
          </ac:spMkLst>
        </pc:spChg>
      </pc:sldChg>
      <pc:sldChg chg="modSp mod">
        <pc:chgData name="Jarvon Carson" userId="f1f62c45-4a19-4f8e-934b-b4c64f876624" providerId="ADAL" clId="{EA88B5DD-63F3-4520-83CA-7D39FB6CA8AC}" dt="2021-04-16T13:00:16.030" v="255" actId="123"/>
        <pc:sldMkLst>
          <pc:docMk/>
          <pc:sldMk cId="2474087508" sldId="563"/>
        </pc:sldMkLst>
        <pc:spChg chg="mod">
          <ac:chgData name="Jarvon Carson" userId="f1f62c45-4a19-4f8e-934b-b4c64f876624" providerId="ADAL" clId="{EA88B5DD-63F3-4520-83CA-7D39FB6CA8AC}" dt="2021-04-16T12:54:47.334" v="158" actId="20577"/>
          <ac:spMkLst>
            <pc:docMk/>
            <pc:sldMk cId="2474087508" sldId="563"/>
            <ac:spMk id="2" creationId="{E445DE23-826A-4A7B-9621-EC43C9C735AC}"/>
          </ac:spMkLst>
        </pc:spChg>
        <pc:spChg chg="mod">
          <ac:chgData name="Jarvon Carson" userId="f1f62c45-4a19-4f8e-934b-b4c64f876624" providerId="ADAL" clId="{EA88B5DD-63F3-4520-83CA-7D39FB6CA8AC}" dt="2021-04-16T13:00:16.030" v="255" actId="123"/>
          <ac:spMkLst>
            <pc:docMk/>
            <pc:sldMk cId="2474087508" sldId="563"/>
            <ac:spMk id="3" creationId="{35F76F15-CB8E-4B84-830D-F4305729449C}"/>
          </ac:spMkLst>
        </pc:spChg>
      </pc:sldChg>
      <pc:sldChg chg="modSp mod">
        <pc:chgData name="Jarvon Carson" userId="f1f62c45-4a19-4f8e-934b-b4c64f876624" providerId="ADAL" clId="{EA88B5DD-63F3-4520-83CA-7D39FB6CA8AC}" dt="2021-04-16T13:00:43.914" v="260" actId="1076"/>
        <pc:sldMkLst>
          <pc:docMk/>
          <pc:sldMk cId="1974245078" sldId="564"/>
        </pc:sldMkLst>
        <pc:spChg chg="mod">
          <ac:chgData name="Jarvon Carson" userId="f1f62c45-4a19-4f8e-934b-b4c64f876624" providerId="ADAL" clId="{EA88B5DD-63F3-4520-83CA-7D39FB6CA8AC}" dt="2021-04-16T12:58:25.651" v="219" actId="207"/>
          <ac:spMkLst>
            <pc:docMk/>
            <pc:sldMk cId="1974245078" sldId="564"/>
            <ac:spMk id="4" creationId="{20C73892-834E-42D7-A76D-61315EA48E62}"/>
          </ac:spMkLst>
        </pc:spChg>
        <pc:spChg chg="mod">
          <ac:chgData name="Jarvon Carson" userId="f1f62c45-4a19-4f8e-934b-b4c64f876624" providerId="ADAL" clId="{EA88B5DD-63F3-4520-83CA-7D39FB6CA8AC}" dt="2021-04-16T13:00:43.914" v="260" actId="1076"/>
          <ac:spMkLst>
            <pc:docMk/>
            <pc:sldMk cId="1974245078" sldId="564"/>
            <ac:spMk id="5" creationId="{0D1DCC75-863A-42C0-B9A7-1045AA715407}"/>
          </ac:spMkLst>
        </pc:spChg>
      </pc:sldChg>
      <pc:sldChg chg="modSp mod">
        <pc:chgData name="Jarvon Carson" userId="f1f62c45-4a19-4f8e-934b-b4c64f876624" providerId="ADAL" clId="{EA88B5DD-63F3-4520-83CA-7D39FB6CA8AC}" dt="2021-04-16T13:01:35.025" v="276" actId="123"/>
        <pc:sldMkLst>
          <pc:docMk/>
          <pc:sldMk cId="1538509326" sldId="565"/>
        </pc:sldMkLst>
        <pc:spChg chg="mod">
          <ac:chgData name="Jarvon Carson" userId="f1f62c45-4a19-4f8e-934b-b4c64f876624" providerId="ADAL" clId="{EA88B5DD-63F3-4520-83CA-7D39FB6CA8AC}" dt="2021-04-16T13:01:09.300" v="274" actId="207"/>
          <ac:spMkLst>
            <pc:docMk/>
            <pc:sldMk cId="1538509326" sldId="565"/>
            <ac:spMk id="2" creationId="{F189C571-BD31-4CD2-A2A7-E5FB3BB85BC5}"/>
          </ac:spMkLst>
        </pc:spChg>
        <pc:spChg chg="mod">
          <ac:chgData name="Jarvon Carson" userId="f1f62c45-4a19-4f8e-934b-b4c64f876624" providerId="ADAL" clId="{EA88B5DD-63F3-4520-83CA-7D39FB6CA8AC}" dt="2021-04-16T13:01:35.025" v="276" actId="123"/>
          <ac:spMkLst>
            <pc:docMk/>
            <pc:sldMk cId="1538509326" sldId="565"/>
            <ac:spMk id="3" creationId="{D8E21452-F4D1-4A13-90A9-F97A3AD6E0F7}"/>
          </ac:spMkLst>
        </pc:spChg>
      </pc:sldChg>
      <pc:sldChg chg="modSp mod">
        <pc:chgData name="Jarvon Carson" userId="f1f62c45-4a19-4f8e-934b-b4c64f876624" providerId="ADAL" clId="{EA88B5DD-63F3-4520-83CA-7D39FB6CA8AC}" dt="2021-04-16T13:03:14.421" v="289" actId="207"/>
        <pc:sldMkLst>
          <pc:docMk/>
          <pc:sldMk cId="730867671" sldId="566"/>
        </pc:sldMkLst>
        <pc:spChg chg="mod">
          <ac:chgData name="Jarvon Carson" userId="f1f62c45-4a19-4f8e-934b-b4c64f876624" providerId="ADAL" clId="{EA88B5DD-63F3-4520-83CA-7D39FB6CA8AC}" dt="2021-04-16T13:03:02.211" v="288" actId="207"/>
          <ac:spMkLst>
            <pc:docMk/>
            <pc:sldMk cId="730867671" sldId="566"/>
            <ac:spMk id="2" creationId="{2917050A-3762-412D-BB1E-4EF63574A541}"/>
          </ac:spMkLst>
        </pc:spChg>
        <pc:spChg chg="mod">
          <ac:chgData name="Jarvon Carson" userId="f1f62c45-4a19-4f8e-934b-b4c64f876624" providerId="ADAL" clId="{EA88B5DD-63F3-4520-83CA-7D39FB6CA8AC}" dt="2021-04-16T13:03:14.421" v="289" actId="207"/>
          <ac:spMkLst>
            <pc:docMk/>
            <pc:sldMk cId="730867671" sldId="566"/>
            <ac:spMk id="3" creationId="{3A19AC89-B71F-4B1E-B5AB-95DF20CCEC49}"/>
          </ac:spMkLst>
        </pc:spChg>
      </pc:sldChg>
      <pc:sldChg chg="modSp mod">
        <pc:chgData name="Jarvon Carson" userId="f1f62c45-4a19-4f8e-934b-b4c64f876624" providerId="ADAL" clId="{EA88B5DD-63F3-4520-83CA-7D39FB6CA8AC}" dt="2021-04-16T13:08:11.608" v="316" actId="207"/>
        <pc:sldMkLst>
          <pc:docMk/>
          <pc:sldMk cId="2409381784" sldId="567"/>
        </pc:sldMkLst>
        <pc:spChg chg="mod">
          <ac:chgData name="Jarvon Carson" userId="f1f62c45-4a19-4f8e-934b-b4c64f876624" providerId="ADAL" clId="{EA88B5DD-63F3-4520-83CA-7D39FB6CA8AC}" dt="2021-04-16T13:08:11.608" v="316" actId="207"/>
          <ac:spMkLst>
            <pc:docMk/>
            <pc:sldMk cId="2409381784" sldId="567"/>
            <ac:spMk id="5" creationId="{4B255069-4094-45EA-82C5-13178B1153EC}"/>
          </ac:spMkLst>
        </pc:spChg>
      </pc:sldChg>
      <pc:sldChg chg="modSp mod">
        <pc:chgData name="Jarvon Carson" userId="f1f62c45-4a19-4f8e-934b-b4c64f876624" providerId="ADAL" clId="{EA88B5DD-63F3-4520-83CA-7D39FB6CA8AC}" dt="2021-04-16T13:10:06.250" v="349" actId="20577"/>
        <pc:sldMkLst>
          <pc:docMk/>
          <pc:sldMk cId="1042928116" sldId="568"/>
        </pc:sldMkLst>
        <pc:spChg chg="mod">
          <ac:chgData name="Jarvon Carson" userId="f1f62c45-4a19-4f8e-934b-b4c64f876624" providerId="ADAL" clId="{EA88B5DD-63F3-4520-83CA-7D39FB6CA8AC}" dt="2021-04-16T13:09:50.572" v="345" actId="207"/>
          <ac:spMkLst>
            <pc:docMk/>
            <pc:sldMk cId="1042928116" sldId="568"/>
            <ac:spMk id="2" creationId="{1D1B4641-0E4C-4BDA-BD9E-681204718120}"/>
          </ac:spMkLst>
        </pc:spChg>
        <pc:spChg chg="mod">
          <ac:chgData name="Jarvon Carson" userId="f1f62c45-4a19-4f8e-934b-b4c64f876624" providerId="ADAL" clId="{EA88B5DD-63F3-4520-83CA-7D39FB6CA8AC}" dt="2021-04-16T13:10:06.250" v="349" actId="20577"/>
          <ac:spMkLst>
            <pc:docMk/>
            <pc:sldMk cId="1042928116" sldId="568"/>
            <ac:spMk id="3" creationId="{90B0D59E-BD51-4B4E-94D6-E80133D541AB}"/>
          </ac:spMkLst>
        </pc:spChg>
        <pc:spChg chg="mod">
          <ac:chgData name="Jarvon Carson" userId="f1f62c45-4a19-4f8e-934b-b4c64f876624" providerId="ADAL" clId="{EA88B5DD-63F3-4520-83CA-7D39FB6CA8AC}" dt="2021-04-16T13:09:46.735" v="344" actId="207"/>
          <ac:spMkLst>
            <pc:docMk/>
            <pc:sldMk cId="1042928116" sldId="568"/>
            <ac:spMk id="4" creationId="{01E5595A-C8EF-4427-A723-96F6F8DA1F26}"/>
          </ac:spMkLst>
        </pc:spChg>
      </pc:sldChg>
      <pc:sldChg chg="modSp mod">
        <pc:chgData name="Jarvon Carson" userId="f1f62c45-4a19-4f8e-934b-b4c64f876624" providerId="ADAL" clId="{EA88B5DD-63F3-4520-83CA-7D39FB6CA8AC}" dt="2021-04-16T13:10:26.503" v="351" actId="207"/>
        <pc:sldMkLst>
          <pc:docMk/>
          <pc:sldMk cId="3388265783" sldId="569"/>
        </pc:sldMkLst>
        <pc:spChg chg="mod">
          <ac:chgData name="Jarvon Carson" userId="f1f62c45-4a19-4f8e-934b-b4c64f876624" providerId="ADAL" clId="{EA88B5DD-63F3-4520-83CA-7D39FB6CA8AC}" dt="2021-04-16T13:10:26.503" v="351" actId="207"/>
          <ac:spMkLst>
            <pc:docMk/>
            <pc:sldMk cId="3388265783" sldId="569"/>
            <ac:spMk id="2" creationId="{F8D5B1CE-F040-4958-8D94-930CE0D4C19C}"/>
          </ac:spMkLst>
        </pc:spChg>
      </pc:sldChg>
      <pc:sldChg chg="modSp del mod">
        <pc:chgData name="Jarvon Carson" userId="f1f62c45-4a19-4f8e-934b-b4c64f876624" providerId="ADAL" clId="{EA88B5DD-63F3-4520-83CA-7D39FB6CA8AC}" dt="2021-04-16T13:11:52.542" v="358" actId="2696"/>
        <pc:sldMkLst>
          <pc:docMk/>
          <pc:sldMk cId="3333746883" sldId="570"/>
        </pc:sldMkLst>
        <pc:spChg chg="mod">
          <ac:chgData name="Jarvon Carson" userId="f1f62c45-4a19-4f8e-934b-b4c64f876624" providerId="ADAL" clId="{EA88B5DD-63F3-4520-83CA-7D39FB6CA8AC}" dt="2021-04-16T13:11:23.220" v="357" actId="207"/>
          <ac:spMkLst>
            <pc:docMk/>
            <pc:sldMk cId="3333746883" sldId="570"/>
            <ac:spMk id="2" creationId="{00461304-289F-440A-ABD5-9853089961AD}"/>
          </ac:spMkLst>
        </pc:spChg>
      </pc:sldChg>
      <pc:sldChg chg="modSp mod">
        <pc:chgData name="Jarvon Carson" userId="f1f62c45-4a19-4f8e-934b-b4c64f876624" providerId="ADAL" clId="{EA88B5DD-63F3-4520-83CA-7D39FB6CA8AC}" dt="2021-04-16T13:11:13.616" v="356" actId="207"/>
        <pc:sldMkLst>
          <pc:docMk/>
          <pc:sldMk cId="2575539893" sldId="571"/>
        </pc:sldMkLst>
        <pc:spChg chg="mod">
          <ac:chgData name="Jarvon Carson" userId="f1f62c45-4a19-4f8e-934b-b4c64f876624" providerId="ADAL" clId="{EA88B5DD-63F3-4520-83CA-7D39FB6CA8AC}" dt="2021-04-16T13:11:03.170" v="355" actId="207"/>
          <ac:spMkLst>
            <pc:docMk/>
            <pc:sldMk cId="2575539893" sldId="571"/>
            <ac:spMk id="2" creationId="{527F6DA1-D6A5-46B7-A44C-856C4B358C0F}"/>
          </ac:spMkLst>
        </pc:spChg>
        <pc:spChg chg="mod">
          <ac:chgData name="Jarvon Carson" userId="f1f62c45-4a19-4f8e-934b-b4c64f876624" providerId="ADAL" clId="{EA88B5DD-63F3-4520-83CA-7D39FB6CA8AC}" dt="2021-04-16T13:11:13.616" v="356" actId="207"/>
          <ac:spMkLst>
            <pc:docMk/>
            <pc:sldMk cId="2575539893" sldId="571"/>
            <ac:spMk id="3" creationId="{E4A82D85-CE2F-42AB-A519-240392103323}"/>
          </ac:spMkLst>
        </pc:spChg>
        <pc:spChg chg="mod">
          <ac:chgData name="Jarvon Carson" userId="f1f62c45-4a19-4f8e-934b-b4c64f876624" providerId="ADAL" clId="{EA88B5DD-63F3-4520-83CA-7D39FB6CA8AC}" dt="2021-04-16T13:10:59.492" v="354" actId="207"/>
          <ac:spMkLst>
            <pc:docMk/>
            <pc:sldMk cId="2575539893" sldId="571"/>
            <ac:spMk id="4" creationId="{99C63A64-6808-4045-9D27-06754442C948}"/>
          </ac:spMkLst>
        </pc:spChg>
      </pc:sldChg>
      <pc:sldChg chg="modSp mod">
        <pc:chgData name="Jarvon Carson" userId="f1f62c45-4a19-4f8e-934b-b4c64f876624" providerId="ADAL" clId="{EA88B5DD-63F3-4520-83CA-7D39FB6CA8AC}" dt="2021-04-16T13:09:25.058" v="342" actId="20577"/>
        <pc:sldMkLst>
          <pc:docMk/>
          <pc:sldMk cId="4082532205" sldId="572"/>
        </pc:sldMkLst>
        <pc:spChg chg="mod">
          <ac:chgData name="Jarvon Carson" userId="f1f62c45-4a19-4f8e-934b-b4c64f876624" providerId="ADAL" clId="{EA88B5DD-63F3-4520-83CA-7D39FB6CA8AC}" dt="2021-04-16T13:08:22.503" v="317" actId="207"/>
          <ac:spMkLst>
            <pc:docMk/>
            <pc:sldMk cId="4082532205" sldId="572"/>
            <ac:spMk id="2" creationId="{18EE870A-635C-4D6E-A089-5F7E2FC56F38}"/>
          </ac:spMkLst>
        </pc:spChg>
        <pc:spChg chg="mod">
          <ac:chgData name="Jarvon Carson" userId="f1f62c45-4a19-4f8e-934b-b4c64f876624" providerId="ADAL" clId="{EA88B5DD-63F3-4520-83CA-7D39FB6CA8AC}" dt="2021-04-16T13:09:25.058" v="342" actId="20577"/>
          <ac:spMkLst>
            <pc:docMk/>
            <pc:sldMk cId="4082532205" sldId="572"/>
            <ac:spMk id="3" creationId="{8185FFA6-B8C3-4474-B508-EB48EBCD1FED}"/>
          </ac:spMkLst>
        </pc:spChg>
      </pc:sldChg>
      <pc:sldChg chg="modSp mod">
        <pc:chgData name="Jarvon Carson" userId="f1f62c45-4a19-4f8e-934b-b4c64f876624" providerId="ADAL" clId="{EA88B5DD-63F3-4520-83CA-7D39FB6CA8AC}" dt="2021-04-16T13:10:14.092" v="350" actId="207"/>
        <pc:sldMkLst>
          <pc:docMk/>
          <pc:sldMk cId="22595344" sldId="573"/>
        </pc:sldMkLst>
        <pc:spChg chg="mod">
          <ac:chgData name="Jarvon Carson" userId="f1f62c45-4a19-4f8e-934b-b4c64f876624" providerId="ADAL" clId="{EA88B5DD-63F3-4520-83CA-7D39FB6CA8AC}" dt="2021-04-16T13:10:14.092" v="350" actId="207"/>
          <ac:spMkLst>
            <pc:docMk/>
            <pc:sldMk cId="22595344" sldId="573"/>
            <ac:spMk id="4" creationId="{63A2D255-B246-4284-BA8B-3C88837B740C}"/>
          </ac:spMkLst>
        </pc:spChg>
      </pc:sldChg>
      <pc:sldChg chg="modSp mod">
        <pc:chgData name="Jarvon Carson" userId="f1f62c45-4a19-4f8e-934b-b4c64f876624" providerId="ADAL" clId="{EA88B5DD-63F3-4520-83CA-7D39FB6CA8AC}" dt="2021-04-16T13:07:08.923" v="309" actId="20577"/>
        <pc:sldMkLst>
          <pc:docMk/>
          <pc:sldMk cId="991513516" sldId="574"/>
        </pc:sldMkLst>
        <pc:spChg chg="mod">
          <ac:chgData name="Jarvon Carson" userId="f1f62c45-4a19-4f8e-934b-b4c64f876624" providerId="ADAL" clId="{EA88B5DD-63F3-4520-83CA-7D39FB6CA8AC}" dt="2021-04-16T13:06:52.589" v="306" actId="1076"/>
          <ac:spMkLst>
            <pc:docMk/>
            <pc:sldMk cId="991513516" sldId="574"/>
            <ac:spMk id="2" creationId="{680876A2-B69C-45C5-96A0-E8BDE4072FF2}"/>
          </ac:spMkLst>
        </pc:spChg>
        <pc:spChg chg="mod">
          <ac:chgData name="Jarvon Carson" userId="f1f62c45-4a19-4f8e-934b-b4c64f876624" providerId="ADAL" clId="{EA88B5DD-63F3-4520-83CA-7D39FB6CA8AC}" dt="2021-04-16T13:07:08.923" v="309" actId="20577"/>
          <ac:spMkLst>
            <pc:docMk/>
            <pc:sldMk cId="991513516" sldId="574"/>
            <ac:spMk id="3" creationId="{DA5D60E1-530D-4E73-9242-158EB9377977}"/>
          </ac:spMkLst>
        </pc:spChg>
      </pc:sldChg>
      <pc:sldChg chg="modSp mod">
        <pc:chgData name="Jarvon Carson" userId="f1f62c45-4a19-4f8e-934b-b4c64f876624" providerId="ADAL" clId="{EA88B5DD-63F3-4520-83CA-7D39FB6CA8AC}" dt="2021-04-16T13:07:44.168" v="313" actId="20577"/>
        <pc:sldMkLst>
          <pc:docMk/>
          <pc:sldMk cId="766630397" sldId="575"/>
        </pc:sldMkLst>
        <pc:spChg chg="mod">
          <ac:chgData name="Jarvon Carson" userId="f1f62c45-4a19-4f8e-934b-b4c64f876624" providerId="ADAL" clId="{EA88B5DD-63F3-4520-83CA-7D39FB6CA8AC}" dt="2021-04-16T13:07:39.248" v="312" actId="207"/>
          <ac:spMkLst>
            <pc:docMk/>
            <pc:sldMk cId="766630397" sldId="575"/>
            <ac:spMk id="2" creationId="{AA1B6453-9EA8-4D0A-8D0B-DFF1D2D7FB64}"/>
          </ac:spMkLst>
        </pc:spChg>
        <pc:spChg chg="mod">
          <ac:chgData name="Jarvon Carson" userId="f1f62c45-4a19-4f8e-934b-b4c64f876624" providerId="ADAL" clId="{EA88B5DD-63F3-4520-83CA-7D39FB6CA8AC}" dt="2021-04-16T13:07:44.168" v="313" actId="20577"/>
          <ac:spMkLst>
            <pc:docMk/>
            <pc:sldMk cId="766630397" sldId="575"/>
            <ac:spMk id="3" creationId="{89742528-6C60-432F-A300-D4D209EF37C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2</a:t>
            </a:fld>
            <a:endParaRPr lang="en-US"/>
          </a:p>
        </p:txBody>
      </p:sp>
    </p:spTree>
    <p:extLst>
      <p:ext uri="{BB962C8B-B14F-4D97-AF65-F5344CB8AC3E}">
        <p14:creationId xmlns:p14="http://schemas.microsoft.com/office/powerpoint/2010/main" val="532330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3</a:t>
            </a:fld>
            <a:endParaRPr lang="en-US"/>
          </a:p>
        </p:txBody>
      </p:sp>
    </p:spTree>
    <p:extLst>
      <p:ext uri="{BB962C8B-B14F-4D97-AF65-F5344CB8AC3E}">
        <p14:creationId xmlns:p14="http://schemas.microsoft.com/office/powerpoint/2010/main" val="379333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B9D5FA-0CB9-4ECF-AAE3-DB77C415C8C0}" type="slidenum">
              <a:rPr lang="en-US" smtClean="0"/>
              <a:pPr/>
              <a:t>6</a:t>
            </a:fld>
            <a:endParaRPr lang="en-US"/>
          </a:p>
        </p:txBody>
      </p:sp>
    </p:spTree>
    <p:extLst>
      <p:ext uri="{BB962C8B-B14F-4D97-AF65-F5344CB8AC3E}">
        <p14:creationId xmlns:p14="http://schemas.microsoft.com/office/powerpoint/2010/main" val="2519005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8826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99" name="Google Shape;99;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06" name="Google Shape;106;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13" name="Google Shape;113;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0" name="Google Shape;12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sz="6600" b="1" i="0">
                <a:solidFill>
                  <a:srgbClr val="005CB8"/>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88888"/>
              </a:buClr>
              <a:buSzPts val="2800"/>
              <a:buNone/>
              <a:defRPr>
                <a:solidFill>
                  <a:srgbClr val="888888"/>
                </a:solidFill>
              </a:defRPr>
            </a:lvl1pPr>
            <a:lvl2pPr lvl="1" algn="ctr">
              <a:spcBef>
                <a:spcPts val="1800"/>
              </a:spcBef>
              <a:spcAft>
                <a:spcPts val="0"/>
              </a:spcAft>
              <a:buClr>
                <a:srgbClr val="888888"/>
              </a:buClr>
              <a:buSzPts val="2800"/>
              <a:buNone/>
              <a:defRPr>
                <a:solidFill>
                  <a:srgbClr val="888888"/>
                </a:solidFill>
              </a:defRPr>
            </a:lvl2pPr>
            <a:lvl3pPr lvl="2" algn="ctr">
              <a:spcBef>
                <a:spcPts val="1800"/>
              </a:spcBef>
              <a:spcAft>
                <a:spcPts val="0"/>
              </a:spcAft>
              <a:buClr>
                <a:srgbClr val="888888"/>
              </a:buClr>
              <a:buSzPts val="2800"/>
              <a:buNone/>
              <a:defRPr>
                <a:solidFill>
                  <a:srgbClr val="888888"/>
                </a:solidFill>
              </a:defRPr>
            </a:lvl3pPr>
            <a:lvl4pPr lvl="3" algn="ctr">
              <a:spcBef>
                <a:spcPts val="1800"/>
              </a:spcBef>
              <a:spcAft>
                <a:spcPts val="0"/>
              </a:spcAft>
              <a:buClr>
                <a:srgbClr val="888888"/>
              </a:buClr>
              <a:buSzPts val="2800"/>
              <a:buNone/>
              <a:defRPr>
                <a:solidFill>
                  <a:srgbClr val="888888"/>
                </a:solidFill>
              </a:defRPr>
            </a:lvl4pPr>
            <a:lvl5pPr lvl="4" algn="ctr">
              <a:spcBef>
                <a:spcPts val="1800"/>
              </a:spcBef>
              <a:spcAft>
                <a:spcPts val="0"/>
              </a:spcAft>
              <a:buClr>
                <a:srgbClr val="888888"/>
              </a:buClr>
              <a:buSzPts val="2800"/>
              <a:buNone/>
              <a:defRPr>
                <a:solidFill>
                  <a:srgbClr val="888888"/>
                </a:solidFill>
              </a:defRPr>
            </a:lvl5pPr>
            <a:lvl6pPr lvl="5" algn="ctr">
              <a:spcBef>
                <a:spcPts val="18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23"/>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23"/>
          <p:cNvSpPr txBox="1">
            <a:spLocks noGrp="1"/>
          </p:cNvSpPr>
          <p:nvPr>
            <p:ph type="body" idx="1"/>
          </p:nvPr>
        </p:nvSpPr>
        <p:spPr>
          <a:xfrm rot="5400000">
            <a:off x="2080418" y="203220"/>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2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2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opics">
    <p:spTree>
      <p:nvGrpSpPr>
        <p:cNvPr id="1" name=""/>
        <p:cNvGrpSpPr/>
        <p:nvPr/>
      </p:nvGrpSpPr>
      <p:grpSpPr>
        <a:xfrm>
          <a:off x="0" y="0"/>
          <a:ext cx="0" cy="0"/>
          <a:chOff x="0" y="0"/>
          <a:chExt cx="0" cy="0"/>
        </a:xfrm>
      </p:grpSpPr>
      <p:sp>
        <p:nvSpPr>
          <p:cNvPr id="5" name="Line 7"/>
          <p:cNvSpPr>
            <a:spLocks noChangeShapeType="1"/>
          </p:cNvSpPr>
          <p:nvPr userDrawn="1"/>
        </p:nvSpPr>
        <p:spPr bwMode="auto">
          <a:xfrm>
            <a:off x="457200" y="1219200"/>
            <a:ext cx="8229600" cy="0"/>
          </a:xfrm>
          <a:prstGeom prst="line">
            <a:avLst/>
          </a:prstGeom>
          <a:noFill/>
          <a:ln w="15875">
            <a:solidFill>
              <a:srgbClr val="C0C0C0"/>
            </a:solidFill>
            <a:round/>
            <a:headEnd/>
            <a:tailEnd/>
          </a:ln>
        </p:spPr>
        <p:txBody>
          <a:bodyPr wrap="none" anchor="ctr"/>
          <a:lstStyle/>
          <a:p>
            <a:pPr>
              <a:defRPr/>
            </a:pPr>
            <a:endParaRPr lang="en-US" dirty="0">
              <a:cs typeface="ＭＳ Ｐゴシック" charset="-128"/>
            </a:endParaRPr>
          </a:p>
        </p:txBody>
      </p:sp>
      <p:sp>
        <p:nvSpPr>
          <p:cNvPr id="3" name="Content Placeholder 2"/>
          <p:cNvSpPr>
            <a:spLocks noGrp="1"/>
          </p:cNvSpPr>
          <p:nvPr>
            <p:ph idx="1"/>
          </p:nvPr>
        </p:nvSpPr>
        <p:spPr>
          <a:xfrm>
            <a:off x="1028700" y="1752600"/>
            <a:ext cx="7086600" cy="3657600"/>
          </a:xfrm>
          <a:prstGeom prst="rect">
            <a:avLst/>
          </a:prstGeom>
        </p:spPr>
        <p:txBody>
          <a:bodyPr lIns="91440" rIns="91440"/>
          <a:lstStyle>
            <a:lvl1pPr>
              <a:buFont typeface="Arial"/>
              <a:buChar char="•"/>
              <a:defRPr sz="1800">
                <a:solidFill>
                  <a:srgbClr val="6EA92C"/>
                </a:solidFill>
                <a:latin typeface="Gill Sans"/>
                <a:cs typeface="Gill Sans"/>
              </a:defRPr>
            </a:lvl1pPr>
            <a:lvl2pPr marL="0" indent="-365760" algn="l">
              <a:buClr>
                <a:srgbClr val="004A80"/>
              </a:buClr>
              <a:buFont typeface="BankGothic Md BT"/>
              <a:buChar char="»"/>
              <a:defRPr sz="1800">
                <a:solidFill>
                  <a:srgbClr val="004A80"/>
                </a:solidFill>
                <a:latin typeface="Gill Sans"/>
                <a:cs typeface="Gill Sans"/>
              </a:defRPr>
            </a:lvl2pPr>
            <a:lvl3pPr>
              <a:defRPr>
                <a:solidFill>
                  <a:srgbClr val="6EA92C"/>
                </a:solidFill>
                <a:latin typeface="Gill Sans"/>
                <a:cs typeface="Gill Sans"/>
              </a:defRPr>
            </a:lvl3pPr>
            <a:lvl4pPr>
              <a:defRPr>
                <a:solidFill>
                  <a:srgbClr val="6EA92C"/>
                </a:solidFill>
                <a:latin typeface="Gill Sans"/>
                <a:cs typeface="Gill Sans"/>
              </a:defRPr>
            </a:lvl4pPr>
            <a:lvl5pPr>
              <a:defRPr>
                <a:solidFill>
                  <a:srgbClr val="6EA92C"/>
                </a:solidFill>
                <a:latin typeface="Gill Sans"/>
                <a:cs typeface="Gill Sans"/>
              </a:defRPr>
            </a:lvl5pPr>
          </a:lstStyle>
          <a:p>
            <a:pPr lvl="0"/>
            <a:r>
              <a:rPr lang="en-US" dirty="0"/>
              <a:t>Click to edit Master text styles</a:t>
            </a:r>
          </a:p>
          <a:p>
            <a:pPr lvl="1"/>
            <a:r>
              <a:rPr lang="en-US" dirty="0"/>
              <a:t>Second level</a:t>
            </a:r>
          </a:p>
        </p:txBody>
      </p:sp>
      <p:sp>
        <p:nvSpPr>
          <p:cNvPr id="15" name="Title 14"/>
          <p:cNvSpPr>
            <a:spLocks noGrp="1"/>
          </p:cNvSpPr>
          <p:nvPr>
            <p:ph type="title"/>
          </p:nvPr>
        </p:nvSpPr>
        <p:spPr>
          <a:xfrm>
            <a:off x="457200" y="609600"/>
            <a:ext cx="8229600" cy="609600"/>
          </a:xfrm>
          <a:prstGeom prst="rect">
            <a:avLst/>
          </a:prstGeom>
        </p:spPr>
        <p:txBody>
          <a:bodyPr vert="horz" anchor="t"/>
          <a:lstStyle>
            <a:lvl1pPr>
              <a:defRPr sz="2400"/>
            </a:lvl1pPr>
          </a:lstStyle>
          <a:p>
            <a:r>
              <a:rPr lang="en-US" dirty="0"/>
              <a:t>Click to edit Master title style</a:t>
            </a:r>
          </a:p>
        </p:txBody>
      </p:sp>
      <p:sp>
        <p:nvSpPr>
          <p:cNvPr id="10" name="Footer Placeholder 4"/>
          <p:cNvSpPr>
            <a:spLocks noGrp="1"/>
          </p:cNvSpPr>
          <p:nvPr>
            <p:ph type="ftr" sz="quarter" idx="16"/>
          </p:nvPr>
        </p:nvSpPr>
        <p:spPr>
          <a:xfrm>
            <a:off x="755945" y="6324600"/>
            <a:ext cx="7896131" cy="457200"/>
          </a:xfrm>
        </p:spPr>
        <p:txBody>
          <a:bodyPr/>
          <a:lstStyle>
            <a:lvl1pPr>
              <a:defRPr/>
            </a:lvl1pPr>
          </a:lstStyle>
          <a:p>
            <a:pPr>
              <a:defRPr/>
            </a:pPr>
            <a:r>
              <a:rPr lang="en-US" b="1"/>
              <a:t>www.councilforeconed.org </a:t>
            </a:r>
            <a:endParaRPr lang="en-US" b="1" dirty="0">
              <a:solidFill>
                <a:srgbClr val="1578BC"/>
              </a:solidFill>
            </a:endParaRPr>
          </a:p>
        </p:txBody>
      </p:sp>
      <p:sp>
        <p:nvSpPr>
          <p:cNvPr id="11" name="Slide Number Placeholder 8"/>
          <p:cNvSpPr>
            <a:spLocks noGrp="1"/>
          </p:cNvSpPr>
          <p:nvPr>
            <p:ph type="sldNum" sz="quarter" idx="17"/>
          </p:nvPr>
        </p:nvSpPr>
        <p:spPr>
          <a:xfrm>
            <a:off x="6553200" y="6477000"/>
            <a:ext cx="1905000" cy="457200"/>
          </a:xfrm>
        </p:spPr>
        <p:txBody>
          <a:bodyPr/>
          <a:lstStyle>
            <a:lvl1pPr>
              <a:defRPr/>
            </a:lvl1pPr>
          </a:lstStyle>
          <a:p>
            <a:fld id="{736A2A04-44CB-4FD5-A22C-EC7DA5CF840D}" type="slidenum">
              <a:rPr lang="en-US"/>
              <a:pPr/>
              <a:t>‹#›</a:t>
            </a:fld>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1800" y="481217"/>
            <a:ext cx="1905000" cy="713966"/>
          </a:xfrm>
          <a:prstGeom prst="rect">
            <a:avLst/>
          </a:prstGeom>
        </p:spPr>
      </p:pic>
    </p:spTree>
    <p:extLst>
      <p:ext uri="{BB962C8B-B14F-4D97-AF65-F5344CB8AC3E}">
        <p14:creationId xmlns:p14="http://schemas.microsoft.com/office/powerpoint/2010/main" val="1214383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649D9-4A5D-421D-B867-FADC0B3591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B436A0-ECBD-4A33-8F87-F413211733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38E96-FBEF-4443-BB84-B584EFAA0FA9}"/>
              </a:ext>
            </a:extLst>
          </p:cNvPr>
          <p:cNvSpPr>
            <a:spLocks noGrp="1"/>
          </p:cNvSpPr>
          <p:nvPr>
            <p:ph type="dt" sz="half" idx="10"/>
          </p:nvPr>
        </p:nvSpPr>
        <p:spPr/>
        <p:txBody>
          <a:bodyPr/>
          <a:lstStyle/>
          <a:p>
            <a:fld id="{798E049B-5FDD-4450-B347-E2428E24B9D1}" type="datetimeFigureOut">
              <a:rPr lang="en-US" smtClean="0"/>
              <a:t>4/16/2021</a:t>
            </a:fld>
            <a:endParaRPr lang="en-US"/>
          </a:p>
        </p:txBody>
      </p:sp>
      <p:sp>
        <p:nvSpPr>
          <p:cNvPr id="5" name="Footer Placeholder 4">
            <a:extLst>
              <a:ext uri="{FF2B5EF4-FFF2-40B4-BE49-F238E27FC236}">
                <a16:creationId xmlns:a16="http://schemas.microsoft.com/office/drawing/2014/main" id="{D46832E7-4DB4-4065-91BC-A3E4609ADE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4772D-191A-4CA0-92F0-49B9A006B071}"/>
              </a:ext>
            </a:extLst>
          </p:cNvPr>
          <p:cNvSpPr>
            <a:spLocks noGrp="1"/>
          </p:cNvSpPr>
          <p:nvPr>
            <p:ph type="sldNum" sz="quarter" idx="12"/>
          </p:nvPr>
        </p:nvSpPr>
        <p:spPr/>
        <p:txBody>
          <a:bodyPr/>
          <a:lstStyle/>
          <a:p>
            <a:fld id="{2AC47054-ACC4-4C10-96EB-56B939ED79F7}" type="slidenum">
              <a:rPr lang="en-US" smtClean="0"/>
              <a:t>‹#›</a:t>
            </a:fld>
            <a:endParaRPr lang="en-US"/>
          </a:p>
        </p:txBody>
      </p:sp>
    </p:spTree>
    <p:extLst>
      <p:ext uri="{BB962C8B-B14F-4D97-AF65-F5344CB8AC3E}">
        <p14:creationId xmlns:p14="http://schemas.microsoft.com/office/powerpoint/2010/main" val="3769091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5BB59CC-0612-0540-81B3-48F07AD85D32}" type="slidenum">
              <a:rPr lang="en-US" smtClean="0"/>
              <a:t>‹#›</a:t>
            </a:fld>
            <a:endParaRPr lang="en-US"/>
          </a:p>
        </p:txBody>
      </p:sp>
    </p:spTree>
    <p:extLst>
      <p:ext uri="{BB962C8B-B14F-4D97-AF65-F5344CB8AC3E}">
        <p14:creationId xmlns:p14="http://schemas.microsoft.com/office/powerpoint/2010/main" val="2862274087"/>
      </p:ext>
    </p:extLst>
  </p:cSld>
  <p:clrMapOvr>
    <a:masterClrMapping/>
  </p:clrMapOvr>
  <p:transition spd="slow" advTm="5000">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1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42500"/>
              </a:lnSpc>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 name="Google Shape;20;p1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rgbClr val="888888"/>
              </a:buClr>
              <a:buSzPts val="2000"/>
              <a:buNone/>
              <a:defRPr sz="2000">
                <a:solidFill>
                  <a:srgbClr val="888888"/>
                </a:solidFill>
              </a:defRPr>
            </a:lvl1pPr>
            <a:lvl2pPr marL="914400" lvl="1" indent="-228600" algn="l">
              <a:spcBef>
                <a:spcPts val="1800"/>
              </a:spcBef>
              <a:spcAft>
                <a:spcPts val="0"/>
              </a:spcAft>
              <a:buClr>
                <a:srgbClr val="888888"/>
              </a:buClr>
              <a:buSzPts val="1800"/>
              <a:buNone/>
              <a:defRPr sz="1800">
                <a:solidFill>
                  <a:srgbClr val="888888"/>
                </a:solidFill>
              </a:defRPr>
            </a:lvl2pPr>
            <a:lvl3pPr marL="1371600" lvl="2" indent="-228600" algn="l">
              <a:spcBef>
                <a:spcPts val="1800"/>
              </a:spcBef>
              <a:spcAft>
                <a:spcPts val="0"/>
              </a:spcAft>
              <a:buClr>
                <a:srgbClr val="888888"/>
              </a:buClr>
              <a:buSzPts val="1600"/>
              <a:buNone/>
              <a:defRPr sz="1600">
                <a:solidFill>
                  <a:srgbClr val="888888"/>
                </a:solidFill>
              </a:defRPr>
            </a:lvl3pPr>
            <a:lvl4pPr marL="1828800" lvl="3" indent="-228600" algn="l">
              <a:spcBef>
                <a:spcPts val="1800"/>
              </a:spcBef>
              <a:spcAft>
                <a:spcPts val="0"/>
              </a:spcAft>
              <a:buClr>
                <a:srgbClr val="888888"/>
              </a:buClr>
              <a:buSzPts val="1400"/>
              <a:buNone/>
              <a:defRPr sz="1400">
                <a:solidFill>
                  <a:srgbClr val="888888"/>
                </a:solidFill>
              </a:defRPr>
            </a:lvl4pPr>
            <a:lvl5pPr marL="2286000" lvl="4" indent="-228600" algn="l">
              <a:spcBef>
                <a:spcPts val="1800"/>
              </a:spcBef>
              <a:spcAft>
                <a:spcPts val="0"/>
              </a:spcAft>
              <a:buClr>
                <a:srgbClr val="888888"/>
              </a:buClr>
              <a:buSzPts val="1400"/>
              <a:buNone/>
              <a:defRPr sz="1400">
                <a:solidFill>
                  <a:srgbClr val="888888"/>
                </a:solidFill>
              </a:defRPr>
            </a:lvl5pPr>
            <a:lvl6pPr marL="2743200" lvl="5" indent="-228600" algn="l">
              <a:spcBef>
                <a:spcPts val="180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1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4" name="Google Shape;24;p1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
        <p:cNvGrpSpPr/>
        <p:nvPr/>
      </p:nvGrpSpPr>
      <p:grpSpPr>
        <a:xfrm>
          <a:off x="0" y="0"/>
          <a:ext cx="0" cy="0"/>
          <a:chOff x="0" y="0"/>
          <a:chExt cx="0" cy="0"/>
        </a:xfrm>
      </p:grpSpPr>
      <p:sp>
        <p:nvSpPr>
          <p:cNvPr id="26" name="Google Shape;26;p18"/>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1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8" name="Google Shape;28;p1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9" name="Google Shape;29;p1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0" name="Google Shape;30;p1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19"/>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
        <p:cNvGrpSpPr/>
        <p:nvPr/>
      </p:nvGrpSpPr>
      <p:grpSpPr>
        <a:xfrm>
          <a:off x="0" y="0"/>
          <a:ext cx="0" cy="0"/>
          <a:chOff x="0" y="0"/>
          <a:chExt cx="0" cy="0"/>
        </a:xfrm>
      </p:grpSpPr>
      <p:sp>
        <p:nvSpPr>
          <p:cNvPr id="35" name="Google Shape;35;p2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2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0"/>
              </a:spcBef>
              <a:spcAft>
                <a:spcPts val="0"/>
              </a:spcAft>
              <a:buClr>
                <a:schemeClr val="dk1"/>
              </a:buClr>
              <a:buSzPts val="3200"/>
              <a:buChar char="•"/>
              <a:defRPr sz="3200"/>
            </a:lvl1pPr>
            <a:lvl2pPr marL="914400" lvl="1" indent="-406400" algn="l">
              <a:spcBef>
                <a:spcPts val="1800"/>
              </a:spcBef>
              <a:spcAft>
                <a:spcPts val="0"/>
              </a:spcAft>
              <a:buClr>
                <a:schemeClr val="dk1"/>
              </a:buClr>
              <a:buSzPts val="2800"/>
              <a:buChar char="–"/>
              <a:defRPr sz="2800"/>
            </a:lvl2pPr>
            <a:lvl3pPr marL="1371600" lvl="2" indent="-381000" algn="l">
              <a:spcBef>
                <a:spcPts val="1800"/>
              </a:spcBef>
              <a:spcAft>
                <a:spcPts val="0"/>
              </a:spcAft>
              <a:buClr>
                <a:schemeClr val="dk1"/>
              </a:buClr>
              <a:buSzPts val="2400"/>
              <a:buChar char="•"/>
              <a:defRPr sz="2400"/>
            </a:lvl3pPr>
            <a:lvl4pPr marL="1828800" lvl="3" indent="-355600" algn="l">
              <a:spcBef>
                <a:spcPts val="1800"/>
              </a:spcBef>
              <a:spcAft>
                <a:spcPts val="0"/>
              </a:spcAft>
              <a:buClr>
                <a:schemeClr val="dk1"/>
              </a:buClr>
              <a:buSzPts val="2000"/>
              <a:buChar char="–"/>
              <a:defRPr sz="2000"/>
            </a:lvl4pPr>
            <a:lvl5pPr marL="2286000" lvl="4" indent="-355600" algn="l">
              <a:spcBef>
                <a:spcPts val="1800"/>
              </a:spcBef>
              <a:spcAft>
                <a:spcPts val="0"/>
              </a:spcAft>
              <a:buClr>
                <a:schemeClr val="dk1"/>
              </a:buClr>
              <a:buSzPts val="2000"/>
              <a:buChar char="»"/>
              <a:defRPr sz="2000"/>
            </a:lvl5pPr>
            <a:lvl6pPr marL="2743200" lvl="5" indent="-355600" algn="l">
              <a:spcBef>
                <a:spcPts val="18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7" name="Google Shape;37;p2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
        <p:cNvGrpSpPr/>
        <p:nvPr/>
      </p:nvGrpSpPr>
      <p:grpSpPr>
        <a:xfrm>
          <a:off x="0" y="0"/>
          <a:ext cx="0" cy="0"/>
          <a:chOff x="0" y="0"/>
          <a:chExt cx="0" cy="0"/>
        </a:xfrm>
      </p:grpSpPr>
      <p:sp>
        <p:nvSpPr>
          <p:cNvPr id="39" name="Google Shape;39;p2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2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1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1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1" name="Google Shape;41;p2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86363"/>
              </a:lnSpc>
              <a:spcBef>
                <a:spcPts val="0"/>
              </a:spcBef>
              <a:spcAft>
                <a:spcPts val="0"/>
              </a:spcAft>
              <a:buSzPts val="1400"/>
              <a:buNone/>
              <a:defRPr sz="6600" b="1" i="0" u="none" strike="noStrike" cap="none">
                <a:solidFill>
                  <a:srgbClr val="005CB8"/>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3"/>
          <p:cNvSpPr txBox="1">
            <a:spLocks noGrp="1"/>
          </p:cNvSpPr>
          <p:nvPr>
            <p:ph type="body" idx="1"/>
          </p:nvPr>
        </p:nvSpPr>
        <p:spPr>
          <a:xfrm>
            <a:off x="228600" y="2055038"/>
            <a:ext cx="8229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1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hyperlink" Target="https://www.youtube.com/watch?v=i4nCy6Xs6R8"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hyperlink" Target="https://askthemanager.com/2018/08/car-dealer-slang-every-salesperson-should-know/"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idtheftcenter.us19.list-manage.com/track/click?u=fba66e1a225eda5e30bd00da9&amp;id=c5280db90b&amp;e=59baeca76d" TargetMode="External"/><Relationship Id="rId7" Type="http://schemas.openxmlformats.org/officeDocument/2006/relationships/hyperlink" Target="http://www.iwishgoods.co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ovc.ojp.gov/" TargetMode="External"/><Relationship Id="rId5" Type="http://schemas.openxmlformats.org/officeDocument/2006/relationships/hyperlink" Target="https://www.idtheftcenter.org/" TargetMode="External"/><Relationship Id="rId4" Type="http://schemas.openxmlformats.org/officeDocument/2006/relationships/hyperlink" Target="http://www.ftc.gov/"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ftc.gov/" TargetMode="External"/><Relationship Id="rId2" Type="http://schemas.openxmlformats.org/officeDocument/2006/relationships/hyperlink" Target="https://idtheftcenter.us19.list-manage.com/track/click?u=fba66e1a225eda5e30bd00da9&amp;id=c5280db90b&amp;e=59baeca76d" TargetMode="External"/><Relationship Id="rId1" Type="http://schemas.openxmlformats.org/officeDocument/2006/relationships/slideLayout" Target="../slideLayouts/slideLayout2.xml"/><Relationship Id="rId6" Type="http://schemas.openxmlformats.org/officeDocument/2006/relationships/hyperlink" Target="http://www.iwishgoods.com/" TargetMode="External"/><Relationship Id="rId5" Type="http://schemas.openxmlformats.org/officeDocument/2006/relationships/hyperlink" Target="https://ovc.ojp.gov/" TargetMode="External"/><Relationship Id="rId4" Type="http://schemas.openxmlformats.org/officeDocument/2006/relationships/hyperlink" Target="https://www.idtheftcenter.org/"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comparitech.com/vpn/avoiding-common-scams-schemes/" TargetMode="External"/><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cnbc.com/2020/12/29/stimulus-check-scams-here-are-red-flags-to-watch-for.html" TargetMode="External"/><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consumer.ftc.gov/features/scam-alerts" TargetMode="External"/><Relationship Id="rId2" Type="http://schemas.openxmlformats.org/officeDocument/2006/relationships/hyperlink" Target="https://www.usa.gov/common-scams-frauds#item-37147" TargetMode="External"/><Relationship Id="rId1" Type="http://schemas.openxmlformats.org/officeDocument/2006/relationships/slideLayout" Target="../slideLayouts/slideLayout2.xml"/><Relationship Id="rId4" Type="http://schemas.openxmlformats.org/officeDocument/2006/relationships/hyperlink" Target="https://www.consumerfinance.gov/consumer-tools/fraud/"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www.annualcreditreport.com/"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databreachcalculator.mybluemix.net/" TargetMode="External"/><Relationship Id="rId2" Type="http://schemas.openxmlformats.org/officeDocument/2006/relationships/hyperlink" Target="https://databreachcalculator.mybluemix.net/?_ga=2.96830426.436800262.1577141175-921129177.1577141175&amp;cm_mc_uid=18423071444915771411736&amp;cm_mc_sid_50200000=91922601577141173609&amp;cm_mc_sid_52640000=36284071577141173618"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www.comparitech.com/vpn/avoiding-common-scams-scheme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propublica.org/article/breaking-the-black-box-what-facebook-knows-about-you" TargetMode="External"/><Relationship Id="rId5" Type="http://schemas.openxmlformats.org/officeDocument/2006/relationships/hyperlink" Target="https://decider.com/show/spycraft/" TargetMode="External"/><Relationship Id="rId4" Type="http://schemas.openxmlformats.org/officeDocument/2006/relationships/hyperlink" Target="https://www.idtheftcenter.org/"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hyperlink" Target="https://www.econedlink.org/resources/collection/fffl-9-12/" TargetMode="External"/><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6.emf"/><Relationship Id="rId5" Type="http://schemas.openxmlformats.org/officeDocument/2006/relationships/oleObject" Target="../embeddings/oleObject2.bin"/><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hyperlink" Target="https://councilforeconed.regfox.com/2021-sloan-teaching-champion-awards" TargetMode="External"/><Relationship Id="rId2" Type="http://schemas.openxmlformats.org/officeDocument/2006/relationships/image" Target="../media/image24.png"/><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hyperlink" Target="mailto:rrivera@councilforeconed.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econedlink.org/resources/financial-fitness-for-life-chapter19-dont-be-scammed/"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3;p1">
            <a:extLst>
              <a:ext uri="{FF2B5EF4-FFF2-40B4-BE49-F238E27FC236}">
                <a16:creationId xmlns:a16="http://schemas.microsoft.com/office/drawing/2014/main" id="{30222C62-3C28-4D5C-8F26-847C78D2B513}"/>
              </a:ext>
            </a:extLst>
          </p:cNvPr>
          <p:cNvSpPr txBox="1">
            <a:spLocks/>
          </p:cNvSpPr>
          <p:nvPr/>
        </p:nvSpPr>
        <p:spPr>
          <a:xfrm>
            <a:off x="516367" y="1108038"/>
            <a:ext cx="7755436" cy="5255652"/>
          </a:xfrm>
          <a:prstGeom prst="rect">
            <a:avLst/>
          </a:prstGeom>
          <a:noFill/>
          <a:ln>
            <a:noFill/>
          </a:ln>
        </p:spPr>
        <p:txBody>
          <a:bodyPr spcFirstLastPara="1" wrap="square" lIns="91425" tIns="45700" rIns="91425" bIns="45700" anchor="ctr" anchorCtr="0">
            <a:normAutofit fontScale="90000" lnSpcReduction="20000"/>
          </a:bodyPr>
          <a:lstStyle>
            <a:defPPr marR="0" lvl="0" algn="l" rtl="0">
              <a:lnSpc>
                <a:spcPct val="100000"/>
              </a:lnSpc>
              <a:spcBef>
                <a:spcPts val="0"/>
              </a:spcBef>
              <a:spcAft>
                <a:spcPts val="0"/>
              </a:spcAft>
            </a:defPPr>
            <a:lvl1pPr marR="0" lvl="0" algn="ctr" rtl="0">
              <a:lnSpc>
                <a:spcPct val="316666"/>
              </a:lnSpc>
              <a:spcBef>
                <a:spcPts val="0"/>
              </a:spcBef>
              <a:spcAft>
                <a:spcPts val="0"/>
              </a:spcAft>
              <a:buClr>
                <a:srgbClr val="000000"/>
              </a:buClr>
              <a:buSzPts val="1400"/>
              <a:buFont typeface="Arial"/>
              <a:buNone/>
              <a:defRPr sz="6600" b="1" i="0" u="none" strike="noStrike" cap="none">
                <a:solidFill>
                  <a:srgbClr val="005CB8"/>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lnSpc>
                <a:spcPct val="100000"/>
              </a:lnSpc>
              <a:spcAft>
                <a:spcPts val="600"/>
              </a:spcAft>
            </a:pPr>
            <a:r>
              <a:rPr lang="en-US" sz="4900" dirty="0">
                <a:solidFill>
                  <a:srgbClr val="0070C0"/>
                </a:solidFill>
                <a:latin typeface="Calibri" panose="020F0502020204030204" pitchFamily="34" charset="0"/>
                <a:cs typeface="Calibri" panose="020F0502020204030204" pitchFamily="34" charset="0"/>
              </a:rPr>
              <a:t>Financial Fitness for Life, Chapter 19:</a:t>
            </a:r>
            <a:br>
              <a:rPr lang="en-US" sz="4900" dirty="0">
                <a:solidFill>
                  <a:srgbClr val="FF0000"/>
                </a:solidFill>
                <a:latin typeface="Calibri" panose="020F0502020204030204" pitchFamily="34" charset="0"/>
                <a:cs typeface="Calibri" panose="020F0502020204030204" pitchFamily="34" charset="0"/>
              </a:rPr>
            </a:br>
            <a:r>
              <a:rPr lang="en-US" sz="4900" dirty="0">
                <a:solidFill>
                  <a:schemeClr val="accent3">
                    <a:lumMod val="75000"/>
                  </a:schemeClr>
                </a:solidFill>
                <a:latin typeface="Calibri" panose="020F0502020204030204" pitchFamily="34" charset="0"/>
                <a:cs typeface="Calibri" panose="020F0502020204030204" pitchFamily="34" charset="0"/>
              </a:rPr>
              <a:t>Don’t Be Scammed</a:t>
            </a:r>
            <a:br>
              <a:rPr lang="en-US" sz="5400" dirty="0">
                <a:latin typeface="Calibri" panose="020F0502020204030204" pitchFamily="34" charset="0"/>
                <a:cs typeface="Calibri" panose="020F0502020204030204" pitchFamily="34" charset="0"/>
              </a:rPr>
            </a:br>
            <a:br>
              <a:rPr lang="en-US" sz="5400" dirty="0">
                <a:latin typeface="Calibri" panose="020F0502020204030204" pitchFamily="34" charset="0"/>
                <a:cs typeface="Calibri" panose="020F0502020204030204" pitchFamily="34" charset="0"/>
              </a:rPr>
            </a:br>
            <a:br>
              <a:rPr lang="en-US" sz="5400" dirty="0">
                <a:latin typeface="Calibri" panose="020F0502020204030204" pitchFamily="34" charset="0"/>
                <a:cs typeface="Calibri" panose="020F0502020204030204" pitchFamily="34" charset="0"/>
              </a:rPr>
            </a:br>
            <a:r>
              <a:rPr lang="en-US" sz="3959" dirty="0">
                <a:solidFill>
                  <a:schemeClr val="dk1"/>
                </a:solidFill>
                <a:latin typeface="Calibri" panose="020F0502020204030204" pitchFamily="34" charset="0"/>
                <a:cs typeface="Calibri" panose="020F0502020204030204" pitchFamily="34" charset="0"/>
              </a:rPr>
              <a:t> </a:t>
            </a:r>
            <a:br>
              <a:rPr lang="en-US" sz="3959" dirty="0">
                <a:latin typeface="Calibri" panose="020F0502020204030204" pitchFamily="34" charset="0"/>
                <a:cs typeface="Calibri" panose="020F0502020204030204" pitchFamily="34" charset="0"/>
              </a:rPr>
            </a:br>
            <a:endParaRPr lang="en-US" sz="3959" dirty="0">
              <a:latin typeface="Calibri" panose="020F0502020204030204" pitchFamily="34" charset="0"/>
              <a:cs typeface="Calibri" panose="020F0502020204030204" pitchFamily="34" charset="0"/>
            </a:endParaRPr>
          </a:p>
          <a:p>
            <a:pPr>
              <a:lnSpc>
                <a:spcPct val="100000"/>
              </a:lnSpc>
              <a:spcAft>
                <a:spcPts val="600"/>
              </a:spcAft>
            </a:pPr>
            <a:endParaRPr lang="en-US" sz="1979" i="1" dirty="0">
              <a:solidFill>
                <a:schemeClr val="dk1"/>
              </a:solidFill>
              <a:latin typeface="Calibri" panose="020F0502020204030204" pitchFamily="34" charset="0"/>
              <a:cs typeface="Calibri" panose="020F0502020204030204" pitchFamily="34" charset="0"/>
            </a:endParaRPr>
          </a:p>
          <a:p>
            <a:pPr>
              <a:lnSpc>
                <a:spcPct val="100000"/>
              </a:lnSpc>
              <a:spcAft>
                <a:spcPts val="600"/>
              </a:spcAft>
            </a:pPr>
            <a:r>
              <a:rPr lang="en-US" sz="2100" i="1" dirty="0">
                <a:solidFill>
                  <a:schemeClr val="dk1"/>
                </a:solidFill>
                <a:latin typeface="Calibri" panose="020F0502020204030204" pitchFamily="34" charset="0"/>
                <a:cs typeface="Calibri" panose="020F0502020204030204" pitchFamily="34" charset="0"/>
              </a:rPr>
              <a:t>Doug Young</a:t>
            </a:r>
            <a:br>
              <a:rPr lang="en-US" sz="1600" dirty="0">
                <a:latin typeface="Calibri" panose="020F0502020204030204" pitchFamily="34" charset="0"/>
                <a:cs typeface="Calibri" panose="020F0502020204030204" pitchFamily="34" charset="0"/>
              </a:rPr>
            </a:br>
            <a:r>
              <a:rPr lang="en-US" sz="2100" dirty="0">
                <a:solidFill>
                  <a:schemeClr val="dk1"/>
                </a:solidFill>
                <a:latin typeface="Calibri" panose="020F0502020204030204" pitchFamily="34" charset="0"/>
                <a:cs typeface="Calibri" panose="020F0502020204030204" pitchFamily="34" charset="0"/>
              </a:rPr>
              <a:t>April22, 2021</a:t>
            </a:r>
            <a:br>
              <a:rPr lang="en-US" sz="2100" dirty="0">
                <a:solidFill>
                  <a:schemeClr val="dk1"/>
                </a:solidFill>
                <a:latin typeface="Calibri" panose="020F0502020204030204" pitchFamily="34" charset="0"/>
                <a:cs typeface="Calibri" panose="020F0502020204030204" pitchFamily="34" charset="0"/>
              </a:rPr>
            </a:br>
            <a:r>
              <a:rPr lang="en-US" sz="2100" dirty="0">
                <a:solidFill>
                  <a:schemeClr val="dk1"/>
                </a:solidFill>
                <a:latin typeface="Calibri" panose="020F0502020204030204" pitchFamily="34" charset="0"/>
                <a:cs typeface="Calibri" panose="020F0502020204030204" pitchFamily="34" charset="0"/>
              </a:rPr>
              <a:t>doug.n.young@gmail.com</a:t>
            </a:r>
          </a:p>
        </p:txBody>
      </p:sp>
      <p:pic>
        <p:nvPicPr>
          <p:cNvPr id="5" name="Picture 2" descr="How to avoid getting “scammed” on Web Design and Software Development - G13  Studios">
            <a:extLst>
              <a:ext uri="{FF2B5EF4-FFF2-40B4-BE49-F238E27FC236}">
                <a16:creationId xmlns:a16="http://schemas.microsoft.com/office/drawing/2014/main" id="{283BE024-712F-44C3-8D4A-F626D906A6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4689" y="2933528"/>
            <a:ext cx="3901716" cy="2307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251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22D8A6-D21D-45F9-A97A-3E7901F27DC0}"/>
              </a:ext>
            </a:extLst>
          </p:cNvPr>
          <p:cNvSpPr>
            <a:spLocks noGrp="1"/>
          </p:cNvSpPr>
          <p:nvPr>
            <p:ph type="body" idx="1"/>
          </p:nvPr>
        </p:nvSpPr>
        <p:spPr>
          <a:xfrm>
            <a:off x="457200" y="1730326"/>
            <a:ext cx="8229600" cy="5437163"/>
          </a:xfrm>
        </p:spPr>
        <p:txBody>
          <a:bodyPr/>
          <a:lstStyle/>
          <a:p>
            <a:pPr>
              <a:buClr>
                <a:srgbClr val="FF0000"/>
              </a:buClr>
              <a:buFont typeface="Wingdings" panose="05000000000000000000" pitchFamily="2" charset="2"/>
              <a:buChar char="Ø"/>
            </a:pPr>
            <a:r>
              <a:rPr lang="en-US" sz="2000" dirty="0">
                <a:latin typeface="+mn-lt"/>
              </a:rPr>
              <a:t>As you watch this video, what makes this a scam?</a:t>
            </a:r>
          </a:p>
          <a:p>
            <a:pPr marL="114300" indent="0">
              <a:buClr>
                <a:srgbClr val="FF0000"/>
              </a:buClr>
              <a:buNone/>
            </a:pPr>
            <a:r>
              <a:rPr lang="en-US" sz="2000" dirty="0">
                <a:latin typeface="+mn-lt"/>
              </a:rPr>
              <a:t>	</a:t>
            </a:r>
            <a:r>
              <a:rPr lang="en-US" sz="2000" b="0" i="0" u="none" strike="noStrike" baseline="0" dirty="0">
                <a:latin typeface="+mn-lt"/>
                <a:hlinkClick r:id="rId2"/>
              </a:rPr>
              <a:t>https://www.youtube.com/watch?v=i4nCy6Xs6R8</a:t>
            </a:r>
            <a:r>
              <a:rPr lang="en-US" sz="2000" b="0" i="0" u="none" strike="noStrike" baseline="0" dirty="0">
                <a:latin typeface="+mn-lt"/>
              </a:rPr>
              <a:t> </a:t>
            </a:r>
            <a:endParaRPr lang="en-US" sz="2000" dirty="0">
              <a:latin typeface="+mn-lt"/>
            </a:endParaRPr>
          </a:p>
          <a:p>
            <a:pPr marL="114300" indent="0">
              <a:buClr>
                <a:srgbClr val="FF0000"/>
              </a:buClr>
              <a:buNone/>
            </a:pPr>
            <a:endParaRPr lang="en-US" sz="2000" dirty="0">
              <a:latin typeface="+mn-lt"/>
            </a:endParaRPr>
          </a:p>
          <a:p>
            <a:pPr>
              <a:buClr>
                <a:srgbClr val="FF0000"/>
              </a:buClr>
              <a:buFont typeface="Wingdings" panose="05000000000000000000" pitchFamily="2" charset="2"/>
              <a:buChar char="Ø"/>
            </a:pPr>
            <a:r>
              <a:rPr lang="en-US" sz="2000" dirty="0">
                <a:solidFill>
                  <a:schemeClr val="tx1"/>
                </a:solidFill>
                <a:latin typeface="+mn-lt"/>
              </a:rPr>
              <a:t>How are the scammers attempting to obtain information and money?</a:t>
            </a:r>
          </a:p>
          <a:p>
            <a:pPr>
              <a:buClr>
                <a:srgbClr val="FF0000"/>
              </a:buClr>
              <a:buFont typeface="Wingdings" panose="05000000000000000000" pitchFamily="2" charset="2"/>
              <a:buChar char="Ø"/>
            </a:pPr>
            <a:endParaRPr lang="en-US" sz="2000" dirty="0">
              <a:solidFill>
                <a:schemeClr val="tx1"/>
              </a:solidFill>
              <a:latin typeface="+mn-lt"/>
            </a:endParaRPr>
          </a:p>
          <a:p>
            <a:pPr>
              <a:buClr>
                <a:srgbClr val="FF0000"/>
              </a:buClr>
              <a:buFont typeface="Wingdings" panose="05000000000000000000" pitchFamily="2" charset="2"/>
              <a:buChar char="Ø"/>
            </a:pPr>
            <a:r>
              <a:rPr lang="en-US" sz="2000" dirty="0">
                <a:solidFill>
                  <a:schemeClr val="tx1"/>
                </a:solidFill>
                <a:latin typeface="+mn-lt"/>
              </a:rPr>
              <a:t>When and how do scams occur?</a:t>
            </a:r>
          </a:p>
          <a:p>
            <a:pPr marL="114300" indent="0">
              <a:buClr>
                <a:srgbClr val="FF0000"/>
              </a:buClr>
              <a:buNone/>
            </a:pPr>
            <a:endParaRPr lang="en-US" sz="2000" dirty="0">
              <a:solidFill>
                <a:schemeClr val="tx1"/>
              </a:solidFill>
              <a:latin typeface="+mn-lt"/>
            </a:endParaRPr>
          </a:p>
          <a:p>
            <a:pPr>
              <a:buClr>
                <a:srgbClr val="FF0000"/>
              </a:buClr>
              <a:buFont typeface="Wingdings" panose="05000000000000000000" pitchFamily="2" charset="2"/>
              <a:buChar char="Ø"/>
            </a:pPr>
            <a:r>
              <a:rPr lang="en-US" sz="2000" dirty="0">
                <a:solidFill>
                  <a:schemeClr val="tx1"/>
                </a:solidFill>
                <a:latin typeface="+mn-lt"/>
              </a:rPr>
              <a:t>How will you know if you have been a victim of a scam?</a:t>
            </a:r>
          </a:p>
          <a:p>
            <a:pPr>
              <a:buClr>
                <a:srgbClr val="FF0000"/>
              </a:buClr>
              <a:buFont typeface="Wingdings" panose="05000000000000000000" pitchFamily="2" charset="2"/>
              <a:buChar char="Ø"/>
            </a:pPr>
            <a:endParaRPr lang="en-US" sz="2000" dirty="0">
              <a:solidFill>
                <a:schemeClr val="tx1"/>
              </a:solidFill>
              <a:latin typeface="+mn-lt"/>
            </a:endParaRPr>
          </a:p>
          <a:p>
            <a:pPr>
              <a:spcAft>
                <a:spcPts val="600"/>
              </a:spcAft>
              <a:buClr>
                <a:srgbClr val="FF0000"/>
              </a:buClr>
              <a:buFont typeface="Wingdings" panose="05000000000000000000" pitchFamily="2" charset="2"/>
              <a:buChar char="Ø"/>
            </a:pPr>
            <a:r>
              <a:rPr lang="en-US" sz="2000" dirty="0">
                <a:solidFill>
                  <a:schemeClr val="tx1"/>
                </a:solidFill>
                <a:latin typeface="+mn-lt"/>
              </a:rPr>
              <a:t>Exercise 19.1:  “Scam or No Scam”				   </a:t>
            </a:r>
            <a:r>
              <a:rPr lang="en-US" sz="2000" i="0" u="none" strike="noStrike" baseline="0" dirty="0">
                <a:latin typeface="+mn-lt"/>
              </a:rPr>
              <a:t>Read each of the scenarios below and decide which are examples of a scam and which are not. </a:t>
            </a:r>
            <a:r>
              <a:rPr lang="en-US" sz="2000" b="1" i="0" u="none" strike="noStrike" baseline="0" dirty="0">
                <a:solidFill>
                  <a:schemeClr val="accent3">
                    <a:lumMod val="75000"/>
                  </a:schemeClr>
                </a:solidFill>
                <a:latin typeface="+mn-lt"/>
              </a:rPr>
              <a:t>Then list the clues that made you think that a scenario was a scam.</a:t>
            </a:r>
          </a:p>
          <a:p>
            <a:pPr>
              <a:buClr>
                <a:srgbClr val="FF0000"/>
              </a:buClr>
              <a:buFont typeface="Wingdings" panose="05000000000000000000" pitchFamily="2" charset="2"/>
              <a:buChar char="Ø"/>
            </a:pPr>
            <a:endParaRPr lang="en-US" dirty="0">
              <a:solidFill>
                <a:schemeClr val="tx1"/>
              </a:solidFill>
            </a:endParaRPr>
          </a:p>
        </p:txBody>
      </p:sp>
      <p:sp>
        <p:nvSpPr>
          <p:cNvPr id="4" name="TextBox 3">
            <a:extLst>
              <a:ext uri="{FF2B5EF4-FFF2-40B4-BE49-F238E27FC236}">
                <a16:creationId xmlns:a16="http://schemas.microsoft.com/office/drawing/2014/main" id="{64F12B97-32E7-4F7D-B5F4-0161C7896B5E}"/>
              </a:ext>
            </a:extLst>
          </p:cNvPr>
          <p:cNvSpPr txBox="1"/>
          <p:nvPr/>
        </p:nvSpPr>
        <p:spPr>
          <a:xfrm>
            <a:off x="2117601" y="1162835"/>
            <a:ext cx="5655212" cy="461665"/>
          </a:xfrm>
          <a:prstGeom prst="rect">
            <a:avLst/>
          </a:prstGeom>
          <a:noFill/>
        </p:spPr>
        <p:txBody>
          <a:bodyPr wrap="square" rtlCol="0">
            <a:spAutoFit/>
          </a:bodyPr>
          <a:lstStyle/>
          <a:p>
            <a:r>
              <a:rPr lang="en-US" sz="2400" b="1" dirty="0">
                <a:solidFill>
                  <a:srgbClr val="0070C0"/>
                </a:solidFill>
              </a:rPr>
              <a:t>What makes a scam a “Scam”?</a:t>
            </a:r>
          </a:p>
        </p:txBody>
      </p:sp>
    </p:spTree>
    <p:extLst>
      <p:ext uri="{BB962C8B-B14F-4D97-AF65-F5344CB8AC3E}">
        <p14:creationId xmlns:p14="http://schemas.microsoft.com/office/powerpoint/2010/main" val="3373225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F9123-2252-400C-8A07-96B0CB07385D}"/>
              </a:ext>
            </a:extLst>
          </p:cNvPr>
          <p:cNvSpPr>
            <a:spLocks noGrp="1"/>
          </p:cNvSpPr>
          <p:nvPr>
            <p:ph type="title"/>
          </p:nvPr>
        </p:nvSpPr>
        <p:spPr>
          <a:xfrm>
            <a:off x="457200" y="276999"/>
            <a:ext cx="8229600" cy="646410"/>
          </a:xfrm>
        </p:spPr>
        <p:txBody>
          <a:bodyPr/>
          <a:lstStyle/>
          <a:p>
            <a:r>
              <a:rPr lang="en-US" sz="3600" dirty="0">
                <a:solidFill>
                  <a:srgbClr val="0070C0"/>
                </a:solidFill>
              </a:rPr>
              <a:t>Warning Signs of a Scam</a:t>
            </a:r>
          </a:p>
        </p:txBody>
      </p:sp>
      <p:sp>
        <p:nvSpPr>
          <p:cNvPr id="3" name="Content Placeholder 2">
            <a:extLst>
              <a:ext uri="{FF2B5EF4-FFF2-40B4-BE49-F238E27FC236}">
                <a16:creationId xmlns:a16="http://schemas.microsoft.com/office/drawing/2014/main" id="{863B378D-AA91-4F77-875D-5DD3B230B843}"/>
              </a:ext>
            </a:extLst>
          </p:cNvPr>
          <p:cNvSpPr>
            <a:spLocks noGrp="1"/>
          </p:cNvSpPr>
          <p:nvPr>
            <p:ph idx="1"/>
          </p:nvPr>
        </p:nvSpPr>
        <p:spPr>
          <a:xfrm>
            <a:off x="228599" y="1237958"/>
            <a:ext cx="8577775" cy="5343044"/>
          </a:xfrm>
        </p:spPr>
        <p:txBody>
          <a:bodyPr/>
          <a:lstStyle/>
          <a:p>
            <a:pPr>
              <a:buClr>
                <a:srgbClr val="FF0000"/>
              </a:buClr>
              <a:buFont typeface="Wingdings" panose="05000000000000000000" pitchFamily="2" charset="2"/>
              <a:buChar char="Ø"/>
            </a:pPr>
            <a:r>
              <a:rPr lang="en-US" sz="2000" dirty="0"/>
              <a:t>It’s a phone call and not a letter from an agency, bank or government office.</a:t>
            </a:r>
          </a:p>
          <a:p>
            <a:pPr>
              <a:buClr>
                <a:srgbClr val="FF0000"/>
              </a:buClr>
              <a:buFont typeface="Wingdings" panose="05000000000000000000" pitchFamily="2" charset="2"/>
              <a:buChar char="Ø"/>
            </a:pPr>
            <a:endParaRPr lang="en-US" sz="2000" dirty="0"/>
          </a:p>
          <a:p>
            <a:pPr>
              <a:buClr>
                <a:srgbClr val="FF0000"/>
              </a:buClr>
              <a:buFont typeface="Wingdings" panose="05000000000000000000" pitchFamily="2" charset="2"/>
              <a:buChar char="Ø"/>
            </a:pPr>
            <a:r>
              <a:rPr lang="en-US" sz="2000" dirty="0"/>
              <a:t>High pressure sales techniques.</a:t>
            </a:r>
          </a:p>
          <a:p>
            <a:pPr>
              <a:buClr>
                <a:srgbClr val="FF0000"/>
              </a:buClr>
              <a:buFont typeface="Wingdings" panose="05000000000000000000" pitchFamily="2" charset="2"/>
              <a:buChar char="Ø"/>
            </a:pPr>
            <a:endParaRPr lang="en-US" sz="2000" dirty="0"/>
          </a:p>
          <a:p>
            <a:pPr>
              <a:buClr>
                <a:srgbClr val="FF0000"/>
              </a:buClr>
              <a:buFont typeface="Wingdings" panose="05000000000000000000" pitchFamily="2" charset="2"/>
              <a:buChar char="Ø"/>
            </a:pPr>
            <a:r>
              <a:rPr lang="en-US" sz="2000" dirty="0"/>
              <a:t>Promise of high return on your money or value on your buy.</a:t>
            </a:r>
          </a:p>
          <a:p>
            <a:pPr>
              <a:buClr>
                <a:srgbClr val="FF0000"/>
              </a:buClr>
              <a:buFont typeface="Wingdings" panose="05000000000000000000" pitchFamily="2" charset="2"/>
              <a:buChar char="Ø"/>
            </a:pPr>
            <a:endParaRPr lang="en-US" sz="2000" dirty="0"/>
          </a:p>
          <a:p>
            <a:pPr>
              <a:buClr>
                <a:srgbClr val="FF0000"/>
              </a:buClr>
              <a:buFont typeface="Wingdings" panose="05000000000000000000" pitchFamily="2" charset="2"/>
              <a:buChar char="Ø"/>
            </a:pPr>
            <a:r>
              <a:rPr lang="en-US" sz="2000" dirty="0"/>
              <a:t>No-risk investment.</a:t>
            </a:r>
          </a:p>
          <a:p>
            <a:pPr>
              <a:buClr>
                <a:srgbClr val="FF0000"/>
              </a:buClr>
              <a:buFont typeface="Wingdings" panose="05000000000000000000" pitchFamily="2" charset="2"/>
              <a:buChar char="Ø"/>
            </a:pPr>
            <a:endParaRPr lang="en-US" sz="2000" dirty="0"/>
          </a:p>
          <a:p>
            <a:pPr>
              <a:buClr>
                <a:srgbClr val="FF0000"/>
              </a:buClr>
              <a:buFont typeface="Wingdings" panose="05000000000000000000" pitchFamily="2" charset="2"/>
              <a:buChar char="Ø"/>
            </a:pPr>
            <a:r>
              <a:rPr lang="en-US" sz="2000" dirty="0"/>
              <a:t>No printed material on item for sale (brochure, prospectus, </a:t>
            </a:r>
            <a:r>
              <a:rPr lang="en-US" sz="2000" dirty="0" err="1"/>
              <a:t>etc</a:t>
            </a:r>
            <a:r>
              <a:rPr lang="en-US" sz="2000" dirty="0"/>
              <a:t>).</a:t>
            </a:r>
          </a:p>
          <a:p>
            <a:pPr>
              <a:buClr>
                <a:srgbClr val="FF0000"/>
              </a:buClr>
              <a:buFont typeface="Wingdings" panose="05000000000000000000" pitchFamily="2" charset="2"/>
              <a:buChar char="Ø"/>
            </a:pPr>
            <a:endParaRPr lang="en-US" sz="2000" dirty="0"/>
          </a:p>
          <a:p>
            <a:pPr>
              <a:buClr>
                <a:srgbClr val="FF0000"/>
              </a:buClr>
              <a:buFont typeface="Wingdings" panose="05000000000000000000" pitchFamily="2" charset="2"/>
              <a:buChar char="Ø"/>
            </a:pPr>
            <a:r>
              <a:rPr lang="en-US" sz="2000" dirty="0"/>
              <a:t>Promise of an opportunity of a life-time.</a:t>
            </a:r>
          </a:p>
          <a:p>
            <a:pPr>
              <a:buClr>
                <a:srgbClr val="FF0000"/>
              </a:buClr>
              <a:buFont typeface="Wingdings" panose="05000000000000000000" pitchFamily="2" charset="2"/>
              <a:buChar char="Ø"/>
            </a:pPr>
            <a:endParaRPr lang="en-US" sz="2000" dirty="0"/>
          </a:p>
          <a:p>
            <a:pPr>
              <a:buClr>
                <a:srgbClr val="FF0000"/>
              </a:buClr>
              <a:buFont typeface="Wingdings" panose="05000000000000000000" pitchFamily="2" charset="2"/>
              <a:buChar char="Ø"/>
            </a:pPr>
            <a:r>
              <a:rPr lang="en-US" sz="2000" dirty="0"/>
              <a:t>Lies and false promises.</a:t>
            </a:r>
          </a:p>
          <a:p>
            <a:pPr>
              <a:buClr>
                <a:srgbClr val="FF0000"/>
              </a:buClr>
              <a:buFont typeface="Wingdings" panose="05000000000000000000" pitchFamily="2" charset="2"/>
              <a:buChar char="Ø"/>
            </a:pPr>
            <a:endParaRPr lang="en-US" sz="2000" dirty="0"/>
          </a:p>
          <a:p>
            <a:pPr>
              <a:buClr>
                <a:srgbClr val="FF0000"/>
              </a:buClr>
              <a:buFont typeface="Wingdings" panose="05000000000000000000" pitchFamily="2" charset="2"/>
              <a:buChar char="Ø"/>
            </a:pPr>
            <a:r>
              <a:rPr lang="en-US" sz="2000" dirty="0"/>
              <a:t>Limited time offers (“opportunity gone tomorrow”).</a:t>
            </a:r>
          </a:p>
          <a:p>
            <a:pPr>
              <a:buClr>
                <a:srgbClr val="FF0000"/>
              </a:buClr>
              <a:buFont typeface="Wingdings" panose="05000000000000000000" pitchFamily="2" charset="2"/>
              <a:buChar char="Ø"/>
            </a:pPr>
            <a:endParaRPr lang="en-US" sz="2000" dirty="0"/>
          </a:p>
          <a:p>
            <a:pPr>
              <a:buClr>
                <a:srgbClr val="FF0000"/>
              </a:buClr>
              <a:buFont typeface="Wingdings" panose="05000000000000000000" pitchFamily="2" charset="2"/>
              <a:buChar char="Ø"/>
            </a:pPr>
            <a:r>
              <a:rPr lang="en-US" sz="2000" dirty="0"/>
              <a:t>Caller needs an expression of “good faith,” which means money.</a:t>
            </a:r>
          </a:p>
          <a:p>
            <a:pPr>
              <a:buClr>
                <a:srgbClr val="FF0000"/>
              </a:buClr>
              <a:buFont typeface="Wingdings" panose="05000000000000000000" pitchFamily="2" charset="2"/>
              <a:buChar char="Ø"/>
            </a:pPr>
            <a:endParaRPr lang="en-US" sz="2400" dirty="0"/>
          </a:p>
          <a:p>
            <a:pPr marL="50800" indent="0">
              <a:buClr>
                <a:srgbClr val="FF0000"/>
              </a:buClr>
              <a:buNone/>
            </a:pPr>
            <a:endParaRPr lang="en-US" sz="2400" dirty="0"/>
          </a:p>
          <a:p>
            <a:pPr>
              <a:buClr>
                <a:srgbClr val="FF0000"/>
              </a:buClr>
              <a:buFont typeface="Wingdings" panose="05000000000000000000" pitchFamily="2" charset="2"/>
              <a:buChar char="Ø"/>
            </a:pPr>
            <a:endParaRPr lang="en-US" dirty="0"/>
          </a:p>
          <a:p>
            <a:pPr>
              <a:buClr>
                <a:srgbClr val="FF0000"/>
              </a:buClr>
              <a:buFont typeface="Wingdings" panose="05000000000000000000" pitchFamily="2" charset="2"/>
              <a:buChar char="Ø"/>
            </a:pPr>
            <a:endParaRPr lang="en-US" dirty="0"/>
          </a:p>
        </p:txBody>
      </p:sp>
    </p:spTree>
    <p:extLst>
      <p:ext uri="{BB962C8B-B14F-4D97-AF65-F5344CB8AC3E}">
        <p14:creationId xmlns:p14="http://schemas.microsoft.com/office/powerpoint/2010/main" val="1582455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72CD5C-7680-49A1-99A3-5E89E56F59BE}"/>
              </a:ext>
            </a:extLst>
          </p:cNvPr>
          <p:cNvSpPr>
            <a:spLocks noGrp="1"/>
          </p:cNvSpPr>
          <p:nvPr>
            <p:ph type="title"/>
          </p:nvPr>
        </p:nvSpPr>
        <p:spPr>
          <a:xfrm>
            <a:off x="358726" y="276999"/>
            <a:ext cx="8229600" cy="716749"/>
          </a:xfrm>
        </p:spPr>
        <p:txBody>
          <a:bodyPr/>
          <a:lstStyle/>
          <a:p>
            <a:r>
              <a:rPr lang="en-US" sz="3600" dirty="0">
                <a:solidFill>
                  <a:srgbClr val="0070C0"/>
                </a:solidFill>
              </a:rPr>
              <a:t>Auto Yo-Yo Scam</a:t>
            </a:r>
          </a:p>
        </p:txBody>
      </p:sp>
      <p:sp>
        <p:nvSpPr>
          <p:cNvPr id="5" name="Content Placeholder 4">
            <a:extLst>
              <a:ext uri="{FF2B5EF4-FFF2-40B4-BE49-F238E27FC236}">
                <a16:creationId xmlns:a16="http://schemas.microsoft.com/office/drawing/2014/main" id="{FC9B5253-04A9-4876-A071-9A5C67C56140}"/>
              </a:ext>
            </a:extLst>
          </p:cNvPr>
          <p:cNvSpPr>
            <a:spLocks noGrp="1"/>
          </p:cNvSpPr>
          <p:nvPr>
            <p:ph idx="1"/>
          </p:nvPr>
        </p:nvSpPr>
        <p:spPr>
          <a:xfrm>
            <a:off x="228600" y="1294228"/>
            <a:ext cx="8229600" cy="5286773"/>
          </a:xfrm>
        </p:spPr>
        <p:txBody>
          <a:bodyPr/>
          <a:lstStyle/>
          <a:p>
            <a:pPr>
              <a:buClr>
                <a:srgbClr val="FF0000"/>
              </a:buClr>
              <a:buFont typeface="Wingdings" panose="05000000000000000000" pitchFamily="2" charset="2"/>
              <a:buChar char="Ø"/>
            </a:pPr>
            <a:r>
              <a:rPr lang="en-US" sz="2000" dirty="0"/>
              <a:t>At a car dealership, you’re told that you have good credit and can get a good APR, probably around 3.9%, on the loan you need.</a:t>
            </a:r>
          </a:p>
          <a:p>
            <a:pPr marL="50800" indent="0">
              <a:buClr>
                <a:srgbClr val="FF0000"/>
              </a:buClr>
              <a:buNone/>
            </a:pPr>
            <a:endParaRPr lang="en-US" sz="2000" dirty="0"/>
          </a:p>
          <a:p>
            <a:pPr>
              <a:buClr>
                <a:srgbClr val="FF0000"/>
              </a:buClr>
              <a:buFont typeface="Wingdings" panose="05000000000000000000" pitchFamily="2" charset="2"/>
              <a:buChar char="Ø"/>
            </a:pPr>
            <a:r>
              <a:rPr lang="en-US" sz="2000" dirty="0"/>
              <a:t>You sign papers and are told the car will be prepped, loan processed with registration and plates available tomorrow.</a:t>
            </a:r>
          </a:p>
          <a:p>
            <a:pPr>
              <a:buClr>
                <a:srgbClr val="FF0000"/>
              </a:buClr>
              <a:buFont typeface="Wingdings" panose="05000000000000000000" pitchFamily="2" charset="2"/>
              <a:buChar char="Ø"/>
            </a:pPr>
            <a:endParaRPr lang="en-US" sz="2000" dirty="0"/>
          </a:p>
          <a:p>
            <a:pPr>
              <a:buClr>
                <a:srgbClr val="FF0000"/>
              </a:buClr>
              <a:buFont typeface="Wingdings" panose="05000000000000000000" pitchFamily="2" charset="2"/>
              <a:buChar char="Ø"/>
            </a:pPr>
            <a:r>
              <a:rPr lang="en-US" sz="2000" dirty="0"/>
              <a:t>You come in the next day for your car and the salesperson says everything is ready but there is a problem.</a:t>
            </a:r>
          </a:p>
          <a:p>
            <a:pPr>
              <a:buClr>
                <a:srgbClr val="FF0000"/>
              </a:buClr>
              <a:buFont typeface="Wingdings" panose="05000000000000000000" pitchFamily="2" charset="2"/>
              <a:buChar char="Ø"/>
            </a:pPr>
            <a:endParaRPr lang="en-US" sz="2000" dirty="0"/>
          </a:p>
          <a:p>
            <a:pPr>
              <a:buClr>
                <a:srgbClr val="FF0000"/>
              </a:buClr>
              <a:buFont typeface="Wingdings" panose="05000000000000000000" pitchFamily="2" charset="2"/>
              <a:buChar char="Ø"/>
            </a:pPr>
            <a:r>
              <a:rPr lang="en-US" sz="2000" dirty="0"/>
              <a:t>They did another credit report on you and your score is lower than originally stated and the cost of the loan will go from 3.9% to 13.9%.</a:t>
            </a:r>
          </a:p>
          <a:p>
            <a:pPr>
              <a:buClr>
                <a:srgbClr val="FF0000"/>
              </a:buClr>
              <a:buFont typeface="Wingdings" panose="05000000000000000000" pitchFamily="2" charset="2"/>
              <a:buChar char="Ø"/>
            </a:pPr>
            <a:endParaRPr lang="en-US" sz="2000" dirty="0"/>
          </a:p>
          <a:p>
            <a:pPr>
              <a:buClr>
                <a:srgbClr val="FF0000"/>
              </a:buClr>
              <a:buFont typeface="Wingdings" panose="05000000000000000000" pitchFamily="2" charset="2"/>
              <a:buChar char="Ø"/>
            </a:pPr>
            <a:r>
              <a:rPr lang="en-US" sz="2000" dirty="0"/>
              <a:t>You now have a decision to make, what do you do?</a:t>
            </a:r>
          </a:p>
          <a:p>
            <a:pPr>
              <a:buClr>
                <a:srgbClr val="FF0000"/>
              </a:buClr>
              <a:buFont typeface="Wingdings" panose="05000000000000000000" pitchFamily="2" charset="2"/>
              <a:buChar char="Ø"/>
            </a:pPr>
            <a:endParaRPr lang="en-US" sz="2000" dirty="0"/>
          </a:p>
          <a:p>
            <a:pPr>
              <a:buClr>
                <a:srgbClr val="FF0000"/>
              </a:buClr>
              <a:buFont typeface="Wingdings" panose="05000000000000000000" pitchFamily="2" charset="2"/>
              <a:buChar char="Ø"/>
            </a:pPr>
            <a:r>
              <a:rPr lang="en-US" sz="2000" dirty="0"/>
              <a:t>Scam or No Scam?</a:t>
            </a:r>
          </a:p>
          <a:p>
            <a:pPr>
              <a:buClr>
                <a:srgbClr val="FF0000"/>
              </a:buClr>
              <a:buFont typeface="Wingdings" panose="05000000000000000000" pitchFamily="2" charset="2"/>
              <a:buChar char="Ø"/>
            </a:pPr>
            <a:endParaRPr lang="en-US" dirty="0"/>
          </a:p>
          <a:p>
            <a:endParaRPr lang="en-US" dirty="0"/>
          </a:p>
        </p:txBody>
      </p:sp>
      <p:sp>
        <p:nvSpPr>
          <p:cNvPr id="6" name="TextBox 5">
            <a:extLst>
              <a:ext uri="{FF2B5EF4-FFF2-40B4-BE49-F238E27FC236}">
                <a16:creationId xmlns:a16="http://schemas.microsoft.com/office/drawing/2014/main" id="{CCE5E4D7-7D2E-4615-BDAE-CE68E4FC6EDE}"/>
              </a:ext>
            </a:extLst>
          </p:cNvPr>
          <p:cNvSpPr txBox="1"/>
          <p:nvPr/>
        </p:nvSpPr>
        <p:spPr>
          <a:xfrm>
            <a:off x="770206" y="6077243"/>
            <a:ext cx="7687994" cy="307777"/>
          </a:xfrm>
          <a:prstGeom prst="rect">
            <a:avLst/>
          </a:prstGeom>
          <a:noFill/>
        </p:spPr>
        <p:txBody>
          <a:bodyPr wrap="square" rtlCol="0">
            <a:spAutoFit/>
          </a:bodyPr>
          <a:lstStyle/>
          <a:p>
            <a:r>
              <a:rPr lang="en-US" dirty="0">
                <a:hlinkClick r:id="rId2"/>
              </a:rPr>
              <a:t>https://askthemanager.com/2018/08/car-dealer-slang-every-salesperson-should-know/</a:t>
            </a:r>
            <a:r>
              <a:rPr lang="en-US" dirty="0"/>
              <a:t> </a:t>
            </a:r>
          </a:p>
        </p:txBody>
      </p:sp>
    </p:spTree>
    <p:extLst>
      <p:ext uri="{BB962C8B-B14F-4D97-AF65-F5344CB8AC3E}">
        <p14:creationId xmlns:p14="http://schemas.microsoft.com/office/powerpoint/2010/main" val="630783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B7F3-246D-4A35-A9EB-04C1FFF012E5}"/>
              </a:ext>
            </a:extLst>
          </p:cNvPr>
          <p:cNvSpPr>
            <a:spLocks noGrp="1"/>
          </p:cNvSpPr>
          <p:nvPr>
            <p:ph type="title"/>
          </p:nvPr>
        </p:nvSpPr>
        <p:spPr>
          <a:xfrm>
            <a:off x="349624" y="1097694"/>
            <a:ext cx="8229600" cy="1143000"/>
          </a:xfrm>
        </p:spPr>
        <p:txBody>
          <a:bodyPr/>
          <a:lstStyle/>
          <a:p>
            <a:pPr>
              <a:lnSpc>
                <a:spcPct val="100000"/>
              </a:lnSpc>
              <a:spcAft>
                <a:spcPts val="400"/>
              </a:spcAft>
            </a:pPr>
            <a:r>
              <a:rPr lang="en-US" sz="3600" dirty="0">
                <a:solidFill>
                  <a:srgbClr val="0070C0"/>
                </a:solidFill>
                <a:latin typeface="+mn-lt"/>
              </a:rPr>
              <a:t>Scenario 1: Hawaii</a:t>
            </a:r>
          </a:p>
        </p:txBody>
      </p:sp>
      <p:sp>
        <p:nvSpPr>
          <p:cNvPr id="3" name="Text Placeholder 2">
            <a:extLst>
              <a:ext uri="{FF2B5EF4-FFF2-40B4-BE49-F238E27FC236}">
                <a16:creationId xmlns:a16="http://schemas.microsoft.com/office/drawing/2014/main" id="{B7D9E7FC-E6A5-4693-BC72-515A5DBF615F}"/>
              </a:ext>
            </a:extLst>
          </p:cNvPr>
          <p:cNvSpPr>
            <a:spLocks noGrp="1"/>
          </p:cNvSpPr>
          <p:nvPr>
            <p:ph type="body" idx="1"/>
          </p:nvPr>
        </p:nvSpPr>
        <p:spPr>
          <a:xfrm>
            <a:off x="457200" y="2503049"/>
            <a:ext cx="8229600" cy="3257257"/>
          </a:xfrm>
        </p:spPr>
        <p:txBody>
          <a:bodyPr/>
          <a:lstStyle/>
          <a:p>
            <a:pPr marL="114300" indent="0" algn="just">
              <a:buNone/>
            </a:pPr>
            <a:r>
              <a:rPr lang="en-US" sz="2000" b="0" i="0" u="none" strike="noStrike" baseline="0" dirty="0">
                <a:latin typeface="+mn-lt"/>
              </a:rPr>
              <a:t>Alethia received an unexpected phone call. </a:t>
            </a:r>
            <a:r>
              <a:rPr lang="en-US" sz="2000" b="0" i="0" u="none" strike="noStrike" baseline="0" dirty="0">
                <a:solidFill>
                  <a:schemeClr val="accent3">
                    <a:lumMod val="75000"/>
                  </a:schemeClr>
                </a:solidFill>
                <a:latin typeface="+mn-lt"/>
              </a:rPr>
              <a:t>She was informed she had won an all-expenses paid trip for two to Hawaii. </a:t>
            </a:r>
            <a:r>
              <a:rPr lang="en-US" sz="2000" b="0" i="0" u="none" strike="noStrike" baseline="0" dirty="0">
                <a:latin typeface="+mn-lt"/>
              </a:rPr>
              <a:t>What a great surprise!  She didn’t remember entering any contests.  However, Hawaii was a place she has wanted to visit, but it is an expensive vacation and one she can’t afford right now. All she has to do is give the caller her credit card number to pay a small fee of $100 and the vacation is hers.</a:t>
            </a:r>
          </a:p>
          <a:p>
            <a:pPr marL="114300" indent="0" algn="l">
              <a:buNone/>
            </a:pPr>
            <a:endParaRPr lang="en-US" sz="2000" b="0" i="0" u="none" strike="noStrike" baseline="0" dirty="0">
              <a:latin typeface="+mn-lt"/>
            </a:endParaRPr>
          </a:p>
          <a:p>
            <a:pPr algn="l">
              <a:buAutoNum type="arabicPeriod"/>
            </a:pPr>
            <a:r>
              <a:rPr lang="en-US" sz="2000" b="0" i="0" u="none" strike="noStrike" baseline="0" dirty="0">
                <a:latin typeface="+mn-lt"/>
              </a:rPr>
              <a:t>“Scam or No Scam?”	</a:t>
            </a:r>
          </a:p>
          <a:p>
            <a:pPr algn="l">
              <a:buAutoNum type="arabicPeriod"/>
            </a:pPr>
            <a:endParaRPr lang="en-US" sz="2000" dirty="0">
              <a:latin typeface="+mn-lt"/>
            </a:endParaRPr>
          </a:p>
          <a:p>
            <a:pPr algn="l">
              <a:buAutoNum type="arabicPeriod"/>
            </a:pPr>
            <a:r>
              <a:rPr lang="en-US" sz="2000" b="0" i="0" u="none" strike="noStrike" baseline="0" dirty="0">
                <a:latin typeface="+mn-lt"/>
              </a:rPr>
              <a:t>Clues validating your choice.</a:t>
            </a:r>
          </a:p>
        </p:txBody>
      </p:sp>
    </p:spTree>
    <p:extLst>
      <p:ext uri="{BB962C8B-B14F-4D97-AF65-F5344CB8AC3E}">
        <p14:creationId xmlns:p14="http://schemas.microsoft.com/office/powerpoint/2010/main" val="3165000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2F180-BD8F-4DB4-BA7C-D4DE86FA8364}"/>
              </a:ext>
            </a:extLst>
          </p:cNvPr>
          <p:cNvSpPr>
            <a:spLocks noGrp="1"/>
          </p:cNvSpPr>
          <p:nvPr>
            <p:ph type="title"/>
          </p:nvPr>
        </p:nvSpPr>
        <p:spPr>
          <a:xfrm>
            <a:off x="338865" y="1197548"/>
            <a:ext cx="8229600" cy="633046"/>
          </a:xfrm>
        </p:spPr>
        <p:txBody>
          <a:bodyPr/>
          <a:lstStyle/>
          <a:p>
            <a:r>
              <a:rPr lang="en-US" sz="3600" dirty="0">
                <a:solidFill>
                  <a:srgbClr val="0070C0"/>
                </a:solidFill>
                <a:latin typeface="+mn-lt"/>
              </a:rPr>
              <a:t>Scenario 2: Healthcare</a:t>
            </a:r>
          </a:p>
        </p:txBody>
      </p:sp>
      <p:sp>
        <p:nvSpPr>
          <p:cNvPr id="3" name="Text Placeholder 2">
            <a:extLst>
              <a:ext uri="{FF2B5EF4-FFF2-40B4-BE49-F238E27FC236}">
                <a16:creationId xmlns:a16="http://schemas.microsoft.com/office/drawing/2014/main" id="{047937A3-AADD-445C-A668-FA11E8736506}"/>
              </a:ext>
            </a:extLst>
          </p:cNvPr>
          <p:cNvSpPr>
            <a:spLocks noGrp="1"/>
          </p:cNvSpPr>
          <p:nvPr>
            <p:ph type="body" idx="1"/>
          </p:nvPr>
        </p:nvSpPr>
        <p:spPr>
          <a:xfrm>
            <a:off x="338865" y="2798642"/>
            <a:ext cx="8229600" cy="4375053"/>
          </a:xfrm>
        </p:spPr>
        <p:txBody>
          <a:bodyPr/>
          <a:lstStyle/>
          <a:p>
            <a:pPr marL="114300" indent="0" algn="just">
              <a:buNone/>
            </a:pPr>
            <a:r>
              <a:rPr lang="en-US" sz="2000" b="0" i="0" u="none" strike="noStrike" baseline="0" dirty="0">
                <a:latin typeface="+mn-lt"/>
              </a:rPr>
              <a:t>Jack is on Medicaid. </a:t>
            </a:r>
            <a:r>
              <a:rPr lang="en-US" sz="2000" b="0" i="0" u="none" strike="noStrike" baseline="0" dirty="0">
                <a:solidFill>
                  <a:schemeClr val="accent3">
                    <a:lumMod val="75000"/>
                  </a:schemeClr>
                </a:solidFill>
                <a:latin typeface="+mn-lt"/>
              </a:rPr>
              <a:t>He received an email stating that due to a record-keeping mistake he was entitled to a one-time payment of $200.  </a:t>
            </a:r>
            <a:r>
              <a:rPr lang="en-US" sz="2000" b="0" i="0" u="none" strike="noStrike" baseline="0" dirty="0">
                <a:latin typeface="+mn-lt"/>
              </a:rPr>
              <a:t>The email directed him to a website where Jack was to enter details such as his social security number and mailing address. Jack could use $200 and it was money he was entitled to, right? He quickly filled out the online form.</a:t>
            </a:r>
          </a:p>
          <a:p>
            <a:pPr marL="114300" indent="0">
              <a:buNone/>
            </a:pPr>
            <a:endParaRPr lang="en-US" sz="2000" dirty="0">
              <a:latin typeface="+mn-lt"/>
            </a:endParaRPr>
          </a:p>
          <a:p>
            <a:pPr algn="l">
              <a:buAutoNum type="arabicPeriod"/>
            </a:pPr>
            <a:r>
              <a:rPr lang="en-US" sz="2000" b="0" i="0" u="none" strike="noStrike" baseline="0" dirty="0">
                <a:latin typeface="+mn-lt"/>
              </a:rPr>
              <a:t>“Scam or No Scam?”</a:t>
            </a:r>
          </a:p>
          <a:p>
            <a:pPr algn="l">
              <a:buAutoNum type="arabicPeriod"/>
            </a:pPr>
            <a:endParaRPr lang="en-US" sz="2000" dirty="0">
              <a:latin typeface="+mn-lt"/>
            </a:endParaRPr>
          </a:p>
          <a:p>
            <a:pPr algn="l">
              <a:buAutoNum type="arabicPeriod"/>
            </a:pPr>
            <a:r>
              <a:rPr lang="en-US" sz="2000" b="0" i="0" u="none" strike="noStrike" baseline="0" dirty="0">
                <a:latin typeface="+mn-lt"/>
              </a:rPr>
              <a:t>Clues validating your choice.</a:t>
            </a:r>
          </a:p>
          <a:p>
            <a:pPr marL="114300" indent="0">
              <a:buNone/>
            </a:pPr>
            <a:endParaRPr lang="en-US" sz="2400" b="0" i="0" u="none" strike="noStrike" baseline="0" dirty="0">
              <a:latin typeface="+mn-lt"/>
            </a:endParaRPr>
          </a:p>
          <a:p>
            <a:endParaRPr lang="en-US" dirty="0"/>
          </a:p>
        </p:txBody>
      </p:sp>
    </p:spTree>
    <p:extLst>
      <p:ext uri="{BB962C8B-B14F-4D97-AF65-F5344CB8AC3E}">
        <p14:creationId xmlns:p14="http://schemas.microsoft.com/office/powerpoint/2010/main" val="2715655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5DE23-826A-4A7B-9621-EC43C9C735AC}"/>
              </a:ext>
            </a:extLst>
          </p:cNvPr>
          <p:cNvSpPr>
            <a:spLocks noGrp="1"/>
          </p:cNvSpPr>
          <p:nvPr>
            <p:ph type="title"/>
          </p:nvPr>
        </p:nvSpPr>
        <p:spPr>
          <a:xfrm>
            <a:off x="360381" y="1196719"/>
            <a:ext cx="8229600" cy="590843"/>
          </a:xfrm>
        </p:spPr>
        <p:txBody>
          <a:bodyPr/>
          <a:lstStyle/>
          <a:p>
            <a:r>
              <a:rPr lang="en-US" sz="3600" dirty="0">
                <a:solidFill>
                  <a:srgbClr val="0070C0"/>
                </a:solidFill>
                <a:latin typeface="+mn-lt"/>
              </a:rPr>
              <a:t>Scenario 3: Banking</a:t>
            </a:r>
          </a:p>
        </p:txBody>
      </p:sp>
      <p:sp>
        <p:nvSpPr>
          <p:cNvPr id="3" name="Text Placeholder 2">
            <a:extLst>
              <a:ext uri="{FF2B5EF4-FFF2-40B4-BE49-F238E27FC236}">
                <a16:creationId xmlns:a16="http://schemas.microsoft.com/office/drawing/2014/main" id="{35F76F15-CB8E-4B84-830D-F4305729449C}"/>
              </a:ext>
            </a:extLst>
          </p:cNvPr>
          <p:cNvSpPr>
            <a:spLocks noGrp="1"/>
          </p:cNvSpPr>
          <p:nvPr>
            <p:ph type="body" idx="1"/>
          </p:nvPr>
        </p:nvSpPr>
        <p:spPr>
          <a:xfrm>
            <a:off x="457200" y="2686102"/>
            <a:ext cx="8229600" cy="4839286"/>
          </a:xfrm>
        </p:spPr>
        <p:txBody>
          <a:bodyPr/>
          <a:lstStyle/>
          <a:p>
            <a:pPr marL="114300" indent="0" algn="just">
              <a:buNone/>
            </a:pPr>
            <a:r>
              <a:rPr lang="en-US" sz="2000" b="0" i="0" u="none" strike="noStrike" baseline="0" dirty="0">
                <a:latin typeface="+mn-lt"/>
              </a:rPr>
              <a:t>Carlos has a credit card with ABC Bank. </a:t>
            </a:r>
            <a:r>
              <a:rPr lang="en-US" sz="2000" b="0" i="0" u="none" strike="noStrike" baseline="0" dirty="0">
                <a:solidFill>
                  <a:schemeClr val="accent3">
                    <a:lumMod val="75000"/>
                  </a:schemeClr>
                </a:solidFill>
                <a:latin typeface="+mn-lt"/>
              </a:rPr>
              <a:t>He receives a call from a bank representative stating a $1,050 charge for a purchase made outside the United States using his credit card. </a:t>
            </a:r>
            <a:r>
              <a:rPr lang="en-US" sz="2000" b="0" i="0" u="none" strike="noStrike" baseline="0" dirty="0">
                <a:latin typeface="+mn-lt"/>
              </a:rPr>
              <a:t>Because this was larger than the normal amounts Carlos put on his credit card, the bank representative wanted to know if Carlos had made this purchase. Carlos said no he had not. The bank representative said they would remove the charge and investigate further.</a:t>
            </a:r>
          </a:p>
          <a:p>
            <a:pPr marL="114300" indent="0">
              <a:buNone/>
            </a:pPr>
            <a:endParaRPr lang="en-US" sz="2000" dirty="0">
              <a:latin typeface="+mn-lt"/>
            </a:endParaRPr>
          </a:p>
          <a:p>
            <a:pPr algn="l">
              <a:buAutoNum type="arabicPeriod"/>
            </a:pPr>
            <a:r>
              <a:rPr lang="en-US" sz="2000" b="0" i="0" u="none" strike="noStrike" baseline="0" dirty="0">
                <a:latin typeface="+mn-lt"/>
              </a:rPr>
              <a:t>“Scam or No Scam?”</a:t>
            </a:r>
          </a:p>
          <a:p>
            <a:pPr algn="l">
              <a:buAutoNum type="arabicPeriod"/>
            </a:pPr>
            <a:endParaRPr lang="en-US" sz="2000" dirty="0">
              <a:latin typeface="+mn-lt"/>
            </a:endParaRPr>
          </a:p>
          <a:p>
            <a:pPr algn="l">
              <a:buAutoNum type="arabicPeriod"/>
            </a:pPr>
            <a:r>
              <a:rPr lang="en-US" sz="2000" b="0" i="0" u="none" strike="noStrike" baseline="0" dirty="0">
                <a:latin typeface="+mn-lt"/>
              </a:rPr>
              <a:t>Clues validating your choice.</a:t>
            </a:r>
          </a:p>
          <a:p>
            <a:pPr marL="114300" indent="0">
              <a:buNone/>
            </a:pPr>
            <a:endParaRPr lang="en-US" sz="2400" dirty="0">
              <a:latin typeface="+mn-lt"/>
            </a:endParaRPr>
          </a:p>
          <a:p>
            <a:endParaRPr lang="en-US" dirty="0"/>
          </a:p>
        </p:txBody>
      </p:sp>
    </p:spTree>
    <p:extLst>
      <p:ext uri="{BB962C8B-B14F-4D97-AF65-F5344CB8AC3E}">
        <p14:creationId xmlns:p14="http://schemas.microsoft.com/office/powerpoint/2010/main" val="2474087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DAB2C-42C5-44C8-B713-AEDB83F148E6}"/>
              </a:ext>
            </a:extLst>
          </p:cNvPr>
          <p:cNvSpPr>
            <a:spLocks noGrp="1"/>
          </p:cNvSpPr>
          <p:nvPr>
            <p:ph type="title"/>
          </p:nvPr>
        </p:nvSpPr>
        <p:spPr>
          <a:xfrm>
            <a:off x="457200" y="1253679"/>
            <a:ext cx="8229600" cy="447821"/>
          </a:xfrm>
        </p:spPr>
        <p:txBody>
          <a:bodyPr/>
          <a:lstStyle/>
          <a:p>
            <a:r>
              <a:rPr lang="en-US" sz="3600" dirty="0">
                <a:solidFill>
                  <a:srgbClr val="0070C0"/>
                </a:solidFill>
                <a:latin typeface="+mn-lt"/>
              </a:rPr>
              <a:t>Scenario 4: Grandparents</a:t>
            </a:r>
          </a:p>
        </p:txBody>
      </p:sp>
      <p:sp>
        <p:nvSpPr>
          <p:cNvPr id="3" name="Text Placeholder 2">
            <a:extLst>
              <a:ext uri="{FF2B5EF4-FFF2-40B4-BE49-F238E27FC236}">
                <a16:creationId xmlns:a16="http://schemas.microsoft.com/office/drawing/2014/main" id="{064BA285-BE04-4147-8662-7FA2FFDB69F7}"/>
              </a:ext>
            </a:extLst>
          </p:cNvPr>
          <p:cNvSpPr>
            <a:spLocks noGrp="1"/>
          </p:cNvSpPr>
          <p:nvPr>
            <p:ph type="body" idx="1"/>
          </p:nvPr>
        </p:nvSpPr>
        <p:spPr>
          <a:xfrm>
            <a:off x="457200" y="3104823"/>
            <a:ext cx="8229600" cy="4656406"/>
          </a:xfrm>
        </p:spPr>
        <p:txBody>
          <a:bodyPr/>
          <a:lstStyle/>
          <a:p>
            <a:pPr marL="114300" indent="0" algn="just">
              <a:buNone/>
            </a:pPr>
            <a:r>
              <a:rPr lang="en-US" sz="2000" b="0" i="0" u="none" strike="noStrike" baseline="0" dirty="0">
                <a:latin typeface="+mn-lt"/>
              </a:rPr>
              <a:t>It is late and Sam receives a phone call from his grandson, Sean. The connection is bad so Sam has a hard time understanding Sean. </a:t>
            </a:r>
            <a:r>
              <a:rPr lang="en-US" sz="2000" b="0" i="0" u="none" strike="noStrike" baseline="0" dirty="0">
                <a:solidFill>
                  <a:schemeClr val="accent3">
                    <a:lumMod val="75000"/>
                  </a:schemeClr>
                </a:solidFill>
                <a:latin typeface="+mn-lt"/>
              </a:rPr>
              <a:t>Finally, he realizes Sean has been arrested, is in jail and needs money for bail. </a:t>
            </a:r>
            <a:r>
              <a:rPr lang="en-US" sz="2000" b="0" i="0" u="none" strike="noStrike" baseline="0" dirty="0">
                <a:latin typeface="+mn-lt"/>
              </a:rPr>
              <a:t>Of course, Sam wants to help is grandson. Sean tells him to go to the drugstore</a:t>
            </a:r>
            <a:r>
              <a:rPr lang="en-US" sz="2000" dirty="0">
                <a:latin typeface="+mn-lt"/>
              </a:rPr>
              <a:t> </a:t>
            </a:r>
            <a:r>
              <a:rPr lang="en-US" sz="2000" b="0" i="0" u="none" strike="noStrike" baseline="0" dirty="0">
                <a:latin typeface="+mn-lt"/>
              </a:rPr>
              <a:t>and buy two gift cards, $500 each and tells him where to mail the cards.</a:t>
            </a:r>
          </a:p>
          <a:p>
            <a:pPr marL="114300" indent="0">
              <a:buNone/>
            </a:pPr>
            <a:endParaRPr lang="en-US" sz="2000" dirty="0">
              <a:latin typeface="+mn-lt"/>
            </a:endParaRPr>
          </a:p>
          <a:p>
            <a:pPr algn="l">
              <a:buAutoNum type="arabicPeriod"/>
            </a:pPr>
            <a:r>
              <a:rPr lang="en-US" sz="2000" b="0" i="0" u="none" strike="noStrike" baseline="0" dirty="0">
                <a:latin typeface="+mn-lt"/>
              </a:rPr>
              <a:t>“Scam or No Scam?”</a:t>
            </a:r>
          </a:p>
          <a:p>
            <a:pPr algn="l">
              <a:buAutoNum type="arabicPeriod"/>
            </a:pPr>
            <a:endParaRPr lang="en-US" sz="2000" dirty="0">
              <a:latin typeface="+mn-lt"/>
            </a:endParaRPr>
          </a:p>
          <a:p>
            <a:pPr algn="l">
              <a:buAutoNum type="arabicPeriod"/>
            </a:pPr>
            <a:r>
              <a:rPr lang="en-US" sz="2000" b="0" i="0" u="none" strike="noStrike" baseline="0" dirty="0">
                <a:latin typeface="+mn-lt"/>
              </a:rPr>
              <a:t>Clues validating your choice.</a:t>
            </a:r>
          </a:p>
          <a:p>
            <a:pPr marL="114300" indent="0">
              <a:buNone/>
            </a:pPr>
            <a:endParaRPr lang="en-US" sz="2400" b="0" i="0" u="none" strike="noStrike" baseline="0" dirty="0">
              <a:latin typeface="+mn-lt"/>
            </a:endParaRPr>
          </a:p>
          <a:p>
            <a:pPr marL="114300" indent="0">
              <a:buNone/>
            </a:pPr>
            <a:endParaRPr lang="en-US" dirty="0"/>
          </a:p>
        </p:txBody>
      </p:sp>
    </p:spTree>
    <p:extLst>
      <p:ext uri="{BB962C8B-B14F-4D97-AF65-F5344CB8AC3E}">
        <p14:creationId xmlns:p14="http://schemas.microsoft.com/office/powerpoint/2010/main" val="3757330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553C-8501-4D97-9BF2-6471CACE7F51}"/>
              </a:ext>
            </a:extLst>
          </p:cNvPr>
          <p:cNvSpPr>
            <a:spLocks noGrp="1"/>
          </p:cNvSpPr>
          <p:nvPr>
            <p:ph type="title"/>
          </p:nvPr>
        </p:nvSpPr>
        <p:spPr>
          <a:xfrm>
            <a:off x="457200" y="1324156"/>
            <a:ext cx="8229600" cy="506437"/>
          </a:xfrm>
        </p:spPr>
        <p:txBody>
          <a:bodyPr/>
          <a:lstStyle/>
          <a:p>
            <a:r>
              <a:rPr lang="en-US" sz="3600" dirty="0">
                <a:solidFill>
                  <a:srgbClr val="0070C0"/>
                </a:solidFill>
                <a:latin typeface="+mn-lt"/>
              </a:rPr>
              <a:t>Scenario 5: Fundraiser</a:t>
            </a:r>
          </a:p>
        </p:txBody>
      </p:sp>
      <p:sp>
        <p:nvSpPr>
          <p:cNvPr id="3" name="Text Placeholder 2">
            <a:extLst>
              <a:ext uri="{FF2B5EF4-FFF2-40B4-BE49-F238E27FC236}">
                <a16:creationId xmlns:a16="http://schemas.microsoft.com/office/drawing/2014/main" id="{405CB65C-B1C9-4CCE-A5E3-8EA3DA82B600}"/>
              </a:ext>
            </a:extLst>
          </p:cNvPr>
          <p:cNvSpPr>
            <a:spLocks noGrp="1"/>
          </p:cNvSpPr>
          <p:nvPr>
            <p:ph type="body" idx="1"/>
          </p:nvPr>
        </p:nvSpPr>
        <p:spPr>
          <a:xfrm>
            <a:off x="457200" y="2639829"/>
            <a:ext cx="8229600" cy="4341055"/>
          </a:xfrm>
        </p:spPr>
        <p:txBody>
          <a:bodyPr/>
          <a:lstStyle/>
          <a:p>
            <a:pPr marL="114300" indent="0" algn="just">
              <a:buNone/>
            </a:pPr>
            <a:r>
              <a:rPr lang="en-US" sz="2000" b="0" i="0" u="none" strike="noStrike" baseline="0" dirty="0">
                <a:latin typeface="+mn-lt"/>
              </a:rPr>
              <a:t>Matt receives a call from the local volunteer fire department. </a:t>
            </a:r>
            <a:r>
              <a:rPr lang="en-US" sz="2000" b="0" i="0" u="none" strike="noStrike" baseline="0" dirty="0">
                <a:solidFill>
                  <a:schemeClr val="accent3">
                    <a:lumMod val="75000"/>
                  </a:schemeClr>
                </a:solidFill>
                <a:latin typeface="+mn-lt"/>
              </a:rPr>
              <a:t>The caller informs him that he won the fishing rod that he bid on at the silent auction fundraiser last week. </a:t>
            </a:r>
            <a:r>
              <a:rPr lang="en-US" sz="2000" b="0" i="0" u="none" strike="noStrike" baseline="0" dirty="0">
                <a:latin typeface="+mn-lt"/>
              </a:rPr>
              <a:t>Matt remembers bidding on it, but didn’t think he would be the highest bidder. The caller tells him to stop by the local fire hall to collect the item.</a:t>
            </a:r>
          </a:p>
          <a:p>
            <a:pPr marL="114300" indent="0">
              <a:buNone/>
            </a:pPr>
            <a:endParaRPr lang="en-US" sz="2000" dirty="0">
              <a:latin typeface="+mn-lt"/>
            </a:endParaRPr>
          </a:p>
          <a:p>
            <a:pPr marL="114300" indent="0">
              <a:buNone/>
            </a:pPr>
            <a:endParaRPr lang="en-US" sz="2000" dirty="0">
              <a:latin typeface="+mn-lt"/>
            </a:endParaRPr>
          </a:p>
          <a:p>
            <a:pPr algn="l">
              <a:buAutoNum type="arabicPeriod"/>
            </a:pPr>
            <a:r>
              <a:rPr lang="en-US" sz="2000" b="0" i="0" u="none" strike="noStrike" baseline="0" dirty="0">
                <a:latin typeface="+mn-lt"/>
              </a:rPr>
              <a:t>“Scam or No Scam?”</a:t>
            </a:r>
          </a:p>
          <a:p>
            <a:pPr algn="l">
              <a:buAutoNum type="arabicPeriod"/>
            </a:pPr>
            <a:endParaRPr lang="en-US" sz="2000" dirty="0">
              <a:latin typeface="+mn-lt"/>
            </a:endParaRPr>
          </a:p>
          <a:p>
            <a:pPr algn="l">
              <a:buAutoNum type="arabicPeriod"/>
            </a:pPr>
            <a:r>
              <a:rPr lang="en-US" sz="2000" b="0" i="0" u="none" strike="noStrike" baseline="0" dirty="0">
                <a:latin typeface="+mn-lt"/>
              </a:rPr>
              <a:t>Clues validating your choice.</a:t>
            </a:r>
          </a:p>
          <a:p>
            <a:pPr marL="114300" indent="0">
              <a:buNone/>
            </a:pPr>
            <a:endParaRPr lang="en-US" sz="2400" dirty="0">
              <a:latin typeface="+mn-lt"/>
            </a:endParaRPr>
          </a:p>
        </p:txBody>
      </p:sp>
    </p:spTree>
    <p:extLst>
      <p:ext uri="{BB962C8B-B14F-4D97-AF65-F5344CB8AC3E}">
        <p14:creationId xmlns:p14="http://schemas.microsoft.com/office/powerpoint/2010/main" val="3478100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C73892-834E-42D7-A76D-61315EA48E62}"/>
              </a:ext>
            </a:extLst>
          </p:cNvPr>
          <p:cNvSpPr>
            <a:spLocks noGrp="1"/>
          </p:cNvSpPr>
          <p:nvPr>
            <p:ph type="title"/>
          </p:nvPr>
        </p:nvSpPr>
        <p:spPr>
          <a:xfrm>
            <a:off x="457200" y="1099900"/>
            <a:ext cx="8229600" cy="407963"/>
          </a:xfrm>
        </p:spPr>
        <p:txBody>
          <a:bodyPr/>
          <a:lstStyle/>
          <a:p>
            <a:r>
              <a:rPr lang="en-US" sz="3600" dirty="0">
                <a:solidFill>
                  <a:srgbClr val="0070C0"/>
                </a:solidFill>
                <a:latin typeface="+mn-lt"/>
              </a:rPr>
              <a:t>Scenario 6: Taxes</a:t>
            </a:r>
          </a:p>
        </p:txBody>
      </p:sp>
      <p:sp>
        <p:nvSpPr>
          <p:cNvPr id="5" name="Text Placeholder 4">
            <a:extLst>
              <a:ext uri="{FF2B5EF4-FFF2-40B4-BE49-F238E27FC236}">
                <a16:creationId xmlns:a16="http://schemas.microsoft.com/office/drawing/2014/main" id="{0D1DCC75-863A-42C0-B9A7-1045AA715407}"/>
              </a:ext>
            </a:extLst>
          </p:cNvPr>
          <p:cNvSpPr>
            <a:spLocks noGrp="1"/>
          </p:cNvSpPr>
          <p:nvPr>
            <p:ph type="body" idx="1"/>
          </p:nvPr>
        </p:nvSpPr>
        <p:spPr>
          <a:xfrm>
            <a:off x="317351" y="1840386"/>
            <a:ext cx="8229600" cy="4736123"/>
          </a:xfrm>
        </p:spPr>
        <p:txBody>
          <a:bodyPr/>
          <a:lstStyle/>
          <a:p>
            <a:pPr marL="114300" indent="0" algn="just">
              <a:buNone/>
            </a:pPr>
            <a:r>
              <a:rPr lang="en-US" sz="2000" b="0" i="0" u="none" strike="noStrike" baseline="0" dirty="0">
                <a:solidFill>
                  <a:schemeClr val="accent3">
                    <a:lumMod val="75000"/>
                  </a:schemeClr>
                </a:solidFill>
                <a:latin typeface="+mn-lt"/>
              </a:rPr>
              <a:t>Robert received a letter from Next Step Recovery Co. stating that </a:t>
            </a:r>
            <a:r>
              <a:rPr lang="en-US" sz="2000" dirty="0">
                <a:solidFill>
                  <a:schemeClr val="accent3">
                    <a:lumMod val="75000"/>
                  </a:schemeClr>
                </a:solidFill>
                <a:latin typeface="+mn-lt"/>
              </a:rPr>
              <a:t>the communication </a:t>
            </a:r>
            <a:r>
              <a:rPr lang="en-US" sz="2000" b="0" i="0" u="none" strike="noStrike" baseline="0" dirty="0">
                <a:solidFill>
                  <a:schemeClr val="accent3">
                    <a:lumMod val="75000"/>
                  </a:schemeClr>
                </a:solidFill>
                <a:latin typeface="+mn-lt"/>
              </a:rPr>
              <a:t>served as formal notice that his delinquent tax debt had been placed with Next Step</a:t>
            </a:r>
            <a:r>
              <a:rPr lang="en-US" sz="2000" b="0" i="0" u="none" strike="noStrike" baseline="0" dirty="0">
                <a:latin typeface="+mn-lt"/>
              </a:rPr>
              <a:t>, who is a contractor to the Internal Revenue Service for the collection of the balance. The letter also included</a:t>
            </a:r>
            <a:r>
              <a:rPr lang="en-US" sz="2000" dirty="0">
                <a:latin typeface="+mn-lt"/>
              </a:rPr>
              <a:t> </a:t>
            </a:r>
            <a:r>
              <a:rPr lang="en-US" sz="2000" b="0" i="0" u="none" strike="noStrike" baseline="0" dirty="0">
                <a:latin typeface="+mn-lt"/>
              </a:rPr>
              <a:t>information from the IRS on Taxpayer Rights. To verify the name and address of Next Step, Robert can visit www.irs.gov. The letter stated that Robert can send the balance due by check or money order made out to the United Stated Treasury and mailed directly to the IRS at Department of the Treasury, Internal Revenue Service, Kansas City, MO 64999 or contact Next Step to discuss a payment plan. It warned not to send cash.</a:t>
            </a:r>
          </a:p>
          <a:p>
            <a:pPr marL="114300" indent="0" algn="l">
              <a:buNone/>
            </a:pPr>
            <a:endParaRPr lang="en-US" sz="2000" dirty="0">
              <a:latin typeface="+mn-lt"/>
            </a:endParaRPr>
          </a:p>
          <a:p>
            <a:pPr algn="l">
              <a:buAutoNum type="arabicPeriod"/>
            </a:pPr>
            <a:r>
              <a:rPr lang="en-US" sz="2000" b="0" i="0" u="none" strike="noStrike" baseline="0" dirty="0">
                <a:latin typeface="+mn-lt"/>
              </a:rPr>
              <a:t>“Scam or No Scam?”</a:t>
            </a:r>
          </a:p>
          <a:p>
            <a:pPr algn="l">
              <a:buAutoNum type="arabicPeriod"/>
            </a:pPr>
            <a:endParaRPr lang="en-US" sz="2000" dirty="0">
              <a:latin typeface="+mn-lt"/>
            </a:endParaRPr>
          </a:p>
          <a:p>
            <a:pPr algn="l">
              <a:buAutoNum type="arabicPeriod"/>
            </a:pPr>
            <a:r>
              <a:rPr lang="en-US" sz="2000" b="0" i="0" u="none" strike="noStrike" baseline="0" dirty="0">
                <a:latin typeface="+mn-lt"/>
              </a:rPr>
              <a:t>Clues validating your choice.</a:t>
            </a:r>
          </a:p>
          <a:p>
            <a:pPr marL="114300" indent="0" algn="l">
              <a:buNone/>
            </a:pPr>
            <a:endParaRPr lang="en-US" sz="3200" dirty="0">
              <a:latin typeface="+mn-lt"/>
            </a:endParaRPr>
          </a:p>
        </p:txBody>
      </p:sp>
    </p:spTree>
    <p:extLst>
      <p:ext uri="{BB962C8B-B14F-4D97-AF65-F5344CB8AC3E}">
        <p14:creationId xmlns:p14="http://schemas.microsoft.com/office/powerpoint/2010/main" val="1974245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9C571-BD31-4CD2-A2A7-E5FB3BB85BC5}"/>
              </a:ext>
            </a:extLst>
          </p:cNvPr>
          <p:cNvSpPr>
            <a:spLocks noGrp="1"/>
          </p:cNvSpPr>
          <p:nvPr>
            <p:ph type="title"/>
          </p:nvPr>
        </p:nvSpPr>
        <p:spPr>
          <a:xfrm>
            <a:off x="349624" y="1333121"/>
            <a:ext cx="8229600" cy="1139483"/>
          </a:xfrm>
        </p:spPr>
        <p:txBody>
          <a:bodyPr/>
          <a:lstStyle/>
          <a:p>
            <a:r>
              <a:rPr lang="en-US" sz="3600" dirty="0">
                <a:solidFill>
                  <a:srgbClr val="0070C0"/>
                </a:solidFill>
                <a:latin typeface="+mn-lt"/>
              </a:rPr>
              <a:t>Scenario 7: Job Offer</a:t>
            </a:r>
          </a:p>
        </p:txBody>
      </p:sp>
      <p:sp>
        <p:nvSpPr>
          <p:cNvPr id="3" name="Text Placeholder 2">
            <a:extLst>
              <a:ext uri="{FF2B5EF4-FFF2-40B4-BE49-F238E27FC236}">
                <a16:creationId xmlns:a16="http://schemas.microsoft.com/office/drawing/2014/main" id="{D8E21452-F4D1-4A13-90A9-F97A3AD6E0F7}"/>
              </a:ext>
            </a:extLst>
          </p:cNvPr>
          <p:cNvSpPr>
            <a:spLocks noGrp="1"/>
          </p:cNvSpPr>
          <p:nvPr>
            <p:ph type="body" idx="1"/>
          </p:nvPr>
        </p:nvSpPr>
        <p:spPr>
          <a:xfrm>
            <a:off x="457200" y="2938492"/>
            <a:ext cx="8229600" cy="4600136"/>
          </a:xfrm>
        </p:spPr>
        <p:txBody>
          <a:bodyPr/>
          <a:lstStyle/>
          <a:p>
            <a:pPr marL="114300" indent="0" algn="just">
              <a:buNone/>
            </a:pPr>
            <a:r>
              <a:rPr lang="en-US" sz="2000" b="0" i="0" u="none" strike="noStrike" baseline="0" dirty="0">
                <a:solidFill>
                  <a:schemeClr val="accent3">
                    <a:lumMod val="75000"/>
                  </a:schemeClr>
                </a:solidFill>
                <a:latin typeface="+mn-lt"/>
              </a:rPr>
              <a:t>Jackson receives a call from a company offering him a job as a professional shopper. </a:t>
            </a:r>
            <a:r>
              <a:rPr lang="en-US" sz="2000" b="0" i="0" u="none" strike="noStrike" baseline="0" dirty="0">
                <a:latin typeface="+mn-lt"/>
              </a:rPr>
              <a:t>He has been looking for work and expresses interest. The caller says they will send him a cashier’s check.  He should deposit it in his bank account and then wire a portion back to the company to cover expenses.  The remainder he gets to keep as payment for his services. Jackson likes to shop, needs the money and agrees to the offer.</a:t>
            </a:r>
          </a:p>
          <a:p>
            <a:pPr marL="114300" indent="0" algn="l">
              <a:buNone/>
            </a:pPr>
            <a:endParaRPr lang="en-US" sz="2000" dirty="0">
              <a:latin typeface="+mn-lt"/>
            </a:endParaRPr>
          </a:p>
          <a:p>
            <a:pPr algn="l">
              <a:buAutoNum type="arabicPeriod"/>
            </a:pPr>
            <a:r>
              <a:rPr lang="en-US" sz="2000" b="0" i="0" u="none" strike="noStrike" baseline="0" dirty="0">
                <a:latin typeface="+mn-lt"/>
              </a:rPr>
              <a:t>“Scam or No Scam?”</a:t>
            </a:r>
          </a:p>
          <a:p>
            <a:pPr algn="l">
              <a:buAutoNum type="arabicPeriod"/>
            </a:pPr>
            <a:endParaRPr lang="en-US" sz="2000" dirty="0">
              <a:latin typeface="+mn-lt"/>
            </a:endParaRPr>
          </a:p>
          <a:p>
            <a:pPr algn="l">
              <a:buAutoNum type="arabicPeriod"/>
            </a:pPr>
            <a:r>
              <a:rPr lang="en-US" sz="2000" b="0" i="0" u="none" strike="noStrike" baseline="0" dirty="0">
                <a:latin typeface="+mn-lt"/>
              </a:rPr>
              <a:t>Clues validating your choice.</a:t>
            </a:r>
          </a:p>
          <a:p>
            <a:pPr marL="114300" indent="0" algn="l">
              <a:buNone/>
            </a:pPr>
            <a:endParaRPr lang="en-US" sz="3600" dirty="0">
              <a:latin typeface="+mn-lt"/>
            </a:endParaRPr>
          </a:p>
        </p:txBody>
      </p:sp>
    </p:spTree>
    <p:extLst>
      <p:ext uri="{BB962C8B-B14F-4D97-AF65-F5344CB8AC3E}">
        <p14:creationId xmlns:p14="http://schemas.microsoft.com/office/powerpoint/2010/main" val="1538509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985" y="648836"/>
            <a:ext cx="8229600" cy="1143000"/>
          </a:xfrm>
        </p:spPr>
        <p:txBody>
          <a:bodyPr rtlCol="0">
            <a:normAutofit fontScale="90000"/>
            <a:scene3d>
              <a:camera prst="orthographicFront"/>
              <a:lightRig rig="glow" dir="tl">
                <a:rot lat="0" lon="0" rev="5400000"/>
              </a:lightRig>
            </a:scene3d>
            <a:sp3d>
              <a:bevelT w="0" h="0"/>
              <a:contourClr>
                <a:schemeClr val="accent6">
                  <a:shade val="73000"/>
                </a:schemeClr>
              </a:contourClr>
            </a:sp3d>
          </a:bodyPr>
          <a:lstStyle/>
          <a:p>
            <a:pPr>
              <a:spcAft>
                <a:spcPts val="0"/>
              </a:spcAft>
              <a:defRPr/>
            </a:pPr>
            <a:r>
              <a:rPr lang="en-US" sz="4400" dirty="0">
                <a:solidFill>
                  <a:srgbClr val="0070C0"/>
                </a:solidFill>
                <a:latin typeface="Calibri"/>
                <a:ea typeface="ＭＳ Ｐゴシック"/>
                <a:cs typeface="Calibri"/>
              </a:rPr>
              <a:t>EconEdLink Membership</a:t>
            </a:r>
            <a:endParaRPr lang="en-US" sz="7200" dirty="0">
              <a:solidFill>
                <a:srgbClr val="0070C0"/>
              </a:solidFill>
            </a:endParaRPr>
          </a:p>
        </p:txBody>
      </p:sp>
      <p:sp>
        <p:nvSpPr>
          <p:cNvPr id="3" name="TextBox 2">
            <a:extLst>
              <a:ext uri="{FF2B5EF4-FFF2-40B4-BE49-F238E27FC236}">
                <a16:creationId xmlns:a16="http://schemas.microsoft.com/office/drawing/2014/main" id="{D213714B-F9E8-8C44-9AF8-383F3F244D95}"/>
              </a:ext>
            </a:extLst>
          </p:cNvPr>
          <p:cNvSpPr txBox="1"/>
          <p:nvPr/>
        </p:nvSpPr>
        <p:spPr>
          <a:xfrm>
            <a:off x="484414" y="2023403"/>
            <a:ext cx="8175171" cy="4185761"/>
          </a:xfrm>
          <a:prstGeom prst="rect">
            <a:avLst/>
          </a:prstGeom>
          <a:noFill/>
        </p:spPr>
        <p:txBody>
          <a:bodyPr wrap="square" rtlCol="0" anchor="t">
            <a:spAutoFit/>
          </a:bodyPr>
          <a:lstStyle/>
          <a:p>
            <a:r>
              <a:rPr lang="en-US" sz="1800" dirty="0">
                <a:latin typeface="+mn-lt"/>
                <a:ea typeface="ＭＳ Ｐゴシック"/>
                <a:cs typeface="Arial"/>
              </a:rPr>
              <a:t>You can now access CEE’s professional development webinars directly on EconEdLink.org! To receive these new professional development benefits, </a:t>
            </a:r>
            <a:r>
              <a:rPr lang="en-US" sz="1800" b="1" dirty="0">
                <a:latin typeface="+mn-lt"/>
                <a:ea typeface="ＭＳ Ｐゴシック"/>
                <a:cs typeface="Arial"/>
              </a:rPr>
              <a:t>become an EconEdLink </a:t>
            </a:r>
            <a:r>
              <a:rPr lang="en-US" sz="1800" b="1" dirty="0">
                <a:latin typeface="+mn-lt"/>
                <a:ea typeface="ＭＳ Ｐゴシック"/>
                <a:cs typeface="Arial"/>
                <a:hlinkClick r:id="rId3"/>
              </a:rPr>
              <a:t>member</a:t>
            </a:r>
            <a:r>
              <a:rPr lang="en-US" sz="1800" dirty="0">
                <a:latin typeface="+mn-lt"/>
                <a:ea typeface="ＭＳ Ｐゴシック"/>
                <a:cs typeface="Arial"/>
              </a:rPr>
              <a:t>. As a member, you will now be able to: </a:t>
            </a:r>
            <a:endParaRPr lang="en-US" sz="1800" dirty="0">
              <a:latin typeface="+mn-lt"/>
            </a:endParaRPr>
          </a:p>
          <a:p>
            <a:endParaRPr lang="en-US" sz="1800" dirty="0">
              <a:latin typeface="+mn-lt"/>
            </a:endParaRPr>
          </a:p>
          <a:p>
            <a:pPr marL="342900" indent="-342900">
              <a:buClr>
                <a:srgbClr val="FF0000"/>
              </a:buClr>
              <a:buFont typeface="Wingdings" panose="05000000000000000000" pitchFamily="2" charset="2"/>
              <a:buChar char="Ø"/>
            </a:pPr>
            <a:r>
              <a:rPr lang="en-US" sz="1800" dirty="0">
                <a:latin typeface="+mn-lt"/>
                <a:ea typeface="ＭＳ Ｐゴシック"/>
                <a:cs typeface="Arial"/>
              </a:rPr>
              <a:t>Automatically receive a professional development certificate via e-mail within 24 hours after viewing any webinar for a minimum of 45 minutes</a:t>
            </a:r>
            <a:endParaRPr lang="en-US" sz="1800" dirty="0">
              <a:latin typeface="+mn-lt"/>
            </a:endParaRPr>
          </a:p>
          <a:p>
            <a:pPr marL="342900" indent="-342900">
              <a:buClr>
                <a:srgbClr val="FF0000"/>
              </a:buClr>
              <a:buFont typeface="Wingdings" panose="05000000000000000000" pitchFamily="2" charset="2"/>
              <a:buChar char="Ø"/>
            </a:pPr>
            <a:r>
              <a:rPr lang="en-US" sz="1800" dirty="0">
                <a:latin typeface="+mn-lt"/>
                <a:ea typeface="ＭＳ Ｐゴシック"/>
                <a:cs typeface="Arial"/>
              </a:rPr>
              <a:t>Register for upcoming webinars with a simple one-click process </a:t>
            </a:r>
            <a:endParaRPr lang="en-US" sz="1800" dirty="0">
              <a:latin typeface="+mn-lt"/>
            </a:endParaRPr>
          </a:p>
          <a:p>
            <a:pPr marL="342900" indent="-342900">
              <a:buClr>
                <a:srgbClr val="FF0000"/>
              </a:buClr>
              <a:buFont typeface="Wingdings" panose="05000000000000000000" pitchFamily="2" charset="2"/>
              <a:buChar char="Ø"/>
            </a:pPr>
            <a:r>
              <a:rPr lang="en-US" sz="1800" dirty="0">
                <a:latin typeface="+mn-lt"/>
                <a:ea typeface="ＭＳ Ｐゴシック"/>
                <a:cs typeface="Arial"/>
              </a:rPr>
              <a:t>Easily download presentations, lesson plan materials and activities for each webinar </a:t>
            </a:r>
            <a:endParaRPr lang="en-US" sz="1800" dirty="0">
              <a:latin typeface="+mn-lt"/>
            </a:endParaRPr>
          </a:p>
          <a:p>
            <a:pPr marL="342900" indent="-342900">
              <a:buClr>
                <a:srgbClr val="FF0000"/>
              </a:buClr>
              <a:buFont typeface="Wingdings" panose="05000000000000000000" pitchFamily="2" charset="2"/>
              <a:buChar char="Ø"/>
            </a:pPr>
            <a:r>
              <a:rPr lang="en-US" sz="1800" dirty="0">
                <a:latin typeface="+mn-lt"/>
                <a:ea typeface="ＭＳ Ｐゴシック"/>
                <a:cs typeface="Arial"/>
              </a:rPr>
              <a:t>Search and view all webinars at your convenience </a:t>
            </a:r>
            <a:endParaRPr lang="en-US" sz="1800" dirty="0">
              <a:latin typeface="+mn-lt"/>
            </a:endParaRPr>
          </a:p>
          <a:p>
            <a:pPr marL="342900" indent="-342900">
              <a:buClr>
                <a:srgbClr val="FF0000"/>
              </a:buClr>
              <a:buFont typeface="Wingdings" panose="05000000000000000000" pitchFamily="2" charset="2"/>
              <a:buChar char="Ø"/>
            </a:pPr>
            <a:r>
              <a:rPr lang="en-US" sz="1800" dirty="0">
                <a:latin typeface="+mn-lt"/>
                <a:ea typeface="ＭＳ Ｐゴシック"/>
                <a:cs typeface="Arial"/>
              </a:rPr>
              <a:t>Save webinars to your EconEdLink dashboard for easy access to the event</a:t>
            </a:r>
            <a:endParaRPr lang="en-US" sz="1800" dirty="0">
              <a:latin typeface="+mn-lt"/>
            </a:endParaRPr>
          </a:p>
          <a:p>
            <a:pPr marL="342900" indent="-342900">
              <a:buClr>
                <a:srgbClr val="FF0000"/>
              </a:buClr>
              <a:buFont typeface="Wingdings" panose="05000000000000000000" pitchFamily="2" charset="2"/>
              <a:buChar char="Ø"/>
            </a:pPr>
            <a:endParaRPr lang="en-US" sz="1800" dirty="0">
              <a:latin typeface="+mn-lt"/>
              <a:ea typeface="ＭＳ Ｐゴシック"/>
              <a:cs typeface="Arial"/>
            </a:endParaRPr>
          </a:p>
          <a:p>
            <a:pPr algn="ctr"/>
            <a:r>
              <a:rPr lang="en-US" sz="1800" dirty="0">
                <a:latin typeface="+mn-lt"/>
                <a:ea typeface="ＭＳ Ｐゴシック"/>
                <a:cs typeface="Arial"/>
              </a:rPr>
              <a:t>You may access our new </a:t>
            </a:r>
            <a:r>
              <a:rPr lang="en-US" sz="1800" b="1" dirty="0">
                <a:latin typeface="+mn-lt"/>
                <a:ea typeface="ＭＳ Ｐゴシック"/>
                <a:cs typeface="Arial"/>
              </a:rPr>
              <a:t>Professional Development</a:t>
            </a:r>
            <a:r>
              <a:rPr lang="en-US" sz="1800" dirty="0">
                <a:latin typeface="+mn-lt"/>
                <a:ea typeface="ＭＳ Ｐゴシック"/>
                <a:cs typeface="Arial"/>
              </a:rPr>
              <a:t> page </a:t>
            </a:r>
            <a:r>
              <a:rPr lang="en-US" sz="1800" dirty="0">
                <a:latin typeface="+mn-lt"/>
                <a:ea typeface="ＭＳ Ｐゴシック"/>
                <a:cs typeface="Arial"/>
                <a:hlinkClick r:id="rId4"/>
              </a:rPr>
              <a:t>here</a:t>
            </a:r>
            <a:endParaRPr lang="en-US" sz="1800" dirty="0">
              <a:latin typeface="+mn-lt"/>
              <a:ea typeface="ＭＳ Ｐゴシック"/>
              <a:cs typeface="Arial"/>
            </a:endParaRPr>
          </a:p>
          <a:p>
            <a:endParaRPr lang="en-US" dirty="0">
              <a:latin typeface="Arial"/>
              <a:ea typeface="ＭＳ Ｐゴシック"/>
              <a:cs typeface="Arial"/>
            </a:endParaRPr>
          </a:p>
        </p:txBody>
      </p:sp>
    </p:spTree>
    <p:extLst>
      <p:ext uri="{BB962C8B-B14F-4D97-AF65-F5344CB8AC3E}">
        <p14:creationId xmlns:p14="http://schemas.microsoft.com/office/powerpoint/2010/main" val="97518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7050A-3762-412D-BB1E-4EF63574A541}"/>
              </a:ext>
            </a:extLst>
          </p:cNvPr>
          <p:cNvSpPr>
            <a:spLocks noGrp="1"/>
          </p:cNvSpPr>
          <p:nvPr>
            <p:ph type="title"/>
          </p:nvPr>
        </p:nvSpPr>
        <p:spPr>
          <a:xfrm>
            <a:off x="330590" y="1150241"/>
            <a:ext cx="8229600" cy="351693"/>
          </a:xfrm>
        </p:spPr>
        <p:txBody>
          <a:bodyPr/>
          <a:lstStyle/>
          <a:p>
            <a:r>
              <a:rPr lang="en-US" sz="3600" dirty="0">
                <a:solidFill>
                  <a:srgbClr val="0070C0"/>
                </a:solidFill>
                <a:latin typeface="+mn-lt"/>
              </a:rPr>
              <a:t>Scenario 8: Sports</a:t>
            </a:r>
          </a:p>
        </p:txBody>
      </p:sp>
      <p:sp>
        <p:nvSpPr>
          <p:cNvPr id="3" name="Text Placeholder 2">
            <a:extLst>
              <a:ext uri="{FF2B5EF4-FFF2-40B4-BE49-F238E27FC236}">
                <a16:creationId xmlns:a16="http://schemas.microsoft.com/office/drawing/2014/main" id="{3A19AC89-B71F-4B1E-B5AB-95DF20CCEC49}"/>
              </a:ext>
            </a:extLst>
          </p:cNvPr>
          <p:cNvSpPr>
            <a:spLocks noGrp="1"/>
          </p:cNvSpPr>
          <p:nvPr>
            <p:ph type="body" idx="1"/>
          </p:nvPr>
        </p:nvSpPr>
        <p:spPr>
          <a:xfrm>
            <a:off x="330590" y="2332753"/>
            <a:ext cx="8391379" cy="5303521"/>
          </a:xfrm>
        </p:spPr>
        <p:txBody>
          <a:bodyPr/>
          <a:lstStyle/>
          <a:p>
            <a:pPr marL="114300" indent="0" algn="just">
              <a:buNone/>
            </a:pPr>
            <a:r>
              <a:rPr lang="en-US" sz="2000" b="0" i="0" u="none" strike="noStrike" baseline="0" dirty="0" err="1">
                <a:latin typeface="+mn-lt"/>
              </a:rPr>
              <a:t>Shaquilla’s</a:t>
            </a:r>
            <a:r>
              <a:rPr lang="en-US" sz="2000" b="0" i="0" u="none" strike="noStrike" baseline="0" dirty="0">
                <a:latin typeface="+mn-lt"/>
              </a:rPr>
              <a:t> favorite hockey team has made it to the Stanley Cup finals. She would love to go but tickets are more than she can afford and difficult to get. </a:t>
            </a:r>
            <a:r>
              <a:rPr lang="en-US" sz="2000" b="0" i="0" u="none" strike="noStrike" baseline="0" dirty="0">
                <a:solidFill>
                  <a:schemeClr val="accent3">
                    <a:lumMod val="75000"/>
                  </a:schemeClr>
                </a:solidFill>
                <a:latin typeface="+mn-lt"/>
              </a:rPr>
              <a:t>She receives a call from a ticket broker saying he has two tickets for sale because the original ticket holder is ill and is unable to attend.  </a:t>
            </a:r>
            <a:r>
              <a:rPr lang="en-US" sz="2000" b="0" i="0" u="none" strike="noStrike" baseline="0" dirty="0">
                <a:latin typeface="+mn-lt"/>
              </a:rPr>
              <a:t>Plus, at this price she can buy two tickets and take her dad. But she must act fast. These tickets are in demand. </a:t>
            </a:r>
            <a:r>
              <a:rPr lang="en-US" sz="2000" b="0" i="0" u="none" strike="noStrike" baseline="0" dirty="0" err="1">
                <a:latin typeface="+mn-lt"/>
              </a:rPr>
              <a:t>Shaquilla</a:t>
            </a:r>
            <a:r>
              <a:rPr lang="en-US" sz="2000" b="0" i="0" u="none" strike="noStrike" baseline="0" dirty="0">
                <a:latin typeface="+mn-lt"/>
              </a:rPr>
              <a:t> is thrilled and immediately agrees to give the broker her credit card number and address so he can mail her the tickets.</a:t>
            </a:r>
          </a:p>
          <a:p>
            <a:pPr marL="114300" indent="0" algn="l">
              <a:buNone/>
            </a:pPr>
            <a:endParaRPr lang="en-US" sz="2000" dirty="0">
              <a:latin typeface="+mn-lt"/>
            </a:endParaRPr>
          </a:p>
          <a:p>
            <a:pPr marL="114300" indent="0" algn="l">
              <a:buNone/>
            </a:pPr>
            <a:endParaRPr lang="en-US" sz="2000" dirty="0">
              <a:latin typeface="+mn-lt"/>
            </a:endParaRPr>
          </a:p>
          <a:p>
            <a:pPr algn="l">
              <a:buAutoNum type="arabicPeriod"/>
            </a:pPr>
            <a:r>
              <a:rPr lang="en-US" sz="2000" b="0" i="0" u="none" strike="noStrike" baseline="0" dirty="0">
                <a:latin typeface="+mn-lt"/>
              </a:rPr>
              <a:t>“Scam or No Scam?”</a:t>
            </a:r>
          </a:p>
          <a:p>
            <a:pPr algn="l">
              <a:buAutoNum type="arabicPeriod"/>
            </a:pPr>
            <a:endParaRPr lang="en-US" sz="2000" dirty="0">
              <a:latin typeface="+mn-lt"/>
            </a:endParaRPr>
          </a:p>
          <a:p>
            <a:pPr algn="l">
              <a:buAutoNum type="arabicPeriod"/>
            </a:pPr>
            <a:r>
              <a:rPr lang="en-US" sz="2000" b="0" i="0" u="none" strike="noStrike" baseline="0" dirty="0">
                <a:latin typeface="+mn-lt"/>
              </a:rPr>
              <a:t>Clues validating your choice.</a:t>
            </a:r>
          </a:p>
          <a:p>
            <a:pPr marL="114300" indent="0" algn="l">
              <a:buNone/>
            </a:pPr>
            <a:endParaRPr lang="en-US" sz="2400" dirty="0">
              <a:latin typeface="+mn-lt"/>
            </a:endParaRPr>
          </a:p>
        </p:txBody>
      </p:sp>
    </p:spTree>
    <p:extLst>
      <p:ext uri="{BB962C8B-B14F-4D97-AF65-F5344CB8AC3E}">
        <p14:creationId xmlns:p14="http://schemas.microsoft.com/office/powerpoint/2010/main" val="730867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876A2-B69C-45C5-96A0-E8BDE4072FF2}"/>
              </a:ext>
            </a:extLst>
          </p:cNvPr>
          <p:cNvSpPr>
            <a:spLocks noGrp="1"/>
          </p:cNvSpPr>
          <p:nvPr>
            <p:ph type="title"/>
          </p:nvPr>
        </p:nvSpPr>
        <p:spPr>
          <a:xfrm>
            <a:off x="457200" y="0"/>
            <a:ext cx="8229600" cy="520505"/>
          </a:xfrm>
        </p:spPr>
        <p:txBody>
          <a:bodyPr/>
          <a:lstStyle/>
          <a:p>
            <a:r>
              <a:rPr lang="en-US" sz="4000" dirty="0">
                <a:solidFill>
                  <a:srgbClr val="0070C0"/>
                </a:solidFill>
              </a:rPr>
              <a:t>Kahoot Exercise </a:t>
            </a:r>
          </a:p>
        </p:txBody>
      </p:sp>
      <p:sp>
        <p:nvSpPr>
          <p:cNvPr id="3" name="Text Placeholder 2">
            <a:extLst>
              <a:ext uri="{FF2B5EF4-FFF2-40B4-BE49-F238E27FC236}">
                <a16:creationId xmlns:a16="http://schemas.microsoft.com/office/drawing/2014/main" id="{DA5D60E1-530D-4E73-9242-158EB9377977}"/>
              </a:ext>
            </a:extLst>
          </p:cNvPr>
          <p:cNvSpPr>
            <a:spLocks noGrp="1"/>
          </p:cNvSpPr>
          <p:nvPr>
            <p:ph type="body" idx="1"/>
          </p:nvPr>
        </p:nvSpPr>
        <p:spPr>
          <a:xfrm>
            <a:off x="457200" y="1097279"/>
            <a:ext cx="8229600" cy="5359791"/>
          </a:xfrm>
        </p:spPr>
        <p:txBody>
          <a:bodyPr/>
          <a:lstStyle/>
          <a:p>
            <a:pPr marL="0" marR="0" indent="0">
              <a:lnSpc>
                <a:spcPct val="107000"/>
              </a:lnSpc>
              <a:spcBef>
                <a:spcPts val="0"/>
              </a:spcBef>
              <a:spcAft>
                <a:spcPts val="0"/>
              </a:spcAft>
              <a:buNone/>
            </a:pPr>
            <a:r>
              <a:rPr lang="en-US" sz="1400" kern="1200" dirty="0">
                <a:effectLst/>
                <a:latin typeface="Helvetica" panose="020B0604020202020204" pitchFamily="34" charset="0"/>
                <a:ea typeface="Times New Roman" panose="02020603050405020304" pitchFamily="18" charset="0"/>
                <a:cs typeface="Times New Roman" panose="02020603050405020304" pitchFamily="18" charset="0"/>
              </a:rPr>
              <a:t>1.  T</a:t>
            </a:r>
            <a:r>
              <a:rPr lang="en-US" sz="14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he top method for scammers to target consumers is: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400" kern="1200" dirty="0">
                <a:effectLst/>
                <a:latin typeface="Helvetica" panose="020B0604020202020204" pitchFamily="34" charset="0"/>
                <a:ea typeface="Times New Roman" panose="02020603050405020304" pitchFamily="18" charset="0"/>
                <a:cs typeface="Times New Roman" panose="02020603050405020304" pitchFamily="18" charset="0"/>
              </a:rPr>
              <a:t>	A. Direct mail			C.  phone calls and text messaging</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0"/>
              </a:spcAft>
              <a:buNone/>
            </a:pPr>
            <a:r>
              <a:rPr lang="en-US" sz="1400" kern="1200" dirty="0">
                <a:effectLst/>
                <a:latin typeface="Helvetica" panose="020B0604020202020204" pitchFamily="34" charset="0"/>
                <a:ea typeface="Times New Roman" panose="02020603050405020304" pitchFamily="18" charset="0"/>
                <a:cs typeface="Times New Roman" panose="02020603050405020304" pitchFamily="18" charset="0"/>
              </a:rPr>
              <a:t>	B.  E-mails				D.  None</a:t>
            </a:r>
            <a:endParaRPr lang="en-US" sz="1400" kern="1200" dirty="0">
              <a:latin typeface="Calibri" panose="020F0502020204030204" pitchFamily="34" charset="0"/>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0"/>
              </a:spcAft>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400" kern="1200" dirty="0">
                <a:effectLst/>
                <a:latin typeface="Helvetica" panose="020B0604020202020204" pitchFamily="34" charset="0"/>
                <a:ea typeface="Times New Roman" panose="02020603050405020304" pitchFamily="18" charset="0"/>
                <a:cs typeface="Times New Roman" panose="02020603050405020304" pitchFamily="18" charset="0"/>
              </a:rPr>
              <a:t>2.  The Top Fraud of 2020 Goes to: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400" kern="1200" dirty="0">
                <a:effectLst/>
                <a:latin typeface="Helvetica" panose="020B0604020202020204" pitchFamily="34" charset="0"/>
                <a:ea typeface="Times New Roman" panose="02020603050405020304" pitchFamily="18" charset="0"/>
                <a:cs typeface="Times New Roman" panose="02020603050405020304" pitchFamily="18" charset="0"/>
              </a:rPr>
              <a:t>	A.  </a:t>
            </a:r>
            <a:r>
              <a:rPr lang="en-US" sz="1400" kern="12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Imposter scams			C.  Ghosting Scams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400" kern="12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	B.  Keylogger scams			D.  Phishing scams</a:t>
            </a:r>
            <a:endParaRPr lang="en-US" sz="1400" kern="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0"/>
              </a:spcAft>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400" dirty="0">
                <a:effectLst/>
                <a:latin typeface="Helvetica" panose="020B0604020202020204" pitchFamily="34" charset="0"/>
                <a:ea typeface="Calibri" panose="020F0502020204030204" pitchFamily="34" charset="0"/>
                <a:cs typeface="Times New Roman" panose="02020603050405020304" pitchFamily="18" charset="0"/>
              </a:rPr>
              <a:t>3.  Imposter scams includes scammers who: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4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	A.  Act as government officials stealing stimulus payments.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4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	B.  Pretend to be healthcare workers in COVID-19 testing and </a:t>
            </a:r>
            <a:r>
              <a:rPr lang="en-US" sz="1400" u="sng"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hlinkClick r:id="rId3"/>
              </a:rPr>
              <a:t>vaccine scams</a:t>
            </a:r>
            <a:r>
              <a:rPr lang="en-US" sz="14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4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	C.  Fake charity scams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4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	D.  All of the above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400" dirty="0">
                <a:effectLst/>
                <a:latin typeface="Helvetica" panose="020B0604020202020204" pitchFamily="34" charset="0"/>
                <a:ea typeface="Calibri" panose="020F0502020204030204" pitchFamily="34"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400" dirty="0">
                <a:effectLst/>
                <a:latin typeface="Helvetica" panose="020B0604020202020204" pitchFamily="34" charset="0"/>
                <a:ea typeface="Calibri" panose="020F0502020204030204" pitchFamily="34" charset="0"/>
                <a:cs typeface="Times New Roman" panose="02020603050405020304" pitchFamily="18" charset="0"/>
              </a:rPr>
              <a:t>4.  Which of these organizations would NOT be an agency you can go to for help, if scammed?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400" dirty="0">
                <a:effectLst/>
                <a:latin typeface="Helvetica" panose="020B0604020202020204" pitchFamily="34" charset="0"/>
                <a:ea typeface="Calibri" panose="020F0502020204030204" pitchFamily="34" charset="0"/>
                <a:cs typeface="Times New Roman" panose="02020603050405020304" pitchFamily="18" charset="0"/>
              </a:rPr>
              <a:t>	A.  FTC - Federal Trade Commission (</a:t>
            </a:r>
            <a:r>
              <a:rPr lang="en-US" sz="1400" u="sng" dirty="0">
                <a:solidFill>
                  <a:srgbClr val="0000FF"/>
                </a:solidFill>
                <a:effectLst/>
                <a:latin typeface="Helvetica" panose="020B0604020202020204" pitchFamily="34" charset="0"/>
                <a:ea typeface="Calibri" panose="020F0502020204030204" pitchFamily="34" charset="0"/>
                <a:cs typeface="Times New Roman" panose="02020603050405020304" pitchFamily="18" charset="0"/>
                <a:hlinkClick r:id="rId4"/>
              </a:rPr>
              <a:t>www.ftc.gov</a:t>
            </a:r>
            <a:r>
              <a:rPr lang="en-US" sz="1400" dirty="0">
                <a:effectLst/>
                <a:latin typeface="Helvetica" panose="020B060402020202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400" dirty="0">
                <a:effectLst/>
                <a:latin typeface="Helvetica" panose="020B0604020202020204" pitchFamily="34" charset="0"/>
                <a:ea typeface="Calibri" panose="020F0502020204030204" pitchFamily="34" charset="0"/>
                <a:cs typeface="Times New Roman" panose="02020603050405020304" pitchFamily="18" charset="0"/>
              </a:rPr>
              <a:t>	B.  Identity Theft Resource Center (</a:t>
            </a:r>
            <a:r>
              <a:rPr lang="en-US" sz="1400" u="sng" dirty="0">
                <a:solidFill>
                  <a:srgbClr val="0000FF"/>
                </a:solidFill>
                <a:effectLst/>
                <a:latin typeface="Helvetica" panose="020B0604020202020204" pitchFamily="34" charset="0"/>
                <a:ea typeface="Calibri" panose="020F0502020204030204" pitchFamily="34" charset="0"/>
                <a:cs typeface="Times New Roman" panose="02020603050405020304" pitchFamily="18" charset="0"/>
                <a:hlinkClick r:id="rId5"/>
              </a:rPr>
              <a:t>https://www.idtheftcenter.org/</a:t>
            </a:r>
            <a:r>
              <a:rPr lang="en-US" sz="1400" dirty="0">
                <a:effectLst/>
                <a:latin typeface="Helvetica" panose="020B060402020202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400" dirty="0">
                <a:effectLst/>
                <a:latin typeface="Helvetica" panose="020B0604020202020204" pitchFamily="34" charset="0"/>
                <a:ea typeface="Calibri" panose="020F0502020204030204" pitchFamily="34" charset="0"/>
                <a:cs typeface="Times New Roman" panose="02020603050405020304" pitchFamily="18" charset="0"/>
              </a:rPr>
              <a:t>	C.  U.S. Department of Justice, Office of Victims of Crime (</a:t>
            </a:r>
            <a:r>
              <a:rPr lang="en-US" sz="1400" u="sng" dirty="0">
                <a:solidFill>
                  <a:srgbClr val="0000FF"/>
                </a:solidFill>
                <a:effectLst/>
                <a:latin typeface="Helvetica" panose="020B0604020202020204" pitchFamily="34" charset="0"/>
                <a:ea typeface="Calibri" panose="020F0502020204030204" pitchFamily="34" charset="0"/>
                <a:cs typeface="Times New Roman" panose="02020603050405020304" pitchFamily="18" charset="0"/>
                <a:hlinkClick r:id="rId6"/>
              </a:rPr>
              <a:t>https://ovc.ojp.gov/</a:t>
            </a:r>
            <a:r>
              <a:rPr lang="en-US" sz="1400" dirty="0">
                <a:effectLst/>
                <a:latin typeface="Helvetica" panose="020B060402020202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400" dirty="0">
                <a:effectLst/>
                <a:latin typeface="Helvetica" panose="020B0604020202020204" pitchFamily="34" charset="0"/>
                <a:ea typeface="Calibri" panose="020F0502020204030204" pitchFamily="34" charset="0"/>
                <a:cs typeface="Times New Roman" panose="02020603050405020304" pitchFamily="18" charset="0"/>
              </a:rPr>
              <a:t>	D.  </a:t>
            </a:r>
            <a:r>
              <a:rPr lang="en-US" sz="1400" dirty="0" err="1">
                <a:effectLst/>
                <a:latin typeface="Helvetica" panose="020B0604020202020204" pitchFamily="34" charset="0"/>
                <a:ea typeface="Calibri" panose="020F0502020204030204" pitchFamily="34" charset="0"/>
                <a:cs typeface="Times New Roman" panose="02020603050405020304" pitchFamily="18" charset="0"/>
              </a:rPr>
              <a:t>HugeDomains.Com</a:t>
            </a:r>
            <a:r>
              <a:rPr lang="en-US" sz="1400" dirty="0">
                <a:effectLst/>
                <a:latin typeface="Helvetica" panose="020B0604020202020204" pitchFamily="34" charset="0"/>
                <a:ea typeface="Calibri" panose="020F0502020204030204" pitchFamily="34" charset="0"/>
                <a:cs typeface="Times New Roman" panose="02020603050405020304" pitchFamily="18" charset="0"/>
              </a:rPr>
              <a:t> (</a:t>
            </a:r>
            <a:r>
              <a:rPr lang="en-US" sz="1400" u="sng" dirty="0">
                <a:solidFill>
                  <a:srgbClr val="0000FF"/>
                </a:solidFill>
                <a:effectLst/>
                <a:latin typeface="Helvetica" panose="020B0604020202020204" pitchFamily="34" charset="0"/>
                <a:ea typeface="Calibri" panose="020F0502020204030204" pitchFamily="34" charset="0"/>
                <a:cs typeface="Times New Roman" panose="02020603050405020304" pitchFamily="18" charset="0"/>
                <a:hlinkClick r:id="rId7"/>
              </a:rPr>
              <a:t>www.iwishgoods.com</a:t>
            </a:r>
            <a:r>
              <a:rPr lang="en-US" sz="1400" dirty="0">
                <a:effectLst/>
                <a:latin typeface="Helvetica" panose="020B060402020202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eaLnBrk="0" fontAlgn="base" hangingPunct="0">
              <a:spcBef>
                <a:spcPts val="0"/>
              </a:spcBef>
              <a:spcAft>
                <a:spcPts val="0"/>
              </a:spcAft>
              <a:buNone/>
            </a:pP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marL="0" marR="0" indent="0" eaLnBrk="0" fontAlgn="base" hangingPunct="0">
              <a:spcBef>
                <a:spcPts val="0"/>
              </a:spcBef>
              <a:spcAft>
                <a:spcPts val="0"/>
              </a:spcAft>
              <a:buNone/>
            </a:pPr>
            <a:r>
              <a:rPr lang="en-US" sz="1400" dirty="0">
                <a:effectLst/>
                <a:latin typeface="Helvetica" panose="020B0604020202020204" pitchFamily="34" charset="0"/>
                <a:ea typeface="Times New Roman" panose="02020603050405020304" pitchFamily="18" charset="0"/>
              </a:rPr>
              <a:t>5.  </a:t>
            </a:r>
            <a:r>
              <a:rPr lang="en-US" sz="1400" kern="1200" dirty="0">
                <a:solidFill>
                  <a:srgbClr val="000000"/>
                </a:solidFill>
                <a:effectLst/>
                <a:latin typeface="Helvetica" panose="020B0604020202020204" pitchFamily="34" charset="0"/>
                <a:ea typeface="MS PGothic" panose="020B0600070205080204" pitchFamily="34" charset="-128"/>
              </a:rPr>
              <a:t>Scammers pretending to be interested in you, asking for your e-mail and later ask for financial help to come visit you. This is a:</a:t>
            </a:r>
            <a:endParaRPr lang="en-US" sz="1400" dirty="0">
              <a:effectLst/>
              <a:latin typeface="Times New Roman" panose="02020603050405020304" pitchFamily="18" charset="0"/>
              <a:ea typeface="Times New Roman" panose="02020603050405020304" pitchFamily="18" charset="0"/>
            </a:endParaRPr>
          </a:p>
          <a:p>
            <a:pPr marL="0" marR="0" indent="0" eaLnBrk="0" fontAlgn="base" hangingPunct="0">
              <a:spcBef>
                <a:spcPts val="0"/>
              </a:spcBef>
              <a:spcAft>
                <a:spcPts val="0"/>
              </a:spcAft>
              <a:buNone/>
            </a:pPr>
            <a:r>
              <a:rPr lang="en-US" sz="1400" kern="1200" dirty="0">
                <a:solidFill>
                  <a:srgbClr val="000000"/>
                </a:solidFill>
                <a:effectLst/>
                <a:latin typeface="Helvetica" panose="020B0604020202020204" pitchFamily="34" charset="0"/>
                <a:ea typeface="MS PGothic" panose="020B0600070205080204" pitchFamily="34" charset="-128"/>
              </a:rPr>
              <a:t>	A.  Dating scam				C.  Phishing scam</a:t>
            </a:r>
            <a:endParaRPr lang="en-US" sz="1400" dirty="0">
              <a:latin typeface="Times New Roman" panose="02020603050405020304" pitchFamily="18" charset="0"/>
              <a:ea typeface="MS PGothic" panose="020B0600070205080204" pitchFamily="34" charset="-128"/>
            </a:endParaRPr>
          </a:p>
          <a:p>
            <a:pPr marL="0" marR="0" indent="0" eaLnBrk="0" fontAlgn="base" hangingPunct="0">
              <a:spcBef>
                <a:spcPts val="0"/>
              </a:spcBef>
              <a:spcAft>
                <a:spcPts val="0"/>
              </a:spcAft>
              <a:buNone/>
            </a:pPr>
            <a:r>
              <a:rPr lang="en-US" sz="1400" kern="1200" dirty="0">
                <a:solidFill>
                  <a:srgbClr val="000000"/>
                </a:solidFill>
                <a:effectLst/>
                <a:latin typeface="Helvetica" panose="020B0604020202020204" pitchFamily="34" charset="0"/>
                <a:ea typeface="MS PGothic" panose="020B0600070205080204" pitchFamily="34" charset="-128"/>
              </a:rPr>
              <a:t>	B.  Ghosting scam				D.  Skimming scam</a:t>
            </a:r>
          </a:p>
          <a:p>
            <a:pPr marL="0" marR="0" indent="0" eaLnBrk="0" fontAlgn="base" hangingPunct="0">
              <a:spcBef>
                <a:spcPts val="0"/>
              </a:spcBef>
              <a:spcAft>
                <a:spcPts val="0"/>
              </a:spcAft>
              <a:buNone/>
            </a:pPr>
            <a:endParaRPr lang="en-US" sz="1600" kern="1200" dirty="0">
              <a:solidFill>
                <a:srgbClr val="000000"/>
              </a:solidFill>
              <a:latin typeface="Helvetica" panose="020B0604020202020204" pitchFamily="34" charset="0"/>
              <a:ea typeface="MS PGothic" panose="020B0600070205080204" pitchFamily="34" charset="-128"/>
            </a:endParaRPr>
          </a:p>
          <a:p>
            <a:pPr marL="0" marR="0" indent="0" algn="ctr" eaLnBrk="0" fontAlgn="base" hangingPunct="0">
              <a:spcBef>
                <a:spcPts val="0"/>
              </a:spcBef>
              <a:spcAft>
                <a:spcPts val="0"/>
              </a:spcAft>
              <a:buNone/>
            </a:pPr>
            <a:br>
              <a:rPr lang="en-US" sz="1200" kern="1200" dirty="0">
                <a:solidFill>
                  <a:srgbClr val="000000"/>
                </a:solidFill>
                <a:effectLst/>
                <a:latin typeface="Helvetica" panose="020B0604020202020204" pitchFamily="34" charset="0"/>
                <a:ea typeface="MS PGothic" panose="020B0600070205080204" pitchFamily="34" charset="-128"/>
              </a:rPr>
            </a:b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91513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B6453-9EA8-4D0A-8D0B-DFF1D2D7FB64}"/>
              </a:ext>
            </a:extLst>
          </p:cNvPr>
          <p:cNvSpPr>
            <a:spLocks noGrp="1"/>
          </p:cNvSpPr>
          <p:nvPr>
            <p:ph type="title"/>
          </p:nvPr>
        </p:nvSpPr>
        <p:spPr>
          <a:xfrm>
            <a:off x="457200" y="140677"/>
            <a:ext cx="8229600" cy="393895"/>
          </a:xfrm>
        </p:spPr>
        <p:txBody>
          <a:bodyPr/>
          <a:lstStyle/>
          <a:p>
            <a:r>
              <a:rPr lang="en-US" sz="3600" dirty="0">
                <a:solidFill>
                  <a:srgbClr val="0070C0"/>
                </a:solidFill>
                <a:latin typeface="+mn-lt"/>
              </a:rPr>
              <a:t>Kahoot Answers</a:t>
            </a:r>
          </a:p>
        </p:txBody>
      </p:sp>
      <p:sp>
        <p:nvSpPr>
          <p:cNvPr id="3" name="Text Placeholder 2">
            <a:extLst>
              <a:ext uri="{FF2B5EF4-FFF2-40B4-BE49-F238E27FC236}">
                <a16:creationId xmlns:a16="http://schemas.microsoft.com/office/drawing/2014/main" id="{89742528-6C60-432F-A300-D4D209EF37C7}"/>
              </a:ext>
            </a:extLst>
          </p:cNvPr>
          <p:cNvSpPr>
            <a:spLocks noGrp="1"/>
          </p:cNvSpPr>
          <p:nvPr>
            <p:ph type="body" idx="1"/>
          </p:nvPr>
        </p:nvSpPr>
        <p:spPr>
          <a:xfrm>
            <a:off x="457200" y="1209822"/>
            <a:ext cx="8229600" cy="4947138"/>
          </a:xfrm>
        </p:spPr>
        <p:txBody>
          <a:bodyPr/>
          <a:lstStyle/>
          <a:p>
            <a:pPr marL="228600" marR="0" indent="-228600">
              <a:lnSpc>
                <a:spcPct val="107000"/>
              </a:lnSpc>
              <a:spcBef>
                <a:spcPts val="0"/>
              </a:spcBef>
              <a:spcAft>
                <a:spcPts val="0"/>
              </a:spcAft>
              <a:buAutoNum type="arabicPeriod"/>
            </a:pPr>
            <a:r>
              <a:rPr lang="en-US" sz="1200" kern="1200" dirty="0">
                <a:effectLst/>
                <a:latin typeface="Helvetica" panose="020B0604020202020204" pitchFamily="34" charset="0"/>
                <a:ea typeface="Times New Roman" panose="02020603050405020304" pitchFamily="18" charset="0"/>
                <a:cs typeface="Times New Roman" panose="02020603050405020304" pitchFamily="18" charset="0"/>
              </a:rPr>
              <a:t>T</a:t>
            </a:r>
            <a:r>
              <a:rPr lang="en-US" sz="12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he top method for scammers to target consumers is:</a:t>
            </a:r>
            <a:endParaRPr 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kern="1200" dirty="0">
                <a:effectLst/>
                <a:latin typeface="Helvetica" panose="020B0604020202020204" pitchFamily="34" charset="0"/>
                <a:ea typeface="Times New Roman" panose="02020603050405020304" pitchFamily="18" charset="0"/>
                <a:cs typeface="Times New Roman" panose="02020603050405020304" pitchFamily="18" charset="0"/>
              </a:rPr>
              <a:t>A.  Direct mail			</a:t>
            </a:r>
            <a:r>
              <a:rPr lang="en-US" sz="1200" kern="1200" dirty="0">
                <a:effectLst/>
                <a:highlight>
                  <a:srgbClr val="FFFF00"/>
                </a:highlight>
                <a:latin typeface="Helvetica" panose="020B0604020202020204" pitchFamily="34" charset="0"/>
                <a:ea typeface="Times New Roman" panose="02020603050405020304" pitchFamily="18" charset="0"/>
                <a:cs typeface="Times New Roman" panose="02020603050405020304" pitchFamily="18" charset="0"/>
              </a:rPr>
              <a:t>C.  phone calls and text messaging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kern="1200" dirty="0">
                <a:effectLst/>
                <a:latin typeface="Helvetica" panose="020B0604020202020204" pitchFamily="34" charset="0"/>
                <a:ea typeface="Times New Roman" panose="02020603050405020304" pitchFamily="18" charset="0"/>
                <a:cs typeface="Times New Roman" panose="02020603050405020304" pitchFamily="18" charset="0"/>
              </a:rPr>
              <a:t>	B.  E-mails				D.  None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kern="1200" dirty="0">
                <a:effectLst/>
                <a:latin typeface="Helvetica" panose="020B0604020202020204" pitchFamily="34" charset="0"/>
                <a:ea typeface="Times New Roman" panose="02020603050405020304" pitchFamily="18" charset="0"/>
                <a:cs typeface="Times New Roman" panose="02020603050405020304" pitchFamily="18" charset="0"/>
              </a:rPr>
              <a:t>2.  The Top Fraud of 2020 Goes to: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kern="1200" dirty="0">
                <a:effectLst/>
                <a:latin typeface="Helvetica" panose="020B0604020202020204" pitchFamily="34" charset="0"/>
                <a:ea typeface="Times New Roman" panose="02020603050405020304" pitchFamily="18" charset="0"/>
                <a:cs typeface="Times New Roman" panose="02020603050405020304" pitchFamily="18" charset="0"/>
              </a:rPr>
              <a:t>	</a:t>
            </a:r>
            <a:r>
              <a:rPr lang="en-US" sz="1200" kern="1200" dirty="0">
                <a:effectLst/>
                <a:highlight>
                  <a:srgbClr val="FFFF00"/>
                </a:highlight>
                <a:latin typeface="Helvetica" panose="020B0604020202020204" pitchFamily="34" charset="0"/>
                <a:ea typeface="Times New Roman" panose="02020603050405020304" pitchFamily="18" charset="0"/>
                <a:cs typeface="Times New Roman" panose="02020603050405020304" pitchFamily="18" charset="0"/>
              </a:rPr>
              <a:t>A.  </a:t>
            </a:r>
            <a:r>
              <a:rPr lang="en-US" sz="1200" kern="1200" dirty="0">
                <a:solidFill>
                  <a:srgbClr val="000000"/>
                </a:solidFill>
                <a:effectLst/>
                <a:highlight>
                  <a:srgbClr val="FFFF00"/>
                </a:highlight>
                <a:latin typeface="Helvetica" panose="020B0604020202020204" pitchFamily="34" charset="0"/>
                <a:ea typeface="Times New Roman" panose="02020603050405020304" pitchFamily="18" charset="0"/>
                <a:cs typeface="Times New Roman" panose="02020603050405020304" pitchFamily="18" charset="0"/>
              </a:rPr>
              <a:t>Imposter scams</a:t>
            </a:r>
            <a:r>
              <a:rPr lang="en-US" sz="1200" kern="12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			C.  Ghosting Scams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kern="12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	B.  Keylogger scams		D.  Phishing scams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200" dirty="0">
                <a:effectLst/>
                <a:latin typeface="Helvetica" panose="020B0604020202020204" pitchFamily="34" charset="0"/>
                <a:ea typeface="Calibri" panose="020F0502020204030204" pitchFamily="34" charset="0"/>
                <a:cs typeface="Times New Roman" panose="02020603050405020304" pitchFamily="18" charset="0"/>
              </a:rPr>
              <a:t>3.  Imposter scams includes scammers who: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dirty="0">
                <a:effectLst/>
                <a:latin typeface="Helvetica" panose="020B0604020202020204" pitchFamily="34" charset="0"/>
                <a:ea typeface="Calibri" panose="020F0502020204030204" pitchFamily="34" charset="0"/>
                <a:cs typeface="Times New Roman" panose="02020603050405020304" pitchFamily="18" charset="0"/>
              </a:rPr>
              <a:t>	</a:t>
            </a:r>
            <a:r>
              <a:rPr lang="en-US" sz="12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A.  Act as government officials stealing stimulus payments.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	B.  Pretend to be healthcare workers in COVID-19 testing and </a:t>
            </a:r>
            <a:r>
              <a:rPr lang="en-US" sz="1200" u="sng"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hlinkClick r:id="rId2"/>
              </a:rPr>
              <a:t>vaccine scams</a:t>
            </a:r>
            <a:r>
              <a:rPr lang="en-US" sz="12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	C.  Fake charity scams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	</a:t>
            </a:r>
            <a:r>
              <a:rPr lang="en-US" sz="1200" dirty="0">
                <a:solidFill>
                  <a:srgbClr val="000000"/>
                </a:solidFill>
                <a:effectLst/>
                <a:highlight>
                  <a:srgbClr val="FFFF00"/>
                </a:highlight>
                <a:latin typeface="Helvetica" panose="020B0604020202020204" pitchFamily="34" charset="0"/>
                <a:ea typeface="Calibri" panose="020F0502020204030204" pitchFamily="34" charset="0"/>
                <a:cs typeface="Times New Roman" panose="02020603050405020304" pitchFamily="18" charset="0"/>
              </a:rPr>
              <a:t>D.  All of the above</a:t>
            </a:r>
            <a:r>
              <a:rPr lang="en-US" sz="12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dirty="0">
                <a:effectLst/>
                <a:latin typeface="Helvetica"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dirty="0">
                <a:effectLst/>
                <a:latin typeface="Helvetica" panose="020B0604020202020204" pitchFamily="34" charset="0"/>
                <a:ea typeface="Calibri" panose="020F0502020204030204" pitchFamily="34" charset="0"/>
                <a:cs typeface="Times New Roman" panose="02020603050405020304" pitchFamily="18" charset="0"/>
              </a:rPr>
              <a:t>4.  Which of these organizations would NOT be an agency you can go to for help, if scammed?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dirty="0">
                <a:effectLst/>
                <a:latin typeface="Helvetica" panose="020B0604020202020204" pitchFamily="34" charset="0"/>
                <a:ea typeface="Calibri" panose="020F0502020204030204" pitchFamily="34" charset="0"/>
                <a:cs typeface="Times New Roman" panose="02020603050405020304" pitchFamily="18" charset="0"/>
              </a:rPr>
              <a:t>	A.  FTC - Federal Trade Commission (</a:t>
            </a:r>
            <a:r>
              <a:rPr lang="en-US" sz="1200" u="sng" dirty="0">
                <a:solidFill>
                  <a:srgbClr val="0000FF"/>
                </a:solidFill>
                <a:effectLst/>
                <a:latin typeface="Helvetica" panose="020B0604020202020204" pitchFamily="34" charset="0"/>
                <a:ea typeface="Calibri" panose="020F0502020204030204" pitchFamily="34" charset="0"/>
                <a:cs typeface="Times New Roman" panose="02020603050405020304" pitchFamily="18" charset="0"/>
                <a:hlinkClick r:id="rId3"/>
              </a:rPr>
              <a:t>www.ftc.gov</a:t>
            </a:r>
            <a:r>
              <a:rPr lang="en-US" sz="1200" dirty="0">
                <a:effectLst/>
                <a:latin typeface="Helvetica"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dirty="0">
                <a:effectLst/>
                <a:latin typeface="Helvetica" panose="020B0604020202020204" pitchFamily="34" charset="0"/>
                <a:ea typeface="Calibri" panose="020F0502020204030204" pitchFamily="34" charset="0"/>
                <a:cs typeface="Times New Roman" panose="02020603050405020304" pitchFamily="18" charset="0"/>
              </a:rPr>
              <a:t>	B.  Identity Theft Resource Center (</a:t>
            </a:r>
            <a:r>
              <a:rPr lang="en-US" sz="1200" u="sng" dirty="0">
                <a:solidFill>
                  <a:srgbClr val="0000FF"/>
                </a:solidFill>
                <a:effectLst/>
                <a:latin typeface="Helvetica" panose="020B0604020202020204" pitchFamily="34" charset="0"/>
                <a:ea typeface="Calibri" panose="020F0502020204030204" pitchFamily="34" charset="0"/>
                <a:cs typeface="Times New Roman" panose="02020603050405020304" pitchFamily="18" charset="0"/>
                <a:hlinkClick r:id="rId4"/>
              </a:rPr>
              <a:t>https://www.idtheftcenter.org/</a:t>
            </a:r>
            <a:r>
              <a:rPr lang="en-US" sz="1200" dirty="0">
                <a:effectLst/>
                <a:latin typeface="Helvetica"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dirty="0">
                <a:effectLst/>
                <a:latin typeface="Helvetica" panose="020B0604020202020204" pitchFamily="34" charset="0"/>
                <a:ea typeface="Calibri" panose="020F0502020204030204" pitchFamily="34" charset="0"/>
                <a:cs typeface="Times New Roman" panose="02020603050405020304" pitchFamily="18" charset="0"/>
              </a:rPr>
              <a:t>	C.  U.S. Department of Justice, Office of Victims of Crime (</a:t>
            </a:r>
            <a:r>
              <a:rPr lang="en-US" sz="1200" u="sng" dirty="0">
                <a:solidFill>
                  <a:srgbClr val="0000FF"/>
                </a:solidFill>
                <a:effectLst/>
                <a:latin typeface="Helvetica" panose="020B0604020202020204" pitchFamily="34" charset="0"/>
                <a:ea typeface="Calibri" panose="020F0502020204030204" pitchFamily="34" charset="0"/>
                <a:cs typeface="Times New Roman" panose="02020603050405020304" pitchFamily="18" charset="0"/>
                <a:hlinkClick r:id="rId5"/>
              </a:rPr>
              <a:t>https://ovc.ojp.gov/</a:t>
            </a:r>
            <a:r>
              <a:rPr lang="en-US" sz="1200" dirty="0">
                <a:effectLst/>
                <a:latin typeface="Helvetica"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dirty="0">
                <a:effectLst/>
                <a:latin typeface="Helvetica" panose="020B0604020202020204" pitchFamily="34" charset="0"/>
                <a:ea typeface="Calibri" panose="020F0502020204030204" pitchFamily="34" charset="0"/>
                <a:cs typeface="Times New Roman" panose="02020603050405020304" pitchFamily="18" charset="0"/>
              </a:rPr>
              <a:t>	</a:t>
            </a:r>
            <a:r>
              <a:rPr lang="en-US" sz="1200" dirty="0">
                <a:effectLst/>
                <a:highlight>
                  <a:srgbClr val="FFFF00"/>
                </a:highlight>
                <a:latin typeface="Helvetica" panose="020B0604020202020204" pitchFamily="34" charset="0"/>
                <a:ea typeface="Calibri" panose="020F0502020204030204" pitchFamily="34" charset="0"/>
                <a:cs typeface="Times New Roman" panose="02020603050405020304" pitchFamily="18" charset="0"/>
              </a:rPr>
              <a:t>D.  </a:t>
            </a:r>
            <a:r>
              <a:rPr lang="en-US" sz="1200" dirty="0" err="1">
                <a:effectLst/>
                <a:highlight>
                  <a:srgbClr val="FFFF00"/>
                </a:highlight>
                <a:latin typeface="Helvetica" panose="020B0604020202020204" pitchFamily="34" charset="0"/>
                <a:ea typeface="Calibri" panose="020F0502020204030204" pitchFamily="34" charset="0"/>
                <a:cs typeface="Times New Roman" panose="02020603050405020304" pitchFamily="18" charset="0"/>
              </a:rPr>
              <a:t>HugeDomains.Com</a:t>
            </a:r>
            <a:r>
              <a:rPr lang="en-US" sz="1200" dirty="0">
                <a:effectLst/>
                <a:highlight>
                  <a:srgbClr val="FFFF00"/>
                </a:highlight>
                <a:latin typeface="Helvetica" panose="020B0604020202020204" pitchFamily="34" charset="0"/>
                <a:ea typeface="Calibri" panose="020F0502020204030204" pitchFamily="34" charset="0"/>
                <a:cs typeface="Times New Roman" panose="02020603050405020304" pitchFamily="18" charset="0"/>
              </a:rPr>
              <a:t> (</a:t>
            </a:r>
            <a:r>
              <a:rPr lang="en-US" sz="1200" u="sng" dirty="0">
                <a:solidFill>
                  <a:srgbClr val="0000FF"/>
                </a:solidFill>
                <a:effectLst/>
                <a:highlight>
                  <a:srgbClr val="FFFF00"/>
                </a:highlight>
                <a:latin typeface="Helvetica" panose="020B0604020202020204" pitchFamily="34" charset="0"/>
                <a:ea typeface="Calibri" panose="020F0502020204030204" pitchFamily="34" charset="0"/>
                <a:cs typeface="Times New Roman" panose="02020603050405020304" pitchFamily="18" charset="0"/>
                <a:hlinkClick r:id="rId6"/>
              </a:rPr>
              <a:t>www.iwishgoods.com</a:t>
            </a:r>
            <a:r>
              <a:rPr lang="en-US" sz="1200" dirty="0">
                <a:effectLst/>
                <a:highlight>
                  <a:srgbClr val="FFFF00"/>
                </a:highlight>
                <a:latin typeface="Helvetica" panose="020B0604020202020204" pitchFamily="34" charset="0"/>
                <a:ea typeface="Calibri" panose="020F0502020204030204" pitchFamily="34" charset="0"/>
                <a:cs typeface="Times New Roman" panose="02020603050405020304" pitchFamily="18" charset="0"/>
              </a:rPr>
              <a:t>)</a:t>
            </a:r>
            <a:r>
              <a:rPr lang="en-US" sz="1200" dirty="0">
                <a:effectLst/>
                <a:latin typeface="Helvetica"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200" dirty="0">
                <a:effectLst/>
                <a:latin typeface="Helvetica"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eaLnBrk="0" fontAlgn="base" hangingPunct="0">
              <a:spcBef>
                <a:spcPts val="0"/>
              </a:spcBef>
              <a:spcAft>
                <a:spcPts val="0"/>
              </a:spcAft>
              <a:buNone/>
            </a:pPr>
            <a:r>
              <a:rPr lang="en-US" sz="1200" dirty="0">
                <a:effectLst/>
                <a:latin typeface="Helvetica" panose="020B0604020202020204" pitchFamily="34" charset="0"/>
                <a:ea typeface="Times New Roman" panose="02020603050405020304" pitchFamily="18" charset="0"/>
              </a:rPr>
              <a:t>5.  </a:t>
            </a:r>
            <a:r>
              <a:rPr lang="en-US" sz="1200" kern="1200" dirty="0">
                <a:solidFill>
                  <a:srgbClr val="000000"/>
                </a:solidFill>
                <a:effectLst/>
                <a:latin typeface="Helvetica" panose="020B0604020202020204" pitchFamily="34" charset="0"/>
                <a:ea typeface="MS PGothic" panose="020B0600070205080204" pitchFamily="34" charset="-128"/>
              </a:rPr>
              <a:t>Scammers pretending to be interested in you, asking for your e-mail and later ask for </a:t>
            </a:r>
            <a:r>
              <a:rPr lang="en-US" sz="1200" kern="1200" dirty="0" err="1">
                <a:solidFill>
                  <a:srgbClr val="000000"/>
                </a:solidFill>
                <a:effectLst/>
                <a:latin typeface="Helvetica" panose="020B0604020202020204" pitchFamily="34" charset="0"/>
                <a:ea typeface="MS PGothic" panose="020B0600070205080204" pitchFamily="34" charset="-128"/>
              </a:rPr>
              <a:t>inancial</a:t>
            </a:r>
            <a:r>
              <a:rPr lang="en-US" sz="1200" kern="1200" dirty="0">
                <a:solidFill>
                  <a:srgbClr val="000000"/>
                </a:solidFill>
                <a:effectLst/>
                <a:latin typeface="Helvetica" panose="020B0604020202020204" pitchFamily="34" charset="0"/>
                <a:ea typeface="MS PGothic" panose="020B0600070205080204" pitchFamily="34" charset="-128"/>
              </a:rPr>
              <a:t> help to come visit you. This is a:</a:t>
            </a:r>
            <a:endParaRPr lang="en-US" sz="1200" dirty="0">
              <a:effectLst/>
              <a:latin typeface="Times New Roman" panose="02020603050405020304" pitchFamily="18" charset="0"/>
              <a:ea typeface="Times New Roman" panose="02020603050405020304" pitchFamily="18" charset="0"/>
            </a:endParaRPr>
          </a:p>
          <a:p>
            <a:pPr marL="0" marR="0" indent="0" eaLnBrk="0" fontAlgn="base" hangingPunct="0">
              <a:spcBef>
                <a:spcPts val="0"/>
              </a:spcBef>
              <a:spcAft>
                <a:spcPts val="0"/>
              </a:spcAft>
              <a:buNone/>
            </a:pPr>
            <a:r>
              <a:rPr lang="en-US" sz="1200" kern="1200" dirty="0">
                <a:solidFill>
                  <a:srgbClr val="000000"/>
                </a:solidFill>
                <a:effectLst/>
                <a:latin typeface="Helvetica" panose="020B0604020202020204" pitchFamily="34" charset="0"/>
                <a:ea typeface="MS PGothic" panose="020B0600070205080204" pitchFamily="34" charset="-128"/>
              </a:rPr>
              <a:t>	</a:t>
            </a:r>
            <a:r>
              <a:rPr lang="en-US" sz="1200" kern="1200" dirty="0">
                <a:solidFill>
                  <a:srgbClr val="000000"/>
                </a:solidFill>
                <a:effectLst/>
                <a:highlight>
                  <a:srgbClr val="FFFF00"/>
                </a:highlight>
                <a:latin typeface="Helvetica" panose="020B0604020202020204" pitchFamily="34" charset="0"/>
                <a:ea typeface="MS PGothic" panose="020B0600070205080204" pitchFamily="34" charset="-128"/>
              </a:rPr>
              <a:t>A.  Dating scam</a:t>
            </a:r>
            <a:r>
              <a:rPr lang="en-US" sz="1200" kern="1200" dirty="0">
                <a:solidFill>
                  <a:srgbClr val="000000"/>
                </a:solidFill>
                <a:effectLst/>
                <a:latin typeface="Helvetica" panose="020B0604020202020204" pitchFamily="34" charset="0"/>
                <a:ea typeface="MS PGothic" panose="020B0600070205080204" pitchFamily="34" charset="-128"/>
              </a:rPr>
              <a:t>				C.  Phishing scam</a:t>
            </a:r>
            <a:endParaRPr lang="en-US" sz="1200" dirty="0">
              <a:effectLst/>
              <a:latin typeface="Times New Roman" panose="02020603050405020304" pitchFamily="18" charset="0"/>
              <a:ea typeface="Times New Roman" panose="02020603050405020304" pitchFamily="18" charset="0"/>
            </a:endParaRPr>
          </a:p>
          <a:p>
            <a:pPr marL="114300" indent="0">
              <a:buNone/>
            </a:pPr>
            <a:r>
              <a:rPr lang="en-US" sz="1200" kern="1200" dirty="0">
                <a:solidFill>
                  <a:srgbClr val="000000"/>
                </a:solidFill>
                <a:effectLst/>
                <a:latin typeface="Helvetica" panose="020B0604020202020204" pitchFamily="34" charset="0"/>
                <a:ea typeface="MS PGothic" panose="020B0600070205080204" pitchFamily="34" charset="-128"/>
              </a:rPr>
              <a:t>	B.  Ghosting scam				D.  Skimming scam</a:t>
            </a:r>
            <a:endParaRPr lang="en-US" sz="1800" dirty="0"/>
          </a:p>
        </p:txBody>
      </p:sp>
    </p:spTree>
    <p:extLst>
      <p:ext uri="{BB962C8B-B14F-4D97-AF65-F5344CB8AC3E}">
        <p14:creationId xmlns:p14="http://schemas.microsoft.com/office/powerpoint/2010/main" val="766630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26A545-1B7A-43C1-B7B7-F923131D1028}"/>
              </a:ext>
            </a:extLst>
          </p:cNvPr>
          <p:cNvSpPr txBox="1"/>
          <p:nvPr/>
        </p:nvSpPr>
        <p:spPr>
          <a:xfrm>
            <a:off x="499403" y="1167619"/>
            <a:ext cx="8145194" cy="523220"/>
          </a:xfrm>
          <a:prstGeom prst="rect">
            <a:avLst/>
          </a:prstGeom>
          <a:noFill/>
        </p:spPr>
        <p:txBody>
          <a:bodyPr wrap="square" rtlCol="0">
            <a:spAutoFit/>
          </a:bodyPr>
          <a:lstStyle/>
          <a:p>
            <a:pPr algn="ctr"/>
            <a:r>
              <a:rPr lang="en-US" sz="2800" b="1" dirty="0">
                <a:solidFill>
                  <a:srgbClr val="0070C0"/>
                </a:solidFill>
              </a:rPr>
              <a:t>What does it mean to be “Scammed’?</a:t>
            </a:r>
          </a:p>
        </p:txBody>
      </p:sp>
      <p:pic>
        <p:nvPicPr>
          <p:cNvPr id="2052" name="Picture 4">
            <a:extLst>
              <a:ext uri="{FF2B5EF4-FFF2-40B4-BE49-F238E27FC236}">
                <a16:creationId xmlns:a16="http://schemas.microsoft.com/office/drawing/2014/main" id="{1AFB6F1E-B862-4385-AEC3-F64820E8E5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467" y="1907139"/>
            <a:ext cx="7076049" cy="39626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C225CD2-C2E1-4781-B8D7-CCFFDF060122}"/>
              </a:ext>
            </a:extLst>
          </p:cNvPr>
          <p:cNvSpPr txBox="1"/>
          <p:nvPr/>
        </p:nvSpPr>
        <p:spPr>
          <a:xfrm>
            <a:off x="928467" y="6024490"/>
            <a:ext cx="7596554" cy="369332"/>
          </a:xfrm>
          <a:prstGeom prst="rect">
            <a:avLst/>
          </a:prstGeom>
          <a:noFill/>
        </p:spPr>
        <p:txBody>
          <a:bodyPr wrap="square" rtlCol="0">
            <a:spAutoFit/>
          </a:bodyPr>
          <a:lstStyle/>
          <a:p>
            <a:r>
              <a:rPr lang="en-US" sz="1800" dirty="0">
                <a:hlinkClick r:id="rId3"/>
              </a:rPr>
              <a:t>https://www.comparitech.com/vpn/avoiding-common-scams-schemes/</a:t>
            </a:r>
            <a:r>
              <a:rPr lang="en-US" sz="1800" dirty="0"/>
              <a:t> </a:t>
            </a:r>
          </a:p>
        </p:txBody>
      </p:sp>
    </p:spTree>
    <p:extLst>
      <p:ext uri="{BB962C8B-B14F-4D97-AF65-F5344CB8AC3E}">
        <p14:creationId xmlns:p14="http://schemas.microsoft.com/office/powerpoint/2010/main" val="15659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C67A78-2370-4D1A-BD71-B557ABC60BDC}"/>
              </a:ext>
            </a:extLst>
          </p:cNvPr>
          <p:cNvSpPr>
            <a:spLocks noGrp="1"/>
          </p:cNvSpPr>
          <p:nvPr>
            <p:ph type="title"/>
          </p:nvPr>
        </p:nvSpPr>
        <p:spPr>
          <a:xfrm>
            <a:off x="569742" y="296125"/>
            <a:ext cx="8229600" cy="69635"/>
          </a:xfrm>
        </p:spPr>
        <p:txBody>
          <a:bodyPr/>
          <a:lstStyle/>
          <a:p>
            <a:r>
              <a:rPr lang="en-US" sz="4400" dirty="0">
                <a:solidFill>
                  <a:srgbClr val="0070C0"/>
                </a:solidFill>
              </a:rPr>
              <a:t>Scam Speak</a:t>
            </a:r>
          </a:p>
        </p:txBody>
      </p:sp>
      <p:sp>
        <p:nvSpPr>
          <p:cNvPr id="5" name="Content Placeholder 4">
            <a:extLst>
              <a:ext uri="{FF2B5EF4-FFF2-40B4-BE49-F238E27FC236}">
                <a16:creationId xmlns:a16="http://schemas.microsoft.com/office/drawing/2014/main" id="{9FEF6A6F-29FD-449C-A412-EC864DDA8CC3}"/>
              </a:ext>
            </a:extLst>
          </p:cNvPr>
          <p:cNvSpPr>
            <a:spLocks noGrp="1"/>
          </p:cNvSpPr>
          <p:nvPr>
            <p:ph type="body" idx="1"/>
          </p:nvPr>
        </p:nvSpPr>
        <p:spPr>
          <a:xfrm>
            <a:off x="267873" y="1458448"/>
            <a:ext cx="4038600" cy="4843893"/>
          </a:xfrm>
        </p:spPr>
        <p:txBody>
          <a:bodyPr/>
          <a:lstStyle/>
          <a:p>
            <a:pPr algn="l">
              <a:buClr>
                <a:srgbClr val="FF0000"/>
              </a:buClr>
              <a:buFont typeface="Wingdings" panose="05000000000000000000" pitchFamily="2" charset="2"/>
              <a:buChar char="Ø"/>
            </a:pPr>
            <a:endParaRPr lang="en-US" sz="2000" dirty="0">
              <a:latin typeface="+mn-lt"/>
            </a:endParaRPr>
          </a:p>
          <a:p>
            <a:endParaRPr lang="en-US" dirty="0">
              <a:latin typeface="+mn-lt"/>
            </a:endParaRPr>
          </a:p>
        </p:txBody>
      </p:sp>
      <p:sp>
        <p:nvSpPr>
          <p:cNvPr id="7" name="Text Placeholder 6">
            <a:extLst>
              <a:ext uri="{FF2B5EF4-FFF2-40B4-BE49-F238E27FC236}">
                <a16:creationId xmlns:a16="http://schemas.microsoft.com/office/drawing/2014/main" id="{09369B86-A4DE-4A2D-89C3-D0818FA941BB}"/>
              </a:ext>
            </a:extLst>
          </p:cNvPr>
          <p:cNvSpPr>
            <a:spLocks noGrp="1"/>
          </p:cNvSpPr>
          <p:nvPr>
            <p:ph type="body" idx="2"/>
          </p:nvPr>
        </p:nvSpPr>
        <p:spPr>
          <a:xfrm>
            <a:off x="569742" y="1458448"/>
            <a:ext cx="4038600" cy="4913528"/>
          </a:xfrm>
        </p:spPr>
        <p:txBody>
          <a:bodyPr/>
          <a:lstStyle/>
          <a:p>
            <a:pPr>
              <a:spcAft>
                <a:spcPts val="200"/>
              </a:spcAft>
              <a:buClr>
                <a:srgbClr val="FF0000"/>
              </a:buClr>
              <a:buFont typeface="Wingdings" panose="05000000000000000000" pitchFamily="2" charset="2"/>
              <a:buChar char="Ø"/>
            </a:pPr>
            <a:r>
              <a:rPr lang="en-US" sz="2000" dirty="0">
                <a:latin typeface="+mn-lt"/>
              </a:rPr>
              <a:t>Brute Force  </a:t>
            </a:r>
          </a:p>
          <a:p>
            <a:pPr>
              <a:buClr>
                <a:srgbClr val="FF0000"/>
              </a:buClr>
              <a:buFont typeface="Wingdings" panose="05000000000000000000" pitchFamily="2" charset="2"/>
              <a:buChar char="Ø"/>
            </a:pPr>
            <a:r>
              <a:rPr lang="en-US" sz="2000" dirty="0">
                <a:latin typeface="+mn-lt"/>
              </a:rPr>
              <a:t>Catfish</a:t>
            </a:r>
          </a:p>
          <a:p>
            <a:pPr>
              <a:buClr>
                <a:srgbClr val="FF0000"/>
              </a:buClr>
              <a:buFont typeface="Wingdings" panose="05000000000000000000" pitchFamily="2" charset="2"/>
              <a:buChar char="Ø"/>
            </a:pPr>
            <a:r>
              <a:rPr lang="en-US" sz="2000" dirty="0">
                <a:latin typeface="+mn-lt"/>
              </a:rPr>
              <a:t>Charity Fraud</a:t>
            </a:r>
          </a:p>
          <a:p>
            <a:pPr>
              <a:buClr>
                <a:srgbClr val="FF0000"/>
              </a:buClr>
              <a:buFont typeface="Wingdings" panose="05000000000000000000" pitchFamily="2" charset="2"/>
              <a:buChar char="Ø"/>
            </a:pPr>
            <a:r>
              <a:rPr lang="en-US" sz="2000" dirty="0">
                <a:latin typeface="+mn-lt"/>
              </a:rPr>
              <a:t>Dating  </a:t>
            </a:r>
          </a:p>
          <a:p>
            <a:pPr>
              <a:buClr>
                <a:srgbClr val="FF0000"/>
              </a:buClr>
              <a:buFont typeface="Wingdings" panose="05000000000000000000" pitchFamily="2" charset="2"/>
              <a:buChar char="Ø"/>
            </a:pPr>
            <a:r>
              <a:rPr lang="en-US" sz="2000" dirty="0">
                <a:latin typeface="+mn-lt"/>
              </a:rPr>
              <a:t>Drive-by Download</a:t>
            </a:r>
          </a:p>
          <a:p>
            <a:pPr>
              <a:buClr>
                <a:srgbClr val="FF0000"/>
              </a:buClr>
              <a:buFont typeface="Wingdings" panose="05000000000000000000" pitchFamily="2" charset="2"/>
              <a:buChar char="Ø"/>
            </a:pPr>
            <a:r>
              <a:rPr lang="en-US" sz="2000" dirty="0">
                <a:latin typeface="+mn-lt"/>
              </a:rPr>
              <a:t>Ghosting</a:t>
            </a:r>
          </a:p>
          <a:p>
            <a:pPr>
              <a:buClr>
                <a:srgbClr val="FF0000"/>
              </a:buClr>
              <a:buFont typeface="Wingdings" panose="05000000000000000000" pitchFamily="2" charset="2"/>
              <a:buChar char="Ø"/>
            </a:pPr>
            <a:r>
              <a:rPr lang="en-US" sz="2000" dirty="0">
                <a:latin typeface="+mn-lt"/>
              </a:rPr>
              <a:t>Grandkid  </a:t>
            </a:r>
          </a:p>
          <a:p>
            <a:pPr>
              <a:buClr>
                <a:srgbClr val="FF0000"/>
              </a:buClr>
              <a:buFont typeface="Wingdings" panose="05000000000000000000" pitchFamily="2" charset="2"/>
              <a:buChar char="Ø"/>
            </a:pPr>
            <a:r>
              <a:rPr lang="en-US" sz="2000" dirty="0">
                <a:latin typeface="+mn-lt"/>
              </a:rPr>
              <a:t>Hash Busters</a:t>
            </a:r>
          </a:p>
          <a:p>
            <a:pPr>
              <a:buClr>
                <a:srgbClr val="FF0000"/>
              </a:buClr>
              <a:buFont typeface="Wingdings" panose="05000000000000000000" pitchFamily="2" charset="2"/>
              <a:buChar char="Ø"/>
            </a:pPr>
            <a:r>
              <a:rPr lang="en-US" sz="2000" dirty="0">
                <a:latin typeface="+mn-lt"/>
              </a:rPr>
              <a:t>Home Repair</a:t>
            </a:r>
          </a:p>
          <a:p>
            <a:pPr>
              <a:buClr>
                <a:srgbClr val="FF0000"/>
              </a:buClr>
              <a:buFont typeface="Wingdings" panose="05000000000000000000" pitchFamily="2" charset="2"/>
              <a:buChar char="Ø"/>
            </a:pPr>
            <a:r>
              <a:rPr lang="en-US" sz="2000" dirty="0">
                <a:latin typeface="+mn-lt"/>
              </a:rPr>
              <a:t>Immigration Help</a:t>
            </a:r>
          </a:p>
          <a:p>
            <a:pPr>
              <a:buClr>
                <a:srgbClr val="FF0000"/>
              </a:buClr>
              <a:buFont typeface="Wingdings" panose="05000000000000000000" pitchFamily="2" charset="2"/>
              <a:buChar char="Ø"/>
            </a:pPr>
            <a:r>
              <a:rPr lang="en-US" sz="2000" dirty="0">
                <a:latin typeface="+mn-lt"/>
              </a:rPr>
              <a:t>IRS Imposter</a:t>
            </a:r>
          </a:p>
          <a:p>
            <a:pPr>
              <a:buClr>
                <a:srgbClr val="FF0000"/>
              </a:buClr>
              <a:buFont typeface="Wingdings" panose="05000000000000000000" pitchFamily="2" charset="2"/>
              <a:buChar char="Ø"/>
            </a:pPr>
            <a:r>
              <a:rPr lang="en-US" sz="2000" dirty="0">
                <a:latin typeface="+mn-lt"/>
              </a:rPr>
              <a:t>Keylogger</a:t>
            </a:r>
          </a:p>
          <a:p>
            <a:pPr>
              <a:buClr>
                <a:srgbClr val="FF0000"/>
              </a:buClr>
              <a:buFont typeface="Wingdings" panose="05000000000000000000" pitchFamily="2" charset="2"/>
              <a:buChar char="Ø"/>
            </a:pPr>
            <a:r>
              <a:rPr lang="en-US" sz="2000" dirty="0" err="1">
                <a:latin typeface="+mn-lt"/>
              </a:rPr>
              <a:t>Malvertising</a:t>
            </a:r>
            <a:endParaRPr lang="en-US" sz="2000" dirty="0">
              <a:latin typeface="+mn-lt"/>
            </a:endParaRPr>
          </a:p>
          <a:p>
            <a:pPr>
              <a:buClr>
                <a:srgbClr val="FF0000"/>
              </a:buClr>
              <a:buFont typeface="Wingdings" panose="05000000000000000000" pitchFamily="2" charset="2"/>
              <a:buChar char="Ø"/>
            </a:pPr>
            <a:r>
              <a:rPr lang="en-US" sz="2000" dirty="0">
                <a:latin typeface="+mn-lt"/>
              </a:rPr>
              <a:t>Man-in-the-middle attack </a:t>
            </a:r>
          </a:p>
          <a:p>
            <a:pPr>
              <a:buClr>
                <a:srgbClr val="FF0000"/>
              </a:buClr>
              <a:buFont typeface="Wingdings" panose="05000000000000000000" pitchFamily="2" charset="2"/>
              <a:buChar char="Ø"/>
            </a:pPr>
            <a:r>
              <a:rPr lang="en-US" sz="2000" dirty="0" err="1">
                <a:latin typeface="+mn-lt"/>
              </a:rPr>
              <a:t>Moneymule</a:t>
            </a:r>
            <a:r>
              <a:rPr lang="en-US" sz="2000" dirty="0">
                <a:latin typeface="+mn-lt"/>
              </a:rPr>
              <a:t> </a:t>
            </a:r>
            <a:endParaRPr lang="en-US" sz="2000" dirty="0"/>
          </a:p>
          <a:p>
            <a:endParaRPr lang="en-US" dirty="0"/>
          </a:p>
        </p:txBody>
      </p:sp>
      <p:sp>
        <p:nvSpPr>
          <p:cNvPr id="8" name="TextBox 7">
            <a:extLst>
              <a:ext uri="{FF2B5EF4-FFF2-40B4-BE49-F238E27FC236}">
                <a16:creationId xmlns:a16="http://schemas.microsoft.com/office/drawing/2014/main" id="{8FF01F4C-6B47-4993-9BD0-91D1C52F525E}"/>
              </a:ext>
            </a:extLst>
          </p:cNvPr>
          <p:cNvSpPr txBox="1"/>
          <p:nvPr/>
        </p:nvSpPr>
        <p:spPr>
          <a:xfrm>
            <a:off x="4910211" y="1458448"/>
            <a:ext cx="3664047" cy="5960606"/>
          </a:xfrm>
          <a:prstGeom prst="rect">
            <a:avLst/>
          </a:prstGeom>
          <a:noFill/>
        </p:spPr>
        <p:txBody>
          <a:bodyPr wrap="square" rtlCol="0">
            <a:spAutoFit/>
          </a:bodyPr>
          <a:lstStyle/>
          <a:p>
            <a:pPr>
              <a:spcAft>
                <a:spcPts val="200"/>
              </a:spcAft>
              <a:buClr>
                <a:srgbClr val="FF0000"/>
              </a:buClr>
              <a:buFont typeface="Wingdings" panose="05000000000000000000" pitchFamily="2" charset="2"/>
              <a:buChar char="Ø"/>
            </a:pPr>
            <a:r>
              <a:rPr lang="en-US" sz="2000" dirty="0">
                <a:latin typeface="+mn-lt"/>
              </a:rPr>
              <a:t>   Pharming</a:t>
            </a:r>
          </a:p>
          <a:p>
            <a:pPr>
              <a:spcAft>
                <a:spcPts val="200"/>
              </a:spcAft>
              <a:buClr>
                <a:srgbClr val="FF0000"/>
              </a:buClr>
              <a:buFont typeface="Wingdings" panose="05000000000000000000" pitchFamily="2" charset="2"/>
              <a:buChar char="Ø"/>
            </a:pPr>
            <a:r>
              <a:rPr lang="en-US" sz="2000" dirty="0">
                <a:latin typeface="+mn-lt"/>
              </a:rPr>
              <a:t>   Phishing</a:t>
            </a:r>
          </a:p>
          <a:p>
            <a:pPr marL="457200" indent="-457200">
              <a:spcAft>
                <a:spcPts val="200"/>
              </a:spcAft>
              <a:buClr>
                <a:srgbClr val="FF0000"/>
              </a:buClr>
              <a:buFont typeface="Wingdings" panose="05000000000000000000" pitchFamily="2" charset="2"/>
              <a:buChar char="Ø"/>
            </a:pPr>
            <a:r>
              <a:rPr lang="en-US" sz="2000" dirty="0">
                <a:latin typeface="+mn-lt"/>
              </a:rPr>
              <a:t>Ransomware</a:t>
            </a:r>
          </a:p>
          <a:p>
            <a:pPr marL="457200" indent="-457200">
              <a:spcAft>
                <a:spcPts val="200"/>
              </a:spcAft>
              <a:buClr>
                <a:srgbClr val="FF0000"/>
              </a:buClr>
              <a:buFont typeface="Wingdings" panose="05000000000000000000" pitchFamily="2" charset="2"/>
              <a:buChar char="Ø"/>
            </a:pPr>
            <a:r>
              <a:rPr lang="en-US" sz="2000" dirty="0">
                <a:latin typeface="+mn-lt"/>
              </a:rPr>
              <a:t>Romance (Online Dating)</a:t>
            </a:r>
          </a:p>
          <a:p>
            <a:pPr marL="457200" indent="-457200">
              <a:spcAft>
                <a:spcPts val="200"/>
              </a:spcAft>
              <a:buClr>
                <a:srgbClr val="FF0000"/>
              </a:buClr>
              <a:buFont typeface="Wingdings" panose="05000000000000000000" pitchFamily="2" charset="2"/>
              <a:buChar char="Ø"/>
            </a:pPr>
            <a:r>
              <a:rPr lang="en-US" sz="2000" dirty="0">
                <a:latin typeface="+mn-lt"/>
              </a:rPr>
              <a:t>Scareware</a:t>
            </a:r>
          </a:p>
          <a:p>
            <a:pPr marL="457200" indent="-457200">
              <a:spcAft>
                <a:spcPts val="200"/>
              </a:spcAft>
              <a:buClr>
                <a:srgbClr val="FF0000"/>
              </a:buClr>
              <a:buFont typeface="Wingdings" panose="05000000000000000000" pitchFamily="2" charset="2"/>
              <a:buChar char="Ø"/>
            </a:pPr>
            <a:r>
              <a:rPr lang="en-US" sz="2000" dirty="0">
                <a:latin typeface="+mn-lt"/>
              </a:rPr>
              <a:t>Skimming</a:t>
            </a:r>
          </a:p>
          <a:p>
            <a:pPr marL="457200" indent="-457200">
              <a:spcAft>
                <a:spcPts val="200"/>
              </a:spcAft>
              <a:buClr>
                <a:srgbClr val="FF0000"/>
              </a:buClr>
              <a:buFont typeface="Wingdings" panose="05000000000000000000" pitchFamily="2" charset="2"/>
              <a:buChar char="Ø"/>
            </a:pPr>
            <a:r>
              <a:rPr lang="en-US" sz="2000" dirty="0" err="1">
                <a:latin typeface="+mn-lt"/>
              </a:rPr>
              <a:t>Smishing</a:t>
            </a:r>
            <a:endParaRPr lang="en-US" sz="2000" dirty="0">
              <a:latin typeface="+mn-lt"/>
            </a:endParaRPr>
          </a:p>
          <a:p>
            <a:pPr marL="457200" indent="-457200">
              <a:spcAft>
                <a:spcPts val="200"/>
              </a:spcAft>
              <a:buClr>
                <a:srgbClr val="FF0000"/>
              </a:buClr>
              <a:buFont typeface="Wingdings" panose="05000000000000000000" pitchFamily="2" charset="2"/>
              <a:buChar char="Ø"/>
            </a:pPr>
            <a:r>
              <a:rPr lang="en-US" sz="2000" dirty="0">
                <a:latin typeface="+mn-lt"/>
              </a:rPr>
              <a:t>Spear-phishing</a:t>
            </a:r>
          </a:p>
          <a:p>
            <a:pPr marL="457200" indent="-457200">
              <a:spcAft>
                <a:spcPts val="200"/>
              </a:spcAft>
              <a:buClr>
                <a:srgbClr val="FF0000"/>
              </a:buClr>
              <a:buFont typeface="Wingdings" panose="05000000000000000000" pitchFamily="2" charset="2"/>
              <a:buChar char="Ø"/>
            </a:pPr>
            <a:r>
              <a:rPr lang="en-US" sz="2000" dirty="0">
                <a:latin typeface="+mn-lt"/>
              </a:rPr>
              <a:t>Spoofing</a:t>
            </a:r>
          </a:p>
          <a:p>
            <a:pPr marL="457200" indent="-457200">
              <a:spcAft>
                <a:spcPts val="200"/>
              </a:spcAft>
              <a:buClr>
                <a:srgbClr val="FF0000"/>
              </a:buClr>
              <a:buFont typeface="Wingdings" panose="05000000000000000000" pitchFamily="2" charset="2"/>
              <a:buChar char="Ø"/>
            </a:pPr>
            <a:r>
              <a:rPr lang="en-US" sz="2000" dirty="0">
                <a:latin typeface="+mn-lt"/>
              </a:rPr>
              <a:t>Spyware</a:t>
            </a:r>
          </a:p>
          <a:p>
            <a:pPr marL="457200" indent="-457200">
              <a:spcAft>
                <a:spcPts val="200"/>
              </a:spcAft>
              <a:buClr>
                <a:srgbClr val="FF0000"/>
              </a:buClr>
              <a:buFont typeface="Wingdings" panose="05000000000000000000" pitchFamily="2" charset="2"/>
              <a:buChar char="Ø"/>
            </a:pPr>
            <a:r>
              <a:rPr lang="en-US" sz="2000" dirty="0">
                <a:latin typeface="+mn-lt"/>
              </a:rPr>
              <a:t>Tech Support</a:t>
            </a:r>
          </a:p>
          <a:p>
            <a:pPr marL="457200" indent="-457200">
              <a:spcAft>
                <a:spcPts val="200"/>
              </a:spcAft>
              <a:buClr>
                <a:srgbClr val="FF0000"/>
              </a:buClr>
              <a:buFont typeface="Wingdings" panose="05000000000000000000" pitchFamily="2" charset="2"/>
              <a:buChar char="Ø"/>
            </a:pPr>
            <a:r>
              <a:rPr lang="en-US" sz="2000" dirty="0">
                <a:latin typeface="+mn-lt"/>
              </a:rPr>
              <a:t>Vishing</a:t>
            </a:r>
          </a:p>
          <a:p>
            <a:pPr marL="457200" indent="-457200">
              <a:spcAft>
                <a:spcPts val="200"/>
              </a:spcAft>
              <a:buClr>
                <a:srgbClr val="FF0000"/>
              </a:buClr>
              <a:buFont typeface="Wingdings" panose="05000000000000000000" pitchFamily="2" charset="2"/>
              <a:buChar char="Ø"/>
            </a:pPr>
            <a:r>
              <a:rPr lang="en-US" sz="2000" dirty="0">
                <a:latin typeface="+mn-lt"/>
              </a:rPr>
              <a:t>You’ve Won</a:t>
            </a:r>
          </a:p>
          <a:p>
            <a:pPr marL="457200" indent="-457200">
              <a:spcAft>
                <a:spcPts val="200"/>
              </a:spcAft>
              <a:buClr>
                <a:srgbClr val="FF0000"/>
              </a:buClr>
              <a:buFont typeface="Wingdings" panose="05000000000000000000" pitchFamily="2" charset="2"/>
              <a:buChar char="Ø"/>
            </a:pPr>
            <a:r>
              <a:rPr lang="en-US" sz="2000" dirty="0">
                <a:latin typeface="+mn-lt"/>
              </a:rPr>
              <a:t>Whaling</a:t>
            </a:r>
          </a:p>
          <a:p>
            <a:pPr marL="457200" indent="-457200">
              <a:buClr>
                <a:srgbClr val="FF0000"/>
              </a:buClr>
              <a:buFont typeface="Wingdings" panose="05000000000000000000" pitchFamily="2" charset="2"/>
              <a:buChar char="Ø"/>
            </a:pPr>
            <a:endParaRPr lang="en-US" sz="2600" dirty="0"/>
          </a:p>
          <a:p>
            <a:endParaRPr lang="en-US" sz="2600" dirty="0"/>
          </a:p>
          <a:p>
            <a:endParaRPr lang="en-US" sz="2600" dirty="0"/>
          </a:p>
        </p:txBody>
      </p:sp>
    </p:spTree>
    <p:extLst>
      <p:ext uri="{BB962C8B-B14F-4D97-AF65-F5344CB8AC3E}">
        <p14:creationId xmlns:p14="http://schemas.microsoft.com/office/powerpoint/2010/main" val="1917303171"/>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imulus check">
            <a:extLst>
              <a:ext uri="{FF2B5EF4-FFF2-40B4-BE49-F238E27FC236}">
                <a16:creationId xmlns:a16="http://schemas.microsoft.com/office/drawing/2014/main" id="{33625038-A2F3-4B8E-B71A-59D78B6C3A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027" y="1909908"/>
            <a:ext cx="7097151" cy="38297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B255069-4094-45EA-82C5-13178B1153EC}"/>
              </a:ext>
            </a:extLst>
          </p:cNvPr>
          <p:cNvSpPr txBox="1"/>
          <p:nvPr/>
        </p:nvSpPr>
        <p:spPr>
          <a:xfrm>
            <a:off x="837027" y="1118380"/>
            <a:ext cx="7469945" cy="523220"/>
          </a:xfrm>
          <a:prstGeom prst="rect">
            <a:avLst/>
          </a:prstGeom>
          <a:noFill/>
        </p:spPr>
        <p:txBody>
          <a:bodyPr wrap="square" rtlCol="0">
            <a:spAutoFit/>
          </a:bodyPr>
          <a:lstStyle/>
          <a:p>
            <a:pPr algn="ctr"/>
            <a:r>
              <a:rPr lang="en-US" sz="2800" b="1" i="0" dirty="0">
                <a:solidFill>
                  <a:srgbClr val="0070C0"/>
                </a:solidFill>
                <a:effectLst/>
                <a:latin typeface="+mn-lt"/>
              </a:rPr>
              <a:t>Five Common </a:t>
            </a:r>
            <a:r>
              <a:rPr lang="en-US" sz="2800" b="1" dirty="0">
                <a:solidFill>
                  <a:srgbClr val="0070C0"/>
                </a:solidFill>
                <a:latin typeface="+mn-lt"/>
              </a:rPr>
              <a:t>S</a:t>
            </a:r>
            <a:r>
              <a:rPr lang="en-US" sz="2800" b="1" i="0" dirty="0">
                <a:solidFill>
                  <a:srgbClr val="0070C0"/>
                </a:solidFill>
                <a:effectLst/>
                <a:latin typeface="+mn-lt"/>
              </a:rPr>
              <a:t>timulus </a:t>
            </a:r>
            <a:r>
              <a:rPr lang="en-US" sz="2800" b="1" dirty="0">
                <a:solidFill>
                  <a:srgbClr val="0070C0"/>
                </a:solidFill>
                <a:latin typeface="+mn-lt"/>
              </a:rPr>
              <a:t>C</a:t>
            </a:r>
            <a:r>
              <a:rPr lang="en-US" sz="2800" b="1" i="0" dirty="0">
                <a:solidFill>
                  <a:srgbClr val="0070C0"/>
                </a:solidFill>
                <a:effectLst/>
                <a:latin typeface="+mn-lt"/>
              </a:rPr>
              <a:t>heck </a:t>
            </a:r>
            <a:r>
              <a:rPr lang="en-US" sz="2800" b="1" dirty="0">
                <a:solidFill>
                  <a:srgbClr val="0070C0"/>
                </a:solidFill>
                <a:latin typeface="+mn-lt"/>
              </a:rPr>
              <a:t>S</a:t>
            </a:r>
            <a:r>
              <a:rPr lang="en-US" sz="2800" b="1" i="0" dirty="0">
                <a:solidFill>
                  <a:srgbClr val="0070C0"/>
                </a:solidFill>
                <a:effectLst/>
                <a:latin typeface="+mn-lt"/>
              </a:rPr>
              <a:t>cams</a:t>
            </a:r>
          </a:p>
        </p:txBody>
      </p:sp>
      <p:sp>
        <p:nvSpPr>
          <p:cNvPr id="6" name="TextBox 5">
            <a:extLst>
              <a:ext uri="{FF2B5EF4-FFF2-40B4-BE49-F238E27FC236}">
                <a16:creationId xmlns:a16="http://schemas.microsoft.com/office/drawing/2014/main" id="{758D0B3D-4331-46BC-9048-9BB62A2BEF7B}"/>
              </a:ext>
            </a:extLst>
          </p:cNvPr>
          <p:cNvSpPr txBox="1"/>
          <p:nvPr/>
        </p:nvSpPr>
        <p:spPr>
          <a:xfrm>
            <a:off x="829994" y="6189785"/>
            <a:ext cx="7835705" cy="307777"/>
          </a:xfrm>
          <a:prstGeom prst="rect">
            <a:avLst/>
          </a:prstGeom>
          <a:noFill/>
        </p:spPr>
        <p:txBody>
          <a:bodyPr wrap="square" rtlCol="0">
            <a:spAutoFit/>
          </a:bodyPr>
          <a:lstStyle/>
          <a:p>
            <a:r>
              <a:rPr lang="en-US" dirty="0">
                <a:hlinkClick r:id="rId3"/>
              </a:rPr>
              <a:t>https://www.cnbc.com/2020/12/29/stimulus-check-scams-here-are-red-flags-to-watch-for.html</a:t>
            </a:r>
            <a:r>
              <a:rPr lang="en-US" dirty="0"/>
              <a:t> </a:t>
            </a:r>
          </a:p>
        </p:txBody>
      </p:sp>
    </p:spTree>
    <p:extLst>
      <p:ext uri="{BB962C8B-B14F-4D97-AF65-F5344CB8AC3E}">
        <p14:creationId xmlns:p14="http://schemas.microsoft.com/office/powerpoint/2010/main" val="2409381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E870A-635C-4D6E-A089-5F7E2FC56F38}"/>
              </a:ext>
            </a:extLst>
          </p:cNvPr>
          <p:cNvSpPr>
            <a:spLocks noGrp="1"/>
          </p:cNvSpPr>
          <p:nvPr>
            <p:ph type="title"/>
          </p:nvPr>
        </p:nvSpPr>
        <p:spPr>
          <a:xfrm>
            <a:off x="344658" y="152401"/>
            <a:ext cx="8229600" cy="492369"/>
          </a:xfrm>
        </p:spPr>
        <p:txBody>
          <a:bodyPr/>
          <a:lstStyle/>
          <a:p>
            <a:r>
              <a:rPr lang="en-US" sz="3600" dirty="0">
                <a:solidFill>
                  <a:srgbClr val="0070C0"/>
                </a:solidFill>
                <a:latin typeface="+mn-lt"/>
              </a:rPr>
              <a:t>Scams</a:t>
            </a:r>
          </a:p>
        </p:txBody>
      </p:sp>
      <p:sp>
        <p:nvSpPr>
          <p:cNvPr id="3" name="Text Placeholder 2">
            <a:extLst>
              <a:ext uri="{FF2B5EF4-FFF2-40B4-BE49-F238E27FC236}">
                <a16:creationId xmlns:a16="http://schemas.microsoft.com/office/drawing/2014/main" id="{8185FFA6-B8C3-4474-B508-EB48EBCD1FED}"/>
              </a:ext>
            </a:extLst>
          </p:cNvPr>
          <p:cNvSpPr>
            <a:spLocks noGrp="1"/>
          </p:cNvSpPr>
          <p:nvPr>
            <p:ph type="body" idx="1"/>
          </p:nvPr>
        </p:nvSpPr>
        <p:spPr>
          <a:xfrm>
            <a:off x="457200" y="1500553"/>
            <a:ext cx="8229600" cy="5205046"/>
          </a:xfrm>
        </p:spPr>
        <p:txBody>
          <a:bodyPr/>
          <a:lstStyle/>
          <a:p>
            <a:pPr marL="114300" indent="0">
              <a:buNone/>
            </a:pPr>
            <a:r>
              <a:rPr lang="en-US" sz="2000" dirty="0">
                <a:latin typeface="+mn-lt"/>
              </a:rPr>
              <a:t>Exercise 19.2 -  </a:t>
            </a:r>
            <a:r>
              <a:rPr lang="en-US" sz="2000" i="1" dirty="0">
                <a:latin typeface="+mn-lt"/>
              </a:rPr>
              <a:t>Divide the class into nine groups and assign each group one of the nine scams listed. You could have each student chose a scam from the handout entitled “Scam Speak.”   There is a Teacher’s Answer Key.  Websites below and Google searches will provide information needed for their research. </a:t>
            </a:r>
          </a:p>
          <a:p>
            <a:pPr marL="114300" indent="0">
              <a:buNone/>
            </a:pPr>
            <a:endParaRPr lang="en-US" sz="2000" dirty="0">
              <a:latin typeface="+mn-lt"/>
            </a:endParaRPr>
          </a:p>
          <a:p>
            <a:pPr marL="114300" indent="0">
              <a:buNone/>
            </a:pPr>
            <a:r>
              <a:rPr lang="en-US" sz="2000" dirty="0">
                <a:latin typeface="+mn-lt"/>
              </a:rPr>
              <a:t>Exercise 19.3 -  </a:t>
            </a:r>
            <a:r>
              <a:rPr lang="en-US" sz="2000" i="1" dirty="0">
                <a:latin typeface="+mn-lt"/>
              </a:rPr>
              <a:t>Use this worksheet or newsprint for reporting put findings.  </a:t>
            </a:r>
          </a:p>
          <a:p>
            <a:pPr marL="114300" indent="0">
              <a:buNone/>
            </a:pPr>
            <a:endParaRPr lang="en-US" sz="2000" dirty="0">
              <a:latin typeface="+mn-lt"/>
            </a:endParaRPr>
          </a:p>
          <a:p>
            <a:pPr marL="114300" indent="0">
              <a:buNone/>
            </a:pPr>
            <a:r>
              <a:rPr lang="en-US" sz="2000" dirty="0">
                <a:latin typeface="+mn-lt"/>
              </a:rPr>
              <a:t>Scams:  </a:t>
            </a:r>
            <a:r>
              <a:rPr lang="en-US" sz="2000" b="1" dirty="0">
                <a:latin typeface="+mn-lt"/>
              </a:rPr>
              <a:t>Internet, Government Grant, Lottery &amp; Sweepstakes, Ticket, Identity Theft, Telephone, Charity, Banking, and Dating  </a:t>
            </a:r>
          </a:p>
          <a:p>
            <a:pPr marL="114300" indent="0">
              <a:buNone/>
            </a:pPr>
            <a:endParaRPr lang="en-US" sz="2000" dirty="0">
              <a:latin typeface="+mn-lt"/>
            </a:endParaRPr>
          </a:p>
          <a:p>
            <a:pPr marL="114300" indent="0">
              <a:buNone/>
            </a:pPr>
            <a:r>
              <a:rPr lang="en-US" sz="2000" dirty="0">
                <a:latin typeface="+mn-lt"/>
              </a:rPr>
              <a:t>Websites:  </a:t>
            </a:r>
          </a:p>
          <a:p>
            <a:pPr algn="l"/>
            <a:r>
              <a:rPr lang="en-US" sz="1600" dirty="0">
                <a:latin typeface="+mn-lt"/>
              </a:rPr>
              <a:t>U.S. Government - </a:t>
            </a:r>
            <a:r>
              <a:rPr lang="en-US" sz="1600" b="0" i="0" u="none" strike="noStrike" baseline="0" dirty="0">
                <a:latin typeface="+mn-lt"/>
                <a:hlinkClick r:id="rId2"/>
              </a:rPr>
              <a:t>https://www.usa.gov/common-scams-frauds#item-37147</a:t>
            </a:r>
            <a:endParaRPr lang="en-US" sz="1600" b="0" i="0" u="none" strike="noStrike" baseline="0" dirty="0">
              <a:latin typeface="+mn-lt"/>
            </a:endParaRPr>
          </a:p>
          <a:p>
            <a:pPr algn="l"/>
            <a:r>
              <a:rPr lang="en-US" sz="1600" dirty="0">
                <a:latin typeface="+mn-lt"/>
              </a:rPr>
              <a:t>F.T.C. -  </a:t>
            </a:r>
            <a:r>
              <a:rPr lang="en-US" sz="1600" b="0" i="0" u="none" strike="noStrike" baseline="0" dirty="0">
                <a:latin typeface="+mn-lt"/>
                <a:hlinkClick r:id="rId3"/>
              </a:rPr>
              <a:t>https://www.consumer.ftc.gov/features/scam-alerts</a:t>
            </a:r>
            <a:r>
              <a:rPr lang="en-US" sz="1600" b="0" i="0" u="none" strike="noStrike" baseline="0" dirty="0">
                <a:latin typeface="+mn-lt"/>
              </a:rPr>
              <a:t> </a:t>
            </a:r>
          </a:p>
          <a:p>
            <a:pPr algn="l"/>
            <a:r>
              <a:rPr lang="en-US" sz="1600" dirty="0">
                <a:latin typeface="+mn-lt"/>
              </a:rPr>
              <a:t>C.F.P.B. - </a:t>
            </a:r>
            <a:r>
              <a:rPr lang="en-US" sz="1600" b="0" i="0" u="none" strike="noStrike" baseline="0" dirty="0">
                <a:latin typeface="+mn-lt"/>
                <a:hlinkClick r:id="rId4"/>
              </a:rPr>
              <a:t>https://www.consumerfinance.gov/consumer-tools/fraud/</a:t>
            </a:r>
            <a:r>
              <a:rPr lang="en-US" sz="1600" b="0" i="0" u="none" strike="noStrike" baseline="0" dirty="0">
                <a:latin typeface="+mn-lt"/>
              </a:rPr>
              <a:t> </a:t>
            </a:r>
          </a:p>
          <a:p>
            <a:pPr marL="114300" indent="0" algn="l">
              <a:buNone/>
            </a:pPr>
            <a:r>
              <a:rPr lang="en-US" sz="1800" dirty="0">
                <a:latin typeface="AvenirLTStd-Book"/>
              </a:rPr>
              <a:t> </a:t>
            </a:r>
            <a:endParaRPr lang="en-US" sz="2000" dirty="0"/>
          </a:p>
        </p:txBody>
      </p:sp>
    </p:spTree>
    <p:extLst>
      <p:ext uri="{BB962C8B-B14F-4D97-AF65-F5344CB8AC3E}">
        <p14:creationId xmlns:p14="http://schemas.microsoft.com/office/powerpoint/2010/main" val="4082532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B4641-0E4C-4BDA-BD9E-681204718120}"/>
              </a:ext>
            </a:extLst>
          </p:cNvPr>
          <p:cNvSpPr>
            <a:spLocks noGrp="1"/>
          </p:cNvSpPr>
          <p:nvPr>
            <p:ph type="title"/>
          </p:nvPr>
        </p:nvSpPr>
        <p:spPr>
          <a:xfrm>
            <a:off x="738555" y="1308296"/>
            <a:ext cx="8229600" cy="422030"/>
          </a:xfrm>
        </p:spPr>
        <p:txBody>
          <a:bodyPr/>
          <a:lstStyle/>
          <a:p>
            <a:r>
              <a:rPr lang="en-US" sz="2800" i="0" u="none" strike="noStrike" baseline="0" dirty="0">
                <a:solidFill>
                  <a:schemeClr val="accent3">
                    <a:lumMod val="75000"/>
                  </a:schemeClr>
                </a:solidFill>
                <a:latin typeface="+mn-lt"/>
              </a:rPr>
              <a:t>Common Scams Reporting Sheet</a:t>
            </a:r>
            <a:endParaRPr lang="en-US" sz="8800" dirty="0">
              <a:solidFill>
                <a:schemeClr val="accent3">
                  <a:lumMod val="75000"/>
                </a:schemeClr>
              </a:solidFill>
              <a:latin typeface="+mn-lt"/>
            </a:endParaRPr>
          </a:p>
        </p:txBody>
      </p:sp>
      <p:sp>
        <p:nvSpPr>
          <p:cNvPr id="3" name="Text Placeholder 2">
            <a:extLst>
              <a:ext uri="{FF2B5EF4-FFF2-40B4-BE49-F238E27FC236}">
                <a16:creationId xmlns:a16="http://schemas.microsoft.com/office/drawing/2014/main" id="{90B0D59E-BD51-4B4E-94D6-E80133D541AB}"/>
              </a:ext>
            </a:extLst>
          </p:cNvPr>
          <p:cNvSpPr>
            <a:spLocks noGrp="1"/>
          </p:cNvSpPr>
          <p:nvPr>
            <p:ph type="body" idx="1"/>
          </p:nvPr>
        </p:nvSpPr>
        <p:spPr>
          <a:xfrm>
            <a:off x="232117" y="2140521"/>
            <a:ext cx="8229600" cy="4133669"/>
          </a:xfrm>
        </p:spPr>
        <p:txBody>
          <a:bodyPr/>
          <a:lstStyle/>
          <a:p>
            <a:pPr algn="l">
              <a:buClr>
                <a:srgbClr val="FF0000"/>
              </a:buClr>
              <a:buFont typeface="Wingdings" panose="05000000000000000000" pitchFamily="2" charset="2"/>
              <a:buChar char="Ø"/>
            </a:pPr>
            <a:r>
              <a:rPr lang="en-US" sz="2000" b="0" i="0" u="none" strike="noStrike" baseline="0" dirty="0">
                <a:solidFill>
                  <a:schemeClr val="tx1"/>
                </a:solidFill>
                <a:latin typeface="+mn-lt"/>
              </a:rPr>
              <a:t>Type of Scam:</a:t>
            </a:r>
          </a:p>
          <a:p>
            <a:pPr algn="l">
              <a:buClr>
                <a:srgbClr val="FF0000"/>
              </a:buClr>
              <a:buFont typeface="Wingdings" panose="05000000000000000000" pitchFamily="2" charset="2"/>
              <a:buChar char="Ø"/>
            </a:pPr>
            <a:endParaRPr lang="en-US" sz="2000" dirty="0">
              <a:solidFill>
                <a:schemeClr val="tx1"/>
              </a:solidFill>
              <a:latin typeface="+mn-lt"/>
            </a:endParaRPr>
          </a:p>
          <a:p>
            <a:pPr algn="l">
              <a:buClr>
                <a:srgbClr val="FF0000"/>
              </a:buClr>
              <a:buFont typeface="Wingdings" panose="05000000000000000000" pitchFamily="2" charset="2"/>
              <a:buChar char="Ø"/>
            </a:pPr>
            <a:endParaRPr lang="en-US" sz="2000" b="0" i="0" u="none" strike="noStrike" baseline="0" dirty="0">
              <a:solidFill>
                <a:schemeClr val="tx1"/>
              </a:solidFill>
              <a:latin typeface="+mn-lt"/>
            </a:endParaRPr>
          </a:p>
          <a:p>
            <a:pPr algn="l">
              <a:buClr>
                <a:srgbClr val="FF0000"/>
              </a:buClr>
              <a:buFont typeface="Wingdings" panose="05000000000000000000" pitchFamily="2" charset="2"/>
              <a:buChar char="Ø"/>
            </a:pPr>
            <a:r>
              <a:rPr lang="en-US" sz="2000" b="0" i="0" u="none" strike="noStrike" baseline="0" dirty="0">
                <a:solidFill>
                  <a:schemeClr val="tx1"/>
                </a:solidFill>
                <a:latin typeface="+mn-lt"/>
              </a:rPr>
              <a:t>Description of Scam:</a:t>
            </a:r>
          </a:p>
          <a:p>
            <a:pPr algn="l">
              <a:buClr>
                <a:srgbClr val="FF0000"/>
              </a:buClr>
              <a:buFont typeface="Wingdings" panose="05000000000000000000" pitchFamily="2" charset="2"/>
              <a:buChar char="Ø"/>
            </a:pPr>
            <a:endParaRPr lang="en-US" sz="2000" dirty="0">
              <a:solidFill>
                <a:schemeClr val="tx1"/>
              </a:solidFill>
              <a:latin typeface="+mn-lt"/>
            </a:endParaRPr>
          </a:p>
          <a:p>
            <a:pPr algn="l">
              <a:buClr>
                <a:srgbClr val="FF0000"/>
              </a:buClr>
              <a:buFont typeface="Wingdings" panose="05000000000000000000" pitchFamily="2" charset="2"/>
              <a:buChar char="Ø"/>
            </a:pPr>
            <a:endParaRPr lang="en-US" sz="2000" b="0" i="0" u="none" strike="noStrike" baseline="0" dirty="0">
              <a:solidFill>
                <a:schemeClr val="tx1"/>
              </a:solidFill>
              <a:latin typeface="+mn-lt"/>
            </a:endParaRPr>
          </a:p>
          <a:p>
            <a:pPr algn="l">
              <a:buClr>
                <a:srgbClr val="FF0000"/>
              </a:buClr>
              <a:buFont typeface="Wingdings" panose="05000000000000000000" pitchFamily="2" charset="2"/>
              <a:buChar char="Ø"/>
            </a:pPr>
            <a:r>
              <a:rPr lang="en-US" sz="2000" b="0" i="0" u="none" strike="noStrike" baseline="0" dirty="0">
                <a:solidFill>
                  <a:schemeClr val="tx1"/>
                </a:solidFill>
                <a:latin typeface="+mn-lt"/>
              </a:rPr>
              <a:t>How to Report the Scam:</a:t>
            </a:r>
          </a:p>
          <a:p>
            <a:pPr algn="l">
              <a:buClr>
                <a:srgbClr val="FF0000"/>
              </a:buClr>
              <a:buFont typeface="Wingdings" panose="05000000000000000000" pitchFamily="2" charset="2"/>
              <a:buChar char="Ø"/>
            </a:pPr>
            <a:endParaRPr lang="en-US" sz="2000" dirty="0">
              <a:solidFill>
                <a:schemeClr val="tx1"/>
              </a:solidFill>
              <a:latin typeface="+mn-lt"/>
            </a:endParaRPr>
          </a:p>
          <a:p>
            <a:pPr algn="l">
              <a:buClr>
                <a:srgbClr val="FF0000"/>
              </a:buClr>
              <a:buFont typeface="Wingdings" panose="05000000000000000000" pitchFamily="2" charset="2"/>
              <a:buChar char="Ø"/>
            </a:pPr>
            <a:endParaRPr lang="en-US" sz="2000" b="0" i="0" u="none" strike="noStrike" baseline="0" dirty="0">
              <a:solidFill>
                <a:schemeClr val="tx1"/>
              </a:solidFill>
              <a:latin typeface="+mn-lt"/>
            </a:endParaRPr>
          </a:p>
          <a:p>
            <a:pPr algn="l">
              <a:buClr>
                <a:srgbClr val="FF0000"/>
              </a:buClr>
              <a:buFont typeface="Wingdings" panose="05000000000000000000" pitchFamily="2" charset="2"/>
              <a:buChar char="Ø"/>
            </a:pPr>
            <a:r>
              <a:rPr lang="en-US" sz="2000" b="0" i="0" u="none" strike="noStrike" baseline="0" dirty="0">
                <a:solidFill>
                  <a:schemeClr val="tx1"/>
                </a:solidFill>
                <a:latin typeface="+mn-lt"/>
              </a:rPr>
              <a:t>Ways to Protect from Being Scammed:</a:t>
            </a:r>
          </a:p>
          <a:p>
            <a:pPr algn="l">
              <a:buClr>
                <a:srgbClr val="FF0000"/>
              </a:buClr>
              <a:buFont typeface="Wingdings" panose="05000000000000000000" pitchFamily="2" charset="2"/>
              <a:buChar char="Ø"/>
            </a:pPr>
            <a:endParaRPr lang="en-US" sz="2000" dirty="0">
              <a:solidFill>
                <a:schemeClr val="tx1"/>
              </a:solidFill>
              <a:latin typeface="+mn-lt"/>
            </a:endParaRPr>
          </a:p>
          <a:p>
            <a:pPr algn="l">
              <a:buClr>
                <a:srgbClr val="FF0000"/>
              </a:buClr>
              <a:buFont typeface="Wingdings" panose="05000000000000000000" pitchFamily="2" charset="2"/>
              <a:buChar char="Ø"/>
            </a:pPr>
            <a:endParaRPr lang="en-US" sz="2000" b="0" i="0" u="none" strike="noStrike" baseline="0" dirty="0">
              <a:solidFill>
                <a:schemeClr val="tx1"/>
              </a:solidFill>
              <a:latin typeface="+mn-lt"/>
            </a:endParaRPr>
          </a:p>
          <a:p>
            <a:pPr algn="l">
              <a:buClr>
                <a:srgbClr val="FF0000"/>
              </a:buClr>
              <a:buFont typeface="Wingdings" panose="05000000000000000000" pitchFamily="2" charset="2"/>
              <a:buChar char="Ø"/>
            </a:pPr>
            <a:r>
              <a:rPr lang="en-US" sz="2000" b="0" i="0" u="none" strike="noStrike" baseline="0" dirty="0">
                <a:solidFill>
                  <a:schemeClr val="tx1"/>
                </a:solidFill>
                <a:latin typeface="+mn-lt"/>
              </a:rPr>
              <a:t>Source:</a:t>
            </a:r>
            <a:endParaRPr lang="en-US" sz="3200" dirty="0">
              <a:solidFill>
                <a:schemeClr val="tx1"/>
              </a:solidFill>
              <a:latin typeface="+mn-lt"/>
            </a:endParaRPr>
          </a:p>
        </p:txBody>
      </p:sp>
      <p:sp>
        <p:nvSpPr>
          <p:cNvPr id="4" name="TextBox 3">
            <a:extLst>
              <a:ext uri="{FF2B5EF4-FFF2-40B4-BE49-F238E27FC236}">
                <a16:creationId xmlns:a16="http://schemas.microsoft.com/office/drawing/2014/main" id="{01E5595A-C8EF-4427-A723-96F6F8DA1F26}"/>
              </a:ext>
            </a:extLst>
          </p:cNvPr>
          <p:cNvSpPr txBox="1"/>
          <p:nvPr/>
        </p:nvSpPr>
        <p:spPr>
          <a:xfrm>
            <a:off x="3101511" y="1015908"/>
            <a:ext cx="3263705" cy="584775"/>
          </a:xfrm>
          <a:prstGeom prst="rect">
            <a:avLst/>
          </a:prstGeom>
          <a:noFill/>
        </p:spPr>
        <p:txBody>
          <a:bodyPr wrap="square" rtlCol="0">
            <a:spAutoFit/>
          </a:bodyPr>
          <a:lstStyle/>
          <a:p>
            <a:r>
              <a:rPr lang="en-US" sz="3200" b="1" dirty="0">
                <a:solidFill>
                  <a:schemeClr val="accent3">
                    <a:lumMod val="75000"/>
                  </a:schemeClr>
                </a:solidFill>
              </a:rPr>
              <a:t>Exercise 19.2</a:t>
            </a:r>
          </a:p>
        </p:txBody>
      </p:sp>
    </p:spTree>
    <p:extLst>
      <p:ext uri="{BB962C8B-B14F-4D97-AF65-F5344CB8AC3E}">
        <p14:creationId xmlns:p14="http://schemas.microsoft.com/office/powerpoint/2010/main" val="1042928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A2D255-B246-4284-BA8B-3C88837B740C}"/>
              </a:ext>
            </a:extLst>
          </p:cNvPr>
          <p:cNvSpPr>
            <a:spLocks noGrp="1"/>
          </p:cNvSpPr>
          <p:nvPr>
            <p:ph type="title"/>
          </p:nvPr>
        </p:nvSpPr>
        <p:spPr>
          <a:xfrm>
            <a:off x="457200" y="0"/>
            <a:ext cx="8229600" cy="1055077"/>
          </a:xfrm>
        </p:spPr>
        <p:txBody>
          <a:bodyPr/>
          <a:lstStyle/>
          <a:p>
            <a:pPr>
              <a:lnSpc>
                <a:spcPct val="100000"/>
              </a:lnSpc>
            </a:pPr>
            <a:r>
              <a:rPr lang="en-US" sz="2800" dirty="0">
                <a:solidFill>
                  <a:schemeClr val="accent3">
                    <a:lumMod val="75000"/>
                  </a:schemeClr>
                </a:solidFill>
                <a:latin typeface="+mn-lt"/>
              </a:rPr>
              <a:t>Exercise 19.3</a:t>
            </a:r>
            <a:br>
              <a:rPr lang="en-US" sz="2800" dirty="0">
                <a:solidFill>
                  <a:schemeClr val="accent3">
                    <a:lumMod val="75000"/>
                  </a:schemeClr>
                </a:solidFill>
                <a:latin typeface="+mn-lt"/>
              </a:rPr>
            </a:br>
            <a:r>
              <a:rPr lang="en-US" sz="2800" dirty="0">
                <a:solidFill>
                  <a:schemeClr val="accent3">
                    <a:lumMod val="75000"/>
                  </a:schemeClr>
                </a:solidFill>
                <a:latin typeface="+mn-lt"/>
              </a:rPr>
              <a:t>Scam Recording Sheet</a:t>
            </a:r>
          </a:p>
        </p:txBody>
      </p:sp>
      <p:graphicFrame>
        <p:nvGraphicFramePr>
          <p:cNvPr id="5" name="Table 5">
            <a:extLst>
              <a:ext uri="{FF2B5EF4-FFF2-40B4-BE49-F238E27FC236}">
                <a16:creationId xmlns:a16="http://schemas.microsoft.com/office/drawing/2014/main" id="{558FB9B3-80CB-441E-AB81-D2DD87C9B18A}"/>
              </a:ext>
            </a:extLst>
          </p:cNvPr>
          <p:cNvGraphicFramePr>
            <a:graphicFrameLocks noGrp="1"/>
          </p:cNvGraphicFramePr>
          <p:nvPr>
            <p:extLst>
              <p:ext uri="{D42A27DB-BD31-4B8C-83A1-F6EECF244321}">
                <p14:modId xmlns:p14="http://schemas.microsoft.com/office/powerpoint/2010/main" val="2818036448"/>
              </p:ext>
            </p:extLst>
          </p:nvPr>
        </p:nvGraphicFramePr>
        <p:xfrm>
          <a:off x="0" y="1055076"/>
          <a:ext cx="9144000" cy="5528601"/>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742743162"/>
                    </a:ext>
                  </a:extLst>
                </a:gridCol>
                <a:gridCol w="2286000">
                  <a:extLst>
                    <a:ext uri="{9D8B030D-6E8A-4147-A177-3AD203B41FA5}">
                      <a16:colId xmlns:a16="http://schemas.microsoft.com/office/drawing/2014/main" val="722793446"/>
                    </a:ext>
                  </a:extLst>
                </a:gridCol>
                <a:gridCol w="2286000">
                  <a:extLst>
                    <a:ext uri="{9D8B030D-6E8A-4147-A177-3AD203B41FA5}">
                      <a16:colId xmlns:a16="http://schemas.microsoft.com/office/drawing/2014/main" val="2399698048"/>
                    </a:ext>
                  </a:extLst>
                </a:gridCol>
                <a:gridCol w="2286000">
                  <a:extLst>
                    <a:ext uri="{9D8B030D-6E8A-4147-A177-3AD203B41FA5}">
                      <a16:colId xmlns:a16="http://schemas.microsoft.com/office/drawing/2014/main" val="3753235876"/>
                    </a:ext>
                  </a:extLst>
                </a:gridCol>
              </a:tblGrid>
              <a:tr h="763091">
                <a:tc>
                  <a:txBody>
                    <a:bodyPr/>
                    <a:lstStyle/>
                    <a:p>
                      <a:pPr algn="ctr"/>
                      <a:r>
                        <a:rPr lang="en-US" dirty="0"/>
                        <a:t>Type of Sam</a:t>
                      </a:r>
                    </a:p>
                  </a:txBody>
                  <a:tcPr/>
                </a:tc>
                <a:tc>
                  <a:txBody>
                    <a:bodyPr/>
                    <a:lstStyle/>
                    <a:p>
                      <a:pPr algn="ctr"/>
                      <a:r>
                        <a:rPr lang="en-US" dirty="0"/>
                        <a:t>Description</a:t>
                      </a:r>
                    </a:p>
                  </a:txBody>
                  <a:tcPr/>
                </a:tc>
                <a:tc>
                  <a:txBody>
                    <a:bodyPr/>
                    <a:lstStyle/>
                    <a:p>
                      <a:pPr algn="ctr"/>
                      <a:r>
                        <a:rPr lang="en-US" dirty="0"/>
                        <a:t>Where to Report</a:t>
                      </a:r>
                    </a:p>
                  </a:txBody>
                  <a:tcPr/>
                </a:tc>
                <a:tc>
                  <a:txBody>
                    <a:bodyPr/>
                    <a:lstStyle/>
                    <a:p>
                      <a:pPr algn="ctr"/>
                      <a:r>
                        <a:rPr lang="en-US" dirty="0"/>
                        <a:t>Ways to Avoid Being a Victim</a:t>
                      </a:r>
                    </a:p>
                  </a:txBody>
                  <a:tcPr/>
                </a:tc>
                <a:extLst>
                  <a:ext uri="{0D108BD9-81ED-4DB2-BD59-A6C34878D82A}">
                    <a16:rowId xmlns:a16="http://schemas.microsoft.com/office/drawing/2014/main" val="4083754516"/>
                  </a:ext>
                </a:extLst>
              </a:tr>
              <a:tr h="953102">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3976976505"/>
                  </a:ext>
                </a:extLst>
              </a:tr>
              <a:tr h="953102">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305052701"/>
                  </a:ext>
                </a:extLst>
              </a:tr>
              <a:tr h="953102">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59321887"/>
                  </a:ext>
                </a:extLst>
              </a:tr>
              <a:tr h="953102">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8018076"/>
                  </a:ext>
                </a:extLst>
              </a:tr>
              <a:tr h="953102">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334702426"/>
                  </a:ext>
                </a:extLst>
              </a:tr>
            </a:tbl>
          </a:graphicData>
        </a:graphic>
      </p:graphicFrame>
    </p:spTree>
    <p:extLst>
      <p:ext uri="{BB962C8B-B14F-4D97-AF65-F5344CB8AC3E}">
        <p14:creationId xmlns:p14="http://schemas.microsoft.com/office/powerpoint/2010/main" val="22595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5B1CE-F040-4958-8D94-930CE0D4C19C}"/>
              </a:ext>
            </a:extLst>
          </p:cNvPr>
          <p:cNvSpPr>
            <a:spLocks noGrp="1"/>
          </p:cNvSpPr>
          <p:nvPr>
            <p:ph type="title"/>
          </p:nvPr>
        </p:nvSpPr>
        <p:spPr>
          <a:xfrm>
            <a:off x="457200" y="264942"/>
            <a:ext cx="8229600" cy="436098"/>
          </a:xfrm>
        </p:spPr>
        <p:txBody>
          <a:bodyPr/>
          <a:lstStyle/>
          <a:p>
            <a:r>
              <a:rPr lang="en-US" sz="3600" dirty="0">
                <a:solidFill>
                  <a:schemeClr val="accent3">
                    <a:lumMod val="75000"/>
                  </a:schemeClr>
                </a:solidFill>
                <a:latin typeface="+mn-lt"/>
              </a:rPr>
              <a:t>Exercise 19.4 - Tips</a:t>
            </a:r>
          </a:p>
        </p:txBody>
      </p:sp>
      <p:sp>
        <p:nvSpPr>
          <p:cNvPr id="3" name="Text Placeholder 2">
            <a:extLst>
              <a:ext uri="{FF2B5EF4-FFF2-40B4-BE49-F238E27FC236}">
                <a16:creationId xmlns:a16="http://schemas.microsoft.com/office/drawing/2014/main" id="{FA97C079-D4DF-4CE7-80F7-4EB6CD8A4506}"/>
              </a:ext>
            </a:extLst>
          </p:cNvPr>
          <p:cNvSpPr>
            <a:spLocks noGrp="1"/>
          </p:cNvSpPr>
          <p:nvPr>
            <p:ph type="body" idx="1"/>
          </p:nvPr>
        </p:nvSpPr>
        <p:spPr>
          <a:xfrm>
            <a:off x="126609" y="1111346"/>
            <a:ext cx="8693833" cy="5092505"/>
          </a:xfrm>
        </p:spPr>
        <p:txBody>
          <a:bodyPr/>
          <a:lstStyle/>
          <a:p>
            <a:pPr marL="114300" indent="0" algn="l">
              <a:buNone/>
            </a:pPr>
            <a:r>
              <a:rPr lang="en-US" sz="1400" b="0" i="0" u="none" strike="noStrike" baseline="0" dirty="0">
                <a:latin typeface="+mn-lt"/>
              </a:rPr>
              <a:t>1.  </a:t>
            </a:r>
            <a:r>
              <a:rPr lang="en-US" sz="1600" b="0" i="0" u="none" strike="noStrike" baseline="0" dirty="0">
                <a:latin typeface="+mn-lt"/>
              </a:rPr>
              <a:t>Don’t send money using a wire transfer, prepaid debit card, or a gift card</a:t>
            </a:r>
            <a:r>
              <a:rPr lang="en-US" sz="1600" dirty="0">
                <a:latin typeface="+mn-lt"/>
              </a:rPr>
              <a:t> </a:t>
            </a:r>
            <a:r>
              <a:rPr lang="en-US" sz="1600" b="0" i="0" u="none" strike="noStrike" baseline="0" dirty="0">
                <a:latin typeface="+mn-lt"/>
              </a:rPr>
              <a:t>to someone you 	have not met.</a:t>
            </a:r>
          </a:p>
          <a:p>
            <a:pPr marL="114300" indent="0" algn="l">
              <a:buNone/>
            </a:pPr>
            <a:r>
              <a:rPr lang="en-US" sz="1600" b="0" i="0" u="none" strike="noStrike" baseline="0" dirty="0">
                <a:latin typeface="+mn-lt"/>
              </a:rPr>
              <a:t>2.  Be distrustful of links or attachments in unsolicited emails. Scammers are good at making 	websites and emails look official.</a:t>
            </a:r>
          </a:p>
          <a:p>
            <a:pPr marL="114300" indent="0" algn="l">
              <a:buNone/>
            </a:pPr>
            <a:r>
              <a:rPr lang="en-US" sz="1600" b="0" i="0" u="none" strike="noStrike" baseline="0" dirty="0">
                <a:latin typeface="+mn-lt"/>
              </a:rPr>
              <a:t>3. Don’t be pressured to make a decision or take action.  </a:t>
            </a:r>
          </a:p>
          <a:p>
            <a:pPr marL="114300" indent="0" algn="l">
              <a:buNone/>
            </a:pPr>
            <a:r>
              <a:rPr lang="en-US" sz="1600" b="0" i="0" u="none" strike="noStrike" baseline="0" dirty="0">
                <a:latin typeface="+mn-lt"/>
              </a:rPr>
              <a:t>4. Do not use a wire transfer, prepaid money card, gift card or any method to pay for goods, 	services, taxes or debts. These can’t be traced and are like paying with cash.</a:t>
            </a:r>
          </a:p>
          <a:p>
            <a:pPr marL="114300" indent="0" algn="l">
              <a:buNone/>
            </a:pPr>
            <a:r>
              <a:rPr lang="en-US" sz="1600" b="0" i="0" u="none" strike="noStrike" baseline="0" dirty="0">
                <a:latin typeface="+mn-lt"/>
              </a:rPr>
              <a:t>5. Use secure websites. Make sure the website has “https” in the URL.  </a:t>
            </a:r>
          </a:p>
          <a:p>
            <a:pPr marL="114300" indent="0" algn="l">
              <a:buNone/>
            </a:pPr>
            <a:r>
              <a:rPr lang="en-US" sz="1600" b="0" i="0" u="none" strike="noStrike" baseline="0" dirty="0">
                <a:latin typeface="+mn-lt"/>
              </a:rPr>
              <a:t>6. Be careful when using dating websites. Scammers reach potential targets using a variety 	of online sites.  </a:t>
            </a:r>
          </a:p>
          <a:p>
            <a:pPr marL="114300" indent="0" algn="l">
              <a:buNone/>
            </a:pPr>
            <a:r>
              <a:rPr lang="en-US" sz="1600" b="0" i="0" u="none" strike="noStrike" baseline="0" dirty="0">
                <a:latin typeface="+mn-lt"/>
              </a:rPr>
              <a:t>7. Guard your personal information, such as Social Security Number, birthdate, and credit 	card information. Never give this information to anyone who contacts you 	unsolicited. Scammers attempt to obtain this information over the phone, by email, 	on social media, or by knocking on your door.</a:t>
            </a:r>
          </a:p>
          <a:p>
            <a:pPr marL="114300" indent="0" algn="l">
              <a:buNone/>
            </a:pPr>
            <a:r>
              <a:rPr lang="en-US" sz="1600" b="0" i="0" u="none" strike="noStrike" baseline="0" dirty="0">
                <a:latin typeface="+mn-lt"/>
              </a:rPr>
              <a:t>8. If you win a prize, a contest or the lottery, you will not be asked to send money to cover the 	cost of shipping or expenses.</a:t>
            </a:r>
          </a:p>
          <a:p>
            <a:pPr marL="114300" indent="0" algn="l">
              <a:buNone/>
            </a:pPr>
            <a:r>
              <a:rPr lang="en-US" sz="1600" b="0" i="0" u="none" strike="noStrike" baseline="0" dirty="0">
                <a:latin typeface="+mn-lt"/>
              </a:rPr>
              <a:t>9. Do not accept and deposit a check at your bank and then agree to wire money to a caller.  </a:t>
            </a:r>
          </a:p>
          <a:p>
            <a:pPr marL="114300" indent="0" algn="l">
              <a:buNone/>
            </a:pPr>
            <a:r>
              <a:rPr lang="en-US" sz="1600" b="0" i="0" u="none" strike="noStrike" baseline="0" dirty="0">
                <a:latin typeface="+mn-lt"/>
              </a:rPr>
              <a:t>10. Be sure to use privacy settings on social media and online accounts. Be careful of what 	you share on social media. Scammers gain and use information about you from 	these accounts.</a:t>
            </a:r>
            <a:endParaRPr lang="en-US" sz="2400" dirty="0">
              <a:latin typeface="+mn-lt"/>
            </a:endParaRPr>
          </a:p>
        </p:txBody>
      </p:sp>
    </p:spTree>
    <p:extLst>
      <p:ext uri="{BB962C8B-B14F-4D97-AF65-F5344CB8AC3E}">
        <p14:creationId xmlns:p14="http://schemas.microsoft.com/office/powerpoint/2010/main" val="3388265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3866"/>
            <a:ext cx="8229600" cy="1143000"/>
          </a:xfrm>
        </p:spPr>
        <p:txBody>
          <a:bodyPr rtlCol="0">
            <a:normAutofit fontScale="90000"/>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000" dirty="0">
                <a:solidFill>
                  <a:srgbClr val="0070C0"/>
                </a:solidFill>
                <a:latin typeface="Calibri"/>
                <a:ea typeface="ＭＳ Ｐゴシック"/>
                <a:cs typeface="Calibri"/>
              </a:rPr>
              <a:t>Professional Development Certificate</a:t>
            </a:r>
            <a:endParaRPr lang="en-US" sz="4000" b="1" dirty="0">
              <a:solidFill>
                <a:srgbClr val="0070C0"/>
              </a:solidFill>
              <a:effectLst>
                <a:glow>
                  <a:srgbClr val="4F81BD">
                    <a:alpha val="0"/>
                  </a:srgb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a:cs typeface="Calibri" panose="020F0502020204030204" pitchFamily="34" charset="0"/>
            </a:endParaRPr>
          </a:p>
        </p:txBody>
      </p:sp>
      <p:sp>
        <p:nvSpPr>
          <p:cNvPr id="3" name="TextBox 2">
            <a:extLst>
              <a:ext uri="{FF2B5EF4-FFF2-40B4-BE49-F238E27FC236}">
                <a16:creationId xmlns:a16="http://schemas.microsoft.com/office/drawing/2014/main" id="{D213714B-F9E8-8C44-9AF8-383F3F244D95}"/>
              </a:ext>
            </a:extLst>
          </p:cNvPr>
          <p:cNvSpPr txBox="1"/>
          <p:nvPr/>
        </p:nvSpPr>
        <p:spPr>
          <a:xfrm>
            <a:off x="588955" y="2359260"/>
            <a:ext cx="8175171" cy="3754874"/>
          </a:xfrm>
          <a:prstGeom prst="rect">
            <a:avLst/>
          </a:prstGeom>
          <a:noFill/>
        </p:spPr>
        <p:txBody>
          <a:bodyPr wrap="square" rtlCol="0" anchor="t">
            <a:spAutoFit/>
          </a:bodyPr>
          <a:lstStyle/>
          <a:p>
            <a:r>
              <a:rPr lang="en-US" sz="2000" dirty="0">
                <a:latin typeface="Arial"/>
                <a:ea typeface="ＭＳ Ｐゴシック"/>
              </a:rPr>
              <a:t>To earn your professional development certificate for this webinar, you must:</a:t>
            </a:r>
          </a:p>
          <a:p>
            <a:endParaRPr lang="en-US" sz="2000" dirty="0">
              <a:latin typeface="Arial"/>
              <a:ea typeface="ＭＳ Ｐゴシック"/>
            </a:endParaRPr>
          </a:p>
          <a:p>
            <a:pPr marL="285750" indent="-285750">
              <a:buClr>
                <a:srgbClr val="FF0000"/>
              </a:buClr>
              <a:buFont typeface="Wingdings" panose="05000000000000000000" pitchFamily="2" charset="2"/>
              <a:buChar char="Ø"/>
            </a:pPr>
            <a:r>
              <a:rPr lang="en-US" sz="2000" dirty="0">
                <a:latin typeface="Arial"/>
                <a:ea typeface="ＭＳ Ｐゴシック"/>
              </a:rPr>
              <a:t>Watch a minimum of 45-minutes and you will automatically receive a professional development </a:t>
            </a:r>
            <a:r>
              <a:rPr lang="en-US" sz="2000" b="1" dirty="0">
                <a:solidFill>
                  <a:srgbClr val="7A9900"/>
                </a:solidFill>
                <a:latin typeface="Arial"/>
                <a:ea typeface="ＭＳ Ｐゴシック"/>
              </a:rPr>
              <a:t>certificate </a:t>
            </a:r>
            <a:r>
              <a:rPr lang="en-US" sz="2000" dirty="0">
                <a:latin typeface="Arial"/>
                <a:ea typeface="ＭＳ Ｐゴシック"/>
              </a:rPr>
              <a:t>via e-mail within 24 hours.</a:t>
            </a:r>
          </a:p>
          <a:p>
            <a:pPr marL="285750" indent="-285750">
              <a:buClr>
                <a:srgbClr val="FF0000"/>
              </a:buClr>
              <a:buFont typeface="Wingdings" panose="05000000000000000000" pitchFamily="2" charset="2"/>
              <a:buChar char="Ø"/>
            </a:pPr>
            <a:endParaRPr lang="en-US" sz="2000" dirty="0">
              <a:latin typeface="Arial"/>
              <a:ea typeface="ＭＳ Ｐゴシック"/>
            </a:endParaRPr>
          </a:p>
          <a:p>
            <a:pPr marL="285750" indent="-285750">
              <a:buClr>
                <a:srgbClr val="FF0000"/>
              </a:buClr>
              <a:buFont typeface="Wingdings" panose="05000000000000000000" pitchFamily="2" charset="2"/>
              <a:buChar char="Ø"/>
            </a:pPr>
            <a:r>
              <a:rPr lang="en-US" sz="2000" dirty="0">
                <a:latin typeface="Arial"/>
                <a:ea typeface="ＭＳ Ｐゴシック"/>
                <a:cs typeface="Arial"/>
              </a:rPr>
              <a:t>Accessing resources: </a:t>
            </a:r>
            <a:endParaRPr lang="en-US" sz="2000" dirty="0"/>
          </a:p>
          <a:p>
            <a:pPr marL="285750" indent="-285750">
              <a:buClr>
                <a:srgbClr val="FF0000"/>
              </a:buClr>
              <a:buFont typeface="Wingdings" panose="05000000000000000000" pitchFamily="2" charset="2"/>
              <a:buChar char="Ø"/>
            </a:pPr>
            <a:endParaRPr lang="en-US" sz="2000" dirty="0">
              <a:cs typeface="Arial"/>
            </a:endParaRPr>
          </a:p>
          <a:p>
            <a:pPr marL="285750" indent="-285750">
              <a:buClr>
                <a:srgbClr val="FF0000"/>
              </a:buClr>
              <a:buFont typeface="Wingdings" panose="05000000000000000000" pitchFamily="2" charset="2"/>
              <a:buChar char="Ø"/>
            </a:pPr>
            <a:r>
              <a:rPr lang="en-US" sz="2000" dirty="0">
                <a:latin typeface="Arial"/>
                <a:ea typeface="ＭＳ Ｐゴシック"/>
                <a:cs typeface="Arial"/>
              </a:rPr>
              <a:t>You can now easily download presentations, lesson plan materials, and activities for each webinar from </a:t>
            </a:r>
            <a:r>
              <a:rPr lang="en-US" sz="2000" b="1" i="1" dirty="0">
                <a:solidFill>
                  <a:srgbClr val="005CB8"/>
                </a:solidFill>
                <a:latin typeface="Arial"/>
                <a:ea typeface="ＭＳ Ｐゴシック"/>
                <a:cs typeface="Arial"/>
              </a:rPr>
              <a:t>EconEdLink.org/professional-development/</a:t>
            </a:r>
          </a:p>
          <a:p>
            <a:endParaRPr lang="en-US" b="1" i="1" dirty="0">
              <a:solidFill>
                <a:srgbClr val="005CB8"/>
              </a:solidFill>
              <a:latin typeface="Arial"/>
              <a:ea typeface="ＭＳ Ｐゴシック"/>
              <a:cs typeface="Arial"/>
            </a:endParaRPr>
          </a:p>
        </p:txBody>
      </p:sp>
    </p:spTree>
    <p:extLst>
      <p:ext uri="{BB962C8B-B14F-4D97-AF65-F5344CB8AC3E}">
        <p14:creationId xmlns:p14="http://schemas.microsoft.com/office/powerpoint/2010/main" val="34890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F6DA1-D6A5-46B7-A44C-856C4B358C0F}"/>
              </a:ext>
            </a:extLst>
          </p:cNvPr>
          <p:cNvSpPr>
            <a:spLocks noGrp="1"/>
          </p:cNvSpPr>
          <p:nvPr>
            <p:ph type="title"/>
          </p:nvPr>
        </p:nvSpPr>
        <p:spPr>
          <a:xfrm>
            <a:off x="323557" y="1212649"/>
            <a:ext cx="8229600" cy="393895"/>
          </a:xfrm>
        </p:spPr>
        <p:txBody>
          <a:bodyPr/>
          <a:lstStyle/>
          <a:p>
            <a:r>
              <a:rPr lang="en-US" sz="3200" dirty="0">
                <a:solidFill>
                  <a:schemeClr val="accent3">
                    <a:lumMod val="75000"/>
                  </a:schemeClr>
                </a:solidFill>
                <a:latin typeface="+mn-lt"/>
              </a:rPr>
              <a:t>Protecting One’s Self</a:t>
            </a:r>
          </a:p>
        </p:txBody>
      </p:sp>
      <p:sp>
        <p:nvSpPr>
          <p:cNvPr id="3" name="Text Placeholder 2">
            <a:extLst>
              <a:ext uri="{FF2B5EF4-FFF2-40B4-BE49-F238E27FC236}">
                <a16:creationId xmlns:a16="http://schemas.microsoft.com/office/drawing/2014/main" id="{E4A82D85-CE2F-42AB-A519-240392103323}"/>
              </a:ext>
            </a:extLst>
          </p:cNvPr>
          <p:cNvSpPr>
            <a:spLocks noGrp="1"/>
          </p:cNvSpPr>
          <p:nvPr>
            <p:ph type="body" idx="1"/>
          </p:nvPr>
        </p:nvSpPr>
        <p:spPr>
          <a:xfrm>
            <a:off x="323557" y="1908862"/>
            <a:ext cx="8468751" cy="4623582"/>
          </a:xfrm>
        </p:spPr>
        <p:txBody>
          <a:bodyPr/>
          <a:lstStyle/>
          <a:p>
            <a:pPr marL="114300" indent="0" algn="l">
              <a:buNone/>
            </a:pPr>
            <a:r>
              <a:rPr lang="en-US" sz="1800" b="0" i="0" u="none" strike="noStrike" baseline="0" dirty="0">
                <a:latin typeface="AvenirLTStd-Book"/>
              </a:rPr>
              <a:t>1. </a:t>
            </a:r>
            <a:r>
              <a:rPr lang="en-US" sz="1600" b="0" i="0" u="none" strike="noStrike" baseline="0" dirty="0">
                <a:latin typeface="+mn-lt"/>
              </a:rPr>
              <a:t>Secure your SSN. Don’t carry it or write your number on your checks..</a:t>
            </a:r>
          </a:p>
          <a:p>
            <a:pPr marL="114300" indent="0" algn="l">
              <a:buNone/>
            </a:pPr>
            <a:r>
              <a:rPr lang="en-US" sz="1600" b="0" i="0" u="none" strike="noStrike" baseline="0" dirty="0">
                <a:latin typeface="+mn-lt"/>
              </a:rPr>
              <a:t>2. Don’t respond to unsolicited requests for personal information </a:t>
            </a:r>
          </a:p>
          <a:p>
            <a:pPr marL="114300" indent="0" algn="l">
              <a:buNone/>
            </a:pPr>
            <a:r>
              <a:rPr lang="en-US" sz="1600" b="0" i="0" u="none" strike="noStrike" baseline="0" dirty="0">
                <a:latin typeface="+mn-lt"/>
              </a:rPr>
              <a:t>3. Collect mail promptly or place a hold on your mail when you are away from home.  </a:t>
            </a:r>
          </a:p>
          <a:p>
            <a:pPr marL="114300" indent="0" algn="l">
              <a:buNone/>
            </a:pPr>
            <a:r>
              <a:rPr lang="en-US" sz="1600" b="0" i="0" u="none" strike="noStrike" baseline="0" dirty="0">
                <a:latin typeface="+mn-lt"/>
              </a:rPr>
              <a:t>4. Pay attention to your billing cycles.  If bills are late, contact the sender.</a:t>
            </a:r>
          </a:p>
          <a:p>
            <a:pPr marL="114300" indent="0" algn="l">
              <a:buNone/>
            </a:pPr>
            <a:r>
              <a:rPr lang="en-US" sz="1600" b="0" i="0" u="none" strike="noStrike" baseline="0" dirty="0">
                <a:latin typeface="+mn-lt"/>
              </a:rPr>
              <a:t>5. Enable on mobile devices (banking websites, etc.)</a:t>
            </a:r>
          </a:p>
          <a:p>
            <a:pPr marL="114300" indent="0">
              <a:buNone/>
            </a:pPr>
            <a:r>
              <a:rPr lang="en-US" sz="1600" b="0" i="0" u="none" strike="noStrike" baseline="0" dirty="0">
                <a:latin typeface="+mn-lt"/>
              </a:rPr>
              <a:t>6. Update sharing and </a:t>
            </a:r>
            <a:r>
              <a:rPr lang="en-US" sz="1600" dirty="0" err="1">
                <a:latin typeface="+mn-lt"/>
              </a:rPr>
              <a:t>fithe</a:t>
            </a:r>
            <a:r>
              <a:rPr lang="en-US" sz="1600" dirty="0">
                <a:latin typeface="+mn-lt"/>
              </a:rPr>
              <a:t> security features </a:t>
            </a:r>
            <a:r>
              <a:rPr lang="en-US" sz="1600" dirty="0" err="1">
                <a:latin typeface="+mn-lt"/>
              </a:rPr>
              <a:t>rewall</a:t>
            </a:r>
            <a:r>
              <a:rPr lang="en-US" sz="1600" dirty="0">
                <a:latin typeface="+mn-lt"/>
              </a:rPr>
              <a:t> </a:t>
            </a:r>
            <a:r>
              <a:rPr lang="en-US" sz="1600" b="0" i="0" u="none" strike="noStrike" baseline="0" dirty="0">
                <a:latin typeface="+mn-lt"/>
              </a:rPr>
              <a:t>settings when on a public wi-fi network (Use VPN’s). </a:t>
            </a:r>
          </a:p>
          <a:p>
            <a:pPr marL="114300" indent="0" algn="l">
              <a:buNone/>
            </a:pPr>
            <a:r>
              <a:rPr lang="en-US" sz="1600" dirty="0">
                <a:latin typeface="+mn-lt"/>
              </a:rPr>
              <a:t>7</a:t>
            </a:r>
            <a:r>
              <a:rPr lang="en-US" sz="1600" b="0" i="0" u="none" strike="noStrike" baseline="0" dirty="0">
                <a:latin typeface="+mn-lt"/>
              </a:rPr>
              <a:t>. Review your credit and bank account statements. Watch for unauthorized debts. </a:t>
            </a:r>
          </a:p>
          <a:p>
            <a:pPr marL="114300" indent="0" algn="l">
              <a:buNone/>
            </a:pPr>
            <a:r>
              <a:rPr lang="en-US" sz="1600" b="0" i="0" u="none" strike="noStrike" baseline="0" dirty="0">
                <a:latin typeface="+mn-lt"/>
              </a:rPr>
              <a:t>8. Shred receipts, credit offers, account statements, and expired credit cards, to 	prevent </a:t>
            </a:r>
            <a:r>
              <a:rPr lang="en-US" sz="1600" b="1" i="0" u="none" strike="noStrike" baseline="0" dirty="0">
                <a:solidFill>
                  <a:schemeClr val="accent3">
                    <a:lumMod val="75000"/>
                  </a:schemeClr>
                </a:solidFill>
                <a:latin typeface="+mn-lt"/>
              </a:rPr>
              <a:t>“dumpster divers”</a:t>
            </a:r>
            <a:r>
              <a:rPr lang="en-US" sz="1600" b="0" i="0" u="none" strike="noStrike" baseline="0" dirty="0">
                <a:solidFill>
                  <a:schemeClr val="accent3">
                    <a:lumMod val="75000"/>
                  </a:schemeClr>
                </a:solidFill>
                <a:latin typeface="+mn-lt"/>
              </a:rPr>
              <a:t> </a:t>
            </a:r>
            <a:r>
              <a:rPr lang="en-US" sz="1600" b="0" i="0" u="none" strike="noStrike" baseline="0" dirty="0">
                <a:latin typeface="+mn-lt"/>
              </a:rPr>
              <a:t>from getting your personal information.</a:t>
            </a:r>
          </a:p>
          <a:p>
            <a:pPr marL="114300" indent="0" algn="l">
              <a:buNone/>
            </a:pPr>
            <a:r>
              <a:rPr lang="en-US" sz="1600" b="0" i="0" u="none" strike="noStrike" baseline="0" dirty="0">
                <a:latin typeface="+mn-lt"/>
              </a:rPr>
              <a:t>9. Store personal information in a safe place.</a:t>
            </a:r>
          </a:p>
          <a:p>
            <a:pPr marL="114300" indent="0" algn="l">
              <a:buNone/>
            </a:pPr>
            <a:r>
              <a:rPr lang="en-US" sz="1600" b="0" i="0" u="none" strike="noStrike" baseline="0" dirty="0">
                <a:latin typeface="+mn-lt"/>
              </a:rPr>
              <a:t>10. Install firewalls and virus-detection software on your home computer.</a:t>
            </a:r>
          </a:p>
          <a:p>
            <a:pPr marL="114300" indent="0" algn="l">
              <a:buNone/>
            </a:pPr>
            <a:r>
              <a:rPr lang="en-US" sz="1600" b="0" i="0" u="none" strike="noStrike" baseline="0" dirty="0">
                <a:latin typeface="+mn-lt"/>
              </a:rPr>
              <a:t>11. Create complex passwords. Change passwords if a company breach occurs</a:t>
            </a:r>
          </a:p>
          <a:p>
            <a:pPr marL="114300" indent="0" algn="l">
              <a:buNone/>
            </a:pPr>
            <a:r>
              <a:rPr lang="en-US" sz="1600" b="0" i="0" u="none" strike="noStrike" baseline="0" dirty="0">
                <a:latin typeface="+mn-lt"/>
              </a:rPr>
              <a:t>12. Review your credit report once a year checking all open accounts using free 	website: </a:t>
            </a:r>
            <a:r>
              <a:rPr lang="en-US" sz="1600" b="0" i="0" u="none" strike="noStrike" baseline="0" dirty="0">
                <a:latin typeface="+mn-lt"/>
                <a:hlinkClick r:id="rId2"/>
              </a:rPr>
              <a:t>www.annualcreditreport.com</a:t>
            </a:r>
            <a:r>
              <a:rPr lang="en-US" sz="1600" b="0" i="0" u="none" strike="noStrike" baseline="0" dirty="0">
                <a:latin typeface="+mn-lt"/>
              </a:rPr>
              <a:t> </a:t>
            </a:r>
          </a:p>
          <a:p>
            <a:pPr marL="114300" indent="0" algn="l">
              <a:buNone/>
            </a:pPr>
            <a:r>
              <a:rPr lang="en-US" sz="1600" b="0" i="0" u="none" strike="noStrike" baseline="0" dirty="0">
                <a:latin typeface="+mn-lt"/>
              </a:rPr>
              <a:t>13. Freeze your credit files with Equifax, Experian, Innovis, TransUnion, and the   	National Consumer Telecommunications and Utilities Exchange, for free.</a:t>
            </a:r>
            <a:endParaRPr lang="en-US" sz="2400" dirty="0">
              <a:latin typeface="+mn-lt"/>
            </a:endParaRPr>
          </a:p>
        </p:txBody>
      </p:sp>
      <p:sp>
        <p:nvSpPr>
          <p:cNvPr id="4" name="TextBox 3">
            <a:extLst>
              <a:ext uri="{FF2B5EF4-FFF2-40B4-BE49-F238E27FC236}">
                <a16:creationId xmlns:a16="http://schemas.microsoft.com/office/drawing/2014/main" id="{99C63A64-6808-4045-9D27-06754442C948}"/>
              </a:ext>
            </a:extLst>
          </p:cNvPr>
          <p:cNvSpPr txBox="1"/>
          <p:nvPr/>
        </p:nvSpPr>
        <p:spPr>
          <a:xfrm>
            <a:off x="2940148" y="1021769"/>
            <a:ext cx="4051495" cy="584775"/>
          </a:xfrm>
          <a:prstGeom prst="rect">
            <a:avLst/>
          </a:prstGeom>
          <a:noFill/>
        </p:spPr>
        <p:txBody>
          <a:bodyPr wrap="square" rtlCol="0">
            <a:spAutoFit/>
          </a:bodyPr>
          <a:lstStyle/>
          <a:p>
            <a:r>
              <a:rPr lang="en-US" sz="3200" b="1" dirty="0">
                <a:solidFill>
                  <a:schemeClr val="accent3">
                    <a:lumMod val="75000"/>
                  </a:schemeClr>
                </a:solidFill>
              </a:rPr>
              <a:t>Exercise 19.5</a:t>
            </a:r>
          </a:p>
        </p:txBody>
      </p:sp>
    </p:spTree>
    <p:extLst>
      <p:ext uri="{BB962C8B-B14F-4D97-AF65-F5344CB8AC3E}">
        <p14:creationId xmlns:p14="http://schemas.microsoft.com/office/powerpoint/2010/main" val="2575539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CC328-EB13-4EB7-A2D0-F23DF2AEFBBD}"/>
              </a:ext>
            </a:extLst>
          </p:cNvPr>
          <p:cNvSpPr>
            <a:spLocks noGrp="1"/>
          </p:cNvSpPr>
          <p:nvPr>
            <p:ph type="title"/>
          </p:nvPr>
        </p:nvSpPr>
        <p:spPr>
          <a:xfrm>
            <a:off x="457200" y="-114886"/>
            <a:ext cx="8229600" cy="815926"/>
          </a:xfrm>
        </p:spPr>
        <p:txBody>
          <a:bodyPr/>
          <a:lstStyle/>
          <a:p>
            <a:r>
              <a:rPr lang="en-US" sz="4800" dirty="0">
                <a:solidFill>
                  <a:srgbClr val="0070C0"/>
                </a:solidFill>
                <a:latin typeface="+mn-lt"/>
              </a:rPr>
              <a:t>Closure</a:t>
            </a:r>
          </a:p>
        </p:txBody>
      </p:sp>
      <p:sp>
        <p:nvSpPr>
          <p:cNvPr id="3" name="Text Placeholder 2">
            <a:extLst>
              <a:ext uri="{FF2B5EF4-FFF2-40B4-BE49-F238E27FC236}">
                <a16:creationId xmlns:a16="http://schemas.microsoft.com/office/drawing/2014/main" id="{2FFC13BC-023C-4777-B17C-7271ACAEC4FC}"/>
              </a:ext>
            </a:extLst>
          </p:cNvPr>
          <p:cNvSpPr>
            <a:spLocks noGrp="1"/>
          </p:cNvSpPr>
          <p:nvPr>
            <p:ph type="body" idx="1"/>
          </p:nvPr>
        </p:nvSpPr>
        <p:spPr>
          <a:xfrm>
            <a:off x="337625" y="1266092"/>
            <a:ext cx="8454683" cy="5148775"/>
          </a:xfrm>
        </p:spPr>
        <p:txBody>
          <a:bodyPr/>
          <a:lstStyle/>
          <a:p>
            <a:pPr marL="571500" indent="-457200">
              <a:buFont typeface="+mj-lt"/>
              <a:buAutoNum type="arabicPeriod"/>
            </a:pPr>
            <a:r>
              <a:rPr lang="en-US" sz="2000" b="0" i="0" u="none" strike="noStrike" baseline="0" dirty="0">
                <a:latin typeface="+mn-lt"/>
              </a:rPr>
              <a:t>What is a scam?</a:t>
            </a:r>
          </a:p>
          <a:p>
            <a:pPr marL="571500" indent="-457200">
              <a:buFont typeface="+mj-lt"/>
              <a:buAutoNum type="arabicPeriod"/>
            </a:pPr>
            <a:endParaRPr lang="en-US" sz="2000" b="0" i="0" u="none" strike="noStrike" baseline="0" dirty="0">
              <a:latin typeface="+mn-lt"/>
            </a:endParaRPr>
          </a:p>
          <a:p>
            <a:pPr marL="571500" indent="-457200">
              <a:buFont typeface="+mj-lt"/>
              <a:buAutoNum type="arabicPeriod"/>
            </a:pPr>
            <a:r>
              <a:rPr lang="en-US" sz="2000" b="0" i="0" u="none" strike="noStrike" baseline="0" dirty="0">
                <a:latin typeface="+mn-lt"/>
              </a:rPr>
              <a:t>What are some characteristics of a scam?</a:t>
            </a:r>
          </a:p>
          <a:p>
            <a:pPr marL="571500" indent="-457200">
              <a:buFont typeface="+mj-lt"/>
              <a:buAutoNum type="arabicPeriod"/>
            </a:pPr>
            <a:endParaRPr lang="en-US" sz="2000" b="0" i="0" u="none" strike="noStrike" baseline="0" dirty="0">
              <a:latin typeface="+mn-lt"/>
            </a:endParaRPr>
          </a:p>
          <a:p>
            <a:pPr marL="571500" indent="-457200">
              <a:buFont typeface="+mj-lt"/>
              <a:buAutoNum type="arabicPeriod"/>
            </a:pPr>
            <a:r>
              <a:rPr lang="en-US" sz="2000" b="0" i="0" u="none" strike="noStrike" baseline="0" dirty="0">
                <a:latin typeface="+mn-lt"/>
              </a:rPr>
              <a:t>How can you protect yourself from scams?</a:t>
            </a:r>
          </a:p>
          <a:p>
            <a:pPr marL="571500" indent="-457200">
              <a:buFont typeface="+mj-lt"/>
              <a:buAutoNum type="arabicPeriod"/>
            </a:pPr>
            <a:endParaRPr lang="en-US" sz="2000" b="0" i="0" u="none" strike="noStrike" baseline="0" dirty="0">
              <a:latin typeface="+mn-lt"/>
            </a:endParaRPr>
          </a:p>
          <a:p>
            <a:pPr marL="571500" indent="-457200" algn="l">
              <a:buFont typeface="+mj-lt"/>
              <a:buAutoNum type="arabicPeriod"/>
            </a:pPr>
            <a:r>
              <a:rPr lang="en-US" sz="2000" b="0" i="0" u="none" strike="noStrike" baseline="0" dirty="0">
                <a:latin typeface="+mn-lt"/>
              </a:rPr>
              <a:t>Where can you get information on U.S. scams? </a:t>
            </a:r>
          </a:p>
          <a:p>
            <a:pPr marL="571500" indent="-457200" algn="l">
              <a:buFont typeface="+mj-lt"/>
              <a:buAutoNum type="arabicPeriod"/>
            </a:pPr>
            <a:endParaRPr lang="en-US" sz="2000" i="1" dirty="0">
              <a:latin typeface="+mn-lt"/>
            </a:endParaRPr>
          </a:p>
          <a:p>
            <a:pPr marL="571500" indent="-457200" algn="l">
              <a:buFont typeface="+mj-lt"/>
              <a:buAutoNum type="arabicPeriod"/>
            </a:pPr>
            <a:r>
              <a:rPr lang="en-US" sz="2000" b="0" i="0" u="none" strike="noStrike" baseline="0" dirty="0">
                <a:latin typeface="+mn-lt"/>
              </a:rPr>
              <a:t>Where can you report scams?</a:t>
            </a:r>
          </a:p>
          <a:p>
            <a:pPr marL="571500" indent="-457200" algn="l">
              <a:buFont typeface="+mj-lt"/>
              <a:buAutoNum type="arabicPeriod"/>
            </a:pPr>
            <a:endParaRPr lang="en-US" sz="2000" dirty="0">
              <a:latin typeface="+mn-lt"/>
            </a:endParaRPr>
          </a:p>
          <a:p>
            <a:pPr marL="571500" indent="-457200" algn="l">
              <a:buFont typeface="+mj-lt"/>
              <a:buAutoNum type="arabicPeriod"/>
            </a:pPr>
            <a:r>
              <a:rPr lang="en-US" sz="2000" b="0" i="0" u="none" strike="noStrike" baseline="0" dirty="0">
                <a:latin typeface="+mn-lt"/>
              </a:rPr>
              <a:t>What is identity theft?</a:t>
            </a:r>
          </a:p>
          <a:p>
            <a:pPr marL="571500" indent="-457200" algn="l">
              <a:buFont typeface="+mj-lt"/>
              <a:buAutoNum type="arabicPeriod"/>
            </a:pPr>
            <a:endParaRPr lang="en-US" sz="2000" b="0" i="0" u="none" strike="noStrike" baseline="0" dirty="0">
              <a:latin typeface="+mn-lt"/>
            </a:endParaRPr>
          </a:p>
          <a:p>
            <a:pPr marL="571500" indent="-457200" algn="l">
              <a:buFont typeface="+mj-lt"/>
              <a:buAutoNum type="arabicPeriod"/>
            </a:pPr>
            <a:r>
              <a:rPr lang="en-US" sz="2000" b="0" i="0" u="none" strike="noStrike" baseline="0" dirty="0">
                <a:latin typeface="+mn-lt"/>
              </a:rPr>
              <a:t>What are two things you can do to protect yourself from identify theft?</a:t>
            </a:r>
            <a:endParaRPr lang="en-US" sz="2000" dirty="0">
              <a:latin typeface="+mn-lt"/>
            </a:endParaRPr>
          </a:p>
        </p:txBody>
      </p:sp>
    </p:spTree>
    <p:extLst>
      <p:ext uri="{BB962C8B-B14F-4D97-AF65-F5344CB8AC3E}">
        <p14:creationId xmlns:p14="http://schemas.microsoft.com/office/powerpoint/2010/main" val="2943689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8"/>
          <p:cNvSpPr txBox="1">
            <a:spLocks noGrp="1"/>
          </p:cNvSpPr>
          <p:nvPr>
            <p:ph type="title"/>
          </p:nvPr>
        </p:nvSpPr>
        <p:spPr>
          <a:xfrm>
            <a:off x="611945" y="1134395"/>
            <a:ext cx="8229600" cy="77302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4000" dirty="0">
                <a:solidFill>
                  <a:srgbClr val="0070C0"/>
                </a:solidFill>
                <a:latin typeface="+mn-lt"/>
              </a:rPr>
              <a:t>Assessment</a:t>
            </a:r>
            <a:endParaRPr sz="4000" b="1" dirty="0">
              <a:solidFill>
                <a:srgbClr val="0070C0"/>
              </a:solidFill>
              <a:latin typeface="+mn-lt"/>
            </a:endParaRPr>
          </a:p>
        </p:txBody>
      </p:sp>
      <p:sp>
        <p:nvSpPr>
          <p:cNvPr id="102" name="Google Shape;102;p8"/>
          <p:cNvSpPr txBox="1">
            <a:spLocks noGrp="1"/>
          </p:cNvSpPr>
          <p:nvPr>
            <p:ph type="body" idx="4294967295"/>
          </p:nvPr>
        </p:nvSpPr>
        <p:spPr>
          <a:xfrm>
            <a:off x="611945" y="2208629"/>
            <a:ext cx="8229600" cy="4175760"/>
          </a:xfrm>
          <a:prstGeom prst="rect">
            <a:avLst/>
          </a:prstGeom>
          <a:noFill/>
          <a:ln>
            <a:noFill/>
          </a:ln>
        </p:spPr>
        <p:txBody>
          <a:bodyPr spcFirstLastPara="1" wrap="square" lIns="91425" tIns="45700" rIns="91425" bIns="45700" anchor="t" anchorCtr="0">
            <a:noAutofit/>
          </a:bodyPr>
          <a:lstStyle/>
          <a:p>
            <a:pPr marL="50800" indent="0" algn="just">
              <a:buNone/>
            </a:pPr>
            <a:r>
              <a:rPr lang="en-US" sz="2000" dirty="0">
                <a:latin typeface="+mn-lt"/>
              </a:rPr>
              <a:t>A local senior citizen center director contacts you. She is concerned that some of its members are not knowledgeable about scams and</a:t>
            </a:r>
          </a:p>
          <a:p>
            <a:pPr marL="50800" indent="0" algn="just">
              <a:buNone/>
            </a:pPr>
            <a:r>
              <a:rPr lang="en-US" sz="2000" dirty="0">
                <a:latin typeface="+mn-lt"/>
              </a:rPr>
              <a:t>may be taken advantage of. She asks you to make a presentation at a local senior center about scams and identity theft. </a:t>
            </a:r>
          </a:p>
          <a:p>
            <a:pPr marL="50800" indent="0" algn="just">
              <a:buNone/>
            </a:pPr>
            <a:endParaRPr lang="en-US" sz="2000" dirty="0">
              <a:latin typeface="+mn-lt"/>
            </a:endParaRPr>
          </a:p>
          <a:p>
            <a:pPr marL="50800" indent="0" algn="just">
              <a:buNone/>
            </a:pPr>
            <a:r>
              <a:rPr lang="en-US" sz="2000" dirty="0">
                <a:solidFill>
                  <a:schemeClr val="accent3">
                    <a:lumMod val="75000"/>
                  </a:schemeClr>
                </a:solidFill>
                <a:latin typeface="+mn-lt"/>
              </a:rPr>
              <a:t>Prepare a 5-to-10-minute visual and written presentation </a:t>
            </a:r>
            <a:r>
              <a:rPr lang="en-US" sz="2000" dirty="0">
                <a:latin typeface="+mn-lt"/>
              </a:rPr>
              <a:t>that includes at least two examples of ways senior citizens could be scammed, lists suggestions learned in the lesson about how they can protect themselves from scams, gives websites where one can find information on a particular scam, and lists whom a senior citizen should contact if they think they have been scammed.</a:t>
            </a:r>
            <a:endParaRPr sz="20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
                                            <p:txEl>
                                              <p:pRg st="0" end="0"/>
                                            </p:txEl>
                                          </p:spTgt>
                                        </p:tgtEl>
                                        <p:attrNameLst>
                                          <p:attrName>style.visibility</p:attrName>
                                        </p:attrNameLst>
                                      </p:cBhvr>
                                      <p:to>
                                        <p:strVal val="visible"/>
                                      </p:to>
                                    </p:set>
                                    <p:anim calcmode="lin" valueType="num">
                                      <p:cBhvr additive="base">
                                        <p:cTn id="7" dur="500"/>
                                        <p:tgtEl>
                                          <p:spTgt spid="10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
                                            <p:txEl>
                                              <p:pRg st="1" end="1"/>
                                            </p:txEl>
                                          </p:spTgt>
                                        </p:tgtEl>
                                        <p:attrNameLst>
                                          <p:attrName>style.visibility</p:attrName>
                                        </p:attrNameLst>
                                      </p:cBhvr>
                                      <p:to>
                                        <p:strVal val="visible"/>
                                      </p:to>
                                    </p:set>
                                    <p:anim calcmode="lin" valueType="num">
                                      <p:cBhvr additive="base">
                                        <p:cTn id="12" dur="500"/>
                                        <p:tgtEl>
                                          <p:spTgt spid="10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
                                            <p:txEl>
                                              <p:pRg st="3" end="3"/>
                                            </p:txEl>
                                          </p:spTgt>
                                        </p:tgtEl>
                                        <p:attrNameLst>
                                          <p:attrName>style.visibility</p:attrName>
                                        </p:attrNameLst>
                                      </p:cBhvr>
                                      <p:to>
                                        <p:strVal val="visible"/>
                                      </p:to>
                                    </p:set>
                                    <p:anim calcmode="lin" valueType="num">
                                      <p:cBhvr additive="base">
                                        <p:cTn id="17" dur="500"/>
                                        <p:tgtEl>
                                          <p:spTgt spid="10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116BA0-FA7A-42DC-822F-04C515FD2810}"/>
              </a:ext>
            </a:extLst>
          </p:cNvPr>
          <p:cNvSpPr>
            <a:spLocks noGrp="1"/>
          </p:cNvSpPr>
          <p:nvPr>
            <p:ph type="title"/>
          </p:nvPr>
        </p:nvSpPr>
        <p:spPr>
          <a:xfrm>
            <a:off x="569742" y="0"/>
            <a:ext cx="8229600" cy="1143000"/>
          </a:xfrm>
        </p:spPr>
        <p:txBody>
          <a:bodyPr/>
          <a:lstStyle/>
          <a:p>
            <a:br>
              <a:rPr lang="en-US" sz="2800" dirty="0">
                <a:solidFill>
                  <a:srgbClr val="FF0000"/>
                </a:solidFill>
                <a:latin typeface="Calibri" panose="020F0502020204030204" pitchFamily="34" charset="0"/>
                <a:cs typeface="Calibri" panose="020F0502020204030204" pitchFamily="34" charset="0"/>
              </a:rPr>
            </a:br>
            <a:r>
              <a:rPr lang="en-US" sz="3600" dirty="0">
                <a:solidFill>
                  <a:srgbClr val="0070C0"/>
                </a:solidFill>
                <a:latin typeface="+mn-lt"/>
                <a:cs typeface="Calibri" panose="020F0502020204030204" pitchFamily="34" charset="0"/>
              </a:rPr>
              <a:t>Cybercrimes in 2020</a:t>
            </a:r>
            <a:br>
              <a:rPr lang="en-US" sz="3600" dirty="0">
                <a:solidFill>
                  <a:srgbClr val="FF0000"/>
                </a:solidFill>
                <a:latin typeface="+mn-lt"/>
                <a:cs typeface="Calibri" panose="020F0502020204030204" pitchFamily="34" charset="0"/>
              </a:rPr>
            </a:br>
            <a:endParaRPr lang="en-US" sz="2800" dirty="0">
              <a:latin typeface="+mn-lt"/>
              <a:cs typeface="Calibri" panose="020F0502020204030204" pitchFamily="34" charset="0"/>
            </a:endParaRPr>
          </a:p>
        </p:txBody>
      </p:sp>
      <p:sp>
        <p:nvSpPr>
          <p:cNvPr id="5" name="Content Placeholder 4">
            <a:extLst>
              <a:ext uri="{FF2B5EF4-FFF2-40B4-BE49-F238E27FC236}">
                <a16:creationId xmlns:a16="http://schemas.microsoft.com/office/drawing/2014/main" id="{99C64F47-C72D-4116-B942-6187679BD214}"/>
              </a:ext>
            </a:extLst>
          </p:cNvPr>
          <p:cNvSpPr>
            <a:spLocks noGrp="1"/>
          </p:cNvSpPr>
          <p:nvPr>
            <p:ph idx="1"/>
          </p:nvPr>
        </p:nvSpPr>
        <p:spPr>
          <a:xfrm>
            <a:off x="341142" y="1387585"/>
            <a:ext cx="8458200" cy="5305120"/>
          </a:xfrm>
        </p:spPr>
        <p:txBody>
          <a:bodyPr/>
          <a:lstStyle/>
          <a:p>
            <a:pPr marL="0" indent="0">
              <a:buNone/>
            </a:pPr>
            <a:r>
              <a:rPr lang="en-US" sz="1600" dirty="0">
                <a:latin typeface="+mn-lt"/>
                <a:cs typeface="Calibri" panose="020F0502020204030204" pitchFamily="34" charset="0"/>
              </a:rPr>
              <a:t>1</a:t>
            </a:r>
            <a:r>
              <a:rPr lang="en-US" sz="1600" dirty="0">
                <a:solidFill>
                  <a:schemeClr val="tx1"/>
                </a:solidFill>
                <a:latin typeface="+mn-lt"/>
                <a:cs typeface="Calibri" panose="020F0502020204030204" pitchFamily="34" charset="0"/>
              </a:rPr>
              <a:t>. 46% of businesses have experienced a cyber threat since the Covid-19 lockdown.</a:t>
            </a:r>
          </a:p>
          <a:p>
            <a:pPr marL="0" indent="0">
              <a:buNone/>
            </a:pPr>
            <a:endParaRPr lang="en-US" sz="1600" dirty="0">
              <a:solidFill>
                <a:schemeClr val="tx1"/>
              </a:solidFill>
              <a:latin typeface="+mn-lt"/>
              <a:cs typeface="Calibri" panose="020F0502020204030204" pitchFamily="34" charset="0"/>
            </a:endParaRPr>
          </a:p>
          <a:p>
            <a:pPr marL="0" indent="0">
              <a:buNone/>
            </a:pPr>
            <a:r>
              <a:rPr lang="en-US" sz="1600" dirty="0">
                <a:solidFill>
                  <a:schemeClr val="tx1"/>
                </a:solidFill>
                <a:latin typeface="+mn-lt"/>
                <a:cs typeface="Calibri" panose="020F0502020204030204" pitchFamily="34" charset="0"/>
              </a:rPr>
              <a:t>2. Google reported 18 million daily malware and phishing mails in the space of a week.</a:t>
            </a:r>
          </a:p>
          <a:p>
            <a:pPr marL="0" indent="0">
              <a:buNone/>
            </a:pPr>
            <a:endParaRPr lang="en-US" sz="1600" dirty="0">
              <a:solidFill>
                <a:schemeClr val="tx1"/>
              </a:solidFill>
              <a:latin typeface="+mn-lt"/>
              <a:cs typeface="Calibri" panose="020F0502020204030204" pitchFamily="34" charset="0"/>
            </a:endParaRPr>
          </a:p>
          <a:p>
            <a:pPr marL="0" indent="0">
              <a:buNone/>
            </a:pPr>
            <a:r>
              <a:rPr lang="en-US" sz="1600" dirty="0">
                <a:solidFill>
                  <a:schemeClr val="tx1"/>
                </a:solidFill>
                <a:latin typeface="+mn-lt"/>
                <a:cs typeface="Calibri" panose="020F0502020204030204" pitchFamily="34" charset="0"/>
              </a:rPr>
              <a:t>3. Cyber attacks to healthcare organizations has doubled.</a:t>
            </a:r>
          </a:p>
          <a:p>
            <a:pPr marL="0" indent="0">
              <a:buNone/>
            </a:pPr>
            <a:endParaRPr lang="en-US" sz="1600" dirty="0">
              <a:solidFill>
                <a:schemeClr val="tx1"/>
              </a:solidFill>
              <a:latin typeface="+mn-lt"/>
              <a:cs typeface="Calibri" panose="020F0502020204030204" pitchFamily="34" charset="0"/>
            </a:endParaRPr>
          </a:p>
          <a:p>
            <a:pPr marL="0" indent="0">
              <a:buNone/>
            </a:pPr>
            <a:r>
              <a:rPr lang="en-US" sz="1600" dirty="0">
                <a:solidFill>
                  <a:schemeClr val="tx1"/>
                </a:solidFill>
                <a:latin typeface="+mn-lt"/>
                <a:cs typeface="Calibri" panose="020F0502020204030204" pitchFamily="34" charset="0"/>
              </a:rPr>
              <a:t>4.  Hackers attack every 39 seconds.</a:t>
            </a:r>
          </a:p>
          <a:p>
            <a:pPr marL="0" indent="0">
              <a:buNone/>
            </a:pPr>
            <a:endParaRPr lang="en-US" sz="1600" dirty="0">
              <a:solidFill>
                <a:schemeClr val="tx1"/>
              </a:solidFill>
              <a:latin typeface="+mn-lt"/>
              <a:cs typeface="Calibri" panose="020F0502020204030204" pitchFamily="34" charset="0"/>
            </a:endParaRPr>
          </a:p>
          <a:p>
            <a:pPr marL="0" indent="0">
              <a:buSzPct val="197000"/>
              <a:buNone/>
            </a:pPr>
            <a:r>
              <a:rPr lang="en-US" sz="1600" dirty="0">
                <a:solidFill>
                  <a:schemeClr val="tx1"/>
                </a:solidFill>
                <a:latin typeface="+mn-lt"/>
                <a:cs typeface="Calibri" panose="020F0502020204030204" pitchFamily="34" charset="0"/>
              </a:rPr>
              <a:t>5.  The global average cost of a data breach is $3.9 million, according to  </a:t>
            </a:r>
            <a:r>
              <a:rPr lang="en-US" sz="1600" dirty="0">
                <a:solidFill>
                  <a:schemeClr val="tx1"/>
                </a:solidFill>
                <a:latin typeface="+mn-lt"/>
                <a:cs typeface="Calibri" panose="020F0502020204030204" pitchFamily="34" charset="0"/>
                <a:hlinkClick r:id="rId2">
                  <a:extLst>
                    <a:ext uri="{A12FA001-AC4F-418D-AE19-62706E023703}">
                      <ahyp:hlinkClr xmlns:ahyp="http://schemas.microsoft.com/office/drawing/2018/hyperlinkcolor" val="tx"/>
                    </a:ext>
                  </a:extLst>
                </a:hlinkClick>
              </a:rPr>
              <a:t>IBM.</a:t>
            </a:r>
            <a:endParaRPr lang="en-US" sz="1600" dirty="0">
              <a:solidFill>
                <a:schemeClr val="tx1"/>
              </a:solidFill>
              <a:latin typeface="+mn-lt"/>
              <a:cs typeface="Calibri" panose="020F0502020204030204" pitchFamily="34" charset="0"/>
            </a:endParaRPr>
          </a:p>
          <a:p>
            <a:pPr marL="0" indent="0">
              <a:buSzPct val="197000"/>
              <a:buNone/>
            </a:pPr>
            <a:endParaRPr lang="en-US" sz="1600" dirty="0">
              <a:solidFill>
                <a:schemeClr val="tx1"/>
              </a:solidFill>
              <a:latin typeface="+mn-lt"/>
              <a:cs typeface="Calibri" panose="020F0502020204030204" pitchFamily="34" charset="0"/>
            </a:endParaRPr>
          </a:p>
          <a:p>
            <a:pPr marL="0" indent="0">
              <a:buSzPct val="197000"/>
              <a:buNone/>
            </a:pPr>
            <a:r>
              <a:rPr lang="en-US" sz="1600" dirty="0">
                <a:solidFill>
                  <a:schemeClr val="tx1"/>
                </a:solidFill>
                <a:latin typeface="+mn-lt"/>
                <a:cs typeface="Calibri" panose="020F0502020204030204" pitchFamily="34" charset="0"/>
              </a:rPr>
              <a:t>6.  Cyber Incident response teams reduce data breach costs by $360,000.</a:t>
            </a:r>
          </a:p>
          <a:p>
            <a:pPr marL="342900" indent="-342900">
              <a:buSzPct val="197000"/>
              <a:buFont typeface="+mj-lt"/>
              <a:buAutoNum type="arabicPeriod"/>
            </a:pPr>
            <a:endParaRPr lang="en-US" sz="1600" dirty="0">
              <a:solidFill>
                <a:schemeClr val="tx1"/>
              </a:solidFill>
              <a:latin typeface="+mn-lt"/>
              <a:cs typeface="Calibri" panose="020F0502020204030204" pitchFamily="34" charset="0"/>
            </a:endParaRPr>
          </a:p>
          <a:p>
            <a:pPr marL="0" indent="0">
              <a:buSzPct val="197000"/>
              <a:buNone/>
            </a:pPr>
            <a:r>
              <a:rPr lang="en-US" sz="1600" dirty="0">
                <a:solidFill>
                  <a:schemeClr val="tx1"/>
                </a:solidFill>
                <a:latin typeface="+mn-lt"/>
                <a:cs typeface="Calibri" panose="020F0502020204030204" pitchFamily="34" charset="0"/>
              </a:rPr>
              <a:t>7.  On average, it takes </a:t>
            </a:r>
            <a:r>
              <a:rPr lang="en-US" sz="1600" dirty="0">
                <a:solidFill>
                  <a:schemeClr val="tx1"/>
                </a:solidFill>
                <a:latin typeface="+mn-lt"/>
                <a:cs typeface="Calibri" panose="020F0502020204030204" pitchFamily="34" charset="0"/>
                <a:hlinkClick r:id="rId3">
                  <a:extLst>
                    <a:ext uri="{A12FA001-AC4F-418D-AE19-62706E023703}">
                      <ahyp:hlinkClr xmlns:ahyp="http://schemas.microsoft.com/office/drawing/2018/hyperlinkcolor" val="tx"/>
                    </a:ext>
                  </a:extLst>
                </a:hlinkClick>
              </a:rPr>
              <a:t>279 days</a:t>
            </a:r>
            <a:r>
              <a:rPr lang="en-US" sz="1600" dirty="0">
                <a:solidFill>
                  <a:schemeClr val="tx1"/>
                </a:solidFill>
                <a:latin typeface="+mn-lt"/>
                <a:cs typeface="Calibri" panose="020F0502020204030204" pitchFamily="34" charset="0"/>
              </a:rPr>
              <a:t> to identify and contain a breach.</a:t>
            </a:r>
          </a:p>
          <a:p>
            <a:pPr marL="342900" indent="-342900">
              <a:buSzPct val="197000"/>
              <a:buFont typeface="+mj-lt"/>
              <a:buAutoNum type="arabicPeriod"/>
            </a:pPr>
            <a:endParaRPr lang="en-US" sz="1600" dirty="0">
              <a:solidFill>
                <a:schemeClr val="tx1"/>
              </a:solidFill>
              <a:latin typeface="+mn-lt"/>
              <a:cs typeface="Calibri" panose="020F0502020204030204" pitchFamily="34" charset="0"/>
            </a:endParaRPr>
          </a:p>
          <a:p>
            <a:pPr marL="0" indent="0">
              <a:buSzPct val="197000"/>
              <a:buNone/>
            </a:pPr>
            <a:r>
              <a:rPr lang="en-US" sz="1600" dirty="0">
                <a:solidFill>
                  <a:schemeClr val="tx1"/>
                </a:solidFill>
                <a:latin typeface="+mn-lt"/>
                <a:cs typeface="Calibri" panose="020F0502020204030204" pitchFamily="34" charset="0"/>
              </a:rPr>
              <a:t>8.  Only 5% out of 4.3 billion of companies’ folders were protected.</a:t>
            </a:r>
          </a:p>
          <a:p>
            <a:pPr marL="342900" indent="-342900">
              <a:buSzPct val="197000"/>
              <a:buFont typeface="+mj-lt"/>
              <a:buAutoNum type="arabicPeriod"/>
            </a:pPr>
            <a:endParaRPr lang="en-US" sz="1600" dirty="0">
              <a:solidFill>
                <a:schemeClr val="tx1"/>
              </a:solidFill>
              <a:latin typeface="+mn-lt"/>
              <a:cs typeface="Calibri" panose="020F0502020204030204" pitchFamily="34" charset="0"/>
            </a:endParaRPr>
          </a:p>
          <a:p>
            <a:pPr marL="0" indent="0">
              <a:buSzPct val="197000"/>
              <a:buNone/>
            </a:pPr>
            <a:r>
              <a:rPr lang="en-US" sz="1600" dirty="0">
                <a:solidFill>
                  <a:schemeClr val="tx1"/>
                </a:solidFill>
                <a:latin typeface="+mn-lt"/>
                <a:cs typeface="Calibri" panose="020F0502020204030204" pitchFamily="34" charset="0"/>
              </a:rPr>
              <a:t>9.  53% of companies were found to have 1,000 sensitive files open to every employee. </a:t>
            </a:r>
          </a:p>
          <a:p>
            <a:pPr marL="0" indent="0">
              <a:buSzPct val="197000"/>
              <a:buNone/>
            </a:pPr>
            <a:endParaRPr lang="en-US" sz="1600" dirty="0">
              <a:solidFill>
                <a:schemeClr val="tx1"/>
              </a:solidFill>
              <a:latin typeface="+mn-lt"/>
              <a:cs typeface="Calibri" panose="020F0502020204030204" pitchFamily="34" charset="0"/>
            </a:endParaRPr>
          </a:p>
          <a:p>
            <a:pPr marL="0" indent="0">
              <a:buSzPct val="197000"/>
              <a:buNone/>
            </a:pPr>
            <a:r>
              <a:rPr lang="en-US" sz="1600" dirty="0">
                <a:solidFill>
                  <a:schemeClr val="tx1"/>
                </a:solidFill>
                <a:latin typeface="+mn-lt"/>
                <a:cs typeface="Calibri" panose="020F0502020204030204" pitchFamily="34" charset="0"/>
              </a:rPr>
              <a:t>10.  64% of Americans don't know how to handle a data breach.</a:t>
            </a:r>
          </a:p>
          <a:p>
            <a:pPr marL="50800" indent="0">
              <a:buNone/>
            </a:pPr>
            <a:endParaRPr lang="en-US" dirty="0"/>
          </a:p>
        </p:txBody>
      </p:sp>
    </p:spTree>
    <p:extLst>
      <p:ext uri="{BB962C8B-B14F-4D97-AF65-F5344CB8AC3E}">
        <p14:creationId xmlns:p14="http://schemas.microsoft.com/office/powerpoint/2010/main" val="42040938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19 Impressive Cybersecurity Statistics: 2020/2021 Data &amp; Market Analysis -  Financesonline.com">
            <a:extLst>
              <a:ext uri="{FF2B5EF4-FFF2-40B4-BE49-F238E27FC236}">
                <a16:creationId xmlns:a16="http://schemas.microsoft.com/office/drawing/2014/main" id="{CA59D3BE-8EA7-486A-BE42-9FA67364B4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259"/>
          <a:stretch/>
        </p:blipFill>
        <p:spPr bwMode="auto">
          <a:xfrm>
            <a:off x="1" y="1069145"/>
            <a:ext cx="9144000" cy="5514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146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42 Cyber Attack Statistics by Year: A Look at the Last Decade | InfoSec  Insights">
            <a:extLst>
              <a:ext uri="{FF2B5EF4-FFF2-40B4-BE49-F238E27FC236}">
                <a16:creationId xmlns:a16="http://schemas.microsoft.com/office/drawing/2014/main" id="{392A5F97-6DBF-4F80-A563-F1DFE778DE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46" y="1477108"/>
            <a:ext cx="7498080" cy="4726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72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OVID-19 cyberthreats">
            <a:extLst>
              <a:ext uri="{FF2B5EF4-FFF2-40B4-BE49-F238E27FC236}">
                <a16:creationId xmlns:a16="http://schemas.microsoft.com/office/drawing/2014/main" id="{9FD6167E-4B30-46F4-B36B-E60CA7C933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10" b="7805"/>
          <a:stretch/>
        </p:blipFill>
        <p:spPr bwMode="auto">
          <a:xfrm>
            <a:off x="0" y="1069145"/>
            <a:ext cx="9144000" cy="5514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1888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9"/>
          <p:cNvSpPr txBox="1">
            <a:spLocks noGrp="1"/>
          </p:cNvSpPr>
          <p:nvPr>
            <p:ph type="title"/>
          </p:nvPr>
        </p:nvSpPr>
        <p:spPr>
          <a:xfrm>
            <a:off x="569742" y="78545"/>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dirty="0">
                <a:solidFill>
                  <a:srgbClr val="0070C0"/>
                </a:solidFill>
              </a:rPr>
              <a:t>References</a:t>
            </a:r>
            <a:endParaRPr sz="5500" b="1" dirty="0">
              <a:solidFill>
                <a:srgbClr val="0070C0"/>
              </a:solidFill>
            </a:endParaRPr>
          </a:p>
        </p:txBody>
      </p:sp>
      <p:sp>
        <p:nvSpPr>
          <p:cNvPr id="109" name="Google Shape;109;p9"/>
          <p:cNvSpPr txBox="1">
            <a:spLocks noGrp="1"/>
          </p:cNvSpPr>
          <p:nvPr>
            <p:ph type="body" idx="1"/>
          </p:nvPr>
        </p:nvSpPr>
        <p:spPr>
          <a:xfrm>
            <a:off x="457200" y="1221544"/>
            <a:ext cx="8229600" cy="4827563"/>
          </a:xfrm>
          <a:prstGeom prst="rect">
            <a:avLst/>
          </a:prstGeom>
          <a:noFill/>
          <a:ln>
            <a:noFill/>
          </a:ln>
        </p:spPr>
        <p:txBody>
          <a:bodyPr spcFirstLastPara="1" wrap="square" lIns="91425" tIns="45700" rIns="91425" bIns="45700" anchor="t" anchorCtr="0">
            <a:noAutofit/>
          </a:bodyPr>
          <a:lstStyle/>
          <a:p>
            <a:pPr marL="0" indent="0">
              <a:buSzPts val="2800"/>
              <a:buNone/>
            </a:pPr>
            <a:r>
              <a:rPr lang="en-US" sz="2000" b="1" i="0" dirty="0">
                <a:solidFill>
                  <a:schemeClr val="tx1"/>
                </a:solidFill>
                <a:effectLst/>
                <a:latin typeface="+mn-lt"/>
              </a:rPr>
              <a:t>70+ common online scams used by cyber criminals and fraudsters</a:t>
            </a:r>
          </a:p>
          <a:p>
            <a:pPr marL="0" lvl="0" indent="0" algn="l" rtl="0">
              <a:spcBef>
                <a:spcPts val="0"/>
              </a:spcBef>
              <a:spcAft>
                <a:spcPts val="0"/>
              </a:spcAft>
              <a:buClr>
                <a:schemeClr val="dk1"/>
              </a:buClr>
              <a:buSzPts val="2800"/>
              <a:buNone/>
            </a:pPr>
            <a:r>
              <a:rPr lang="en-US" sz="1800" dirty="0">
                <a:latin typeface="+mn-lt"/>
              </a:rPr>
              <a:t>	</a:t>
            </a:r>
            <a:r>
              <a:rPr lang="en-US" sz="1800" dirty="0">
                <a:latin typeface="+mn-lt"/>
                <a:hlinkClick r:id="rId3"/>
              </a:rPr>
              <a:t>https://www.comparitech.com/vpn/avoiding-common-scams-schemes/</a:t>
            </a:r>
            <a:r>
              <a:rPr lang="en-US" sz="1800" dirty="0">
                <a:latin typeface="+mn-lt"/>
              </a:rPr>
              <a:t> </a:t>
            </a:r>
          </a:p>
          <a:p>
            <a:pPr marL="0" lvl="0" indent="0" algn="l" rtl="0">
              <a:spcBef>
                <a:spcPts val="0"/>
              </a:spcBef>
              <a:spcAft>
                <a:spcPts val="0"/>
              </a:spcAft>
              <a:buClr>
                <a:schemeClr val="dk1"/>
              </a:buClr>
              <a:buSzPts val="2800"/>
              <a:buNone/>
            </a:pPr>
            <a:r>
              <a:rPr lang="en-US" sz="1800" dirty="0">
                <a:latin typeface="+mn-lt"/>
              </a:rPr>
              <a:t>	</a:t>
            </a:r>
            <a:r>
              <a:rPr lang="en-US" sz="1800" dirty="0">
                <a:solidFill>
                  <a:srgbClr val="222222"/>
                </a:solidFill>
                <a:latin typeface="Arial" panose="020B0604020202020204" pitchFamily="34" charset="0"/>
              </a:rPr>
              <a:t>C</a:t>
            </a:r>
            <a:r>
              <a:rPr lang="en-US" sz="1800" i="0" dirty="0">
                <a:solidFill>
                  <a:srgbClr val="222222"/>
                </a:solidFill>
                <a:effectLst/>
                <a:latin typeface="Arial" panose="020B0604020202020204" pitchFamily="34" charset="0"/>
              </a:rPr>
              <a:t>ommon scams and schemes used by cyber criminals. </a:t>
            </a:r>
            <a:endParaRPr lang="en-US" sz="1800" dirty="0">
              <a:latin typeface="+mn-lt"/>
            </a:endParaRPr>
          </a:p>
          <a:p>
            <a:pPr marL="0" indent="0">
              <a:buSzPts val="2800"/>
              <a:buNone/>
            </a:pPr>
            <a:r>
              <a:rPr lang="en-US" sz="1800" b="1" dirty="0">
                <a:latin typeface="+mn-lt"/>
              </a:rPr>
              <a:t>Identity Theft Resource Center  </a:t>
            </a:r>
            <a:r>
              <a:rPr lang="en-US" b="1" i="0" dirty="0">
                <a:solidFill>
                  <a:srgbClr val="006C9B"/>
                </a:solidFill>
                <a:effectLst/>
                <a:latin typeface="+mn-lt"/>
              </a:rPr>
              <a:t> </a:t>
            </a:r>
            <a:r>
              <a:rPr lang="en-US" sz="2000" i="0" dirty="0">
                <a:solidFill>
                  <a:schemeClr val="tx1"/>
                </a:solidFill>
                <a:effectLst/>
                <a:latin typeface="+mn-lt"/>
                <a:hlinkClick r:id="rId4"/>
              </a:rPr>
              <a:t>https://www.idtheftcenter.org/</a:t>
            </a:r>
            <a:endParaRPr lang="en-US" sz="2000" i="0" dirty="0">
              <a:solidFill>
                <a:schemeClr val="tx1"/>
              </a:solidFill>
              <a:effectLst/>
              <a:latin typeface="+mn-lt"/>
            </a:endParaRPr>
          </a:p>
          <a:p>
            <a:pPr marL="0" indent="0">
              <a:buSzPts val="2800"/>
              <a:buNone/>
            </a:pPr>
            <a:r>
              <a:rPr lang="en-US" sz="2000" dirty="0">
                <a:solidFill>
                  <a:schemeClr val="tx1"/>
                </a:solidFill>
                <a:latin typeface="+mn-lt"/>
              </a:rPr>
              <a:t>	</a:t>
            </a:r>
            <a:r>
              <a:rPr lang="en-US" sz="2000" i="0" dirty="0">
                <a:solidFill>
                  <a:schemeClr val="tx1"/>
                </a:solidFill>
                <a:effectLst/>
                <a:latin typeface="+mn-lt"/>
              </a:rPr>
              <a:t> </a:t>
            </a:r>
            <a:r>
              <a:rPr lang="en-US" sz="1800" dirty="0">
                <a:solidFill>
                  <a:schemeClr val="tx1"/>
                </a:solidFill>
                <a:latin typeface="+mn-lt"/>
              </a:rPr>
              <a:t>A n</a:t>
            </a:r>
            <a:r>
              <a:rPr lang="en-US" sz="1800" b="0" i="0" dirty="0">
                <a:solidFill>
                  <a:schemeClr val="tx1"/>
                </a:solidFill>
                <a:effectLst/>
                <a:latin typeface="+mn-lt"/>
              </a:rPr>
              <a:t>on-profit organization established to empower and guide 	victims, business and government to minimize risk and 	</a:t>
            </a:r>
            <a:r>
              <a:rPr lang="en-US" sz="1800" dirty="0">
                <a:solidFill>
                  <a:schemeClr val="tx1"/>
                </a:solidFill>
                <a:latin typeface="+mn-lt"/>
              </a:rPr>
              <a:t>mitigate consumers, he </a:t>
            </a:r>
            <a:r>
              <a:rPr lang="en-US" sz="1800" b="0" i="0" dirty="0">
                <a:solidFill>
                  <a:schemeClr val="tx1"/>
                </a:solidFill>
                <a:effectLst/>
                <a:latin typeface="+mn-lt"/>
              </a:rPr>
              <a:t>impact of identity compromise and crime.</a:t>
            </a:r>
            <a:endParaRPr lang="en-US" sz="1800" i="0" dirty="0">
              <a:solidFill>
                <a:schemeClr val="tx1"/>
              </a:solidFill>
              <a:effectLst/>
              <a:latin typeface="+mn-lt"/>
            </a:endParaRPr>
          </a:p>
          <a:p>
            <a:pPr marL="0" indent="0">
              <a:buSzPts val="2800"/>
              <a:buNone/>
            </a:pPr>
            <a:endParaRPr lang="en-US" sz="2000" i="0" dirty="0">
              <a:solidFill>
                <a:schemeClr val="tx1"/>
              </a:solidFill>
              <a:effectLst/>
              <a:latin typeface="+mn-lt"/>
            </a:endParaRPr>
          </a:p>
          <a:p>
            <a:pPr marL="0" indent="0">
              <a:buSzPts val="2800"/>
              <a:buNone/>
            </a:pPr>
            <a:r>
              <a:rPr lang="en-US" sz="2000" b="1" i="0" dirty="0">
                <a:solidFill>
                  <a:schemeClr val="tx1"/>
                </a:solidFill>
                <a:effectLst/>
                <a:latin typeface="+mn-lt"/>
              </a:rPr>
              <a:t>Netflix: </a:t>
            </a:r>
            <a:r>
              <a:rPr lang="en-US" sz="2000" b="1" i="0" dirty="0" err="1">
                <a:solidFill>
                  <a:schemeClr val="tx1"/>
                </a:solidFill>
                <a:effectLst/>
                <a:latin typeface="+mn-lt"/>
              </a:rPr>
              <a:t>Spycraft</a:t>
            </a:r>
            <a:r>
              <a:rPr lang="en-US" sz="2000" b="1" i="0" dirty="0">
                <a:solidFill>
                  <a:schemeClr val="tx1"/>
                </a:solidFill>
                <a:effectLst/>
                <a:latin typeface="+mn-lt"/>
              </a:rPr>
              <a:t> </a:t>
            </a:r>
            <a:r>
              <a:rPr lang="en-US" sz="2000" i="0" dirty="0">
                <a:solidFill>
                  <a:schemeClr val="tx1"/>
                </a:solidFill>
                <a:effectLst/>
                <a:latin typeface="+mn-lt"/>
              </a:rPr>
              <a:t>- </a:t>
            </a:r>
            <a:r>
              <a:rPr lang="en-US" sz="2000" i="0" dirty="0">
                <a:solidFill>
                  <a:schemeClr val="tx1"/>
                </a:solidFill>
                <a:effectLst/>
                <a:latin typeface="+mn-lt"/>
                <a:hlinkClick r:id="rId5"/>
              </a:rPr>
              <a:t>https://decider.com/show/spycraft/</a:t>
            </a:r>
            <a:r>
              <a:rPr lang="en-US" sz="2000" i="0" dirty="0">
                <a:solidFill>
                  <a:schemeClr val="tx1"/>
                </a:solidFill>
                <a:effectLst/>
                <a:latin typeface="+mn-lt"/>
              </a:rPr>
              <a:t> </a:t>
            </a:r>
          </a:p>
          <a:p>
            <a:pPr marL="0" indent="0">
              <a:buSzPts val="2800"/>
              <a:buNone/>
            </a:pPr>
            <a:r>
              <a:rPr lang="en-US" sz="1800" i="0" dirty="0">
                <a:solidFill>
                  <a:schemeClr val="tx1"/>
                </a:solidFill>
                <a:effectLst/>
                <a:latin typeface="+mn-lt"/>
              </a:rPr>
              <a:t>	</a:t>
            </a:r>
            <a:r>
              <a:rPr lang="en-US" sz="1800" i="0" dirty="0" err="1">
                <a:solidFill>
                  <a:schemeClr val="tx1"/>
                </a:solidFill>
                <a:effectLst/>
                <a:latin typeface="+mn-lt"/>
              </a:rPr>
              <a:t>S</a:t>
            </a:r>
            <a:r>
              <a:rPr lang="en-US" sz="1800" b="0" i="1" dirty="0" err="1">
                <a:solidFill>
                  <a:srgbClr val="3C3C3C"/>
                </a:solidFill>
                <a:effectLst/>
                <a:latin typeface="+mn-lt"/>
              </a:rPr>
              <a:t>pycraft</a:t>
            </a:r>
            <a:r>
              <a:rPr lang="en-US" sz="1800" b="0" i="1" dirty="0">
                <a:solidFill>
                  <a:srgbClr val="3C3C3C"/>
                </a:solidFill>
                <a:effectLst/>
                <a:latin typeface="+mn-lt"/>
              </a:rPr>
              <a:t> </a:t>
            </a:r>
            <a:r>
              <a:rPr lang="en-US" sz="1800" b="0" i="0" dirty="0">
                <a:solidFill>
                  <a:srgbClr val="3C3C3C"/>
                </a:solidFill>
                <a:effectLst/>
                <a:latin typeface="+mn-lt"/>
              </a:rPr>
              <a:t>is an 8-part docuseries that examines the different ways 	countries have spied on each other and gathered intelligence over the 	decades. Different methods are examined in each episode.</a:t>
            </a:r>
          </a:p>
          <a:p>
            <a:pPr marL="0" indent="0">
              <a:buSzPts val="2800"/>
              <a:buNone/>
            </a:pPr>
            <a:endParaRPr lang="en-US" sz="1800" dirty="0">
              <a:solidFill>
                <a:srgbClr val="3C3C3C"/>
              </a:solidFill>
              <a:latin typeface="+mn-lt"/>
            </a:endParaRPr>
          </a:p>
          <a:p>
            <a:pPr marL="0" indent="0">
              <a:buSzPts val="2800"/>
              <a:buNone/>
            </a:pPr>
            <a:r>
              <a:rPr lang="en-US" sz="2000" b="1" i="0" dirty="0">
                <a:solidFill>
                  <a:schemeClr val="tx1"/>
                </a:solidFill>
                <a:effectLst/>
                <a:latin typeface="+mn-lt"/>
              </a:rPr>
              <a:t>ProPublica: </a:t>
            </a:r>
            <a:r>
              <a:rPr lang="en-US" sz="2000" b="1" i="0" dirty="0">
                <a:solidFill>
                  <a:srgbClr val="4D5156"/>
                </a:solidFill>
                <a:effectLst/>
                <a:latin typeface="+mn-lt"/>
              </a:rPr>
              <a:t>What Facebook Knows About You.</a:t>
            </a:r>
          </a:p>
          <a:p>
            <a:pPr marL="0" indent="0">
              <a:buSzPts val="2800"/>
              <a:buNone/>
            </a:pPr>
            <a:r>
              <a:rPr lang="en-US" sz="1600" b="1" dirty="0">
                <a:solidFill>
                  <a:srgbClr val="4D5156"/>
                </a:solidFill>
                <a:latin typeface="+mn-lt"/>
              </a:rPr>
              <a:t>	</a:t>
            </a:r>
            <a:r>
              <a:rPr lang="en-US" sz="1200" dirty="0">
                <a:solidFill>
                  <a:schemeClr val="tx1"/>
                </a:solidFill>
                <a:latin typeface="+mn-lt"/>
                <a:hlinkClick r:id="rId6"/>
              </a:rPr>
              <a:t>https://www.propublica.org/article/breaking-the-black-box-what-facebook-knows-about-you</a:t>
            </a:r>
            <a:r>
              <a:rPr lang="en-US" sz="1200" dirty="0">
                <a:solidFill>
                  <a:schemeClr val="tx1"/>
                </a:solidFill>
                <a:latin typeface="+mn-lt"/>
              </a:rPr>
              <a:t>  </a:t>
            </a:r>
            <a:endParaRPr lang="en-US" sz="2400" i="0" dirty="0">
              <a:solidFill>
                <a:schemeClr val="tx1"/>
              </a:solidFill>
              <a:effectLst/>
              <a:latin typeface="+mn-lt"/>
            </a:endParaRPr>
          </a:p>
          <a:p>
            <a:pPr marL="0" indent="0">
              <a:buSzPts val="2800"/>
              <a:buNone/>
            </a:pPr>
            <a:r>
              <a:rPr lang="en-US" dirty="0">
                <a:solidFill>
                  <a:srgbClr val="006C9B"/>
                </a:solidFill>
                <a:latin typeface="Arial" panose="020B0604020202020204" pitchFamily="34" charset="0"/>
              </a:rPr>
              <a:t>	</a:t>
            </a:r>
            <a:r>
              <a:rPr lang="en-US" sz="1800" dirty="0">
                <a:solidFill>
                  <a:schemeClr val="tx1"/>
                </a:solidFill>
                <a:latin typeface="Arial" panose="020B0604020202020204" pitchFamily="34" charset="0"/>
              </a:rPr>
              <a:t>How companies are profiling (monetizing) you. </a:t>
            </a:r>
            <a:endParaRPr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0"/>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latin typeface="Calibri"/>
                <a:ea typeface="Calibri"/>
                <a:cs typeface="Calibri"/>
                <a:sym typeface="Calibri"/>
              </a:rPr>
              <a:t>CEE Affiliates</a:t>
            </a:r>
            <a:endParaRPr sz="5500" b="1"/>
          </a:p>
        </p:txBody>
      </p:sp>
      <p:sp>
        <p:nvSpPr>
          <p:cNvPr id="116" name="Google Shape;116;p10"/>
          <p:cNvSpPr txBox="1"/>
          <p:nvPr/>
        </p:nvSpPr>
        <p:spPr>
          <a:xfrm>
            <a:off x="1501666" y="5134678"/>
            <a:ext cx="61406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https://www.councilforeconed.org/resources/local-affiliates/</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17" name="Google Shape;117;p10" descr="A picture containing bird&#10;&#10;Description generated with very high confidence"/>
          <p:cNvPicPr preferRelativeResize="0"/>
          <p:nvPr/>
        </p:nvPicPr>
        <p:blipFill rotWithShape="1">
          <a:blip r:embed="rId4">
            <a:alphaModFix/>
          </a:blip>
          <a:srcRect/>
          <a:stretch/>
        </p:blipFill>
        <p:spPr>
          <a:xfrm>
            <a:off x="1524001" y="2335947"/>
            <a:ext cx="6095999" cy="24038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1"/>
          <p:cNvSpPr txBox="1">
            <a:spLocks noGrp="1"/>
          </p:cNvSpPr>
          <p:nvPr>
            <p:ph type="ctrTitle"/>
          </p:nvPr>
        </p:nvSpPr>
        <p:spPr>
          <a:xfrm>
            <a:off x="756139" y="1145686"/>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r>
              <a:rPr lang="en-US" sz="5400">
                <a:latin typeface="Calibri"/>
                <a:ea typeface="Calibri"/>
                <a:cs typeface="Calibri"/>
                <a:sym typeface="Calibri"/>
              </a:rPr>
              <a:t>Thank You to Our Sponsors!</a:t>
            </a:r>
            <a:endParaRPr sz="5400"/>
          </a:p>
        </p:txBody>
      </p:sp>
      <p:sp>
        <p:nvSpPr>
          <p:cNvPr id="123" name="Google Shape;123;p1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2800"/>
              <a:buNone/>
            </a:pPr>
            <a:endParaRPr/>
          </a:p>
        </p:txBody>
      </p:sp>
      <p:pic>
        <p:nvPicPr>
          <p:cNvPr id="124" name="Google Shape;124;p11"/>
          <p:cNvPicPr preferRelativeResize="0"/>
          <p:nvPr/>
        </p:nvPicPr>
        <p:blipFill rotWithShape="1">
          <a:blip r:embed="rId3">
            <a:alphaModFix/>
          </a:blip>
          <a:srcRect/>
          <a:stretch/>
        </p:blipFill>
        <p:spPr>
          <a:xfrm>
            <a:off x="5918479" y="2622632"/>
            <a:ext cx="2378110" cy="2378110"/>
          </a:xfrm>
          <a:prstGeom prst="rect">
            <a:avLst/>
          </a:prstGeom>
          <a:noFill/>
          <a:ln>
            <a:noFill/>
          </a:ln>
        </p:spPr>
      </p:pic>
      <p:pic>
        <p:nvPicPr>
          <p:cNvPr id="125" name="Google Shape;125;p11"/>
          <p:cNvPicPr preferRelativeResize="0"/>
          <p:nvPr/>
        </p:nvPicPr>
        <p:blipFill rotWithShape="1">
          <a:blip r:embed="rId4">
            <a:alphaModFix/>
          </a:blip>
          <a:srcRect/>
          <a:stretch/>
        </p:blipFill>
        <p:spPr>
          <a:xfrm>
            <a:off x="291116" y="2690224"/>
            <a:ext cx="4725799" cy="1302970"/>
          </a:xfrm>
          <a:prstGeom prst="rect">
            <a:avLst/>
          </a:prstGeom>
          <a:noFill/>
          <a:ln>
            <a:noFill/>
          </a:ln>
        </p:spPr>
      </p:pic>
      <p:pic>
        <p:nvPicPr>
          <p:cNvPr id="126" name="Google Shape;126;p11"/>
          <p:cNvPicPr preferRelativeResize="0"/>
          <p:nvPr/>
        </p:nvPicPr>
        <p:blipFill rotWithShape="1">
          <a:blip r:embed="rId5">
            <a:alphaModFix/>
          </a:blip>
          <a:srcRect/>
          <a:stretch/>
        </p:blipFill>
        <p:spPr>
          <a:xfrm>
            <a:off x="1211831" y="5899538"/>
            <a:ext cx="6217920" cy="594360"/>
          </a:xfrm>
          <a:prstGeom prst="rect">
            <a:avLst/>
          </a:prstGeom>
          <a:noFill/>
          <a:ln>
            <a:noFill/>
          </a:ln>
        </p:spPr>
      </p:pic>
      <p:sp>
        <p:nvSpPr>
          <p:cNvPr id="127" name="Google Shape;127;p11"/>
          <p:cNvSpPr/>
          <p:nvPr/>
        </p:nvSpPr>
        <p:spPr>
          <a:xfrm>
            <a:off x="4450813" y="3244334"/>
            <a:ext cx="2423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pic>
        <p:nvPicPr>
          <p:cNvPr id="128" name="Google Shape;128;p11"/>
          <p:cNvPicPr preferRelativeResize="0"/>
          <p:nvPr/>
        </p:nvPicPr>
        <p:blipFill rotWithShape="1">
          <a:blip r:embed="rId6">
            <a:alphaModFix/>
          </a:blip>
          <a:srcRect/>
          <a:stretch/>
        </p:blipFill>
        <p:spPr>
          <a:xfrm>
            <a:off x="2654015" y="3811687"/>
            <a:ext cx="1905000" cy="1874520"/>
          </a:xfrm>
          <a:prstGeom prst="rect">
            <a:avLst/>
          </a:prstGeom>
          <a:noFill/>
          <a:ln>
            <a:noFill/>
          </a:ln>
        </p:spPr>
      </p:pic>
      <p:pic>
        <p:nvPicPr>
          <p:cNvPr id="129" name="Google Shape;129;p11" descr="A picture containing drawing&#10;&#10;Description automatically generated"/>
          <p:cNvPicPr preferRelativeResize="0"/>
          <p:nvPr/>
        </p:nvPicPr>
        <p:blipFill rotWithShape="1">
          <a:blip r:embed="rId7">
            <a:alphaModFix/>
          </a:blip>
          <a:srcRect/>
          <a:stretch/>
        </p:blipFill>
        <p:spPr>
          <a:xfrm>
            <a:off x="7737274" y="5243613"/>
            <a:ext cx="1188720" cy="11963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10B3FB-CF59-46F0-BC15-24BD7D7BFC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781" y="1137920"/>
            <a:ext cx="3886200" cy="4653280"/>
          </a:xfrm>
          <a:prstGeom prst="rect">
            <a:avLst/>
          </a:prstGeom>
        </p:spPr>
      </p:pic>
      <p:graphicFrame>
        <p:nvGraphicFramePr>
          <p:cNvPr id="6" name="Object 5">
            <a:extLst>
              <a:ext uri="{FF2B5EF4-FFF2-40B4-BE49-F238E27FC236}">
                <a16:creationId xmlns:a16="http://schemas.microsoft.com/office/drawing/2014/main" id="{D81D0822-22D4-4FF5-8201-096B16C8E0A9}"/>
              </a:ext>
            </a:extLst>
          </p:cNvPr>
          <p:cNvGraphicFramePr>
            <a:graphicFrameLocks noChangeAspect="1"/>
          </p:cNvGraphicFramePr>
          <p:nvPr/>
        </p:nvGraphicFramePr>
        <p:xfrm>
          <a:off x="5105400" y="1137920"/>
          <a:ext cx="2099925" cy="2519680"/>
        </p:xfrm>
        <a:graphic>
          <a:graphicData uri="http://schemas.openxmlformats.org/presentationml/2006/ole">
            <mc:AlternateContent xmlns:mc="http://schemas.openxmlformats.org/markup-compatibility/2006">
              <mc:Choice xmlns:v="urn:schemas-microsoft-com:vml" Requires="v">
                <p:oleObj name="Acrobat Document" r:id="rId3" imgW="5829262" imgH="7543523" progId="AcroExch.Document.DC">
                  <p:embed/>
                </p:oleObj>
              </mc:Choice>
              <mc:Fallback>
                <p:oleObj name="Acrobat Document" r:id="rId3" imgW="5829262" imgH="7543523" progId="AcroExch.Document.DC">
                  <p:embed/>
                  <p:pic>
                    <p:nvPicPr>
                      <p:cNvPr id="6" name="Object 5">
                        <a:extLst>
                          <a:ext uri="{FF2B5EF4-FFF2-40B4-BE49-F238E27FC236}">
                            <a16:creationId xmlns:a16="http://schemas.microsoft.com/office/drawing/2014/main" id="{D81D0822-22D4-4FF5-8201-096B16C8E0A9}"/>
                          </a:ext>
                        </a:extLst>
                      </p:cNvPr>
                      <p:cNvPicPr/>
                      <p:nvPr/>
                    </p:nvPicPr>
                    <p:blipFill>
                      <a:blip r:embed="rId4"/>
                      <a:stretch>
                        <a:fillRect/>
                      </a:stretch>
                    </p:blipFill>
                    <p:spPr>
                      <a:xfrm>
                        <a:off x="5105400" y="1137920"/>
                        <a:ext cx="2099925" cy="251968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DBBF5EF2-9937-4A83-B359-19DBFA6A65DD}"/>
              </a:ext>
            </a:extLst>
          </p:cNvPr>
          <p:cNvGraphicFramePr>
            <a:graphicFrameLocks noChangeAspect="1"/>
          </p:cNvGraphicFramePr>
          <p:nvPr/>
        </p:nvGraphicFramePr>
        <p:xfrm>
          <a:off x="6668781" y="3429000"/>
          <a:ext cx="2099926" cy="2519680"/>
        </p:xfrm>
        <a:graphic>
          <a:graphicData uri="http://schemas.openxmlformats.org/presentationml/2006/ole">
            <mc:AlternateContent xmlns:mc="http://schemas.openxmlformats.org/markup-compatibility/2006">
              <mc:Choice xmlns:v="urn:schemas-microsoft-com:vml" Requires="v">
                <p:oleObj name="Acrobat Document" r:id="rId5" imgW="5829262" imgH="7543523" progId="AcroExch.Document.DC">
                  <p:embed/>
                </p:oleObj>
              </mc:Choice>
              <mc:Fallback>
                <p:oleObj name="Acrobat Document" r:id="rId5" imgW="5829262" imgH="7543523" progId="AcroExch.Document.DC">
                  <p:embed/>
                  <p:pic>
                    <p:nvPicPr>
                      <p:cNvPr id="7" name="Object 6">
                        <a:extLst>
                          <a:ext uri="{FF2B5EF4-FFF2-40B4-BE49-F238E27FC236}">
                            <a16:creationId xmlns:a16="http://schemas.microsoft.com/office/drawing/2014/main" id="{DBBF5EF2-9937-4A83-B359-19DBFA6A65DD}"/>
                          </a:ext>
                        </a:extLst>
                      </p:cNvPr>
                      <p:cNvPicPr/>
                      <p:nvPr/>
                    </p:nvPicPr>
                    <p:blipFill>
                      <a:blip r:embed="rId6"/>
                      <a:stretch>
                        <a:fillRect/>
                      </a:stretch>
                    </p:blipFill>
                    <p:spPr>
                      <a:xfrm>
                        <a:off x="6668781" y="3429000"/>
                        <a:ext cx="2099926" cy="2519680"/>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BBAEA692-A1F4-4DAC-B002-D7FDE41B6315}"/>
              </a:ext>
            </a:extLst>
          </p:cNvPr>
          <p:cNvSpPr txBox="1"/>
          <p:nvPr/>
        </p:nvSpPr>
        <p:spPr>
          <a:xfrm>
            <a:off x="1752600" y="6096000"/>
            <a:ext cx="6248400" cy="369332"/>
          </a:xfrm>
          <a:prstGeom prst="rect">
            <a:avLst/>
          </a:prstGeom>
          <a:noFill/>
        </p:spPr>
        <p:txBody>
          <a:bodyPr wrap="square" rtlCol="0">
            <a:spAutoFit/>
          </a:bodyPr>
          <a:lstStyle/>
          <a:p>
            <a:r>
              <a:rPr lang="en-US" sz="1800" dirty="0">
                <a:hlinkClick r:id="rId7"/>
              </a:rPr>
              <a:t>https://www.econedlink.org/resources/collection/fffl-9-12/</a:t>
            </a:r>
            <a:r>
              <a:rPr lang="en-US" sz="1800" dirty="0"/>
              <a:t> </a:t>
            </a:r>
          </a:p>
        </p:txBody>
      </p:sp>
    </p:spTree>
    <p:extLst>
      <p:ext uri="{BB962C8B-B14F-4D97-AF65-F5344CB8AC3E}">
        <p14:creationId xmlns:p14="http://schemas.microsoft.com/office/powerpoint/2010/main" val="2074730864"/>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19994" r="794"/>
          <a:stretch/>
        </p:blipFill>
        <p:spPr>
          <a:xfrm>
            <a:off x="3761072" y="917488"/>
            <a:ext cx="5382927" cy="1066393"/>
          </a:xfrm>
          <a:prstGeom prst="rect">
            <a:avLst/>
          </a:prstGeom>
        </p:spPr>
      </p:pic>
      <p:sp>
        <p:nvSpPr>
          <p:cNvPr id="21" name="Rectangle 20"/>
          <p:cNvSpPr/>
          <p:nvPr/>
        </p:nvSpPr>
        <p:spPr>
          <a:xfrm>
            <a:off x="1" y="5520690"/>
            <a:ext cx="9143999" cy="480060"/>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7EB740"/>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5261" t="14847" r="8883" b="16305"/>
          <a:stretch/>
        </p:blipFill>
        <p:spPr>
          <a:xfrm>
            <a:off x="0" y="1968968"/>
            <a:ext cx="9144000" cy="35661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644" y="1105431"/>
            <a:ext cx="3420644" cy="463285"/>
          </a:xfrm>
          <a:prstGeom prst="rect">
            <a:avLst/>
          </a:prstGeom>
        </p:spPr>
      </p:pic>
      <p:sp>
        <p:nvSpPr>
          <p:cNvPr id="6" name="TextBox 5"/>
          <p:cNvSpPr txBox="1"/>
          <p:nvPr/>
        </p:nvSpPr>
        <p:spPr>
          <a:xfrm>
            <a:off x="651164" y="1568715"/>
            <a:ext cx="2308605" cy="369332"/>
          </a:xfrm>
          <a:prstGeom prst="rect">
            <a:avLst/>
          </a:prstGeom>
          <a:noFill/>
        </p:spPr>
        <p:txBody>
          <a:bodyPr wrap="square" rtlCol="0">
            <a:spAutoFit/>
          </a:bodyPr>
          <a:lstStyle/>
          <a:p>
            <a:r>
              <a:rPr lang="en-US" sz="1800" i="1">
                <a:solidFill>
                  <a:srgbClr val="0873BB"/>
                </a:solidFill>
                <a:latin typeface="Arial" charset="0"/>
                <a:ea typeface="Arial" charset="0"/>
                <a:cs typeface="Arial" charset="0"/>
              </a:rPr>
              <a:t>We’ve gone Virtual!</a:t>
            </a:r>
          </a:p>
        </p:txBody>
      </p:sp>
      <p:sp>
        <p:nvSpPr>
          <p:cNvPr id="9" name="TextBox 8"/>
          <p:cNvSpPr txBox="1"/>
          <p:nvPr/>
        </p:nvSpPr>
        <p:spPr>
          <a:xfrm>
            <a:off x="240644" y="2194443"/>
            <a:ext cx="2625278" cy="2228815"/>
          </a:xfrm>
          <a:prstGeom prst="rect">
            <a:avLst/>
          </a:prstGeom>
          <a:noFill/>
        </p:spPr>
        <p:txBody>
          <a:bodyPr wrap="square" rtlCol="0">
            <a:spAutoFit/>
          </a:bodyPr>
          <a:lstStyle/>
          <a:p>
            <a:pPr>
              <a:lnSpc>
                <a:spcPts val="1350"/>
              </a:lnSpc>
            </a:pPr>
            <a:r>
              <a:rPr lang="en-US" sz="1800">
                <a:solidFill>
                  <a:srgbClr val="CADB2C"/>
                </a:solidFill>
                <a:latin typeface="Arial" charset="0"/>
                <a:ea typeface="Arial" charset="0"/>
                <a:cs typeface="Arial" charset="0"/>
              </a:rPr>
              <a:t>Teach Economics?</a:t>
            </a:r>
          </a:p>
          <a:p>
            <a:pPr>
              <a:lnSpc>
                <a:spcPts val="1350"/>
              </a:lnSpc>
            </a:pPr>
            <a:r>
              <a:rPr lang="en-US" sz="1050" b="1">
                <a:solidFill>
                  <a:schemeClr val="bg1"/>
                </a:solidFill>
                <a:latin typeface="Arial" charset="0"/>
                <a:ea typeface="Arial" charset="0"/>
                <a:cs typeface="Arial" charset="0"/>
              </a:rPr>
              <a:t>Your students may have what it takes to compete in the nation’s only high school economics competition!</a:t>
            </a:r>
          </a:p>
          <a:p>
            <a:pPr>
              <a:lnSpc>
                <a:spcPts val="1350"/>
              </a:lnSpc>
            </a:pPr>
            <a:endParaRPr lang="en-US" sz="1050" b="1">
              <a:solidFill>
                <a:schemeClr val="bg1"/>
              </a:solidFill>
              <a:latin typeface="Arial" charset="0"/>
              <a:ea typeface="Arial" charset="0"/>
              <a:cs typeface="Arial" charset="0"/>
            </a:endParaRPr>
          </a:p>
          <a:p>
            <a:pPr>
              <a:lnSpc>
                <a:spcPts val="1350"/>
              </a:lnSpc>
            </a:pPr>
            <a:r>
              <a:rPr lang="en-US" sz="1800">
                <a:solidFill>
                  <a:srgbClr val="CADB2C"/>
                </a:solidFill>
                <a:latin typeface="Arial" charset="0"/>
                <a:ea typeface="Arial" charset="0"/>
                <a:cs typeface="Arial" charset="0"/>
              </a:rPr>
              <a:t>Why Play?</a:t>
            </a:r>
          </a:p>
          <a:p>
            <a:pPr>
              <a:lnSpc>
                <a:spcPts val="1350"/>
              </a:lnSpc>
            </a:pPr>
            <a:r>
              <a:rPr lang="en-US" sz="1050" b="1">
                <a:solidFill>
                  <a:srgbClr val="CADB2C"/>
                </a:solidFill>
                <a:latin typeface="Arial" charset="0"/>
                <a:ea typeface="Arial" charset="0"/>
                <a:cs typeface="Arial" charset="0"/>
              </a:rPr>
              <a:t>•</a:t>
            </a:r>
            <a:r>
              <a:rPr lang="en-US" sz="1050">
                <a:solidFill>
                  <a:srgbClr val="CADB2C"/>
                </a:solidFill>
                <a:latin typeface="Arial" charset="0"/>
                <a:ea typeface="Arial" charset="0"/>
                <a:cs typeface="Arial" charset="0"/>
              </a:rPr>
              <a:t> </a:t>
            </a:r>
            <a:r>
              <a:rPr lang="en-US" sz="1050">
                <a:solidFill>
                  <a:schemeClr val="bg1"/>
                </a:solidFill>
                <a:latin typeface="Arial" charset="0"/>
                <a:ea typeface="Arial" charset="0"/>
                <a:cs typeface="Arial" charset="0"/>
              </a:rPr>
              <a:t>Fun team learning experience</a:t>
            </a:r>
          </a:p>
          <a:p>
            <a:pPr>
              <a:lnSpc>
                <a:spcPts val="1350"/>
              </a:lnSpc>
            </a:pPr>
            <a:r>
              <a:rPr lang="en-US" sz="1050" b="1">
                <a:solidFill>
                  <a:srgbClr val="CADB2C"/>
                </a:solidFill>
                <a:latin typeface="Arial" charset="0"/>
                <a:ea typeface="Arial" charset="0"/>
                <a:cs typeface="Arial" charset="0"/>
              </a:rPr>
              <a:t>•</a:t>
            </a:r>
            <a:r>
              <a:rPr lang="en-US" sz="1050">
                <a:solidFill>
                  <a:schemeClr val="bg1"/>
                </a:solidFill>
                <a:latin typeface="Arial" charset="0"/>
                <a:ea typeface="Arial" charset="0"/>
                <a:cs typeface="Arial" charset="0"/>
              </a:rPr>
              <a:t> Great for college applications</a:t>
            </a:r>
          </a:p>
          <a:p>
            <a:pPr>
              <a:lnSpc>
                <a:spcPts val="1350"/>
              </a:lnSpc>
            </a:pPr>
            <a:r>
              <a:rPr lang="en-US" sz="1050">
                <a:solidFill>
                  <a:srgbClr val="CADB2C"/>
                </a:solidFill>
                <a:latin typeface="Arial" charset="0"/>
                <a:ea typeface="Arial" charset="0"/>
                <a:cs typeface="Arial" charset="0"/>
              </a:rPr>
              <a:t>•</a:t>
            </a:r>
            <a:r>
              <a:rPr lang="en-US" sz="1050">
                <a:solidFill>
                  <a:schemeClr val="bg1"/>
                </a:solidFill>
                <a:latin typeface="Arial" charset="0"/>
                <a:ea typeface="Arial" charset="0"/>
                <a:cs typeface="Arial" charset="0"/>
              </a:rPr>
              <a:t> No other challenge like this </a:t>
            </a:r>
          </a:p>
          <a:p>
            <a:pPr>
              <a:lnSpc>
                <a:spcPts val="1350"/>
              </a:lnSpc>
            </a:pPr>
            <a:r>
              <a:rPr lang="en-US" sz="1050">
                <a:solidFill>
                  <a:srgbClr val="CADB2C"/>
                </a:solidFill>
                <a:latin typeface="Arial" charset="0"/>
                <a:ea typeface="Arial" charset="0"/>
                <a:cs typeface="Arial" charset="0"/>
              </a:rPr>
              <a:t>•</a:t>
            </a:r>
            <a:r>
              <a:rPr lang="en-US" sz="1050">
                <a:solidFill>
                  <a:schemeClr val="bg1"/>
                </a:solidFill>
                <a:latin typeface="Arial" charset="0"/>
                <a:ea typeface="Arial" charset="0"/>
                <a:cs typeface="Arial" charset="0"/>
              </a:rPr>
              <a:t> Online participation makes access easy</a:t>
            </a:r>
          </a:p>
          <a:p>
            <a:pPr>
              <a:lnSpc>
                <a:spcPts val="1350"/>
              </a:lnSpc>
            </a:pPr>
            <a:r>
              <a:rPr lang="en-US" sz="1050">
                <a:solidFill>
                  <a:srgbClr val="CADB2C"/>
                </a:solidFill>
                <a:latin typeface="Arial" charset="0"/>
                <a:ea typeface="Arial" charset="0"/>
                <a:cs typeface="Arial" charset="0"/>
              </a:rPr>
              <a:t>•</a:t>
            </a:r>
            <a:r>
              <a:rPr lang="en-US" sz="1050">
                <a:solidFill>
                  <a:schemeClr val="bg1"/>
                </a:solidFill>
                <a:latin typeface="Arial" charset="0"/>
                <a:ea typeface="Arial" charset="0"/>
                <a:cs typeface="Arial" charset="0"/>
              </a:rPr>
              <a:t> Chance for cash prizes</a:t>
            </a:r>
          </a:p>
          <a:p>
            <a:endParaRPr lang="en-US" sz="1050">
              <a:solidFill>
                <a:schemeClr val="bg1"/>
              </a:solidFill>
              <a:latin typeface="Arial" charset="0"/>
              <a:ea typeface="Arial" charset="0"/>
              <a:cs typeface="Arial" charset="0"/>
            </a:endParaRPr>
          </a:p>
        </p:txBody>
      </p:sp>
      <p:sp>
        <p:nvSpPr>
          <p:cNvPr id="12" name="TextBox 11"/>
          <p:cNvSpPr txBox="1"/>
          <p:nvPr/>
        </p:nvSpPr>
        <p:spPr>
          <a:xfrm>
            <a:off x="3113785" y="2092651"/>
            <a:ext cx="3217233" cy="3672800"/>
          </a:xfrm>
          <a:prstGeom prst="rect">
            <a:avLst/>
          </a:prstGeom>
          <a:noFill/>
        </p:spPr>
        <p:txBody>
          <a:bodyPr wrap="square" rtlCol="0" anchor="t">
            <a:spAutoFit/>
          </a:bodyPr>
          <a:lstStyle/>
          <a:p>
            <a:r>
              <a:rPr lang="en-US" sz="1800">
                <a:solidFill>
                  <a:srgbClr val="CADB2C"/>
                </a:solidFill>
                <a:latin typeface="Arial" charset="0"/>
                <a:ea typeface="Arial" charset="0"/>
                <a:cs typeface="Arial" charset="0"/>
              </a:rPr>
              <a:t>How it Works</a:t>
            </a:r>
          </a:p>
          <a:p>
            <a:pPr>
              <a:lnSpc>
                <a:spcPts val="1350"/>
              </a:lnSpc>
            </a:pPr>
            <a:r>
              <a:rPr lang="en-US" sz="1200" b="1">
                <a:solidFill>
                  <a:srgbClr val="FFC000"/>
                </a:solidFill>
                <a:latin typeface="Arial" charset="0"/>
                <a:ea typeface="Arial" charset="0"/>
                <a:cs typeface="Arial" charset="0"/>
              </a:rPr>
              <a:t>Teams register </a:t>
            </a:r>
          </a:p>
          <a:p>
            <a:pPr>
              <a:lnSpc>
                <a:spcPts val="1350"/>
              </a:lnSpc>
            </a:pPr>
            <a:r>
              <a:rPr lang="en-US" sz="1050">
                <a:solidFill>
                  <a:schemeClr val="bg1"/>
                </a:solidFill>
                <a:latin typeface="Arial" charset="0"/>
                <a:ea typeface="Arial" charset="0"/>
                <a:cs typeface="Arial" charset="0"/>
              </a:rPr>
              <a:t>Teachers enroll team(s) of 3- 4 high school students from the same school. Multiple teams allowed.</a:t>
            </a:r>
          </a:p>
          <a:p>
            <a:pPr>
              <a:lnSpc>
                <a:spcPts val="675"/>
              </a:lnSpc>
            </a:pPr>
            <a:endParaRPr lang="en-US" sz="1050">
              <a:latin typeface="Arial" charset="0"/>
              <a:ea typeface="Arial" charset="0"/>
              <a:cs typeface="Arial" charset="0"/>
            </a:endParaRPr>
          </a:p>
          <a:p>
            <a:pPr>
              <a:lnSpc>
                <a:spcPts val="1350"/>
              </a:lnSpc>
            </a:pPr>
            <a:r>
              <a:rPr lang="en-US" sz="1200" b="1">
                <a:solidFill>
                  <a:srgbClr val="FFC000"/>
                </a:solidFill>
                <a:latin typeface="Arial" charset="0"/>
                <a:ea typeface="Arial" charset="0"/>
                <a:cs typeface="Arial" charset="0"/>
              </a:rPr>
              <a:t>Teams compete within their state</a:t>
            </a:r>
          </a:p>
          <a:p>
            <a:pPr>
              <a:lnSpc>
                <a:spcPts val="1350"/>
              </a:lnSpc>
            </a:pPr>
            <a:r>
              <a:rPr lang="en-US" sz="1050">
                <a:solidFill>
                  <a:schemeClr val="bg1"/>
                </a:solidFill>
                <a:latin typeface="Arial" charset="0"/>
                <a:ea typeface="Arial" charset="0"/>
                <a:cs typeface="Arial" charset="0"/>
              </a:rPr>
              <a:t>Compete to win your state competition for a </a:t>
            </a:r>
            <a:br>
              <a:rPr lang="en-US" sz="1050">
                <a:solidFill>
                  <a:schemeClr val="bg1"/>
                </a:solidFill>
                <a:latin typeface="Arial" charset="0"/>
                <a:ea typeface="Arial" charset="0"/>
                <a:cs typeface="Arial" charset="0"/>
              </a:rPr>
            </a:br>
            <a:r>
              <a:rPr lang="en-US" sz="1050">
                <a:solidFill>
                  <a:schemeClr val="bg1"/>
                </a:solidFill>
                <a:latin typeface="Arial" charset="0"/>
                <a:ea typeface="Arial" charset="0"/>
                <a:cs typeface="Arial" charset="0"/>
              </a:rPr>
              <a:t>chance to advance to the National Semi-Finals.</a:t>
            </a:r>
          </a:p>
          <a:p>
            <a:pPr>
              <a:lnSpc>
                <a:spcPts val="675"/>
              </a:lnSpc>
            </a:pPr>
            <a:endParaRPr lang="en-US" sz="1050" b="1">
              <a:latin typeface="Arial" charset="0"/>
              <a:ea typeface="Arial" charset="0"/>
              <a:cs typeface="Arial" charset="0"/>
            </a:endParaRPr>
          </a:p>
          <a:p>
            <a:pPr>
              <a:lnSpc>
                <a:spcPts val="1350"/>
              </a:lnSpc>
            </a:pPr>
            <a:r>
              <a:rPr lang="en-US" sz="1200" b="1">
                <a:solidFill>
                  <a:srgbClr val="FFC000"/>
                </a:solidFill>
                <a:latin typeface="Arial" charset="0"/>
                <a:ea typeface="Arial" charset="0"/>
                <a:cs typeface="Arial" charset="0"/>
              </a:rPr>
              <a:t>National Semi-Finals:  May 3-20, 2021</a:t>
            </a:r>
          </a:p>
          <a:p>
            <a:pPr>
              <a:lnSpc>
                <a:spcPts val="1350"/>
              </a:lnSpc>
            </a:pPr>
            <a:r>
              <a:rPr lang="en-US" sz="1050">
                <a:solidFill>
                  <a:schemeClr val="bg1"/>
                </a:solidFill>
                <a:latin typeface="Arial" charset="0"/>
                <a:ea typeface="Arial" charset="0"/>
                <a:cs typeface="Arial" charset="0"/>
              </a:rPr>
              <a:t>Teams answer multiple-choice questions on macroeconomics, microeconomics, and international &amp; current events.</a:t>
            </a:r>
          </a:p>
          <a:p>
            <a:pPr>
              <a:lnSpc>
                <a:spcPts val="675"/>
              </a:lnSpc>
            </a:pPr>
            <a:endParaRPr lang="en-US" sz="1050" b="1">
              <a:latin typeface="Arial" charset="0"/>
              <a:ea typeface="Arial" charset="0"/>
              <a:cs typeface="Arial" charset="0"/>
            </a:endParaRPr>
          </a:p>
          <a:p>
            <a:pPr>
              <a:lnSpc>
                <a:spcPts val="1350"/>
              </a:lnSpc>
            </a:pPr>
            <a:r>
              <a:rPr lang="en-US" sz="1200" b="1">
                <a:solidFill>
                  <a:srgbClr val="FFC000"/>
                </a:solidFill>
                <a:latin typeface="Arial" charset="0"/>
                <a:ea typeface="Arial" charset="0"/>
                <a:cs typeface="Arial" charset="0"/>
              </a:rPr>
              <a:t>National Finals: May 22-24, 2021</a:t>
            </a:r>
          </a:p>
          <a:p>
            <a:pPr>
              <a:lnSpc>
                <a:spcPts val="1350"/>
              </a:lnSpc>
            </a:pPr>
            <a:r>
              <a:rPr lang="en-US" sz="1050">
                <a:solidFill>
                  <a:schemeClr val="bg1"/>
                </a:solidFill>
                <a:latin typeface="Arial" charset="0"/>
                <a:ea typeface="Arial" charset="0"/>
                <a:cs typeface="Arial" charset="0"/>
              </a:rPr>
              <a:t>Teams analyze an economic issue and present their solution. Top teams engage in the Finals Quiz Bowl where they face-off answering questions to claim the National Title.</a:t>
            </a:r>
          </a:p>
          <a:p>
            <a:endParaRPr lang="en-US" sz="1050">
              <a:solidFill>
                <a:schemeClr val="bg1"/>
              </a:solidFill>
              <a:latin typeface="Arial" charset="0"/>
              <a:ea typeface="Arial" charset="0"/>
              <a:cs typeface="Arial" charset="0"/>
            </a:endParaRPr>
          </a:p>
        </p:txBody>
      </p:sp>
      <p:sp>
        <p:nvSpPr>
          <p:cNvPr id="13" name="TextBox 12"/>
          <p:cNvSpPr txBox="1"/>
          <p:nvPr/>
        </p:nvSpPr>
        <p:spPr>
          <a:xfrm>
            <a:off x="6555409" y="3698687"/>
            <a:ext cx="2356982" cy="1810752"/>
          </a:xfrm>
          <a:prstGeom prst="rect">
            <a:avLst/>
          </a:prstGeom>
          <a:noFill/>
        </p:spPr>
        <p:txBody>
          <a:bodyPr wrap="square" rtlCol="0">
            <a:spAutoFit/>
          </a:bodyPr>
          <a:lstStyle/>
          <a:p>
            <a:pPr>
              <a:lnSpc>
                <a:spcPts val="1800"/>
              </a:lnSpc>
            </a:pPr>
            <a:r>
              <a:rPr lang="en-US" sz="1800">
                <a:solidFill>
                  <a:srgbClr val="CADB2A"/>
                </a:solidFill>
                <a:latin typeface="Arial" charset="0"/>
                <a:ea typeface="Arial" charset="0"/>
                <a:cs typeface="Arial" charset="0"/>
              </a:rPr>
              <a:t>Two divisions based on experience level</a:t>
            </a:r>
            <a:r>
              <a:rPr lang="en-US" sz="1800" b="1">
                <a:solidFill>
                  <a:srgbClr val="74BEE9"/>
                </a:solidFill>
                <a:latin typeface="Arial" charset="0"/>
                <a:ea typeface="Arial" charset="0"/>
                <a:cs typeface="Arial" charset="0"/>
              </a:rPr>
              <a:t> </a:t>
            </a:r>
            <a:endParaRPr lang="en-US" sz="1800" b="1">
              <a:latin typeface="Arial" charset="0"/>
              <a:ea typeface="Arial" charset="0"/>
              <a:cs typeface="Arial" charset="0"/>
            </a:endParaRPr>
          </a:p>
          <a:p>
            <a:pPr>
              <a:lnSpc>
                <a:spcPts val="675"/>
              </a:lnSpc>
            </a:pPr>
            <a:endParaRPr lang="en-US" sz="1050" b="1">
              <a:solidFill>
                <a:schemeClr val="bg1"/>
              </a:solidFill>
              <a:latin typeface="Arial" charset="0"/>
              <a:ea typeface="Arial" charset="0"/>
              <a:cs typeface="Arial" charset="0"/>
            </a:endParaRPr>
          </a:p>
          <a:p>
            <a:pPr>
              <a:lnSpc>
                <a:spcPts val="1200"/>
              </a:lnSpc>
            </a:pPr>
            <a:r>
              <a:rPr lang="en-US" sz="1050" b="1">
                <a:solidFill>
                  <a:schemeClr val="bg1"/>
                </a:solidFill>
                <a:latin typeface="Arial" charset="0"/>
                <a:ea typeface="Arial" charset="0"/>
                <a:cs typeface="Arial" charset="0"/>
              </a:rPr>
              <a:t>David Ricardo </a:t>
            </a:r>
            <a:r>
              <a:rPr lang="en-US" sz="1050">
                <a:solidFill>
                  <a:schemeClr val="bg1"/>
                </a:solidFill>
                <a:latin typeface="Arial" charset="0"/>
                <a:ea typeface="Arial" charset="0"/>
                <a:cs typeface="Arial" charset="0"/>
              </a:rPr>
              <a:t>for first-time competitors who have taken no more than one economics course.</a:t>
            </a:r>
          </a:p>
          <a:p>
            <a:pPr>
              <a:lnSpc>
                <a:spcPts val="675"/>
              </a:lnSpc>
            </a:pPr>
            <a:endParaRPr lang="en-US" sz="1050" b="1">
              <a:solidFill>
                <a:schemeClr val="bg1"/>
              </a:solidFill>
              <a:latin typeface="Arial" charset="0"/>
              <a:ea typeface="Arial" charset="0"/>
              <a:cs typeface="Arial" charset="0"/>
            </a:endParaRPr>
          </a:p>
          <a:p>
            <a:pPr>
              <a:lnSpc>
                <a:spcPts val="1200"/>
              </a:lnSpc>
            </a:pPr>
            <a:r>
              <a:rPr lang="en-US" sz="1050" b="1">
                <a:solidFill>
                  <a:schemeClr val="bg1"/>
                </a:solidFill>
                <a:latin typeface="Arial" charset="0"/>
                <a:ea typeface="Arial" charset="0"/>
                <a:cs typeface="Arial" charset="0"/>
              </a:rPr>
              <a:t>Adam Smith </a:t>
            </a:r>
            <a:r>
              <a:rPr lang="en-US" sz="1050">
                <a:solidFill>
                  <a:schemeClr val="bg1"/>
                </a:solidFill>
                <a:latin typeface="Arial" charset="0"/>
                <a:ea typeface="Arial" charset="0"/>
                <a:cs typeface="Arial" charset="0"/>
              </a:rPr>
              <a:t>for returning competitors, AP, International Baccalaureate, and honors students.</a:t>
            </a:r>
          </a:p>
        </p:txBody>
      </p:sp>
      <p:sp>
        <p:nvSpPr>
          <p:cNvPr id="14" name="TextBox 13"/>
          <p:cNvSpPr txBox="1"/>
          <p:nvPr/>
        </p:nvSpPr>
        <p:spPr>
          <a:xfrm>
            <a:off x="240643" y="5578571"/>
            <a:ext cx="5738459" cy="369332"/>
          </a:xfrm>
          <a:prstGeom prst="rect">
            <a:avLst/>
          </a:prstGeom>
          <a:noFill/>
        </p:spPr>
        <p:txBody>
          <a:bodyPr wrap="square" rtlCol="0">
            <a:spAutoFit/>
          </a:bodyPr>
          <a:lstStyle/>
          <a:p>
            <a:r>
              <a:rPr lang="en-US" sz="1800">
                <a:solidFill>
                  <a:schemeClr val="bg1"/>
                </a:solidFill>
                <a:latin typeface="Arial" charset="0"/>
                <a:ea typeface="Arial" charset="0"/>
                <a:cs typeface="Arial" charset="0"/>
              </a:rPr>
              <a:t>Register Today at </a:t>
            </a:r>
            <a:r>
              <a:rPr lang="en-US" sz="1800" b="1">
                <a:solidFill>
                  <a:schemeClr val="bg1"/>
                </a:solidFill>
                <a:latin typeface="Arial" charset="0"/>
                <a:ea typeface="Arial" charset="0"/>
                <a:cs typeface="Arial" charset="0"/>
              </a:rPr>
              <a:t>NationalEconomicsChallenge.org</a:t>
            </a:r>
          </a:p>
        </p:txBody>
      </p:sp>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1658" t="10018" r="3696" b="12060"/>
          <a:stretch/>
        </p:blipFill>
        <p:spPr>
          <a:xfrm>
            <a:off x="6578881" y="2079213"/>
            <a:ext cx="1340305" cy="1544855"/>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4856" y="5589133"/>
            <a:ext cx="705005" cy="368855"/>
          </a:xfrm>
          <a:prstGeom prst="rect">
            <a:avLst/>
          </a:prstGeom>
        </p:spPr>
      </p:pic>
      <p:sp>
        <p:nvSpPr>
          <p:cNvPr id="7" name="Rectangle 6"/>
          <p:cNvSpPr/>
          <p:nvPr/>
        </p:nvSpPr>
        <p:spPr>
          <a:xfrm>
            <a:off x="0" y="857251"/>
            <a:ext cx="9144000" cy="74140"/>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7EB740"/>
              </a:solidFill>
            </a:endParaRPr>
          </a:p>
        </p:txBody>
      </p:sp>
    </p:spTree>
    <p:extLst>
      <p:ext uri="{BB962C8B-B14F-4D97-AF65-F5344CB8AC3E}">
        <p14:creationId xmlns:p14="http://schemas.microsoft.com/office/powerpoint/2010/main" val="14922390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 y="1973382"/>
            <a:ext cx="6257926" cy="1360816"/>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7EB740"/>
              </a:solidFill>
            </a:endParaRPr>
          </a:p>
        </p:txBody>
      </p:sp>
      <p:sp>
        <p:nvSpPr>
          <p:cNvPr id="24" name="Rectangle 23"/>
          <p:cNvSpPr/>
          <p:nvPr/>
        </p:nvSpPr>
        <p:spPr>
          <a:xfrm>
            <a:off x="-1" y="3325932"/>
            <a:ext cx="9143998" cy="2220439"/>
          </a:xfrm>
          <a:prstGeom prst="rect">
            <a:avLst/>
          </a:prstGeom>
          <a:solidFill>
            <a:srgbClr val="084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7EB740"/>
              </a:solidFill>
            </a:endParaRPr>
          </a:p>
        </p:txBody>
      </p:sp>
      <p:sp>
        <p:nvSpPr>
          <p:cNvPr id="21" name="Rectangle 20"/>
          <p:cNvSpPr/>
          <p:nvPr/>
        </p:nvSpPr>
        <p:spPr>
          <a:xfrm>
            <a:off x="1" y="5517381"/>
            <a:ext cx="9143999" cy="483369"/>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7EB740"/>
              </a:solidFill>
            </a:endParaRPr>
          </a:p>
        </p:txBody>
      </p:sp>
      <p:sp>
        <p:nvSpPr>
          <p:cNvPr id="14" name="TextBox 13"/>
          <p:cNvSpPr txBox="1"/>
          <p:nvPr/>
        </p:nvSpPr>
        <p:spPr>
          <a:xfrm>
            <a:off x="240643" y="5578571"/>
            <a:ext cx="5738459" cy="369332"/>
          </a:xfrm>
          <a:prstGeom prst="rect">
            <a:avLst/>
          </a:prstGeom>
          <a:noFill/>
        </p:spPr>
        <p:txBody>
          <a:bodyPr wrap="square" rtlCol="0">
            <a:spAutoFit/>
          </a:bodyPr>
          <a:lstStyle/>
          <a:p>
            <a:r>
              <a:rPr lang="en-US" sz="1800" b="1">
                <a:solidFill>
                  <a:schemeClr val="bg1"/>
                </a:solidFill>
                <a:latin typeface="Arial" charset="0"/>
                <a:ea typeface="Arial" charset="0"/>
                <a:cs typeface="Arial" charset="0"/>
              </a:rPr>
              <a:t>personalfinancechallenge.org</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4856" y="5589133"/>
            <a:ext cx="705005" cy="36885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211" y="1053690"/>
            <a:ext cx="474290" cy="81209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6918" y="1046765"/>
            <a:ext cx="2912432" cy="833114"/>
          </a:xfrm>
          <a:prstGeom prst="rect">
            <a:avLst/>
          </a:prstGeom>
        </p:spPr>
      </p:pic>
      <p:sp>
        <p:nvSpPr>
          <p:cNvPr id="8" name="TextBox 7"/>
          <p:cNvSpPr txBox="1"/>
          <p:nvPr/>
        </p:nvSpPr>
        <p:spPr>
          <a:xfrm>
            <a:off x="0" y="2398284"/>
            <a:ext cx="4034118" cy="584968"/>
          </a:xfrm>
          <a:prstGeom prst="rect">
            <a:avLst/>
          </a:prstGeom>
          <a:noFill/>
        </p:spPr>
        <p:txBody>
          <a:bodyPr wrap="square" rtlCol="0">
            <a:spAutoFit/>
          </a:bodyPr>
          <a:lstStyle/>
          <a:p>
            <a:pPr algn="ctr">
              <a:lnSpc>
                <a:spcPts val="2025"/>
              </a:lnSpc>
            </a:pPr>
            <a:r>
              <a:rPr lang="en-US" sz="1500">
                <a:solidFill>
                  <a:schemeClr val="bg1"/>
                </a:solidFill>
                <a:latin typeface="Arial" charset="0"/>
                <a:ea typeface="Arial" charset="0"/>
                <a:cs typeface="Arial" charset="0"/>
              </a:rPr>
              <a:t>FIND YOUR LOCAL COMPETITION</a:t>
            </a:r>
            <a:br>
              <a:rPr lang="en-US" sz="1500">
                <a:solidFill>
                  <a:schemeClr val="bg1"/>
                </a:solidFill>
                <a:latin typeface="Arial" charset="0"/>
                <a:ea typeface="Arial" charset="0"/>
                <a:cs typeface="Arial" charset="0"/>
              </a:rPr>
            </a:br>
            <a:r>
              <a:rPr lang="en-US" sz="1500">
                <a:solidFill>
                  <a:schemeClr val="bg1"/>
                </a:solidFill>
                <a:latin typeface="Arial" charset="0"/>
                <a:ea typeface="Arial" charset="0"/>
                <a:cs typeface="Arial" charset="0"/>
              </a:rPr>
              <a:t>AND REGISTER TODAY!</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4118" y="1973381"/>
            <a:ext cx="1360648" cy="1352552"/>
          </a:xfrm>
          <a:prstGeom prst="rect">
            <a:avLst/>
          </a:prstGeom>
        </p:spPr>
      </p:pic>
      <p:sp>
        <p:nvSpPr>
          <p:cNvPr id="17" name="TextBox 16"/>
          <p:cNvSpPr txBox="1"/>
          <p:nvPr/>
        </p:nvSpPr>
        <p:spPr>
          <a:xfrm>
            <a:off x="311299" y="3424072"/>
            <a:ext cx="5449421" cy="1772280"/>
          </a:xfrm>
          <a:prstGeom prst="rect">
            <a:avLst/>
          </a:prstGeom>
          <a:noFill/>
        </p:spPr>
        <p:txBody>
          <a:bodyPr wrap="square" rtlCol="0">
            <a:spAutoFit/>
          </a:bodyPr>
          <a:lstStyle/>
          <a:p>
            <a:pPr>
              <a:lnSpc>
                <a:spcPts val="1275"/>
              </a:lnSpc>
              <a:spcAft>
                <a:spcPts val="450"/>
              </a:spcAft>
            </a:pPr>
            <a:r>
              <a:rPr lang="en-US" sz="1050">
                <a:solidFill>
                  <a:schemeClr val="bg1"/>
                </a:solidFill>
                <a:latin typeface="Arial" charset="0"/>
                <a:ea typeface="Arial" charset="0"/>
                <a:cs typeface="Arial" charset="0"/>
              </a:rPr>
              <a:t>The National Personal Finance Challenge is a competition that provides high school students with an exciting and motivating opportunity to build, apply, and demonstrate their knowledge of money management.</a:t>
            </a:r>
          </a:p>
          <a:p>
            <a:pPr>
              <a:lnSpc>
                <a:spcPts val="1275"/>
              </a:lnSpc>
              <a:spcAft>
                <a:spcPts val="450"/>
              </a:spcAft>
            </a:pPr>
            <a:r>
              <a:rPr lang="en-US" sz="1050">
                <a:solidFill>
                  <a:schemeClr val="bg1"/>
                </a:solidFill>
                <a:latin typeface="Arial" charset="0"/>
                <a:ea typeface="Arial" charset="0"/>
                <a:cs typeface="Arial" charset="0"/>
              </a:rPr>
              <a:t>Through online exams and a personal finance simulation, teams showcase their expertise in earning income, buying goods and services, saving, using credit, investing, as well as protecting and insuring.</a:t>
            </a:r>
          </a:p>
          <a:p>
            <a:pPr>
              <a:lnSpc>
                <a:spcPts val="1275"/>
              </a:lnSpc>
              <a:spcAft>
                <a:spcPts val="450"/>
              </a:spcAft>
            </a:pPr>
            <a:r>
              <a:rPr lang="en-US" sz="1050">
                <a:solidFill>
                  <a:schemeClr val="bg1"/>
                </a:solidFill>
                <a:latin typeface="Arial" charset="0"/>
                <a:ea typeface="Arial" charset="0"/>
                <a:cs typeface="Arial" charset="0"/>
              </a:rPr>
              <a:t>Teams of up to four students, with one teacher/coach, can qualify to represent their state at the National Personal Finance Challenge by winning their local competition.</a:t>
            </a:r>
          </a:p>
          <a:p>
            <a:pPr>
              <a:lnSpc>
                <a:spcPts val="1200"/>
              </a:lnSpc>
              <a:spcAft>
                <a:spcPts val="300"/>
              </a:spcAft>
            </a:pPr>
            <a:endParaRPr lang="en-US" sz="1050">
              <a:solidFill>
                <a:schemeClr val="bg1"/>
              </a:solidFill>
              <a:latin typeface="Arial" charset="0"/>
              <a:ea typeface="Arial" charset="0"/>
              <a:cs typeface="Arial" charset="0"/>
            </a:endParaRPr>
          </a:p>
        </p:txBody>
      </p:sp>
      <p:sp>
        <p:nvSpPr>
          <p:cNvPr id="22" name="TextBox 21"/>
          <p:cNvSpPr txBox="1"/>
          <p:nvPr/>
        </p:nvSpPr>
        <p:spPr>
          <a:xfrm>
            <a:off x="1248559" y="4961008"/>
            <a:ext cx="5275281" cy="415498"/>
          </a:xfrm>
          <a:prstGeom prst="rect">
            <a:avLst/>
          </a:prstGeom>
          <a:noFill/>
        </p:spPr>
        <p:txBody>
          <a:bodyPr wrap="square" rtlCol="0" anchor="t">
            <a:spAutoFit/>
          </a:bodyPr>
          <a:lstStyle/>
          <a:p>
            <a:r>
              <a:rPr lang="en-US" sz="1050" b="1">
                <a:solidFill>
                  <a:srgbClr val="CADB2C"/>
                </a:solidFill>
                <a:latin typeface="Arial" charset="0"/>
                <a:ea typeface="Arial" charset="0"/>
                <a:cs typeface="Arial" charset="0"/>
              </a:rPr>
              <a:t>Semi-Finals:</a:t>
            </a:r>
            <a:r>
              <a:rPr lang="en-US" sz="1050" b="1">
                <a:solidFill>
                  <a:schemeClr val="bg1"/>
                </a:solidFill>
                <a:latin typeface="Arial" charset="0"/>
                <a:ea typeface="Arial" charset="0"/>
                <a:cs typeface="Arial" charset="0"/>
              </a:rPr>
              <a:t> </a:t>
            </a:r>
            <a:r>
              <a:rPr lang="en-US" sz="1050">
                <a:solidFill>
                  <a:schemeClr val="bg1"/>
                </a:solidFill>
                <a:latin typeface="Arial" charset="0"/>
                <a:ea typeface="Arial" charset="0"/>
                <a:cs typeface="Arial" charset="0"/>
              </a:rPr>
              <a:t>First round elimination via online multiple-choice questions.</a:t>
            </a:r>
          </a:p>
          <a:p>
            <a:r>
              <a:rPr lang="en-US" sz="1050" b="1">
                <a:solidFill>
                  <a:srgbClr val="CADB2C"/>
                </a:solidFill>
                <a:latin typeface="Arial" charset="0"/>
                <a:ea typeface="Arial" charset="0"/>
                <a:cs typeface="Arial" charset="0"/>
              </a:rPr>
              <a:t>Finals:</a:t>
            </a:r>
            <a:r>
              <a:rPr lang="en-US" sz="1050" b="1">
                <a:solidFill>
                  <a:schemeClr val="bg1"/>
                </a:solidFill>
                <a:latin typeface="Arial" charset="0"/>
                <a:ea typeface="Arial" charset="0"/>
                <a:cs typeface="Arial" charset="0"/>
              </a:rPr>
              <a:t> </a:t>
            </a:r>
            <a:r>
              <a:rPr lang="en-US" sz="1050">
                <a:solidFill>
                  <a:schemeClr val="bg1"/>
                </a:solidFill>
                <a:latin typeface="Arial" charset="0"/>
                <a:ea typeface="Arial" charset="0"/>
                <a:cs typeface="Arial" charset="0"/>
              </a:rPr>
              <a:t>Case study round virtually co-hosted by the Cleveland Fed on June 3.</a:t>
            </a:r>
          </a:p>
        </p:txBody>
      </p:sp>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l="19199" t="8792" b="18140"/>
          <a:stretch/>
        </p:blipFill>
        <p:spPr>
          <a:xfrm>
            <a:off x="387146" y="5003492"/>
            <a:ext cx="893308" cy="298459"/>
          </a:xfrm>
          <a:prstGeom prst="rect">
            <a:avLst/>
          </a:prstGeom>
        </p:spPr>
      </p:pic>
      <p:sp>
        <p:nvSpPr>
          <p:cNvPr id="23" name="TextBox 22"/>
          <p:cNvSpPr txBox="1"/>
          <p:nvPr/>
        </p:nvSpPr>
        <p:spPr>
          <a:xfrm>
            <a:off x="359490" y="5042645"/>
            <a:ext cx="934682" cy="415498"/>
          </a:xfrm>
          <a:prstGeom prst="rect">
            <a:avLst/>
          </a:prstGeom>
          <a:noFill/>
        </p:spPr>
        <p:txBody>
          <a:bodyPr wrap="square" rtlCol="0">
            <a:spAutoFit/>
          </a:bodyPr>
          <a:lstStyle/>
          <a:p>
            <a:r>
              <a:rPr lang="en-US" sz="1050" b="1">
                <a:solidFill>
                  <a:schemeClr val="bg1"/>
                </a:solidFill>
                <a:latin typeface="Arial" charset="0"/>
                <a:ea typeface="Arial" charset="0"/>
                <a:cs typeface="Arial" charset="0"/>
              </a:rPr>
              <a:t>NATIONALS</a:t>
            </a:r>
          </a:p>
        </p:txBody>
      </p:sp>
      <p:pic>
        <p:nvPicPr>
          <p:cNvPr id="25" name="Picture 24"/>
          <p:cNvPicPr>
            <a:picLocks noChangeAspect="1"/>
          </p:cNvPicPr>
          <p:nvPr/>
        </p:nvPicPr>
        <p:blipFill rotWithShape="1">
          <a:blip r:embed="rId7">
            <a:extLst>
              <a:ext uri="{28A0092B-C50C-407E-A947-70E740481C1C}">
                <a14:useLocalDpi xmlns:a14="http://schemas.microsoft.com/office/drawing/2010/main" val="0"/>
              </a:ext>
            </a:extLst>
          </a:blip>
          <a:srcRect l="10679" t="10428" r="10998" b="9244"/>
          <a:stretch/>
        </p:blipFill>
        <p:spPr>
          <a:xfrm>
            <a:off x="5979102" y="954739"/>
            <a:ext cx="3164895" cy="4636979"/>
          </a:xfrm>
          <a:prstGeom prst="rect">
            <a:avLst/>
          </a:prstGeom>
        </p:spPr>
      </p:pic>
      <p:sp>
        <p:nvSpPr>
          <p:cNvPr id="7" name="Rectangle 6"/>
          <p:cNvSpPr/>
          <p:nvPr/>
        </p:nvSpPr>
        <p:spPr>
          <a:xfrm>
            <a:off x="0" y="857251"/>
            <a:ext cx="9144000" cy="109185"/>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7EB740"/>
              </a:solidFill>
            </a:endParaRPr>
          </a:p>
        </p:txBody>
      </p:sp>
    </p:spTree>
    <p:extLst>
      <p:ext uri="{BB962C8B-B14F-4D97-AF65-F5344CB8AC3E}">
        <p14:creationId xmlns:p14="http://schemas.microsoft.com/office/powerpoint/2010/main" val="332948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 y="1973382"/>
            <a:ext cx="5618752" cy="1360816"/>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a:t>Winners receive: </a:t>
            </a:r>
          </a:p>
          <a:p>
            <a:pPr marL="214313" indent="-214313">
              <a:buFont typeface="Arial" panose="020B0604020202020204" pitchFamily="34" charset="0"/>
              <a:buChar char="•"/>
            </a:pPr>
            <a:r>
              <a:rPr lang="en-US" sz="1500" b="1"/>
              <a:t>A cash award of $5,000</a:t>
            </a:r>
            <a:endParaRPr lang="en-US" sz="1500"/>
          </a:p>
          <a:p>
            <a:pPr marL="214313" indent="-214313">
              <a:buFont typeface="Arial" panose="020B0604020202020204" pitchFamily="34" charset="0"/>
              <a:buChar char="•"/>
            </a:pPr>
            <a:r>
              <a:rPr lang="en-US" sz="1500" b="1"/>
              <a:t>A cash award of $2,500 for their school to support economic education</a:t>
            </a:r>
            <a:endParaRPr lang="en-US" sz="1500"/>
          </a:p>
          <a:p>
            <a:pPr marL="214313" indent="-214313">
              <a:buFont typeface="Arial" panose="020B0604020202020204" pitchFamily="34" charset="0"/>
              <a:buChar char="•"/>
            </a:pPr>
            <a:r>
              <a:rPr lang="en-US" sz="1500" b="1"/>
              <a:t>Recognition at our annual Visionary Awards convening. </a:t>
            </a:r>
          </a:p>
          <a:p>
            <a:endParaRPr lang="en-US" sz="1200"/>
          </a:p>
        </p:txBody>
      </p:sp>
      <p:sp>
        <p:nvSpPr>
          <p:cNvPr id="24" name="Rectangle 23"/>
          <p:cNvSpPr/>
          <p:nvPr/>
        </p:nvSpPr>
        <p:spPr>
          <a:xfrm>
            <a:off x="-1" y="3315570"/>
            <a:ext cx="9143998" cy="2220439"/>
          </a:xfrm>
          <a:prstGeom prst="rect">
            <a:avLst/>
          </a:prstGeom>
          <a:solidFill>
            <a:srgbClr val="084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7EB740"/>
              </a:solidFill>
            </a:endParaRPr>
          </a:p>
        </p:txBody>
      </p:sp>
      <p:sp>
        <p:nvSpPr>
          <p:cNvPr id="21" name="Rectangle 20"/>
          <p:cNvSpPr/>
          <p:nvPr/>
        </p:nvSpPr>
        <p:spPr>
          <a:xfrm>
            <a:off x="1" y="5517381"/>
            <a:ext cx="9143999" cy="483369"/>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7EB74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211" y="1053690"/>
            <a:ext cx="474290" cy="812090"/>
          </a:xfrm>
          <a:prstGeom prst="rect">
            <a:avLst/>
          </a:prstGeom>
        </p:spPr>
      </p:pic>
      <p:sp>
        <p:nvSpPr>
          <p:cNvPr id="8" name="TextBox 7"/>
          <p:cNvSpPr txBox="1"/>
          <p:nvPr/>
        </p:nvSpPr>
        <p:spPr>
          <a:xfrm>
            <a:off x="1379742" y="1044145"/>
            <a:ext cx="4034118" cy="1338828"/>
          </a:xfrm>
          <a:prstGeom prst="rect">
            <a:avLst/>
          </a:prstGeom>
          <a:noFill/>
        </p:spPr>
        <p:txBody>
          <a:bodyPr wrap="square" rtlCol="0">
            <a:spAutoFit/>
          </a:bodyPr>
          <a:lstStyle/>
          <a:p>
            <a:pPr algn="ctr">
              <a:spcBef>
                <a:spcPts val="450"/>
              </a:spcBef>
              <a:spcAft>
                <a:spcPts val="450"/>
              </a:spcAft>
            </a:pPr>
            <a:r>
              <a:rPr lang="en-US" sz="2700">
                <a:solidFill>
                  <a:srgbClr val="0070C0"/>
                </a:solidFill>
                <a:latin typeface="Arial" charset="0"/>
                <a:ea typeface="Arial" charset="0"/>
                <a:cs typeface="Arial" charset="0"/>
              </a:rPr>
              <a:t>The 2021 Sloan Teaching Champion Award</a:t>
            </a:r>
          </a:p>
        </p:txBody>
      </p:sp>
      <p:sp>
        <p:nvSpPr>
          <p:cNvPr id="17" name="TextBox 16"/>
          <p:cNvSpPr txBox="1"/>
          <p:nvPr/>
        </p:nvSpPr>
        <p:spPr>
          <a:xfrm>
            <a:off x="0" y="3309725"/>
            <a:ext cx="9144000" cy="2530757"/>
          </a:xfrm>
          <a:prstGeom prst="rect">
            <a:avLst/>
          </a:prstGeom>
          <a:noFill/>
        </p:spPr>
        <p:txBody>
          <a:bodyPr wrap="square" lIns="68580" tIns="34290" rIns="68580" bIns="34290" rtlCol="0" anchor="t">
            <a:spAutoFit/>
          </a:bodyPr>
          <a:lstStyle/>
          <a:p>
            <a:pPr algn="ctr"/>
            <a:r>
              <a:rPr lang="en-US" sz="1125">
                <a:solidFill>
                  <a:schemeClr val="bg1"/>
                </a:solidFill>
              </a:rPr>
              <a:t>This award promotes economic education by honoring three outstanding teachers who incorporate exemplary teaching techniques that improve their students’ economic understanding in and out of the classroom.</a:t>
            </a:r>
          </a:p>
          <a:p>
            <a:pPr algn="ctr"/>
            <a:r>
              <a:rPr lang="en-US" sz="1125">
                <a:solidFill>
                  <a:schemeClr val="bg1"/>
                </a:solidFill>
              </a:rPr>
              <a:t>This award is open to New York metropolitan area high school teachers of all subjects, not just teachers of economics. Applicants must demonstrate how they integrate economics into their teaching.</a:t>
            </a:r>
          </a:p>
          <a:p>
            <a:pPr algn="ctr"/>
            <a:r>
              <a:rPr lang="en-US" sz="1125" b="1" u="sng">
                <a:solidFill>
                  <a:schemeClr val="bg1"/>
                </a:solidFill>
              </a:rPr>
              <a:t>Sound like you or someone you know?</a:t>
            </a:r>
          </a:p>
          <a:p>
            <a:pPr algn="ctr"/>
            <a:r>
              <a:rPr lang="en-US" sz="1125">
                <a:solidFill>
                  <a:schemeClr val="bg1"/>
                </a:solidFill>
              </a:rPr>
              <a:t>Applicants must teach in one of the</a:t>
            </a:r>
          </a:p>
          <a:p>
            <a:pPr algn="ctr"/>
            <a:r>
              <a:rPr lang="en-US" sz="1125">
                <a:solidFill>
                  <a:schemeClr val="bg1"/>
                </a:solidFill>
              </a:rPr>
              <a:t>Twelve </a:t>
            </a:r>
            <a:r>
              <a:rPr lang="en-US" sz="1125" b="1">
                <a:solidFill>
                  <a:schemeClr val="bg1"/>
                </a:solidFill>
              </a:rPr>
              <a:t>New York</a:t>
            </a:r>
            <a:r>
              <a:rPr lang="en-US" sz="1125">
                <a:solidFill>
                  <a:schemeClr val="bg1"/>
                </a:solidFill>
              </a:rPr>
              <a:t> state counties (New York, Kings, Bronx, Richmond, Queens, Nassau, Suffolk, Westchester, Putnam, Rockland, Orange and Dutchess)</a:t>
            </a:r>
            <a:endParaRPr lang="en-US" sz="1125">
              <a:solidFill>
                <a:schemeClr val="bg1"/>
              </a:solidFill>
              <a:cs typeface="Calibri"/>
            </a:endParaRPr>
          </a:p>
          <a:p>
            <a:pPr algn="ctr"/>
            <a:r>
              <a:rPr lang="en-US" sz="1125">
                <a:solidFill>
                  <a:schemeClr val="bg1"/>
                </a:solidFill>
              </a:rPr>
              <a:t>Eight </a:t>
            </a:r>
            <a:r>
              <a:rPr lang="en-US" sz="1125" b="1">
                <a:solidFill>
                  <a:schemeClr val="bg1"/>
                </a:solidFill>
              </a:rPr>
              <a:t>New Jersey</a:t>
            </a:r>
            <a:r>
              <a:rPr lang="en-US" sz="1125">
                <a:solidFill>
                  <a:schemeClr val="bg1"/>
                </a:solidFill>
              </a:rPr>
              <a:t> counties (Bergen, Passaic, Essex, Hudson, Middlesex, Union, Morris, Monmouth), or the</a:t>
            </a:r>
          </a:p>
          <a:p>
            <a:pPr algn="ctr"/>
            <a:r>
              <a:rPr lang="en-US" sz="1125">
                <a:solidFill>
                  <a:schemeClr val="bg1"/>
                </a:solidFill>
              </a:rPr>
              <a:t>Two </a:t>
            </a:r>
            <a:r>
              <a:rPr lang="en-US" sz="1125" b="1">
                <a:solidFill>
                  <a:schemeClr val="bg1"/>
                </a:solidFill>
              </a:rPr>
              <a:t>Connecticut </a:t>
            </a:r>
            <a:r>
              <a:rPr lang="en-US" sz="1125">
                <a:solidFill>
                  <a:schemeClr val="bg1"/>
                </a:solidFill>
              </a:rPr>
              <a:t>counties (Fairfield and New Haven)</a:t>
            </a:r>
          </a:p>
          <a:p>
            <a:pPr algn="ctr"/>
            <a:r>
              <a:rPr lang="en-US" sz="1125" b="1" u="sng">
                <a:solidFill>
                  <a:schemeClr val="bg1"/>
                </a:solidFill>
              </a:rPr>
              <a:t>Application will be launched on Friday February 19</a:t>
            </a:r>
            <a:r>
              <a:rPr lang="en-US" sz="1125" b="1" u="sng" baseline="30000">
                <a:solidFill>
                  <a:schemeClr val="bg1"/>
                </a:solidFill>
              </a:rPr>
              <a:t>th</a:t>
            </a:r>
            <a:r>
              <a:rPr lang="en-US" sz="1125" b="1" u="sng">
                <a:solidFill>
                  <a:schemeClr val="bg1"/>
                </a:solidFill>
              </a:rPr>
              <a:t> 2021</a:t>
            </a:r>
            <a:endParaRPr lang="en-US" sz="1125" b="1" u="sng">
              <a:solidFill>
                <a:schemeClr val="bg1"/>
              </a:solidFill>
              <a:cs typeface="Calibri"/>
            </a:endParaRPr>
          </a:p>
          <a:p>
            <a:pPr algn="ctr"/>
            <a:endParaRPr lang="en-US" sz="1200" b="1" u="sng">
              <a:solidFill>
                <a:schemeClr val="bg1"/>
              </a:solidFill>
            </a:endParaRPr>
          </a:p>
          <a:p>
            <a:pPr algn="ctr"/>
            <a:r>
              <a:rPr lang="en-US" sz="1500" b="1" u="sng">
                <a:solidFill>
                  <a:schemeClr val="bg1"/>
                </a:solidFill>
              </a:rPr>
              <a:t>You can access the application </a:t>
            </a:r>
            <a:r>
              <a:rPr lang="en-US" sz="1500" b="1" u="sng">
                <a:solidFill>
                  <a:schemeClr val="accent2"/>
                </a:solidFill>
                <a:hlinkClick r:id="rId3">
                  <a:extLst>
                    <a:ext uri="{A12FA001-AC4F-418D-AE19-62706E023703}">
                      <ahyp:hlinkClr xmlns:ahyp="http://schemas.microsoft.com/office/drawing/2018/hyperlinkcolor" val="tx"/>
                    </a:ext>
                  </a:extLst>
                </a:hlinkClick>
              </a:rPr>
              <a:t>here</a:t>
            </a:r>
            <a:r>
              <a:rPr lang="en-US" sz="1500" b="1" u="sng">
                <a:solidFill>
                  <a:schemeClr val="accent2"/>
                </a:solidFill>
              </a:rPr>
              <a:t>. </a:t>
            </a:r>
          </a:p>
          <a:p>
            <a:pPr>
              <a:lnSpc>
                <a:spcPts val="1200"/>
              </a:lnSpc>
              <a:spcAft>
                <a:spcPts val="300"/>
              </a:spcAft>
            </a:pPr>
            <a:endParaRPr lang="en-US" sz="900">
              <a:solidFill>
                <a:schemeClr val="bg1"/>
              </a:solidFill>
              <a:latin typeface="Arial" charset="0"/>
              <a:ea typeface="Arial" charset="0"/>
              <a:cs typeface="Arial" charset="0"/>
            </a:endParaRPr>
          </a:p>
        </p:txBody>
      </p:sp>
      <p:sp>
        <p:nvSpPr>
          <p:cNvPr id="22" name="TextBox 21"/>
          <p:cNvSpPr txBox="1"/>
          <p:nvPr/>
        </p:nvSpPr>
        <p:spPr>
          <a:xfrm>
            <a:off x="3245784" y="5511696"/>
            <a:ext cx="5275281" cy="415498"/>
          </a:xfrm>
          <a:prstGeom prst="rect">
            <a:avLst/>
          </a:prstGeom>
          <a:noFill/>
        </p:spPr>
        <p:txBody>
          <a:bodyPr wrap="square" rtlCol="0" anchor="t">
            <a:spAutoFit/>
          </a:bodyPr>
          <a:lstStyle/>
          <a:p>
            <a:r>
              <a:rPr lang="en-US" sz="1050">
                <a:solidFill>
                  <a:schemeClr val="bg1"/>
                </a:solidFill>
              </a:rPr>
              <a:t>Please feel free to e-mail us at </a:t>
            </a:r>
            <a:r>
              <a:rPr lang="en-US" sz="1050" b="1" u="sng">
                <a:solidFill>
                  <a:schemeClr val="bg1"/>
                </a:solidFill>
                <a:hlinkClick r:id="rId4">
                  <a:extLst>
                    <a:ext uri="{A12FA001-AC4F-418D-AE19-62706E023703}">
                      <ahyp:hlinkClr xmlns:ahyp="http://schemas.microsoft.com/office/drawing/2018/hyperlinkcolor" val="tx"/>
                    </a:ext>
                  </a:extLst>
                </a:hlinkClick>
              </a:rPr>
              <a:t>rrivera@councilforeconed.org</a:t>
            </a:r>
            <a:r>
              <a:rPr lang="en-US" sz="1050">
                <a:solidFill>
                  <a:schemeClr val="bg1"/>
                </a:solidFill>
              </a:rPr>
              <a:t> </a:t>
            </a:r>
          </a:p>
          <a:p>
            <a:r>
              <a:rPr lang="en-US" sz="1050">
                <a:solidFill>
                  <a:schemeClr val="bg1"/>
                </a:solidFill>
              </a:rPr>
              <a:t>with any questions you have.</a:t>
            </a:r>
            <a:endParaRPr lang="en-US" sz="1050">
              <a:solidFill>
                <a:schemeClr val="bg1"/>
              </a:solidFill>
              <a:latin typeface="Arial" charset="0"/>
              <a:ea typeface="Arial" charset="0"/>
              <a:cs typeface="Arial" charset="0"/>
            </a:endParaRPr>
          </a:p>
        </p:txBody>
      </p:sp>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19199" t="8792" b="18140"/>
          <a:stretch/>
        </p:blipFill>
        <p:spPr>
          <a:xfrm>
            <a:off x="2384371" y="5554179"/>
            <a:ext cx="893308" cy="298459"/>
          </a:xfrm>
          <a:prstGeom prst="rect">
            <a:avLst/>
          </a:prstGeom>
        </p:spPr>
      </p:pic>
      <p:sp>
        <p:nvSpPr>
          <p:cNvPr id="23" name="TextBox 22"/>
          <p:cNvSpPr txBox="1"/>
          <p:nvPr/>
        </p:nvSpPr>
        <p:spPr>
          <a:xfrm>
            <a:off x="2356715" y="5593332"/>
            <a:ext cx="934682" cy="253916"/>
          </a:xfrm>
          <a:prstGeom prst="rect">
            <a:avLst/>
          </a:prstGeom>
          <a:noFill/>
        </p:spPr>
        <p:txBody>
          <a:bodyPr wrap="square" rtlCol="0">
            <a:spAutoFit/>
          </a:bodyPr>
          <a:lstStyle/>
          <a:p>
            <a:r>
              <a:rPr lang="en-US" sz="1050" b="1">
                <a:solidFill>
                  <a:schemeClr val="bg1"/>
                </a:solidFill>
                <a:latin typeface="Arial" charset="0"/>
                <a:ea typeface="Arial" charset="0"/>
                <a:cs typeface="Arial" charset="0"/>
              </a:rPr>
              <a:t>CONTACT</a:t>
            </a:r>
          </a:p>
        </p:txBody>
      </p:sp>
      <p:sp>
        <p:nvSpPr>
          <p:cNvPr id="7" name="Rectangle 6"/>
          <p:cNvSpPr/>
          <p:nvPr/>
        </p:nvSpPr>
        <p:spPr>
          <a:xfrm>
            <a:off x="0" y="857251"/>
            <a:ext cx="9144000" cy="109185"/>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7EB740"/>
              </a:solidFill>
            </a:endParaRPr>
          </a:p>
        </p:txBody>
      </p:sp>
      <p:pic>
        <p:nvPicPr>
          <p:cNvPr id="5" name="Picture 4" descr="A group of people holding awards&#10;&#10;Description automatically generated with medium confidence">
            <a:extLst>
              <a:ext uri="{FF2B5EF4-FFF2-40B4-BE49-F238E27FC236}">
                <a16:creationId xmlns:a16="http://schemas.microsoft.com/office/drawing/2014/main" id="{C03AD284-B4AE-4045-8DF7-C942648ABA8A}"/>
              </a:ext>
            </a:extLst>
          </p:cNvPr>
          <p:cNvPicPr>
            <a:picLocks noChangeAspect="1"/>
          </p:cNvPicPr>
          <p:nvPr/>
        </p:nvPicPr>
        <p:blipFill>
          <a:blip r:embed="rId6"/>
          <a:stretch>
            <a:fillRect/>
          </a:stretch>
        </p:blipFill>
        <p:spPr>
          <a:xfrm>
            <a:off x="5618752" y="972281"/>
            <a:ext cx="3525248" cy="2361917"/>
          </a:xfrm>
          <a:prstGeom prst="rect">
            <a:avLst/>
          </a:prstGeom>
        </p:spPr>
      </p:pic>
    </p:spTree>
    <p:extLst>
      <p:ext uri="{BB962C8B-B14F-4D97-AF65-F5344CB8AC3E}">
        <p14:creationId xmlns:p14="http://schemas.microsoft.com/office/powerpoint/2010/main" val="27477825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9A614F-68AD-4F18-84EA-B37B6429B71D}"/>
              </a:ext>
            </a:extLst>
          </p:cNvPr>
          <p:cNvSpPr txBox="1"/>
          <p:nvPr/>
        </p:nvSpPr>
        <p:spPr>
          <a:xfrm>
            <a:off x="282526" y="5862519"/>
            <a:ext cx="8691489" cy="338554"/>
          </a:xfrm>
          <a:prstGeom prst="rect">
            <a:avLst/>
          </a:prstGeom>
          <a:noFill/>
        </p:spPr>
        <p:txBody>
          <a:bodyPr wrap="square" rtlCol="0">
            <a:spAutoFit/>
          </a:bodyPr>
          <a:lstStyle/>
          <a:p>
            <a:r>
              <a:rPr lang="en-US" sz="1600" dirty="0">
                <a:hlinkClick r:id="rId2"/>
              </a:rPr>
              <a:t>https://www.econedlink.org/resources/financial-fitness-for-life-chapter19-dont-be-scammed/</a:t>
            </a:r>
            <a:r>
              <a:rPr lang="en-US" sz="1600" dirty="0"/>
              <a:t> </a:t>
            </a:r>
          </a:p>
        </p:txBody>
      </p:sp>
      <p:pic>
        <p:nvPicPr>
          <p:cNvPr id="6" name="Picture 5">
            <a:extLst>
              <a:ext uri="{FF2B5EF4-FFF2-40B4-BE49-F238E27FC236}">
                <a16:creationId xmlns:a16="http://schemas.microsoft.com/office/drawing/2014/main" id="{5DF6C5EF-8DBA-4E2F-AEDB-514A8EB7799D}"/>
              </a:ext>
            </a:extLst>
          </p:cNvPr>
          <p:cNvPicPr>
            <a:picLocks noChangeAspect="1"/>
          </p:cNvPicPr>
          <p:nvPr/>
        </p:nvPicPr>
        <p:blipFill>
          <a:blip r:embed="rId3"/>
          <a:stretch>
            <a:fillRect/>
          </a:stretch>
        </p:blipFill>
        <p:spPr>
          <a:xfrm>
            <a:off x="112542" y="1362476"/>
            <a:ext cx="9031458" cy="4292736"/>
          </a:xfrm>
          <a:prstGeom prst="rect">
            <a:avLst/>
          </a:prstGeom>
        </p:spPr>
      </p:pic>
    </p:spTree>
    <p:extLst>
      <p:ext uri="{BB962C8B-B14F-4D97-AF65-F5344CB8AC3E}">
        <p14:creationId xmlns:p14="http://schemas.microsoft.com/office/powerpoint/2010/main" val="3952260480"/>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1924" y="1619315"/>
            <a:ext cx="8229599" cy="4949125"/>
          </a:xfrm>
        </p:spPr>
        <p:txBody>
          <a:bodyPr>
            <a:normAutofit/>
          </a:bodyPr>
          <a:lstStyle/>
          <a:p>
            <a:pPr marL="0" indent="0">
              <a:buNone/>
            </a:pPr>
            <a:endParaRPr lang="en-US" sz="2400" b="1" dirty="0">
              <a:solidFill>
                <a:srgbClr val="FF0000"/>
              </a:solidFill>
              <a:latin typeface="+mn-lt"/>
            </a:endParaRPr>
          </a:p>
          <a:p>
            <a:pPr marL="0" indent="0">
              <a:buNone/>
            </a:pPr>
            <a:endParaRPr lang="en-US" sz="2400" b="1" dirty="0">
              <a:solidFill>
                <a:schemeClr val="tx1"/>
              </a:solidFill>
              <a:latin typeface="+mn-lt"/>
            </a:endParaRPr>
          </a:p>
        </p:txBody>
      </p:sp>
      <p:sp>
        <p:nvSpPr>
          <p:cNvPr id="3" name="Title 2"/>
          <p:cNvSpPr>
            <a:spLocks noGrp="1"/>
          </p:cNvSpPr>
          <p:nvPr>
            <p:ph type="title"/>
          </p:nvPr>
        </p:nvSpPr>
        <p:spPr>
          <a:xfrm>
            <a:off x="325538" y="1298151"/>
            <a:ext cx="8492923" cy="552515"/>
          </a:xfrm>
        </p:spPr>
        <p:txBody>
          <a:bodyPr>
            <a:normAutofit fontScale="90000"/>
          </a:bodyPr>
          <a:lstStyle/>
          <a:p>
            <a:pPr>
              <a:lnSpc>
                <a:spcPct val="100000"/>
              </a:lnSpc>
            </a:pPr>
            <a:r>
              <a:rPr lang="en-US" sz="3600" i="0" u="none" strike="noStrike" baseline="0" dirty="0">
                <a:solidFill>
                  <a:srgbClr val="0070C0"/>
                </a:solidFill>
                <a:latin typeface="+mn-lt"/>
              </a:rPr>
              <a:t>National Standards</a:t>
            </a:r>
            <a:br>
              <a:rPr lang="en-US" sz="3200" b="0" i="0" u="none" strike="noStrike" baseline="0" dirty="0">
                <a:latin typeface="AvenirLTStd-Black"/>
              </a:rPr>
            </a:br>
            <a:endParaRPr lang="en-US" sz="3200" b="1" dirty="0">
              <a:solidFill>
                <a:schemeClr val="accent3">
                  <a:lumMod val="75000"/>
                </a:schemeClr>
              </a:solidFill>
              <a:latin typeface="+mn-lt"/>
            </a:endParaRPr>
          </a:p>
        </p:txBody>
      </p:sp>
      <p:sp>
        <p:nvSpPr>
          <p:cNvPr id="4" name="TextBox 3">
            <a:extLst>
              <a:ext uri="{FF2B5EF4-FFF2-40B4-BE49-F238E27FC236}">
                <a16:creationId xmlns:a16="http://schemas.microsoft.com/office/drawing/2014/main" id="{0FEECA3F-2364-4000-9A2F-D2A4743B6AF4}"/>
              </a:ext>
            </a:extLst>
          </p:cNvPr>
          <p:cNvSpPr txBox="1"/>
          <p:nvPr/>
        </p:nvSpPr>
        <p:spPr>
          <a:xfrm>
            <a:off x="555450" y="2145013"/>
            <a:ext cx="8102545" cy="3477875"/>
          </a:xfrm>
          <a:prstGeom prst="rect">
            <a:avLst/>
          </a:prstGeom>
          <a:noFill/>
        </p:spPr>
        <p:txBody>
          <a:bodyPr wrap="square" rtlCol="0">
            <a:spAutoFit/>
          </a:bodyPr>
          <a:lstStyle/>
          <a:p>
            <a:pPr algn="l"/>
            <a:r>
              <a:rPr lang="en-US" sz="2000" b="1" i="0" u="none" strike="noStrike" baseline="0" dirty="0">
                <a:latin typeface="+mn-lt"/>
              </a:rPr>
              <a:t>• Standard 6 Protecting and Insuring, Grade 12, Benchmark 13 </a:t>
            </a:r>
            <a:endParaRPr lang="en-US" sz="2000" b="1" dirty="0">
              <a:latin typeface="+mn-lt"/>
            </a:endParaRPr>
          </a:p>
          <a:p>
            <a:pPr algn="l"/>
            <a:r>
              <a:rPr lang="en-US" sz="2000" b="0" i="0" u="none" strike="noStrike" baseline="0" dirty="0">
                <a:latin typeface="+mn-lt"/>
              </a:rPr>
              <a:t>Loss of assets, wealth, and future opportunities can occur if an individual’s personal information is obtained by others through identity theft and then used fraudulently. By managing their personal information and choosing the environment in which it is revealed, individuals can accept, reduce, and insure against the risk of loss due to identity theft.</a:t>
            </a:r>
          </a:p>
          <a:p>
            <a:pPr algn="l"/>
            <a:endParaRPr lang="en-US" sz="2000" b="1" i="0" u="none" strike="noStrike" baseline="0" dirty="0">
              <a:latin typeface="+mn-lt"/>
            </a:endParaRPr>
          </a:p>
          <a:p>
            <a:pPr algn="l"/>
            <a:r>
              <a:rPr lang="en-US" sz="2000" b="1" i="0" u="none" strike="noStrike" baseline="0" dirty="0">
                <a:latin typeface="+mn-lt"/>
              </a:rPr>
              <a:t>• Standard 6 Protecting and Insuring, Grade 12, Benchmark 14 </a:t>
            </a:r>
            <a:endParaRPr lang="en-US" sz="2000" b="1" dirty="0">
              <a:latin typeface="+mn-lt"/>
            </a:endParaRPr>
          </a:p>
          <a:p>
            <a:pPr algn="l"/>
            <a:r>
              <a:rPr lang="en-US" sz="2000" b="0" i="0" u="none" strike="noStrike" baseline="0" dirty="0">
                <a:latin typeface="+mn-lt"/>
              </a:rPr>
              <a:t>Federal and state regulations provide some remedies and assistance for victims of identity theft.</a:t>
            </a:r>
            <a:endParaRPr lang="en-US" sz="1600" dirty="0">
              <a:latin typeface="+mn-lt"/>
            </a:endParaRPr>
          </a:p>
        </p:txBody>
      </p:sp>
    </p:spTree>
    <p:extLst>
      <p:ext uri="{BB962C8B-B14F-4D97-AF65-F5344CB8AC3E}">
        <p14:creationId xmlns:p14="http://schemas.microsoft.com/office/powerpoint/2010/main" val="454498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F46F70-F856-484C-850F-921FF3248B8F}"/>
              </a:ext>
            </a:extLst>
          </p:cNvPr>
          <p:cNvSpPr>
            <a:spLocks noGrp="1"/>
          </p:cNvSpPr>
          <p:nvPr>
            <p:ph type="title"/>
          </p:nvPr>
        </p:nvSpPr>
        <p:spPr>
          <a:xfrm>
            <a:off x="-121920" y="1273885"/>
            <a:ext cx="8229600" cy="762000"/>
          </a:xfrm>
        </p:spPr>
        <p:txBody>
          <a:bodyPr/>
          <a:lstStyle/>
          <a:p>
            <a:pPr>
              <a:lnSpc>
                <a:spcPct val="100000"/>
              </a:lnSpc>
            </a:pPr>
            <a:r>
              <a:rPr lang="en-US" sz="2800" dirty="0"/>
              <a:t>		</a:t>
            </a:r>
            <a:r>
              <a:rPr lang="en-US" sz="3600" dirty="0">
                <a:solidFill>
                  <a:srgbClr val="0070C0"/>
                </a:solidFill>
              </a:rPr>
              <a:t>Florida State Standards           </a:t>
            </a:r>
            <a:r>
              <a:rPr lang="en-US" sz="3600" dirty="0">
                <a:solidFill>
                  <a:srgbClr val="FF0000"/>
                </a:solidFill>
              </a:rPr>
              <a:t>		</a:t>
            </a:r>
            <a:endParaRPr lang="en-US" sz="2800" dirty="0">
              <a:solidFill>
                <a:srgbClr val="FF0000"/>
              </a:solidFill>
            </a:endParaRPr>
          </a:p>
        </p:txBody>
      </p:sp>
      <p:sp>
        <p:nvSpPr>
          <p:cNvPr id="8" name="Content Placeholder 7">
            <a:extLst>
              <a:ext uri="{FF2B5EF4-FFF2-40B4-BE49-F238E27FC236}">
                <a16:creationId xmlns:a16="http://schemas.microsoft.com/office/drawing/2014/main" id="{944494CF-0869-447F-9736-B956B8A754E0}"/>
              </a:ext>
            </a:extLst>
          </p:cNvPr>
          <p:cNvSpPr>
            <a:spLocks noGrp="1"/>
          </p:cNvSpPr>
          <p:nvPr>
            <p:ph idx="1"/>
          </p:nvPr>
        </p:nvSpPr>
        <p:spPr>
          <a:xfrm>
            <a:off x="457200" y="2514600"/>
            <a:ext cx="8229600" cy="4191000"/>
          </a:xfrm>
        </p:spPr>
        <p:txBody>
          <a:bodyPr/>
          <a:lstStyle/>
          <a:p>
            <a:pPr algn="l" fontAlgn="base" latinLnBrk="0">
              <a:buClr>
                <a:srgbClr val="FF0000"/>
              </a:buClr>
              <a:buFont typeface="Wingdings" panose="05000000000000000000" pitchFamily="2" charset="2"/>
              <a:buChar char="Ø"/>
            </a:pPr>
            <a:r>
              <a:rPr lang="en-US" sz="2000" b="0" i="0" dirty="0">
                <a:solidFill>
                  <a:srgbClr val="474747"/>
                </a:solidFill>
                <a:effectLst/>
                <a:latin typeface="+mn-lt"/>
              </a:rPr>
              <a:t>Understand the fundamental concepts relevant to the development of a market economy.</a:t>
            </a:r>
          </a:p>
          <a:p>
            <a:pPr lvl="1" fontAlgn="base">
              <a:buFont typeface="Wingdings" panose="05000000000000000000" pitchFamily="2" charset="2"/>
              <a:buChar char="§"/>
            </a:pPr>
            <a:r>
              <a:rPr lang="en-US" sz="2000" b="0" i="0" dirty="0">
                <a:solidFill>
                  <a:srgbClr val="474747"/>
                </a:solidFill>
                <a:effectLst/>
                <a:latin typeface="+mn-lt"/>
              </a:rPr>
              <a:t>Standard: SS.912.E.1.15</a:t>
            </a:r>
          </a:p>
          <a:p>
            <a:pPr lvl="1" fontAlgn="base">
              <a:buFont typeface="Wingdings" panose="05000000000000000000" pitchFamily="2" charset="2"/>
              <a:buChar char="§"/>
            </a:pPr>
            <a:r>
              <a:rPr lang="en-US" sz="2000" b="0" i="0" dirty="0">
                <a:solidFill>
                  <a:srgbClr val="474747"/>
                </a:solidFill>
                <a:effectLst/>
                <a:latin typeface="+mn-lt"/>
              </a:rPr>
              <a:t>Content area: Economics</a:t>
            </a:r>
          </a:p>
          <a:p>
            <a:pPr lvl="1" fontAlgn="base">
              <a:buFont typeface="Wingdings" panose="05000000000000000000" pitchFamily="2" charset="2"/>
              <a:buChar char="§"/>
            </a:pPr>
            <a:r>
              <a:rPr lang="en-US" sz="2000" b="0" i="0" dirty="0">
                <a:solidFill>
                  <a:srgbClr val="474747"/>
                </a:solidFill>
                <a:effectLst/>
                <a:latin typeface="+mn-lt"/>
              </a:rPr>
              <a:t>Correlation strength: </a:t>
            </a:r>
          </a:p>
          <a:p>
            <a:pPr lvl="1" fontAlgn="base">
              <a:buFont typeface="Wingdings" panose="05000000000000000000" pitchFamily="2" charset="2"/>
              <a:buChar char="§"/>
            </a:pPr>
            <a:r>
              <a:rPr lang="en-US" sz="2000" b="0" i="0" dirty="0">
                <a:solidFill>
                  <a:srgbClr val="474747"/>
                </a:solidFill>
                <a:effectLst/>
                <a:latin typeface="+mn-lt"/>
              </a:rPr>
              <a:t>Grades: Grade: 912</a:t>
            </a:r>
          </a:p>
          <a:p>
            <a:pPr lvl="1" fontAlgn="base">
              <a:buFont typeface="Wingdings" panose="05000000000000000000" pitchFamily="2" charset="2"/>
              <a:buChar char="§"/>
            </a:pPr>
            <a:r>
              <a:rPr lang="en-US" sz="2000" b="0" i="0" dirty="0">
                <a:solidFill>
                  <a:srgbClr val="474747"/>
                </a:solidFill>
                <a:effectLst/>
                <a:latin typeface="+mn-lt"/>
              </a:rPr>
              <a:t>Updated: 2008</a:t>
            </a:r>
          </a:p>
          <a:p>
            <a:pPr marL="0" indent="0">
              <a:buNone/>
            </a:pPr>
            <a:endParaRPr lang="en-US" sz="2000" b="0" i="0" dirty="0">
              <a:solidFill>
                <a:srgbClr val="474747"/>
              </a:solidFill>
              <a:effectLst/>
              <a:latin typeface="+mn-lt"/>
            </a:endParaRPr>
          </a:p>
          <a:p>
            <a:endParaRPr lang="en-US" dirty="0"/>
          </a:p>
        </p:txBody>
      </p:sp>
    </p:spTree>
    <p:extLst>
      <p:ext uri="{BB962C8B-B14F-4D97-AF65-F5344CB8AC3E}">
        <p14:creationId xmlns:p14="http://schemas.microsoft.com/office/powerpoint/2010/main" val="110308355"/>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55CD2-7674-4CCB-941B-945DAB0A8EAC}"/>
              </a:ext>
            </a:extLst>
          </p:cNvPr>
          <p:cNvSpPr>
            <a:spLocks noGrp="1"/>
          </p:cNvSpPr>
          <p:nvPr>
            <p:ph type="title"/>
          </p:nvPr>
        </p:nvSpPr>
        <p:spPr>
          <a:xfrm>
            <a:off x="226225" y="655320"/>
            <a:ext cx="8229600" cy="1143000"/>
          </a:xfrm>
        </p:spPr>
        <p:txBody>
          <a:bodyPr/>
          <a:lstStyle/>
          <a:p>
            <a:r>
              <a:rPr lang="en-US" sz="4800" dirty="0">
                <a:solidFill>
                  <a:srgbClr val="0070C0"/>
                </a:solidFill>
              </a:rPr>
              <a:t>Objectives </a:t>
            </a:r>
          </a:p>
        </p:txBody>
      </p:sp>
      <p:sp>
        <p:nvSpPr>
          <p:cNvPr id="3" name="Content Placeholder 2">
            <a:extLst>
              <a:ext uri="{FF2B5EF4-FFF2-40B4-BE49-F238E27FC236}">
                <a16:creationId xmlns:a16="http://schemas.microsoft.com/office/drawing/2014/main" id="{869113EE-1190-4C8B-8A80-14AD24D63CA9}"/>
              </a:ext>
            </a:extLst>
          </p:cNvPr>
          <p:cNvSpPr>
            <a:spLocks noGrp="1"/>
          </p:cNvSpPr>
          <p:nvPr>
            <p:ph idx="1"/>
          </p:nvPr>
        </p:nvSpPr>
        <p:spPr>
          <a:xfrm>
            <a:off x="457200" y="2105770"/>
            <a:ext cx="8229600" cy="4752230"/>
          </a:xfrm>
        </p:spPr>
        <p:txBody>
          <a:bodyPr/>
          <a:lstStyle/>
          <a:p>
            <a:pPr marL="0" indent="0" algn="l">
              <a:buNone/>
            </a:pPr>
            <a:r>
              <a:rPr lang="en-US" sz="2000" b="0" i="0" u="none" strike="noStrike" baseline="0" dirty="0">
                <a:latin typeface="+mn-lt"/>
              </a:rPr>
              <a:t>The student will:</a:t>
            </a:r>
          </a:p>
          <a:p>
            <a:pPr algn="l">
              <a:buClr>
                <a:srgbClr val="FF0000"/>
              </a:buClr>
              <a:buFont typeface="Wingdings" panose="05000000000000000000" pitchFamily="2" charset="2"/>
              <a:buChar char="Ø"/>
            </a:pPr>
            <a:r>
              <a:rPr lang="en-US" sz="2000" dirty="0">
                <a:latin typeface="+mn-lt"/>
              </a:rPr>
              <a:t>L</a:t>
            </a:r>
            <a:r>
              <a:rPr lang="en-US" sz="2000" b="0" i="0" u="none" strike="noStrike" baseline="0" dirty="0">
                <a:latin typeface="+mn-lt"/>
              </a:rPr>
              <a:t>ist ways individuals and companies attempt to gain money and personal information from others for fraudulent uses.</a:t>
            </a:r>
          </a:p>
          <a:p>
            <a:pPr algn="l">
              <a:buClr>
                <a:srgbClr val="FF0000"/>
              </a:buClr>
              <a:buFont typeface="Wingdings" panose="05000000000000000000" pitchFamily="2" charset="2"/>
              <a:buChar char="Ø"/>
            </a:pPr>
            <a:endParaRPr lang="en-US" sz="2000" dirty="0">
              <a:latin typeface="+mn-lt"/>
            </a:endParaRPr>
          </a:p>
          <a:p>
            <a:pPr algn="l">
              <a:buClr>
                <a:srgbClr val="FF0000"/>
              </a:buClr>
              <a:buFont typeface="Wingdings" panose="05000000000000000000" pitchFamily="2" charset="2"/>
              <a:buChar char="Ø"/>
            </a:pPr>
            <a:r>
              <a:rPr lang="en-US" sz="2000" dirty="0">
                <a:latin typeface="+mn-lt"/>
              </a:rPr>
              <a:t>E</a:t>
            </a:r>
            <a:r>
              <a:rPr lang="en-US" sz="2000" b="0" i="0" u="none" strike="noStrike" baseline="0" dirty="0">
                <a:latin typeface="+mn-lt"/>
              </a:rPr>
              <a:t>xplain how individuals can protect themselves from identity theft and other scams.</a:t>
            </a:r>
          </a:p>
          <a:p>
            <a:pPr algn="l">
              <a:buClr>
                <a:srgbClr val="FF0000"/>
              </a:buClr>
              <a:buFont typeface="Wingdings" panose="05000000000000000000" pitchFamily="2" charset="2"/>
              <a:buChar char="Ø"/>
            </a:pPr>
            <a:endParaRPr lang="en-US" sz="2000" dirty="0">
              <a:latin typeface="+mn-lt"/>
            </a:endParaRPr>
          </a:p>
          <a:p>
            <a:pPr algn="l">
              <a:buClr>
                <a:srgbClr val="FF0000"/>
              </a:buClr>
              <a:buFont typeface="Wingdings" panose="05000000000000000000" pitchFamily="2" charset="2"/>
              <a:buChar char="Ø"/>
            </a:pPr>
            <a:r>
              <a:rPr lang="en-US" sz="2000" dirty="0">
                <a:latin typeface="+mn-lt"/>
              </a:rPr>
              <a:t>P</a:t>
            </a:r>
            <a:r>
              <a:rPr lang="en-US" sz="2000" b="0" i="0" u="none" strike="noStrike" baseline="0" dirty="0">
                <a:latin typeface="+mn-lt"/>
              </a:rPr>
              <a:t>rovide suggestions on where to obtain information on scams.</a:t>
            </a:r>
          </a:p>
          <a:p>
            <a:pPr marL="114300" indent="0" algn="l">
              <a:buClr>
                <a:srgbClr val="FF0000"/>
              </a:buClr>
              <a:buNone/>
            </a:pPr>
            <a:endParaRPr lang="en-US" sz="2000" b="0" i="0" u="none" strike="noStrike" baseline="0" dirty="0">
              <a:latin typeface="+mn-lt"/>
            </a:endParaRPr>
          </a:p>
          <a:p>
            <a:pPr algn="l">
              <a:buClr>
                <a:srgbClr val="FF0000"/>
              </a:buClr>
              <a:buFont typeface="Wingdings" panose="05000000000000000000" pitchFamily="2" charset="2"/>
              <a:buChar char="Ø"/>
            </a:pPr>
            <a:r>
              <a:rPr lang="en-US" sz="2000" dirty="0">
                <a:latin typeface="+mn-lt"/>
              </a:rPr>
              <a:t>G</a:t>
            </a:r>
            <a:r>
              <a:rPr lang="en-US" sz="2000" b="0" i="0" u="none" strike="noStrike" baseline="0" dirty="0">
                <a:latin typeface="+mn-lt"/>
              </a:rPr>
              <a:t>ive information on where to report scams.	</a:t>
            </a:r>
            <a:endParaRPr lang="en-US" sz="2000" dirty="0">
              <a:latin typeface="+mn-lt"/>
            </a:endParaRPr>
          </a:p>
          <a:p>
            <a:pPr marL="0" indent="0" algn="l">
              <a:buNone/>
            </a:pPr>
            <a:endParaRPr lang="en-US" sz="2000" b="0" i="0" u="none" strike="noStrike" baseline="0" dirty="0">
              <a:latin typeface="+mn-lt"/>
            </a:endParaRPr>
          </a:p>
        </p:txBody>
      </p:sp>
    </p:spTree>
    <p:extLst>
      <p:ext uri="{BB962C8B-B14F-4D97-AF65-F5344CB8AC3E}">
        <p14:creationId xmlns:p14="http://schemas.microsoft.com/office/powerpoint/2010/main" val="3056316814"/>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8E443-B492-45B5-9035-D62751967C72}"/>
              </a:ext>
            </a:extLst>
          </p:cNvPr>
          <p:cNvSpPr>
            <a:spLocks noGrp="1"/>
          </p:cNvSpPr>
          <p:nvPr>
            <p:ph type="title"/>
          </p:nvPr>
        </p:nvSpPr>
        <p:spPr>
          <a:xfrm>
            <a:off x="564777" y="774550"/>
            <a:ext cx="8229600" cy="685800"/>
          </a:xfrm>
        </p:spPr>
        <p:txBody>
          <a:bodyPr>
            <a:normAutofit fontScale="90000"/>
          </a:bodyPr>
          <a:lstStyle/>
          <a:p>
            <a:r>
              <a:rPr lang="en-US" sz="4800" b="1" dirty="0">
                <a:solidFill>
                  <a:srgbClr val="0070C0"/>
                </a:solidFill>
                <a:effectLst>
                  <a:glow>
                    <a:schemeClr val="accent1">
                      <a:alpha val="0"/>
                    </a:schemeClr>
                  </a:glow>
                  <a:reflection stA="0" endPos="65000" dist="50800" dir="5400000" sy="-100000" algn="bl" rotWithShape="0"/>
                </a:effectLst>
                <a:latin typeface="+mn-lt"/>
              </a:rPr>
              <a:t>Agenda</a:t>
            </a:r>
            <a:endParaRPr lang="en-US" sz="4800" dirty="0">
              <a:solidFill>
                <a:srgbClr val="0070C0"/>
              </a:solidFill>
              <a:effectLst>
                <a:glow>
                  <a:schemeClr val="accent1">
                    <a:alpha val="0"/>
                  </a:schemeClr>
                </a:glow>
                <a:reflection stA="0" endPos="65000" dist="50800" dir="5400000" sy="-100000" algn="bl" rotWithShape="0"/>
              </a:effectLst>
            </a:endParaRPr>
          </a:p>
        </p:txBody>
      </p:sp>
      <p:sp>
        <p:nvSpPr>
          <p:cNvPr id="3" name="Content Placeholder 2">
            <a:extLst>
              <a:ext uri="{FF2B5EF4-FFF2-40B4-BE49-F238E27FC236}">
                <a16:creationId xmlns:a16="http://schemas.microsoft.com/office/drawing/2014/main" id="{F4616CF2-7D3F-4E9D-88D9-E25A67B766F2}"/>
              </a:ext>
            </a:extLst>
          </p:cNvPr>
          <p:cNvSpPr>
            <a:spLocks noGrp="1"/>
          </p:cNvSpPr>
          <p:nvPr>
            <p:ph idx="1"/>
          </p:nvPr>
        </p:nvSpPr>
        <p:spPr>
          <a:xfrm>
            <a:off x="457200" y="1940583"/>
            <a:ext cx="8229600" cy="4523935"/>
          </a:xfrm>
        </p:spPr>
        <p:txBody>
          <a:bodyPr/>
          <a:lstStyle/>
          <a:p>
            <a:pPr>
              <a:buClr>
                <a:srgbClr val="FF0000"/>
              </a:buClr>
              <a:buFont typeface="Wingdings" panose="05000000000000000000" pitchFamily="2" charset="2"/>
              <a:buChar char="Ø"/>
            </a:pPr>
            <a:r>
              <a:rPr lang="en-US" sz="2200" dirty="0">
                <a:latin typeface="+mn-lt"/>
              </a:rPr>
              <a:t>What is a scam? </a:t>
            </a:r>
          </a:p>
          <a:p>
            <a:pPr>
              <a:buClr>
                <a:srgbClr val="FF0000"/>
              </a:buClr>
              <a:buFont typeface="Wingdings" panose="05000000000000000000" pitchFamily="2" charset="2"/>
              <a:buChar char="Ø"/>
            </a:pPr>
            <a:r>
              <a:rPr lang="en-US" sz="2200" dirty="0">
                <a:latin typeface="+mn-lt"/>
              </a:rPr>
              <a:t>“Scam Speak” have you even been a victim of any of these?</a:t>
            </a:r>
          </a:p>
          <a:p>
            <a:pPr>
              <a:buClr>
                <a:srgbClr val="FF0000"/>
              </a:buClr>
              <a:buFont typeface="Wingdings" panose="05000000000000000000" pitchFamily="2" charset="2"/>
              <a:buChar char="Ø"/>
            </a:pPr>
            <a:r>
              <a:rPr lang="en-US" sz="2200" dirty="0">
                <a:latin typeface="+mn-lt"/>
              </a:rPr>
              <a:t>Exercise 19.1 – “Scam or No Scam”</a:t>
            </a:r>
          </a:p>
          <a:p>
            <a:pPr>
              <a:buClr>
                <a:srgbClr val="FF0000"/>
              </a:buClr>
              <a:buFont typeface="Wingdings" panose="05000000000000000000" pitchFamily="2" charset="2"/>
              <a:buChar char="Ø"/>
            </a:pPr>
            <a:r>
              <a:rPr lang="en-US" sz="2200" dirty="0">
                <a:latin typeface="+mn-lt"/>
              </a:rPr>
              <a:t>Scam Speak – Kahoot exercise</a:t>
            </a:r>
          </a:p>
          <a:p>
            <a:pPr>
              <a:buClr>
                <a:srgbClr val="FF0000"/>
              </a:buClr>
              <a:buFont typeface="Wingdings" panose="05000000000000000000" pitchFamily="2" charset="2"/>
              <a:buChar char="Ø"/>
            </a:pPr>
            <a:r>
              <a:rPr lang="en-US" sz="2200" dirty="0">
                <a:latin typeface="+mn-lt"/>
              </a:rPr>
              <a:t>Exercise 19.2 &amp; 19.3 – Looking in depth at various scams</a:t>
            </a:r>
          </a:p>
          <a:p>
            <a:pPr>
              <a:buClr>
                <a:srgbClr val="FF0000"/>
              </a:buClr>
              <a:buFont typeface="Wingdings" panose="05000000000000000000" pitchFamily="2" charset="2"/>
              <a:buChar char="Ø"/>
            </a:pPr>
            <a:r>
              <a:rPr lang="en-US" sz="2200" dirty="0">
                <a:latin typeface="+mn-lt"/>
              </a:rPr>
              <a:t>Tips to avoid getting taken – Exercises 19.4 &amp;19.5</a:t>
            </a:r>
          </a:p>
          <a:p>
            <a:pPr>
              <a:buClr>
                <a:srgbClr val="FF0000"/>
              </a:buClr>
              <a:buFont typeface="Wingdings" panose="05000000000000000000" pitchFamily="2" charset="2"/>
              <a:buChar char="Ø"/>
            </a:pPr>
            <a:r>
              <a:rPr lang="en-US" sz="2200" dirty="0">
                <a:latin typeface="+mn-lt"/>
              </a:rPr>
              <a:t>Questions</a:t>
            </a:r>
          </a:p>
          <a:p>
            <a:pPr>
              <a:buClr>
                <a:srgbClr val="FF0000"/>
              </a:buClr>
              <a:buFont typeface="Wingdings" panose="05000000000000000000" pitchFamily="2" charset="2"/>
              <a:buChar char="Ø"/>
            </a:pPr>
            <a:endParaRPr lang="en-US" sz="2000" dirty="0">
              <a:latin typeface="+mn-lt"/>
            </a:endParaRPr>
          </a:p>
        </p:txBody>
      </p:sp>
    </p:spTree>
    <p:extLst>
      <p:ext uri="{BB962C8B-B14F-4D97-AF65-F5344CB8AC3E}">
        <p14:creationId xmlns:p14="http://schemas.microsoft.com/office/powerpoint/2010/main" val="570995642"/>
      </p:ext>
    </p:extLst>
  </p:cSld>
  <p:clrMapOvr>
    <a:masterClrMapping/>
  </p:clrMapOvr>
  <p:transition spd="slow"/>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A0E12E4-CB87-4153-931F-4862F9F0720C}">
  <ds:schemaRefs>
    <ds:schemaRef ds:uri="http://schemas.microsoft.com/sharepoint/v3/contenttype/forms"/>
  </ds:schemaRefs>
</ds:datastoreItem>
</file>

<file path=customXml/itemProps2.xml><?xml version="1.0" encoding="utf-8"?>
<ds:datastoreItem xmlns:ds="http://schemas.openxmlformats.org/officeDocument/2006/customXml" ds:itemID="{9C0F110D-C833-4F44-92C4-43197D86D196}">
  <ds:schemaRefs>
    <ds:schemaRef ds:uri="9cd82c5b-74c9-4827-94f1-5bf219ae6b20"/>
    <ds:schemaRef ds:uri="bfa4db11-c700-41fb-b639-f7e6b4e680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9A28B6E-4AA0-4E42-BE06-8B99B188EE5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523</TotalTime>
  <Words>4087</Words>
  <Application>Microsoft Office PowerPoint</Application>
  <PresentationFormat>On-screen Show (4:3)</PresentationFormat>
  <Paragraphs>407</Paragraphs>
  <Slides>42</Slides>
  <Notes>8</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3" baseType="lpstr">
      <vt:lpstr>Arial</vt:lpstr>
      <vt:lpstr>AvenirLTStd-Black</vt:lpstr>
      <vt:lpstr>AvenirLTStd-Book</vt:lpstr>
      <vt:lpstr>BankGothic Md BT</vt:lpstr>
      <vt:lpstr>Calibri</vt:lpstr>
      <vt:lpstr>Gill Sans</vt:lpstr>
      <vt:lpstr>Helvetica</vt:lpstr>
      <vt:lpstr>Times New Roman</vt:lpstr>
      <vt:lpstr>Wingdings</vt:lpstr>
      <vt:lpstr>Office Theme</vt:lpstr>
      <vt:lpstr>Acrobat Document</vt:lpstr>
      <vt:lpstr>PowerPoint Presentation</vt:lpstr>
      <vt:lpstr>EconEdLink Membership</vt:lpstr>
      <vt:lpstr>Professional Development Certificate</vt:lpstr>
      <vt:lpstr>PowerPoint Presentation</vt:lpstr>
      <vt:lpstr>PowerPoint Presentation</vt:lpstr>
      <vt:lpstr>National Standards </vt:lpstr>
      <vt:lpstr>  Florida State Standards             </vt:lpstr>
      <vt:lpstr>Objectives </vt:lpstr>
      <vt:lpstr>Agenda</vt:lpstr>
      <vt:lpstr>PowerPoint Presentation</vt:lpstr>
      <vt:lpstr>Warning Signs of a Scam</vt:lpstr>
      <vt:lpstr>Auto Yo-Yo Scam</vt:lpstr>
      <vt:lpstr>Scenario 1: Hawaii</vt:lpstr>
      <vt:lpstr>Scenario 2: Healthcare</vt:lpstr>
      <vt:lpstr>Scenario 3: Banking</vt:lpstr>
      <vt:lpstr>Scenario 4: Grandparents</vt:lpstr>
      <vt:lpstr>Scenario 5: Fundraiser</vt:lpstr>
      <vt:lpstr>Scenario 6: Taxes</vt:lpstr>
      <vt:lpstr>Scenario 7: Job Offer</vt:lpstr>
      <vt:lpstr>Scenario 8: Sports</vt:lpstr>
      <vt:lpstr>Kahoot Exercise </vt:lpstr>
      <vt:lpstr>Kahoot Answers</vt:lpstr>
      <vt:lpstr>PowerPoint Presentation</vt:lpstr>
      <vt:lpstr>Scam Speak</vt:lpstr>
      <vt:lpstr>PowerPoint Presentation</vt:lpstr>
      <vt:lpstr>Scams</vt:lpstr>
      <vt:lpstr>Common Scams Reporting Sheet</vt:lpstr>
      <vt:lpstr>Exercise 19.3 Scam Recording Sheet</vt:lpstr>
      <vt:lpstr>Exercise 19.4 - Tips</vt:lpstr>
      <vt:lpstr>Protecting One’s Self</vt:lpstr>
      <vt:lpstr>Closure</vt:lpstr>
      <vt:lpstr>Assessment</vt:lpstr>
      <vt:lpstr> Cybercrimes in 2020 </vt:lpstr>
      <vt:lpstr>PowerPoint Presentation</vt:lpstr>
      <vt:lpstr>PowerPoint Presentation</vt:lpstr>
      <vt:lpstr>PowerPoint Presentation</vt:lpstr>
      <vt:lpstr>References</vt:lpstr>
      <vt:lpstr>CEE Affiliates</vt:lpstr>
      <vt:lpstr>Thank You to Our Sponsors!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19 Don’t Be Scammed   Doug Young April22, 2021 doug.n.young@gmail.com</dc:title>
  <dc:creator>Marsha Masters</dc:creator>
  <cp:lastModifiedBy>Jarvon Carson</cp:lastModifiedBy>
  <cp:revision>49</cp:revision>
  <dcterms:created xsi:type="dcterms:W3CDTF">2012-09-11T15:07:18Z</dcterms:created>
  <dcterms:modified xsi:type="dcterms:W3CDTF">2021-04-16T13:14:38Z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y fmtid="{D5CDD505-2E9C-101B-9397-08002B2CF9AE}" pid="3" name="Order">
    <vt:r8>2199100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