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6" r:id="rId5"/>
    <p:sldId id="267" r:id="rId6"/>
    <p:sldId id="434" r:id="rId7"/>
    <p:sldId id="493" r:id="rId8"/>
    <p:sldId id="531" r:id="rId9"/>
    <p:sldId id="532" r:id="rId10"/>
    <p:sldId id="385" r:id="rId11"/>
    <p:sldId id="308" r:id="rId12"/>
    <p:sldId id="309" r:id="rId13"/>
    <p:sldId id="310" r:id="rId14"/>
    <p:sldId id="274" r:id="rId15"/>
    <p:sldId id="533" r:id="rId16"/>
    <p:sldId id="540" r:id="rId17"/>
    <p:sldId id="299" r:id="rId18"/>
    <p:sldId id="370" r:id="rId19"/>
    <p:sldId id="273" r:id="rId20"/>
    <p:sldId id="534" r:id="rId21"/>
    <p:sldId id="541" r:id="rId22"/>
    <p:sldId id="542" r:id="rId23"/>
    <p:sldId id="275" r:id="rId24"/>
    <p:sldId id="535" r:id="rId25"/>
    <p:sldId id="544" r:id="rId26"/>
    <p:sldId id="555" r:id="rId27"/>
    <p:sldId id="556" r:id="rId28"/>
    <p:sldId id="554" r:id="rId29"/>
    <p:sldId id="553" r:id="rId30"/>
    <p:sldId id="276" r:id="rId31"/>
    <p:sldId id="536" r:id="rId32"/>
    <p:sldId id="547" r:id="rId33"/>
    <p:sldId id="546" r:id="rId34"/>
    <p:sldId id="545" r:id="rId35"/>
    <p:sldId id="548" r:id="rId36"/>
    <p:sldId id="277" r:id="rId37"/>
    <p:sldId id="537" r:id="rId38"/>
    <p:sldId id="552" r:id="rId39"/>
    <p:sldId id="270" r:id="rId40"/>
    <p:sldId id="272" r:id="rId41"/>
    <p:sldId id="538" r:id="rId42"/>
    <p:sldId id="550" r:id="rId43"/>
    <p:sldId id="551" r:id="rId44"/>
    <p:sldId id="543" r:id="rId45"/>
    <p:sldId id="265" r:id="rId46"/>
    <p:sldId id="278" r:id="rId47"/>
    <p:sldId id="260" r:id="rId48"/>
    <p:sldId id="490" r:id="rId49"/>
    <p:sldId id="539" r:id="rId50"/>
    <p:sldId id="266" r:id="rId51"/>
    <p:sldId id="269"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9900"/>
    <a:srgbClr val="005CB8"/>
    <a:srgbClr val="8BAF00"/>
    <a:srgbClr val="004080"/>
    <a:srgbClr val="C7C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3171A7-484E-4777-B09D-F49091079F3B}" v="37" dt="2021-02-08T21:01:26.953"/>
    <p1510:client id="{68AC2823-1E27-D3E6-82E5-24885AEF10A7}" v="4" dt="2021-02-08T21:06:37.941"/>
  </p1510:revLst>
</p1510:revInfo>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78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2/8/2021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3</a:t>
            </a:fld>
            <a:endParaRPr lang="en-US" dirty="0"/>
          </a:p>
        </p:txBody>
      </p:sp>
    </p:spTree>
    <p:extLst>
      <p:ext uri="{BB962C8B-B14F-4D97-AF65-F5344CB8AC3E}">
        <p14:creationId xmlns:p14="http://schemas.microsoft.com/office/powerpoint/2010/main" val="375776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6D973-A7C7-4618-8397-A662CECF11D2}" type="slidenum">
              <a:rPr lang="en-US" smtClean="0"/>
              <a:t>14</a:t>
            </a:fld>
            <a:endParaRPr lang="en-US" dirty="0"/>
          </a:p>
        </p:txBody>
      </p:sp>
    </p:spTree>
    <p:extLst>
      <p:ext uri="{BB962C8B-B14F-4D97-AF65-F5344CB8AC3E}">
        <p14:creationId xmlns:p14="http://schemas.microsoft.com/office/powerpoint/2010/main" val="29083583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42</a:t>
            </a:fld>
            <a:endParaRPr lang="en-US" dirty="0"/>
          </a:p>
        </p:txBody>
      </p:sp>
    </p:spTree>
    <p:extLst>
      <p:ext uri="{BB962C8B-B14F-4D97-AF65-F5344CB8AC3E}">
        <p14:creationId xmlns:p14="http://schemas.microsoft.com/office/powerpoint/2010/main" val="3331690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44</a:t>
            </a:fld>
            <a:endParaRPr lang="en-US" dirty="0"/>
          </a:p>
        </p:txBody>
      </p:sp>
    </p:spTree>
    <p:extLst>
      <p:ext uri="{BB962C8B-B14F-4D97-AF65-F5344CB8AC3E}">
        <p14:creationId xmlns:p14="http://schemas.microsoft.com/office/powerpoint/2010/main" val="4076892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46</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47</a:t>
            </a:fld>
            <a:endParaRPr lang="en-US" dirty="0"/>
          </a:p>
        </p:txBody>
      </p:sp>
    </p:spTree>
    <p:extLst>
      <p:ext uri="{BB962C8B-B14F-4D97-AF65-F5344CB8AC3E}">
        <p14:creationId xmlns:p14="http://schemas.microsoft.com/office/powerpoint/2010/main" val="357378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images.randomhouse.com/promo_image/9780553510362_3414.pdf"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hyperlink" Target="https://www.adl.org/media/12859/downloa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hyperlink" Target="https://www.youtube.com/watch?v=vyFlz0XpbTc" TargetMode="Externa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econedlink.org/resources/how-expensive-are-payday-loans/?view=teacher"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debankers.com/Assets/2017_TCTSD_Lesson_Investo_Million_Pennies.pdf" TargetMode="Externa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hyperlink" Target="https://media.bloomsbury.com/rep/files/teachers-guide-for-chirp.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7.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6.jpeg"/><Relationship Id="rId4" Type="http://schemas.openxmlformats.org/officeDocument/2006/relationships/image" Target="../media/image65.jpeg"/></Relationships>
</file>

<file path=ppt/slides/_rels/slide44.xml.rels><?xml version="1.0" encoding="UTF-8" standalone="yes"?>
<Relationships xmlns="http://schemas.openxmlformats.org/package/2006/relationships"><Relationship Id="rId8" Type="http://schemas.openxmlformats.org/officeDocument/2006/relationships/hyperlink" Target="http://debankers.com/Assets/2017_TCTSD_Lesson_Investo_Million_Pennies.pdf" TargetMode="External"/><Relationship Id="rId3" Type="http://schemas.openxmlformats.org/officeDocument/2006/relationships/hyperlink" Target="https://media.bloomsbury.com/rep/files/teachers-guide-for-chirp.pdf" TargetMode="External"/><Relationship Id="rId7" Type="http://schemas.openxmlformats.org/officeDocument/2006/relationships/hyperlink" Target="https://candlewick.com/book_files/076369049X.btg.1.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images.randomhouse.com/promo_image/9780553510362_3414.pdf" TargetMode="External"/><Relationship Id="rId5" Type="http://schemas.openxmlformats.org/officeDocument/2006/relationships/hyperlink" Target="https://www.adl.org/media/12859/download" TargetMode="External"/><Relationship Id="rId10" Type="http://schemas.openxmlformats.org/officeDocument/2006/relationships/hyperlink" Target="https://www.youtube.com/watch?v=XbtSftL6dbY" TargetMode="External"/><Relationship Id="rId4" Type="http://schemas.openxmlformats.org/officeDocument/2006/relationships/hyperlink" Target="https://www.econedlink.org/resources/how-expensive-are-payday-loans/?view=teacher" TargetMode="External"/><Relationship Id="rId9" Type="http://schemas.openxmlformats.org/officeDocument/2006/relationships/hyperlink" Target="https://www.econedlink.org/resources/debit-cards-vs-credit-cards/" TargetMode="External"/></Relationships>
</file>

<file path=ppt/slides/_rels/slide45.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68.jpeg"/><Relationship Id="rId7" Type="http://schemas.openxmlformats.org/officeDocument/2006/relationships/image" Target="../media/image72.jpeg"/><Relationship Id="rId2" Type="http://schemas.openxmlformats.org/officeDocument/2006/relationships/hyperlink" Target="mailto:stoverlf@jmu.edu" TargetMode="External"/><Relationship Id="rId1" Type="http://schemas.openxmlformats.org/officeDocument/2006/relationships/slideLayout" Target="../slideLayouts/slideLayout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 Id="rId9" Type="http://schemas.openxmlformats.org/officeDocument/2006/relationships/image" Target="../media/image74.jpeg"/></Relationships>
</file>

<file path=ppt/slides/_rels/slide46.xml.rels><?xml version="1.0" encoding="UTF-8" standalone="yes"?>
<Relationships xmlns="http://schemas.openxmlformats.org/package/2006/relationships"><Relationship Id="rId8" Type="http://schemas.openxmlformats.org/officeDocument/2006/relationships/image" Target="../media/image79.jpeg"/><Relationship Id="rId3" Type="http://schemas.openxmlformats.org/officeDocument/2006/relationships/hyperlink" Target="mailto:stoverlf@jmu.edu" TargetMode="External"/><Relationship Id="rId7" Type="http://schemas.openxmlformats.org/officeDocument/2006/relationships/image" Target="../media/image7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 Id="rId9" Type="http://schemas.openxmlformats.org/officeDocument/2006/relationships/image" Target="../media/image80.jpeg"/></Relationships>
</file>

<file path=ppt/slides/_rels/slide47.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86.jpg"/><Relationship Id="rId5" Type="http://schemas.openxmlformats.org/officeDocument/2006/relationships/image" Target="../media/image85.jpg"/><Relationship Id="rId4" Type="http://schemas.openxmlformats.org/officeDocument/2006/relationships/image" Target="../media/image84.jp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B7F0F6-7AF1-494E-AB75-0E9A3214AFD6}"/>
              </a:ext>
            </a:extLst>
          </p:cNvPr>
          <p:cNvSpPr txBox="1"/>
          <p:nvPr/>
        </p:nvSpPr>
        <p:spPr>
          <a:xfrm>
            <a:off x="172616" y="998772"/>
            <a:ext cx="8798767" cy="5539978"/>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txBody>
          <a:bodyPr wrap="square" rtlCol="0">
            <a:spAutoFit/>
          </a:bodyPr>
          <a:lstStyle/>
          <a:p>
            <a:pPr algn="ctr"/>
            <a:r>
              <a:rPr lang="en-US" sz="4800" b="1" dirty="0">
                <a:solidFill>
                  <a:srgbClr val="005CB8"/>
                </a:solidFill>
                <a:effectLst/>
                <a:latin typeface="+mn-lt"/>
                <a:ea typeface="Calibri" panose="020F0502020204030204" pitchFamily="34" charset="0"/>
                <a:cs typeface="Times New Roman" panose="02020603050405020304" pitchFamily="18" charset="0"/>
              </a:rPr>
              <a:t>New Chapter Books </a:t>
            </a:r>
          </a:p>
          <a:p>
            <a:pPr algn="ctr"/>
            <a:r>
              <a:rPr lang="en-US" sz="2400" i="1" dirty="0">
                <a:effectLst/>
                <a:latin typeface="+mn-lt"/>
                <a:ea typeface="Calibri" panose="020F0502020204030204" pitchFamily="34" charset="0"/>
                <a:cs typeface="Times New Roman" panose="02020603050405020304" pitchFamily="18" charset="0"/>
              </a:rPr>
              <a:t>featuring</a:t>
            </a:r>
            <a:r>
              <a:rPr lang="en-US" sz="2400" b="1" dirty="0">
                <a:effectLst/>
                <a:latin typeface="+mn-lt"/>
                <a:ea typeface="Calibri" panose="020F0502020204030204" pitchFamily="34" charset="0"/>
                <a:cs typeface="Times New Roman" panose="02020603050405020304" pitchFamily="18" charset="0"/>
              </a:rPr>
              <a:t> </a:t>
            </a:r>
          </a:p>
          <a:p>
            <a:pPr algn="ctr"/>
            <a:r>
              <a:rPr lang="en-US" sz="2400" b="1" dirty="0">
                <a:solidFill>
                  <a:srgbClr val="7A9900"/>
                </a:solidFill>
                <a:effectLst/>
                <a:latin typeface="+mn-lt"/>
                <a:ea typeface="Calibri" panose="020F0502020204030204" pitchFamily="34" charset="0"/>
                <a:cs typeface="Times New Roman" panose="02020603050405020304" pitchFamily="18" charset="0"/>
              </a:rPr>
              <a:t>Economic Concepts and Social Commentary </a:t>
            </a:r>
            <a:br>
              <a:rPr lang="en-US" sz="2400" dirty="0">
                <a:solidFill>
                  <a:srgbClr val="7A9900"/>
                </a:solidFill>
                <a:latin typeface="+mn-lt"/>
              </a:rPr>
            </a:br>
            <a:endParaRPr lang="en-US" sz="2400" dirty="0">
              <a:solidFill>
                <a:srgbClr val="7A9900"/>
              </a:solidFill>
              <a:latin typeface="+mn-lt"/>
            </a:endParaRPr>
          </a:p>
          <a:p>
            <a:pPr algn="ctr"/>
            <a:endParaRPr lang="en-US" sz="2400" dirty="0">
              <a:latin typeface="+mn-lt"/>
            </a:endParaRPr>
          </a:p>
          <a:p>
            <a:pPr algn="ctr"/>
            <a:endParaRPr lang="en-US" sz="2400" dirty="0">
              <a:latin typeface="+mn-lt"/>
            </a:endParaRPr>
          </a:p>
          <a:p>
            <a:pPr algn="ctr"/>
            <a:r>
              <a:rPr lang="en-US" sz="2400" dirty="0">
                <a:latin typeface="+mn-lt"/>
              </a:rPr>
              <a:t>   </a:t>
            </a:r>
          </a:p>
          <a:p>
            <a:pPr algn="ctr"/>
            <a:endParaRPr lang="en-US" sz="2400" dirty="0">
              <a:latin typeface="+mn-lt"/>
            </a:endParaRPr>
          </a:p>
          <a:p>
            <a:pPr algn="ctr"/>
            <a:endParaRPr lang="en-US" sz="2400" dirty="0">
              <a:latin typeface="+mn-lt"/>
            </a:endParaRPr>
          </a:p>
          <a:p>
            <a:pPr algn="ctr"/>
            <a:endParaRPr lang="en-US" sz="2400" dirty="0">
              <a:latin typeface="+mn-lt"/>
            </a:endParaRPr>
          </a:p>
          <a:p>
            <a:pPr algn="ctr"/>
            <a:r>
              <a:rPr lang="en-US" sz="2400" dirty="0">
                <a:solidFill>
                  <a:schemeClr val="tx1"/>
                </a:solidFill>
                <a:latin typeface="+mn-lt"/>
                <a:ea typeface="ＭＳ Ｐゴシック"/>
                <a:cs typeface="Calibri"/>
              </a:rPr>
              <a:t>February 9, 2021</a:t>
            </a:r>
            <a:endParaRPr lang="en-US" sz="2400" dirty="0">
              <a:latin typeface="+mn-lt"/>
            </a:endParaRPr>
          </a:p>
          <a:p>
            <a:pPr algn="ctr"/>
            <a:r>
              <a:rPr lang="en-US" sz="2400" dirty="0">
                <a:latin typeface="+mn-lt"/>
              </a:rPr>
              <a:t>Lynne Farrell Stover</a:t>
            </a:r>
            <a:br>
              <a:rPr lang="en-US" sz="2400" dirty="0">
                <a:latin typeface="+mn-lt"/>
              </a:rPr>
            </a:br>
            <a:r>
              <a:rPr lang="en-US" sz="2400" dirty="0">
                <a:latin typeface="+mn-lt"/>
              </a:rPr>
              <a:t>stoverlf@jmu.edu</a:t>
            </a:r>
            <a:br>
              <a:rPr lang="en-US" sz="1600" dirty="0"/>
            </a:br>
            <a:endParaRPr lang="en-US" dirty="0"/>
          </a:p>
        </p:txBody>
      </p:sp>
      <p:pic>
        <p:nvPicPr>
          <p:cNvPr id="2050" name="Picture 2" descr="Chirp">
            <a:extLst>
              <a:ext uri="{FF2B5EF4-FFF2-40B4-BE49-F238E27FC236}">
                <a16:creationId xmlns:a16="http://schemas.microsoft.com/office/drawing/2014/main" id="{AF041828-3EAF-4ACA-B9B4-7FD526A532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644" y="2602331"/>
            <a:ext cx="1401908" cy="2118438"/>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pic>
        <p:nvPicPr>
          <p:cNvPr id="2054" name="Picture 6" descr="Full of Beans">
            <a:extLst>
              <a:ext uri="{FF2B5EF4-FFF2-40B4-BE49-F238E27FC236}">
                <a16:creationId xmlns:a16="http://schemas.microsoft.com/office/drawing/2014/main" id="{A9BC5E09-EF2C-4AF7-827A-124DFA4D3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252" y="4181242"/>
            <a:ext cx="1308448" cy="2118439"/>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pic>
        <p:nvPicPr>
          <p:cNvPr id="2056" name="Picture 8" descr="Merci Suarez Changes Gears">
            <a:extLst>
              <a:ext uri="{FF2B5EF4-FFF2-40B4-BE49-F238E27FC236}">
                <a16:creationId xmlns:a16="http://schemas.microsoft.com/office/drawing/2014/main" id="{A4F0F04C-C189-46A5-84C0-F711A2B0E8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203380">
            <a:off x="745277" y="2678947"/>
            <a:ext cx="1221650" cy="1745214"/>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pic>
        <p:nvPicPr>
          <p:cNvPr id="2058" name="Picture 10" descr="Three Keys">
            <a:extLst>
              <a:ext uri="{FF2B5EF4-FFF2-40B4-BE49-F238E27FC236}">
                <a16:creationId xmlns:a16="http://schemas.microsoft.com/office/drawing/2014/main" id="{8AD658AF-AA98-4616-A088-6AC789D051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86570">
            <a:off x="7270870" y="2571658"/>
            <a:ext cx="1308448" cy="1959790"/>
          </a:xfrm>
          <a:prstGeom prst="rect">
            <a:avLst/>
          </a:prstGeom>
          <a:noFill/>
          <a:ln w="19050">
            <a:solidFill>
              <a:srgbClr val="004080"/>
            </a:solidFill>
          </a:ln>
          <a:extLst>
            <a:ext uri="{909E8E84-426E-40DD-AFC4-6F175D3DCCD1}">
              <a14:hiddenFill xmlns:a14="http://schemas.microsoft.com/office/drawing/2010/main">
                <a:solidFill>
                  <a:srgbClr val="FFFFFF"/>
                </a:solidFill>
              </a14:hiddenFill>
            </a:ext>
          </a:extLst>
        </p:spPr>
      </p:pic>
      <p:pic>
        <p:nvPicPr>
          <p:cNvPr id="9" name="Picture 4" descr="Front Desk">
            <a:extLst>
              <a:ext uri="{FF2B5EF4-FFF2-40B4-BE49-F238E27FC236}">
                <a16:creationId xmlns:a16="http://schemas.microsoft.com/office/drawing/2014/main" id="{44C29FFB-D83D-4D22-84FF-3B2C7AC9B9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719" y="4409257"/>
            <a:ext cx="1295496" cy="1890424"/>
          </a:xfrm>
          <a:prstGeom prst="rect">
            <a:avLst/>
          </a:prstGeom>
          <a:noFill/>
          <a:ln w="28575">
            <a:solidFill>
              <a:schemeClr val="tx2">
                <a:lumMod val="75000"/>
              </a:schemeClr>
            </a:solidFill>
          </a:ln>
          <a:extLst>
            <a:ext uri="{909E8E84-426E-40DD-AFC4-6F175D3DCCD1}">
              <a14:hiddenFill xmlns:a14="http://schemas.microsoft.com/office/drawing/2010/main">
                <a:solidFill>
                  <a:srgbClr val="FFFFFF"/>
                </a:solidFill>
              </a14:hiddenFill>
            </a:ext>
          </a:extLst>
        </p:spPr>
      </p:pic>
      <p:pic>
        <p:nvPicPr>
          <p:cNvPr id="19" name="Picture 2" descr="Millionaires for the Month">
            <a:extLst>
              <a:ext uri="{FF2B5EF4-FFF2-40B4-BE49-F238E27FC236}">
                <a16:creationId xmlns:a16="http://schemas.microsoft.com/office/drawing/2014/main" id="{27E0D629-F3A5-4EFE-BF52-B6BCFB68A68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374172">
            <a:off x="4929443" y="2609846"/>
            <a:ext cx="1476275" cy="221116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Box 39"/>
          <p:cNvSpPr txBox="1">
            <a:spLocks noChangeArrowheads="1"/>
          </p:cNvSpPr>
          <p:nvPr/>
        </p:nvSpPr>
        <p:spPr bwMode="auto">
          <a:xfrm>
            <a:off x="0" y="2590800"/>
            <a:ext cx="9144000" cy="4524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a:p>
            <a:pPr eaLnBrk="1" hangingPunct="1">
              <a:spcBef>
                <a:spcPct val="0"/>
              </a:spcBef>
              <a:buClrTx/>
              <a:buFontTx/>
              <a:buNone/>
            </a:pPr>
            <a:endParaRPr lang="en-US" altLang="en-US" sz="1800" dirty="0">
              <a:solidFill>
                <a:schemeClr val="tx1"/>
              </a:solidFill>
              <a:latin typeface="Calibri" panose="020F0502020204030204" pitchFamily="34" charset="0"/>
            </a:endParaRPr>
          </a:p>
        </p:txBody>
      </p:sp>
      <p:sp>
        <p:nvSpPr>
          <p:cNvPr id="14339" name="Text Box 4"/>
          <p:cNvSpPr txBox="1">
            <a:spLocks noChangeArrowheads="1"/>
          </p:cNvSpPr>
          <p:nvPr/>
        </p:nvSpPr>
        <p:spPr bwMode="auto">
          <a:xfrm>
            <a:off x="0" y="5181600"/>
            <a:ext cx="20574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bg1"/>
              </a:solidFill>
              <a:latin typeface="Calibri" panose="020F0502020204030204" pitchFamily="34" charset="0"/>
            </a:endParaRPr>
          </a:p>
        </p:txBody>
      </p:sp>
      <p:sp>
        <p:nvSpPr>
          <p:cNvPr id="14340" name="Text Box 5"/>
          <p:cNvSpPr txBox="1">
            <a:spLocks noChangeArrowheads="1"/>
          </p:cNvSpPr>
          <p:nvPr/>
        </p:nvSpPr>
        <p:spPr bwMode="auto">
          <a:xfrm>
            <a:off x="0" y="0"/>
            <a:ext cx="9144000" cy="267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p:txBody>
      </p:sp>
      <p:sp>
        <p:nvSpPr>
          <p:cNvPr id="14341" name="Text Box 7"/>
          <p:cNvSpPr txBox="1">
            <a:spLocks noChangeArrowheads="1"/>
          </p:cNvSpPr>
          <p:nvPr/>
        </p:nvSpPr>
        <p:spPr bwMode="auto">
          <a:xfrm>
            <a:off x="3717925" y="323850"/>
            <a:ext cx="10287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however</a:t>
            </a:r>
            <a:endParaRPr lang="en-US" altLang="en-US" sz="1400" dirty="0">
              <a:solidFill>
                <a:schemeClr val="tx1"/>
              </a:solidFill>
              <a:latin typeface="Calibri" panose="020F0502020204030204" pitchFamily="34" charset="0"/>
            </a:endParaRPr>
          </a:p>
        </p:txBody>
      </p:sp>
      <p:sp>
        <p:nvSpPr>
          <p:cNvPr id="14342" name="Text Box 8"/>
          <p:cNvSpPr txBox="1">
            <a:spLocks noChangeArrowheads="1"/>
          </p:cNvSpPr>
          <p:nvPr/>
        </p:nvSpPr>
        <p:spPr bwMode="auto">
          <a:xfrm>
            <a:off x="457200" y="609600"/>
            <a:ext cx="3146425" cy="533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dirty="0">
                <a:solidFill>
                  <a:srgbClr val="000000"/>
                </a:solidFill>
                <a:latin typeface="Tahoma" panose="020B0604030504040204" pitchFamily="34" charset="0"/>
              </a:rPr>
              <a:t>Productive resources, and therefore, goods and services, are </a:t>
            </a:r>
            <a:r>
              <a:rPr lang="en-US" altLang="en-US" sz="1400" i="1" dirty="0">
                <a:solidFill>
                  <a:srgbClr val="000000"/>
                </a:solidFill>
                <a:latin typeface="Tahoma" panose="020B0604030504040204" pitchFamily="34" charset="0"/>
              </a:rPr>
              <a:t>limited</a:t>
            </a:r>
            <a:endParaRPr lang="en-US" altLang="en-US" sz="1400" dirty="0">
              <a:solidFill>
                <a:schemeClr val="tx1"/>
              </a:solidFill>
              <a:latin typeface="Calibri" panose="020F0502020204030204" pitchFamily="34" charset="0"/>
            </a:endParaRPr>
          </a:p>
        </p:txBody>
      </p:sp>
      <p:sp>
        <p:nvSpPr>
          <p:cNvPr id="14343" name="Text Box 9"/>
          <p:cNvSpPr txBox="1">
            <a:spLocks noChangeArrowheads="1"/>
          </p:cNvSpPr>
          <p:nvPr/>
        </p:nvSpPr>
        <p:spPr bwMode="auto">
          <a:xfrm>
            <a:off x="4860925" y="609600"/>
            <a:ext cx="2987675" cy="533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dirty="0">
                <a:solidFill>
                  <a:srgbClr val="000000"/>
                </a:solidFill>
                <a:latin typeface="Tahoma" panose="020B0604030504040204" pitchFamily="34" charset="0"/>
              </a:rPr>
              <a:t>Human wants (needs) </a:t>
            </a:r>
          </a:p>
          <a:p>
            <a:pPr algn="ctr" eaLnBrk="1" hangingPunct="1">
              <a:spcBef>
                <a:spcPct val="0"/>
              </a:spcBef>
              <a:buClrTx/>
              <a:buFontTx/>
              <a:buNone/>
            </a:pPr>
            <a:r>
              <a:rPr lang="en-US" altLang="en-US" sz="1400" dirty="0">
                <a:solidFill>
                  <a:srgbClr val="000000"/>
                </a:solidFill>
                <a:latin typeface="Tahoma" panose="020B0604030504040204" pitchFamily="34" charset="0"/>
              </a:rPr>
              <a:t>are basically </a:t>
            </a:r>
            <a:r>
              <a:rPr lang="en-US" altLang="en-US" sz="1400" i="1" dirty="0">
                <a:solidFill>
                  <a:srgbClr val="000000"/>
                </a:solidFill>
                <a:latin typeface="Tahoma" panose="020B0604030504040204" pitchFamily="34" charset="0"/>
              </a:rPr>
              <a:t>unlimited</a:t>
            </a:r>
            <a:endParaRPr lang="en-US" altLang="en-US" sz="1400" dirty="0">
              <a:solidFill>
                <a:schemeClr val="tx1"/>
              </a:solidFill>
              <a:latin typeface="Calibri" panose="020F0502020204030204" pitchFamily="34" charset="0"/>
            </a:endParaRPr>
          </a:p>
        </p:txBody>
      </p:sp>
      <p:sp>
        <p:nvSpPr>
          <p:cNvPr id="14344" name="Text Box 10"/>
          <p:cNvSpPr txBox="1">
            <a:spLocks noChangeArrowheads="1"/>
          </p:cNvSpPr>
          <p:nvPr/>
        </p:nvSpPr>
        <p:spPr bwMode="auto">
          <a:xfrm>
            <a:off x="3200400" y="1676400"/>
            <a:ext cx="2057400" cy="47625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n-US" altLang="en-US" sz="1800" dirty="0">
              <a:solidFill>
                <a:schemeClr val="tx1"/>
              </a:solidFill>
              <a:latin typeface="Calibri" panose="020F0502020204030204" pitchFamily="34" charset="0"/>
            </a:endParaRPr>
          </a:p>
        </p:txBody>
      </p:sp>
      <p:sp>
        <p:nvSpPr>
          <p:cNvPr id="14345" name="Text Box 11"/>
          <p:cNvSpPr txBox="1">
            <a:spLocks noChangeArrowheads="1"/>
          </p:cNvSpPr>
          <p:nvPr/>
        </p:nvSpPr>
        <p:spPr bwMode="auto">
          <a:xfrm>
            <a:off x="2133600" y="2819400"/>
            <a:ext cx="41148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800" dirty="0">
              <a:solidFill>
                <a:srgbClr val="000000"/>
              </a:solidFill>
              <a:latin typeface="Tahoma" panose="020B0604030504040204" pitchFamily="34" charset="0"/>
            </a:endParaRPr>
          </a:p>
          <a:p>
            <a:pPr algn="ctr" eaLnBrk="1" hangingPunct="1">
              <a:spcBef>
                <a:spcPct val="0"/>
              </a:spcBef>
              <a:buClrTx/>
              <a:buFontTx/>
              <a:buNone/>
            </a:pPr>
            <a:r>
              <a:rPr lang="en-US" altLang="en-US" sz="1400" dirty="0">
                <a:solidFill>
                  <a:srgbClr val="000000"/>
                </a:solidFill>
                <a:latin typeface="Tahoma" panose="020B0604030504040204" pitchFamily="34" charset="0"/>
              </a:rPr>
              <a:t>economic __________________ (resulting in</a:t>
            </a:r>
          </a:p>
          <a:p>
            <a:pPr algn="ctr" eaLnBrk="1" hangingPunct="1">
              <a:spcBef>
                <a:spcPct val="0"/>
              </a:spcBef>
              <a:buClrTx/>
              <a:buFontTx/>
              <a:buNone/>
            </a:pPr>
            <a:endParaRPr lang="en-US" altLang="en-US" sz="1400" dirty="0">
              <a:solidFill>
                <a:srgbClr val="000000"/>
              </a:solidFill>
              <a:latin typeface="Tahoma" panose="020B0604030504040204" pitchFamily="34" charset="0"/>
            </a:endParaRPr>
          </a:p>
          <a:p>
            <a:pPr algn="ctr" eaLnBrk="1" hangingPunct="1">
              <a:spcBef>
                <a:spcPct val="0"/>
              </a:spcBef>
              <a:buClrTx/>
              <a:buFontTx/>
              <a:buNone/>
            </a:pPr>
            <a:r>
              <a:rPr lang="en-US" altLang="en-US" sz="1400" dirty="0">
                <a:solidFill>
                  <a:srgbClr val="000000"/>
                </a:solidFill>
                <a:latin typeface="Tahoma" panose="020B0604030504040204" pitchFamily="34" charset="0"/>
              </a:rPr>
              <a:t>__________________  __________________)</a:t>
            </a:r>
            <a:endParaRPr lang="en-US" altLang="en-US" sz="1400" dirty="0">
              <a:solidFill>
                <a:schemeClr val="tx1"/>
              </a:solidFill>
              <a:latin typeface="Calibri" panose="020F0502020204030204" pitchFamily="34" charset="0"/>
            </a:endParaRPr>
          </a:p>
        </p:txBody>
      </p:sp>
      <p:sp>
        <p:nvSpPr>
          <p:cNvPr id="14346" name="Text Box 12"/>
          <p:cNvSpPr txBox="1">
            <a:spLocks noChangeArrowheads="1"/>
          </p:cNvSpPr>
          <p:nvPr/>
        </p:nvSpPr>
        <p:spPr bwMode="auto">
          <a:xfrm>
            <a:off x="2819400" y="3810000"/>
            <a:ext cx="2743200" cy="40005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when answering </a:t>
            </a:r>
          </a:p>
          <a:p>
            <a:pPr algn="ctr" eaLnBrk="1" hangingPunct="1">
              <a:spcBef>
                <a:spcPct val="0"/>
              </a:spcBef>
              <a:buClrTx/>
              <a:buFontTx/>
              <a:buNone/>
            </a:pPr>
            <a:r>
              <a:rPr lang="en-US" altLang="en-US" sz="1400" i="1" dirty="0">
                <a:solidFill>
                  <a:srgbClr val="000000"/>
                </a:solidFill>
                <a:latin typeface="Tahoma" panose="020B0604030504040204" pitchFamily="34" charset="0"/>
              </a:rPr>
              <a:t>three basic economic questions</a:t>
            </a:r>
            <a:endParaRPr lang="en-US" altLang="en-US" sz="1400" dirty="0">
              <a:solidFill>
                <a:schemeClr val="tx1"/>
              </a:solidFill>
              <a:latin typeface="Calibri" panose="020F0502020204030204" pitchFamily="34" charset="0"/>
            </a:endParaRPr>
          </a:p>
        </p:txBody>
      </p:sp>
      <p:sp>
        <p:nvSpPr>
          <p:cNvPr id="14347" name="Text Box 13"/>
          <p:cNvSpPr txBox="1">
            <a:spLocks noChangeArrowheads="1"/>
          </p:cNvSpPr>
          <p:nvPr/>
        </p:nvSpPr>
        <p:spPr bwMode="auto">
          <a:xfrm>
            <a:off x="914400" y="4648200"/>
            <a:ext cx="21717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200" dirty="0">
              <a:solidFill>
                <a:srgbClr val="000000"/>
              </a:solidFill>
              <a:latin typeface="Tahoma" panose="020B0604030504040204" pitchFamily="34" charset="0"/>
            </a:endParaRPr>
          </a:p>
          <a:p>
            <a:pPr algn="ctr" eaLnBrk="1" hangingPunct="1">
              <a:spcBef>
                <a:spcPct val="0"/>
              </a:spcBef>
              <a:buClrTx/>
              <a:buFontTx/>
              <a:buNone/>
            </a:pPr>
            <a:r>
              <a:rPr lang="en-US" altLang="en-US" sz="1200" dirty="0">
                <a:solidFill>
                  <a:srgbClr val="000000"/>
                </a:solidFill>
                <a:latin typeface="Tahoma" panose="020B0604030504040204" pitchFamily="34" charset="0"/>
              </a:rPr>
              <a:t>___________ goods and </a:t>
            </a:r>
          </a:p>
          <a:p>
            <a:pPr algn="ctr" eaLnBrk="1" hangingPunct="1">
              <a:spcBef>
                <a:spcPct val="0"/>
              </a:spcBef>
              <a:buClrTx/>
              <a:buFontTx/>
              <a:buNone/>
            </a:pPr>
            <a:r>
              <a:rPr lang="en-US" altLang="en-US" sz="1200" dirty="0">
                <a:solidFill>
                  <a:srgbClr val="000000"/>
                </a:solidFill>
                <a:latin typeface="Tahoma" panose="020B0604030504040204" pitchFamily="34" charset="0"/>
              </a:rPr>
              <a:t>services will be produced?</a:t>
            </a:r>
            <a:endParaRPr lang="en-US" altLang="en-US" sz="1200" dirty="0">
              <a:solidFill>
                <a:schemeClr val="tx1"/>
              </a:solidFill>
              <a:latin typeface="Calibri" panose="020F0502020204030204" pitchFamily="34" charset="0"/>
            </a:endParaRPr>
          </a:p>
        </p:txBody>
      </p:sp>
      <p:sp>
        <p:nvSpPr>
          <p:cNvPr id="14348" name="Text Box 14"/>
          <p:cNvSpPr txBox="1">
            <a:spLocks noChangeArrowheads="1"/>
          </p:cNvSpPr>
          <p:nvPr/>
        </p:nvSpPr>
        <p:spPr bwMode="auto">
          <a:xfrm>
            <a:off x="3200400" y="4648200"/>
            <a:ext cx="22860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200" dirty="0">
              <a:solidFill>
                <a:srgbClr val="000000"/>
              </a:solidFill>
              <a:latin typeface="Tahoma" panose="020B0604030504040204" pitchFamily="34" charset="0"/>
            </a:endParaRPr>
          </a:p>
          <a:p>
            <a:pPr algn="ctr" eaLnBrk="1" hangingPunct="1">
              <a:spcBef>
                <a:spcPct val="0"/>
              </a:spcBef>
              <a:buClrTx/>
              <a:buFontTx/>
              <a:buNone/>
            </a:pPr>
            <a:r>
              <a:rPr lang="en-US" altLang="en-US" sz="1200" dirty="0">
                <a:solidFill>
                  <a:srgbClr val="000000"/>
                </a:solidFill>
                <a:latin typeface="Tahoma" panose="020B0604030504040204" pitchFamily="34" charset="0"/>
              </a:rPr>
              <a:t>___________ will the goods and services be produced?</a:t>
            </a:r>
            <a:endParaRPr lang="en-US" altLang="en-US" sz="1200" dirty="0">
              <a:solidFill>
                <a:schemeClr val="tx1"/>
              </a:solidFill>
              <a:latin typeface="Calibri" panose="020F0502020204030204" pitchFamily="34" charset="0"/>
            </a:endParaRPr>
          </a:p>
        </p:txBody>
      </p:sp>
      <p:sp>
        <p:nvSpPr>
          <p:cNvPr id="14349" name="Text Box 15"/>
          <p:cNvSpPr txBox="1">
            <a:spLocks noChangeArrowheads="1"/>
          </p:cNvSpPr>
          <p:nvPr/>
        </p:nvSpPr>
        <p:spPr bwMode="auto">
          <a:xfrm>
            <a:off x="5638800" y="4648200"/>
            <a:ext cx="2209800" cy="6858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200" dirty="0">
              <a:solidFill>
                <a:srgbClr val="000000"/>
              </a:solidFill>
              <a:latin typeface="Tahoma" panose="020B0604030504040204" pitchFamily="34" charset="0"/>
            </a:endParaRPr>
          </a:p>
          <a:p>
            <a:pPr algn="ctr" eaLnBrk="1" hangingPunct="1">
              <a:spcBef>
                <a:spcPct val="0"/>
              </a:spcBef>
              <a:buClrTx/>
              <a:buFontTx/>
              <a:buNone/>
            </a:pPr>
            <a:r>
              <a:rPr lang="en-US" altLang="en-US" sz="1200" dirty="0">
                <a:solidFill>
                  <a:srgbClr val="000000"/>
                </a:solidFill>
                <a:latin typeface="Tahoma" panose="020B0604030504040204" pitchFamily="34" charset="0"/>
              </a:rPr>
              <a:t>___  _______ will the goods and services be distributed?</a:t>
            </a:r>
            <a:endParaRPr lang="en-US" altLang="en-US" sz="1200" dirty="0">
              <a:solidFill>
                <a:schemeClr val="tx1"/>
              </a:solidFill>
              <a:latin typeface="Calibri" panose="020F0502020204030204" pitchFamily="34" charset="0"/>
            </a:endParaRPr>
          </a:p>
        </p:txBody>
      </p:sp>
      <p:sp>
        <p:nvSpPr>
          <p:cNvPr id="14350" name="Text Box 16"/>
          <p:cNvSpPr txBox="1">
            <a:spLocks noChangeArrowheads="1"/>
          </p:cNvSpPr>
          <p:nvPr/>
        </p:nvSpPr>
        <p:spPr bwMode="auto">
          <a:xfrm>
            <a:off x="1295400" y="5486400"/>
            <a:ext cx="6096000" cy="6096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dirty="0">
                <a:solidFill>
                  <a:srgbClr val="000000"/>
                </a:solidFill>
                <a:latin typeface="Tahoma" panose="020B0604030504040204" pitchFamily="34" charset="0"/>
              </a:rPr>
              <a:t>Answering these questions most efficiently creates the need for</a:t>
            </a:r>
          </a:p>
          <a:p>
            <a:pPr algn="ctr" eaLnBrk="1" hangingPunct="1">
              <a:spcBef>
                <a:spcPct val="0"/>
              </a:spcBef>
              <a:buClrTx/>
              <a:buFontTx/>
              <a:buNone/>
            </a:pPr>
            <a:endParaRPr lang="en-US" altLang="en-US" sz="600" dirty="0">
              <a:solidFill>
                <a:srgbClr val="000000"/>
              </a:solidFill>
              <a:latin typeface="Tahoma" panose="020B0604030504040204" pitchFamily="34" charset="0"/>
            </a:endParaRPr>
          </a:p>
          <a:p>
            <a:pPr algn="ctr" eaLnBrk="1" hangingPunct="1">
              <a:spcBef>
                <a:spcPct val="0"/>
              </a:spcBef>
              <a:buClrTx/>
              <a:buFontTx/>
              <a:buNone/>
            </a:pPr>
            <a:r>
              <a:rPr lang="en-US" altLang="en-US" sz="1400" dirty="0">
                <a:solidFill>
                  <a:srgbClr val="000000"/>
                </a:solidFill>
                <a:latin typeface="Tahoma" panose="020B0604030504040204" pitchFamily="34" charset="0"/>
              </a:rPr>
              <a:t>___________________  and ___________________ resulting in trade.</a:t>
            </a:r>
            <a:endParaRPr lang="en-US" altLang="en-US" sz="1400" dirty="0">
              <a:solidFill>
                <a:schemeClr val="tx1"/>
              </a:solidFill>
              <a:latin typeface="Calibri" panose="020F0502020204030204" pitchFamily="34" charset="0"/>
            </a:endParaRPr>
          </a:p>
        </p:txBody>
      </p:sp>
      <p:sp>
        <p:nvSpPr>
          <p:cNvPr id="14351" name="Text Box 17"/>
          <p:cNvSpPr txBox="1">
            <a:spLocks noChangeArrowheads="1"/>
          </p:cNvSpPr>
          <p:nvPr/>
        </p:nvSpPr>
        <p:spPr bwMode="auto">
          <a:xfrm>
            <a:off x="1066800" y="2286000"/>
            <a:ext cx="6248400" cy="3429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Consequently, buyers (consumers) and sellers (producers) have to make</a:t>
            </a:r>
            <a:endParaRPr lang="en-US" altLang="en-US" sz="1400" dirty="0">
              <a:solidFill>
                <a:schemeClr val="tx1"/>
              </a:solidFill>
              <a:latin typeface="Calibri" panose="020F0502020204030204" pitchFamily="34" charset="0"/>
            </a:endParaRPr>
          </a:p>
        </p:txBody>
      </p:sp>
      <p:sp>
        <p:nvSpPr>
          <p:cNvPr id="14352" name="Line 18"/>
          <p:cNvSpPr>
            <a:spLocks noChangeShapeType="1"/>
          </p:cNvSpPr>
          <p:nvPr/>
        </p:nvSpPr>
        <p:spPr bwMode="auto">
          <a:xfrm flipH="1">
            <a:off x="5486400" y="1295400"/>
            <a:ext cx="685800" cy="3048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4353" name="Line 19"/>
          <p:cNvSpPr>
            <a:spLocks noChangeShapeType="1"/>
          </p:cNvSpPr>
          <p:nvPr/>
        </p:nvSpPr>
        <p:spPr bwMode="auto">
          <a:xfrm>
            <a:off x="2209800" y="1295400"/>
            <a:ext cx="685800" cy="2857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4354" name="Line 20"/>
          <p:cNvSpPr>
            <a:spLocks noChangeShapeType="1"/>
          </p:cNvSpPr>
          <p:nvPr/>
        </p:nvSpPr>
        <p:spPr bwMode="auto">
          <a:xfrm flipH="1">
            <a:off x="2438400" y="4343400"/>
            <a:ext cx="228600" cy="1714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4355" name="Line 21"/>
          <p:cNvSpPr>
            <a:spLocks noChangeShapeType="1"/>
          </p:cNvSpPr>
          <p:nvPr/>
        </p:nvSpPr>
        <p:spPr bwMode="auto">
          <a:xfrm>
            <a:off x="4267200" y="4343400"/>
            <a:ext cx="0" cy="2286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4356" name="Line 22"/>
          <p:cNvSpPr>
            <a:spLocks noChangeShapeType="1"/>
          </p:cNvSpPr>
          <p:nvPr/>
        </p:nvSpPr>
        <p:spPr bwMode="auto">
          <a:xfrm>
            <a:off x="5562600" y="4343400"/>
            <a:ext cx="285750" cy="17145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4357" name="Text Box 23"/>
          <p:cNvSpPr txBox="1">
            <a:spLocks noChangeArrowheads="1"/>
          </p:cNvSpPr>
          <p:nvPr/>
        </p:nvSpPr>
        <p:spPr bwMode="auto">
          <a:xfrm>
            <a:off x="0" y="6248400"/>
            <a:ext cx="9144000" cy="609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2000" b="1" dirty="0">
                <a:solidFill>
                  <a:srgbClr val="000000"/>
                </a:solidFill>
                <a:latin typeface="Tahoma" panose="020B0604030504040204" pitchFamily="34" charset="0"/>
              </a:rPr>
              <a:t>Economics:  ___________ - __________ under ___________.</a:t>
            </a:r>
            <a:endParaRPr lang="en-US" altLang="en-US" sz="2000" dirty="0">
              <a:solidFill>
                <a:schemeClr val="tx1"/>
              </a:solidFill>
              <a:latin typeface="Calibri" panose="020F0502020204030204" pitchFamily="34" charset="0"/>
            </a:endParaRPr>
          </a:p>
        </p:txBody>
      </p:sp>
      <p:sp>
        <p:nvSpPr>
          <p:cNvPr id="14358" name="Text Box 24"/>
          <p:cNvSpPr txBox="1">
            <a:spLocks noChangeArrowheads="1"/>
          </p:cNvSpPr>
          <p:nvPr/>
        </p:nvSpPr>
        <p:spPr bwMode="auto">
          <a:xfrm rot="-5400000">
            <a:off x="-419100" y="4686300"/>
            <a:ext cx="1771650" cy="62865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000" dirty="0">
                <a:solidFill>
                  <a:srgbClr val="000000"/>
                </a:solidFill>
                <a:latin typeface="Tahoma" panose="020B0604030504040204" pitchFamily="34" charset="0"/>
              </a:rPr>
              <a:t>__________  ___________</a:t>
            </a:r>
          </a:p>
          <a:p>
            <a:pPr algn="ctr" eaLnBrk="1" hangingPunct="1">
              <a:spcBef>
                <a:spcPct val="0"/>
              </a:spcBef>
              <a:buClrTx/>
              <a:buFontTx/>
              <a:buNone/>
            </a:pPr>
            <a:r>
              <a:rPr lang="en-US" altLang="en-US" sz="1000" dirty="0">
                <a:solidFill>
                  <a:srgbClr val="000000"/>
                </a:solidFill>
                <a:latin typeface="Tahoma" panose="020B0604030504040204" pitchFamily="34" charset="0"/>
              </a:rPr>
              <a:t>Buyers and sellers answer ?’s</a:t>
            </a:r>
            <a:endParaRPr lang="en-US" altLang="en-US" sz="1800" dirty="0">
              <a:solidFill>
                <a:schemeClr val="tx1"/>
              </a:solidFill>
              <a:latin typeface="Calibri" panose="020F0502020204030204" pitchFamily="34" charset="0"/>
            </a:endParaRPr>
          </a:p>
        </p:txBody>
      </p:sp>
      <p:sp>
        <p:nvSpPr>
          <p:cNvPr id="14359" name="Text Box 25"/>
          <p:cNvSpPr txBox="1">
            <a:spLocks noChangeArrowheads="1"/>
          </p:cNvSpPr>
          <p:nvPr/>
        </p:nvSpPr>
        <p:spPr bwMode="auto">
          <a:xfrm rot="5400000">
            <a:off x="7398544" y="4564856"/>
            <a:ext cx="1714500" cy="661988"/>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000" dirty="0">
                <a:solidFill>
                  <a:srgbClr val="000000"/>
                </a:solidFill>
                <a:latin typeface="Tahoma" panose="020B0604030504040204" pitchFamily="34" charset="0"/>
              </a:rPr>
              <a:t>___________  ___________</a:t>
            </a:r>
          </a:p>
          <a:p>
            <a:pPr algn="ctr" eaLnBrk="1" hangingPunct="1">
              <a:spcBef>
                <a:spcPct val="0"/>
              </a:spcBef>
              <a:buClrTx/>
              <a:buFontTx/>
              <a:buNone/>
            </a:pPr>
            <a:r>
              <a:rPr lang="en-US" altLang="en-US" sz="1000" dirty="0">
                <a:solidFill>
                  <a:srgbClr val="000000"/>
                </a:solidFill>
                <a:latin typeface="Tahoma" panose="020B0604030504040204" pitchFamily="34" charset="0"/>
              </a:rPr>
              <a:t>Government answers ?’s</a:t>
            </a:r>
            <a:endParaRPr lang="en-US" altLang="en-US" sz="1800" dirty="0">
              <a:solidFill>
                <a:schemeClr val="tx1"/>
              </a:solidFill>
              <a:latin typeface="Calibri" panose="020F0502020204030204" pitchFamily="34" charset="0"/>
            </a:endParaRPr>
          </a:p>
        </p:txBody>
      </p:sp>
      <p:sp>
        <p:nvSpPr>
          <p:cNvPr id="14360" name="Text Box 26"/>
          <p:cNvSpPr txBox="1">
            <a:spLocks noChangeArrowheads="1"/>
          </p:cNvSpPr>
          <p:nvPr/>
        </p:nvSpPr>
        <p:spPr bwMode="auto">
          <a:xfrm>
            <a:off x="3733800" y="1295400"/>
            <a:ext cx="10287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resulting in</a:t>
            </a:r>
            <a:endParaRPr lang="en-US" altLang="en-US" sz="1400" dirty="0">
              <a:solidFill>
                <a:schemeClr val="tx1"/>
              </a:solidFill>
              <a:latin typeface="Calibri" panose="020F0502020204030204" pitchFamily="34" charset="0"/>
            </a:endParaRPr>
          </a:p>
        </p:txBody>
      </p:sp>
      <p:sp>
        <p:nvSpPr>
          <p:cNvPr id="72731" name="Text Box 27"/>
          <p:cNvSpPr txBox="1">
            <a:spLocks noChangeArrowheads="1"/>
          </p:cNvSpPr>
          <p:nvPr/>
        </p:nvSpPr>
        <p:spPr bwMode="auto">
          <a:xfrm rot="-5400000">
            <a:off x="-609600" y="48768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400" b="1" dirty="0">
                <a:solidFill>
                  <a:srgbClr val="FF3300"/>
                </a:solidFill>
                <a:latin typeface="Calibri" panose="020F0502020204030204" pitchFamily="34" charset="0"/>
              </a:rPr>
              <a:t>market economy</a:t>
            </a:r>
          </a:p>
        </p:txBody>
      </p:sp>
      <p:sp>
        <p:nvSpPr>
          <p:cNvPr id="72732" name="Text Box 28"/>
          <p:cNvSpPr txBox="1">
            <a:spLocks noChangeArrowheads="1"/>
          </p:cNvSpPr>
          <p:nvPr/>
        </p:nvSpPr>
        <p:spPr bwMode="auto">
          <a:xfrm rot="5400000">
            <a:off x="7369175" y="4746625"/>
            <a:ext cx="2057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400" b="1" dirty="0">
                <a:solidFill>
                  <a:srgbClr val="FF3300"/>
                </a:solidFill>
                <a:latin typeface="Calibri" panose="020F0502020204030204" pitchFamily="34" charset="0"/>
              </a:rPr>
              <a:t>command economy</a:t>
            </a:r>
            <a:r>
              <a:rPr lang="en-US" altLang="en-US" sz="1600" b="1" dirty="0">
                <a:solidFill>
                  <a:srgbClr val="FF3300"/>
                </a:solidFill>
                <a:latin typeface="Calibri" panose="020F0502020204030204" pitchFamily="34" charset="0"/>
              </a:rPr>
              <a:t> </a:t>
            </a:r>
          </a:p>
        </p:txBody>
      </p:sp>
      <p:sp>
        <p:nvSpPr>
          <p:cNvPr id="72733" name="Text Box 29"/>
          <p:cNvSpPr txBox="1">
            <a:spLocks noChangeArrowheads="1"/>
          </p:cNvSpPr>
          <p:nvPr/>
        </p:nvSpPr>
        <p:spPr bwMode="auto">
          <a:xfrm>
            <a:off x="68580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2000" b="1" dirty="0">
                <a:solidFill>
                  <a:srgbClr val="7A9900"/>
                </a:solidFill>
                <a:latin typeface="Calibri" panose="020F0502020204030204" pitchFamily="34" charset="0"/>
              </a:rPr>
              <a:t>scarcity</a:t>
            </a:r>
          </a:p>
        </p:txBody>
      </p:sp>
      <p:sp>
        <p:nvSpPr>
          <p:cNvPr id="72734" name="Text Box 30"/>
          <p:cNvSpPr txBox="1">
            <a:spLocks noChangeArrowheads="1"/>
          </p:cNvSpPr>
          <p:nvPr/>
        </p:nvSpPr>
        <p:spPr bwMode="auto">
          <a:xfrm>
            <a:off x="42672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2000" b="1" dirty="0">
                <a:solidFill>
                  <a:srgbClr val="7A9900"/>
                </a:solidFill>
                <a:latin typeface="Calibri" panose="020F0502020204030204" pitchFamily="34" charset="0"/>
              </a:rPr>
              <a:t>making</a:t>
            </a:r>
          </a:p>
        </p:txBody>
      </p:sp>
      <p:sp>
        <p:nvSpPr>
          <p:cNvPr id="72735" name="Text Box 31"/>
          <p:cNvSpPr txBox="1">
            <a:spLocks noChangeArrowheads="1"/>
          </p:cNvSpPr>
          <p:nvPr/>
        </p:nvSpPr>
        <p:spPr bwMode="auto">
          <a:xfrm>
            <a:off x="2438400" y="6172200"/>
            <a:ext cx="121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2000" b="1" dirty="0">
                <a:solidFill>
                  <a:srgbClr val="7A9900"/>
                </a:solidFill>
                <a:latin typeface="Calibri" panose="020F0502020204030204" pitchFamily="34" charset="0"/>
              </a:rPr>
              <a:t>decision</a:t>
            </a:r>
          </a:p>
        </p:txBody>
      </p:sp>
      <p:sp>
        <p:nvSpPr>
          <p:cNvPr id="72736" name="Text Box 32"/>
          <p:cNvSpPr txBox="1">
            <a:spLocks noChangeArrowheads="1"/>
          </p:cNvSpPr>
          <p:nvPr/>
        </p:nvSpPr>
        <p:spPr bwMode="auto">
          <a:xfrm>
            <a:off x="3810000" y="5715000"/>
            <a:ext cx="182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interdependence</a:t>
            </a:r>
          </a:p>
        </p:txBody>
      </p:sp>
      <p:sp>
        <p:nvSpPr>
          <p:cNvPr id="72737" name="Text Box 33"/>
          <p:cNvSpPr txBox="1">
            <a:spLocks noChangeArrowheads="1"/>
          </p:cNvSpPr>
          <p:nvPr/>
        </p:nvSpPr>
        <p:spPr bwMode="auto">
          <a:xfrm>
            <a:off x="1600200" y="5715000"/>
            <a:ext cx="1752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specialization</a:t>
            </a:r>
          </a:p>
        </p:txBody>
      </p:sp>
      <p:sp>
        <p:nvSpPr>
          <p:cNvPr id="72738" name="Text Box 34"/>
          <p:cNvSpPr txBox="1">
            <a:spLocks noChangeArrowheads="1"/>
          </p:cNvSpPr>
          <p:nvPr/>
        </p:nvSpPr>
        <p:spPr bwMode="auto">
          <a:xfrm>
            <a:off x="56388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To whom</a:t>
            </a:r>
          </a:p>
        </p:txBody>
      </p:sp>
      <p:sp>
        <p:nvSpPr>
          <p:cNvPr id="72739" name="Text Box 35"/>
          <p:cNvSpPr txBox="1">
            <a:spLocks noChangeArrowheads="1"/>
          </p:cNvSpPr>
          <p:nvPr/>
        </p:nvSpPr>
        <p:spPr bwMode="auto">
          <a:xfrm>
            <a:off x="31242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How</a:t>
            </a:r>
          </a:p>
        </p:txBody>
      </p:sp>
      <p:sp>
        <p:nvSpPr>
          <p:cNvPr id="72740" name="Text Box 36"/>
          <p:cNvSpPr txBox="1">
            <a:spLocks noChangeArrowheads="1"/>
          </p:cNvSpPr>
          <p:nvPr/>
        </p:nvSpPr>
        <p:spPr bwMode="auto">
          <a:xfrm>
            <a:off x="990600" y="472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What</a:t>
            </a:r>
          </a:p>
        </p:txBody>
      </p:sp>
      <p:sp>
        <p:nvSpPr>
          <p:cNvPr id="72741" name="Text Box 37"/>
          <p:cNvSpPr txBox="1">
            <a:spLocks noChangeArrowheads="1"/>
          </p:cNvSpPr>
          <p:nvPr/>
        </p:nvSpPr>
        <p:spPr bwMode="auto">
          <a:xfrm>
            <a:off x="4495800" y="3276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cost</a:t>
            </a:r>
          </a:p>
        </p:txBody>
      </p:sp>
      <p:sp>
        <p:nvSpPr>
          <p:cNvPr id="72742" name="Text Box 38"/>
          <p:cNvSpPr txBox="1">
            <a:spLocks noChangeArrowheads="1"/>
          </p:cNvSpPr>
          <p:nvPr/>
        </p:nvSpPr>
        <p:spPr bwMode="auto">
          <a:xfrm>
            <a:off x="2438400" y="3276600"/>
            <a:ext cx="1600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opportunity</a:t>
            </a:r>
          </a:p>
        </p:txBody>
      </p:sp>
      <p:sp>
        <p:nvSpPr>
          <p:cNvPr id="72743" name="Text Box 39"/>
          <p:cNvSpPr txBox="1">
            <a:spLocks noChangeArrowheads="1"/>
          </p:cNvSpPr>
          <p:nvPr/>
        </p:nvSpPr>
        <p:spPr bwMode="auto">
          <a:xfrm>
            <a:off x="3505200" y="2895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choices</a:t>
            </a:r>
          </a:p>
        </p:txBody>
      </p:sp>
      <p:sp>
        <p:nvSpPr>
          <p:cNvPr id="72744" name="Text Box 40"/>
          <p:cNvSpPr txBox="1">
            <a:spLocks noChangeArrowheads="1"/>
          </p:cNvSpPr>
          <p:nvPr/>
        </p:nvSpPr>
        <p:spPr bwMode="auto">
          <a:xfrm>
            <a:off x="3276600" y="1752600"/>
            <a:ext cx="1905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2000" b="1" dirty="0">
                <a:solidFill>
                  <a:srgbClr val="FF3300"/>
                </a:solidFill>
                <a:latin typeface="Calibri" panose="020F0502020204030204" pitchFamily="34" charset="0"/>
              </a:rPr>
              <a:t>SCARCITY</a:t>
            </a:r>
          </a:p>
        </p:txBody>
      </p:sp>
    </p:spTree>
    <p:extLst>
      <p:ext uri="{BB962C8B-B14F-4D97-AF65-F5344CB8AC3E}">
        <p14:creationId xmlns:p14="http://schemas.microsoft.com/office/powerpoint/2010/main" val="62613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44"/>
                                        </p:tgtEl>
                                        <p:attrNameLst>
                                          <p:attrName>style.visibility</p:attrName>
                                        </p:attrNameLst>
                                      </p:cBhvr>
                                      <p:to>
                                        <p:strVal val="visible"/>
                                      </p:to>
                                    </p:set>
                                    <p:anim calcmode="lin" valueType="num">
                                      <p:cBhvr additive="base">
                                        <p:cTn id="7" dur="500" fill="hold"/>
                                        <p:tgtEl>
                                          <p:spTgt spid="72744"/>
                                        </p:tgtEl>
                                        <p:attrNameLst>
                                          <p:attrName>ppt_x</p:attrName>
                                        </p:attrNameLst>
                                      </p:cBhvr>
                                      <p:tavLst>
                                        <p:tav tm="0">
                                          <p:val>
                                            <p:strVal val="#ppt_x"/>
                                          </p:val>
                                        </p:tav>
                                        <p:tav tm="100000">
                                          <p:val>
                                            <p:strVal val="#ppt_x"/>
                                          </p:val>
                                        </p:tav>
                                      </p:tavLst>
                                    </p:anim>
                                    <p:anim calcmode="lin" valueType="num">
                                      <p:cBhvr additive="base">
                                        <p:cTn id="8" dur="500" fill="hold"/>
                                        <p:tgtEl>
                                          <p:spTgt spid="727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743"/>
                                        </p:tgtEl>
                                        <p:attrNameLst>
                                          <p:attrName>style.visibility</p:attrName>
                                        </p:attrNameLst>
                                      </p:cBhvr>
                                      <p:to>
                                        <p:strVal val="visible"/>
                                      </p:to>
                                    </p:set>
                                    <p:anim calcmode="lin" valueType="num">
                                      <p:cBhvr additive="base">
                                        <p:cTn id="13" dur="500" fill="hold"/>
                                        <p:tgtEl>
                                          <p:spTgt spid="72743"/>
                                        </p:tgtEl>
                                        <p:attrNameLst>
                                          <p:attrName>ppt_x</p:attrName>
                                        </p:attrNameLst>
                                      </p:cBhvr>
                                      <p:tavLst>
                                        <p:tav tm="0">
                                          <p:val>
                                            <p:strVal val="#ppt_x"/>
                                          </p:val>
                                        </p:tav>
                                        <p:tav tm="100000">
                                          <p:val>
                                            <p:strVal val="#ppt_x"/>
                                          </p:val>
                                        </p:tav>
                                      </p:tavLst>
                                    </p:anim>
                                    <p:anim calcmode="lin" valueType="num">
                                      <p:cBhvr additive="base">
                                        <p:cTn id="14" dur="500" fill="hold"/>
                                        <p:tgtEl>
                                          <p:spTgt spid="7274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2742"/>
                                        </p:tgtEl>
                                        <p:attrNameLst>
                                          <p:attrName>style.visibility</p:attrName>
                                        </p:attrNameLst>
                                      </p:cBhvr>
                                      <p:to>
                                        <p:strVal val="visible"/>
                                      </p:to>
                                    </p:set>
                                    <p:anim calcmode="lin" valueType="num">
                                      <p:cBhvr additive="base">
                                        <p:cTn id="19" dur="500" fill="hold"/>
                                        <p:tgtEl>
                                          <p:spTgt spid="72742"/>
                                        </p:tgtEl>
                                        <p:attrNameLst>
                                          <p:attrName>ppt_x</p:attrName>
                                        </p:attrNameLst>
                                      </p:cBhvr>
                                      <p:tavLst>
                                        <p:tav tm="0">
                                          <p:val>
                                            <p:strVal val="#ppt_x"/>
                                          </p:val>
                                        </p:tav>
                                        <p:tav tm="100000">
                                          <p:val>
                                            <p:strVal val="#ppt_x"/>
                                          </p:val>
                                        </p:tav>
                                      </p:tavLst>
                                    </p:anim>
                                    <p:anim calcmode="lin" valueType="num">
                                      <p:cBhvr additive="base">
                                        <p:cTn id="20" dur="500" fill="hold"/>
                                        <p:tgtEl>
                                          <p:spTgt spid="7274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741"/>
                                        </p:tgtEl>
                                        <p:attrNameLst>
                                          <p:attrName>style.visibility</p:attrName>
                                        </p:attrNameLst>
                                      </p:cBhvr>
                                      <p:to>
                                        <p:strVal val="visible"/>
                                      </p:to>
                                    </p:set>
                                    <p:anim calcmode="lin" valueType="num">
                                      <p:cBhvr additive="base">
                                        <p:cTn id="23" dur="500" fill="hold"/>
                                        <p:tgtEl>
                                          <p:spTgt spid="72741"/>
                                        </p:tgtEl>
                                        <p:attrNameLst>
                                          <p:attrName>ppt_x</p:attrName>
                                        </p:attrNameLst>
                                      </p:cBhvr>
                                      <p:tavLst>
                                        <p:tav tm="0">
                                          <p:val>
                                            <p:strVal val="#ppt_x"/>
                                          </p:val>
                                        </p:tav>
                                        <p:tav tm="100000">
                                          <p:val>
                                            <p:strVal val="#ppt_x"/>
                                          </p:val>
                                        </p:tav>
                                      </p:tavLst>
                                    </p:anim>
                                    <p:anim calcmode="lin" valueType="num">
                                      <p:cBhvr additive="base">
                                        <p:cTn id="24" dur="500" fill="hold"/>
                                        <p:tgtEl>
                                          <p:spTgt spid="72741"/>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2740"/>
                                        </p:tgtEl>
                                        <p:attrNameLst>
                                          <p:attrName>style.visibility</p:attrName>
                                        </p:attrNameLst>
                                      </p:cBhvr>
                                      <p:to>
                                        <p:strVal val="visible"/>
                                      </p:to>
                                    </p:set>
                                    <p:anim calcmode="lin" valueType="num">
                                      <p:cBhvr additive="base">
                                        <p:cTn id="29" dur="500" fill="hold"/>
                                        <p:tgtEl>
                                          <p:spTgt spid="72740"/>
                                        </p:tgtEl>
                                        <p:attrNameLst>
                                          <p:attrName>ppt_x</p:attrName>
                                        </p:attrNameLst>
                                      </p:cBhvr>
                                      <p:tavLst>
                                        <p:tav tm="0">
                                          <p:val>
                                            <p:strVal val="#ppt_x"/>
                                          </p:val>
                                        </p:tav>
                                        <p:tav tm="100000">
                                          <p:val>
                                            <p:strVal val="#ppt_x"/>
                                          </p:val>
                                        </p:tav>
                                      </p:tavLst>
                                    </p:anim>
                                    <p:anim calcmode="lin" valueType="num">
                                      <p:cBhvr additive="base">
                                        <p:cTn id="30" dur="500" fill="hold"/>
                                        <p:tgtEl>
                                          <p:spTgt spid="7274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2739"/>
                                        </p:tgtEl>
                                        <p:attrNameLst>
                                          <p:attrName>style.visibility</p:attrName>
                                        </p:attrNameLst>
                                      </p:cBhvr>
                                      <p:to>
                                        <p:strVal val="visible"/>
                                      </p:to>
                                    </p:set>
                                    <p:anim calcmode="lin" valueType="num">
                                      <p:cBhvr additive="base">
                                        <p:cTn id="35" dur="500" fill="hold"/>
                                        <p:tgtEl>
                                          <p:spTgt spid="72739"/>
                                        </p:tgtEl>
                                        <p:attrNameLst>
                                          <p:attrName>ppt_x</p:attrName>
                                        </p:attrNameLst>
                                      </p:cBhvr>
                                      <p:tavLst>
                                        <p:tav tm="0">
                                          <p:val>
                                            <p:strVal val="#ppt_x"/>
                                          </p:val>
                                        </p:tav>
                                        <p:tav tm="100000">
                                          <p:val>
                                            <p:strVal val="#ppt_x"/>
                                          </p:val>
                                        </p:tav>
                                      </p:tavLst>
                                    </p:anim>
                                    <p:anim calcmode="lin" valueType="num">
                                      <p:cBhvr additive="base">
                                        <p:cTn id="36" dur="500" fill="hold"/>
                                        <p:tgtEl>
                                          <p:spTgt spid="72739"/>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72738"/>
                                        </p:tgtEl>
                                        <p:attrNameLst>
                                          <p:attrName>style.visibility</p:attrName>
                                        </p:attrNameLst>
                                      </p:cBhvr>
                                      <p:to>
                                        <p:strVal val="visible"/>
                                      </p:to>
                                    </p:set>
                                    <p:anim calcmode="lin" valueType="num">
                                      <p:cBhvr additive="base">
                                        <p:cTn id="41" dur="500" fill="hold"/>
                                        <p:tgtEl>
                                          <p:spTgt spid="72738"/>
                                        </p:tgtEl>
                                        <p:attrNameLst>
                                          <p:attrName>ppt_x</p:attrName>
                                        </p:attrNameLst>
                                      </p:cBhvr>
                                      <p:tavLst>
                                        <p:tav tm="0">
                                          <p:val>
                                            <p:strVal val="#ppt_x"/>
                                          </p:val>
                                        </p:tav>
                                        <p:tav tm="100000">
                                          <p:val>
                                            <p:strVal val="#ppt_x"/>
                                          </p:val>
                                        </p:tav>
                                      </p:tavLst>
                                    </p:anim>
                                    <p:anim calcmode="lin" valueType="num">
                                      <p:cBhvr additive="base">
                                        <p:cTn id="42" dur="500" fill="hold"/>
                                        <p:tgtEl>
                                          <p:spTgt spid="7273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2731"/>
                                        </p:tgtEl>
                                        <p:attrNameLst>
                                          <p:attrName>style.visibility</p:attrName>
                                        </p:attrNameLst>
                                      </p:cBhvr>
                                      <p:to>
                                        <p:strVal val="visible"/>
                                      </p:to>
                                    </p:set>
                                    <p:anim calcmode="lin" valueType="num">
                                      <p:cBhvr additive="base">
                                        <p:cTn id="47" dur="500" fill="hold"/>
                                        <p:tgtEl>
                                          <p:spTgt spid="72731"/>
                                        </p:tgtEl>
                                        <p:attrNameLst>
                                          <p:attrName>ppt_x</p:attrName>
                                        </p:attrNameLst>
                                      </p:cBhvr>
                                      <p:tavLst>
                                        <p:tav tm="0">
                                          <p:val>
                                            <p:strVal val="#ppt_x"/>
                                          </p:val>
                                        </p:tav>
                                        <p:tav tm="100000">
                                          <p:val>
                                            <p:strVal val="#ppt_x"/>
                                          </p:val>
                                        </p:tav>
                                      </p:tavLst>
                                    </p:anim>
                                    <p:anim calcmode="lin" valueType="num">
                                      <p:cBhvr additive="base">
                                        <p:cTn id="48" dur="500" fill="hold"/>
                                        <p:tgtEl>
                                          <p:spTgt spid="72731"/>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2732"/>
                                        </p:tgtEl>
                                        <p:attrNameLst>
                                          <p:attrName>style.visibility</p:attrName>
                                        </p:attrNameLst>
                                      </p:cBhvr>
                                      <p:to>
                                        <p:strVal val="visible"/>
                                      </p:to>
                                    </p:set>
                                    <p:anim calcmode="lin" valueType="num">
                                      <p:cBhvr additive="base">
                                        <p:cTn id="53" dur="500" fill="hold"/>
                                        <p:tgtEl>
                                          <p:spTgt spid="72732"/>
                                        </p:tgtEl>
                                        <p:attrNameLst>
                                          <p:attrName>ppt_x</p:attrName>
                                        </p:attrNameLst>
                                      </p:cBhvr>
                                      <p:tavLst>
                                        <p:tav tm="0">
                                          <p:val>
                                            <p:strVal val="#ppt_x"/>
                                          </p:val>
                                        </p:tav>
                                        <p:tav tm="100000">
                                          <p:val>
                                            <p:strVal val="#ppt_x"/>
                                          </p:val>
                                        </p:tav>
                                      </p:tavLst>
                                    </p:anim>
                                    <p:anim calcmode="lin" valueType="num">
                                      <p:cBhvr additive="base">
                                        <p:cTn id="54" dur="500" fill="hold"/>
                                        <p:tgtEl>
                                          <p:spTgt spid="72732"/>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72737"/>
                                        </p:tgtEl>
                                        <p:attrNameLst>
                                          <p:attrName>style.visibility</p:attrName>
                                        </p:attrNameLst>
                                      </p:cBhvr>
                                      <p:to>
                                        <p:strVal val="visible"/>
                                      </p:to>
                                    </p:set>
                                    <p:anim calcmode="lin" valueType="num">
                                      <p:cBhvr additive="base">
                                        <p:cTn id="59" dur="500" fill="hold"/>
                                        <p:tgtEl>
                                          <p:spTgt spid="72737"/>
                                        </p:tgtEl>
                                        <p:attrNameLst>
                                          <p:attrName>ppt_x</p:attrName>
                                        </p:attrNameLst>
                                      </p:cBhvr>
                                      <p:tavLst>
                                        <p:tav tm="0">
                                          <p:val>
                                            <p:strVal val="#ppt_x"/>
                                          </p:val>
                                        </p:tav>
                                        <p:tav tm="100000">
                                          <p:val>
                                            <p:strVal val="#ppt_x"/>
                                          </p:val>
                                        </p:tav>
                                      </p:tavLst>
                                    </p:anim>
                                    <p:anim calcmode="lin" valueType="num">
                                      <p:cBhvr additive="base">
                                        <p:cTn id="60" dur="500" fill="hold"/>
                                        <p:tgtEl>
                                          <p:spTgt spid="72737"/>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72736"/>
                                        </p:tgtEl>
                                        <p:attrNameLst>
                                          <p:attrName>style.visibility</p:attrName>
                                        </p:attrNameLst>
                                      </p:cBhvr>
                                      <p:to>
                                        <p:strVal val="visible"/>
                                      </p:to>
                                    </p:set>
                                    <p:anim calcmode="lin" valueType="num">
                                      <p:cBhvr additive="base">
                                        <p:cTn id="65" dur="500" fill="hold"/>
                                        <p:tgtEl>
                                          <p:spTgt spid="72736"/>
                                        </p:tgtEl>
                                        <p:attrNameLst>
                                          <p:attrName>ppt_x</p:attrName>
                                        </p:attrNameLst>
                                      </p:cBhvr>
                                      <p:tavLst>
                                        <p:tav tm="0">
                                          <p:val>
                                            <p:strVal val="#ppt_x"/>
                                          </p:val>
                                        </p:tav>
                                        <p:tav tm="100000">
                                          <p:val>
                                            <p:strVal val="#ppt_x"/>
                                          </p:val>
                                        </p:tav>
                                      </p:tavLst>
                                    </p:anim>
                                    <p:anim calcmode="lin" valueType="num">
                                      <p:cBhvr additive="base">
                                        <p:cTn id="66" dur="500" fill="hold"/>
                                        <p:tgtEl>
                                          <p:spTgt spid="72736"/>
                                        </p:tgtEl>
                                        <p:attrNameLst>
                                          <p:attrName>ppt_y</p:attrName>
                                        </p:attrNameLst>
                                      </p:cBhvr>
                                      <p:tavLst>
                                        <p:tav tm="0">
                                          <p:val>
                                            <p:strVal val="1+#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72735"/>
                                        </p:tgtEl>
                                        <p:attrNameLst>
                                          <p:attrName>style.visibility</p:attrName>
                                        </p:attrNameLst>
                                      </p:cBhvr>
                                      <p:to>
                                        <p:strVal val="visible"/>
                                      </p:to>
                                    </p:set>
                                    <p:anim calcmode="lin" valueType="num">
                                      <p:cBhvr additive="base">
                                        <p:cTn id="71" dur="500" fill="hold"/>
                                        <p:tgtEl>
                                          <p:spTgt spid="72735"/>
                                        </p:tgtEl>
                                        <p:attrNameLst>
                                          <p:attrName>ppt_x</p:attrName>
                                        </p:attrNameLst>
                                      </p:cBhvr>
                                      <p:tavLst>
                                        <p:tav tm="0">
                                          <p:val>
                                            <p:strVal val="#ppt_x"/>
                                          </p:val>
                                        </p:tav>
                                        <p:tav tm="100000">
                                          <p:val>
                                            <p:strVal val="#ppt_x"/>
                                          </p:val>
                                        </p:tav>
                                      </p:tavLst>
                                    </p:anim>
                                    <p:anim calcmode="lin" valueType="num">
                                      <p:cBhvr additive="base">
                                        <p:cTn id="72" dur="500" fill="hold"/>
                                        <p:tgtEl>
                                          <p:spTgt spid="7273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72734"/>
                                        </p:tgtEl>
                                        <p:attrNameLst>
                                          <p:attrName>style.visibility</p:attrName>
                                        </p:attrNameLst>
                                      </p:cBhvr>
                                      <p:to>
                                        <p:strVal val="visible"/>
                                      </p:to>
                                    </p:set>
                                    <p:anim calcmode="lin" valueType="num">
                                      <p:cBhvr additive="base">
                                        <p:cTn id="75" dur="500" fill="hold"/>
                                        <p:tgtEl>
                                          <p:spTgt spid="72734"/>
                                        </p:tgtEl>
                                        <p:attrNameLst>
                                          <p:attrName>ppt_x</p:attrName>
                                        </p:attrNameLst>
                                      </p:cBhvr>
                                      <p:tavLst>
                                        <p:tav tm="0">
                                          <p:val>
                                            <p:strVal val="#ppt_x"/>
                                          </p:val>
                                        </p:tav>
                                        <p:tav tm="100000">
                                          <p:val>
                                            <p:strVal val="#ppt_x"/>
                                          </p:val>
                                        </p:tav>
                                      </p:tavLst>
                                    </p:anim>
                                    <p:anim calcmode="lin" valueType="num">
                                      <p:cBhvr additive="base">
                                        <p:cTn id="76" dur="500" fill="hold"/>
                                        <p:tgtEl>
                                          <p:spTgt spid="72734"/>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72733"/>
                                        </p:tgtEl>
                                        <p:attrNameLst>
                                          <p:attrName>style.visibility</p:attrName>
                                        </p:attrNameLst>
                                      </p:cBhvr>
                                      <p:to>
                                        <p:strVal val="visible"/>
                                      </p:to>
                                    </p:set>
                                    <p:anim calcmode="lin" valueType="num">
                                      <p:cBhvr additive="base">
                                        <p:cTn id="81" dur="500" fill="hold"/>
                                        <p:tgtEl>
                                          <p:spTgt spid="72733"/>
                                        </p:tgtEl>
                                        <p:attrNameLst>
                                          <p:attrName>ppt_x</p:attrName>
                                        </p:attrNameLst>
                                      </p:cBhvr>
                                      <p:tavLst>
                                        <p:tav tm="0">
                                          <p:val>
                                            <p:strVal val="#ppt_x"/>
                                          </p:val>
                                        </p:tav>
                                        <p:tav tm="100000">
                                          <p:val>
                                            <p:strVal val="#ppt_x"/>
                                          </p:val>
                                        </p:tav>
                                      </p:tavLst>
                                    </p:anim>
                                    <p:anim calcmode="lin" valueType="num">
                                      <p:cBhvr additive="base">
                                        <p:cTn id="82" dur="500" fill="hold"/>
                                        <p:tgtEl>
                                          <p:spTgt spid="72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31" grpId="0"/>
      <p:bldP spid="72732" grpId="0"/>
      <p:bldP spid="72733" grpId="0"/>
      <p:bldP spid="72734" grpId="0"/>
      <p:bldP spid="72735" grpId="0"/>
      <p:bldP spid="72736" grpId="0"/>
      <p:bldP spid="72737" grpId="0"/>
      <p:bldP spid="72738" grpId="0"/>
      <p:bldP spid="72739" grpId="0"/>
      <p:bldP spid="72740" grpId="0"/>
      <p:bldP spid="72741" grpId="0"/>
      <p:bldP spid="72742" grpId="0"/>
      <p:bldP spid="72743" grpId="0"/>
      <p:bldP spid="7274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4258B5-55A6-4445-97BC-CF6822A9F246}"/>
              </a:ext>
            </a:extLst>
          </p:cNvPr>
          <p:cNvSpPr>
            <a:spLocks noGrp="1"/>
          </p:cNvSpPr>
          <p:nvPr>
            <p:ph idx="1"/>
          </p:nvPr>
        </p:nvSpPr>
        <p:spPr>
          <a:xfrm>
            <a:off x="4289899" y="2377440"/>
            <a:ext cx="4017523" cy="2710126"/>
          </a:xfrm>
          <a:ln w="28575">
            <a:solidFill>
              <a:schemeClr val="tx1"/>
            </a:solidFill>
          </a:ln>
        </p:spPr>
        <p:txBody>
          <a:bodyPr/>
          <a:lstStyle/>
          <a:p>
            <a:pPr marL="0" indent="0" algn="l">
              <a:buNone/>
            </a:pPr>
            <a:r>
              <a:rPr lang="en-US" b="1" i="0" dirty="0">
                <a:solidFill>
                  <a:srgbClr val="333333"/>
                </a:solidFill>
                <a:effectLst/>
                <a:latin typeface="+mn-lt"/>
              </a:rPr>
              <a:t>Publisher:</a:t>
            </a:r>
            <a:r>
              <a:rPr lang="en-US" b="0" i="0" dirty="0">
                <a:solidFill>
                  <a:srgbClr val="333333"/>
                </a:solidFill>
                <a:effectLst/>
                <a:latin typeface="+mn-lt"/>
              </a:rPr>
              <a:t> Random House</a:t>
            </a:r>
          </a:p>
          <a:p>
            <a:pPr marL="0" indent="0" algn="l">
              <a:buNone/>
            </a:pPr>
            <a:r>
              <a:rPr lang="en-US" b="1" i="0" dirty="0">
                <a:solidFill>
                  <a:srgbClr val="333333"/>
                </a:solidFill>
                <a:effectLst/>
                <a:latin typeface="+mn-lt"/>
              </a:rPr>
              <a:t>Copyright Date:</a:t>
            </a:r>
            <a:r>
              <a:rPr lang="en-US" b="0" i="0" dirty="0">
                <a:solidFill>
                  <a:srgbClr val="333333"/>
                </a:solidFill>
                <a:effectLst/>
                <a:latin typeface="+mn-lt"/>
              </a:rPr>
              <a:t> 2018</a:t>
            </a:r>
          </a:p>
          <a:p>
            <a:pPr marL="0" indent="0" algn="l">
              <a:buNone/>
            </a:pPr>
            <a:r>
              <a:rPr lang="en-US" b="1" i="0" dirty="0">
                <a:solidFill>
                  <a:srgbClr val="333333"/>
                </a:solidFill>
                <a:effectLst/>
                <a:latin typeface="+mn-lt"/>
              </a:rPr>
              <a:t>Reading Level:</a:t>
            </a:r>
            <a:r>
              <a:rPr lang="en-US" b="0" i="0" dirty="0">
                <a:solidFill>
                  <a:srgbClr val="333333"/>
                </a:solidFill>
                <a:effectLst/>
                <a:latin typeface="+mn-lt"/>
              </a:rPr>
              <a:t> 3.8</a:t>
            </a:r>
          </a:p>
          <a:p>
            <a:pPr marL="0" indent="0" algn="l">
              <a:buNone/>
            </a:pPr>
            <a:r>
              <a:rPr lang="en-US" b="1" i="0" dirty="0">
                <a:solidFill>
                  <a:srgbClr val="333333"/>
                </a:solidFill>
                <a:effectLst/>
                <a:latin typeface="+mn-lt"/>
              </a:rPr>
              <a:t>Interest Level:</a:t>
            </a:r>
            <a:r>
              <a:rPr lang="en-US" b="0" i="0" dirty="0">
                <a:solidFill>
                  <a:srgbClr val="333333"/>
                </a:solidFill>
                <a:effectLst/>
                <a:latin typeface="+mn-lt"/>
              </a:rPr>
              <a:t> 3-6</a:t>
            </a:r>
          </a:p>
          <a:p>
            <a:pPr marL="0" indent="0">
              <a:buNone/>
            </a:pPr>
            <a:endParaRPr lang="en-US" dirty="0"/>
          </a:p>
        </p:txBody>
      </p:sp>
      <p:pic>
        <p:nvPicPr>
          <p:cNvPr id="4" name="Picture 6" descr="Full of Beans">
            <a:extLst>
              <a:ext uri="{FF2B5EF4-FFF2-40B4-BE49-F238E27FC236}">
                <a16:creationId xmlns:a16="http://schemas.microsoft.com/office/drawing/2014/main" id="{E51147C5-858A-4381-827E-484F38B9E2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025" y="1927003"/>
            <a:ext cx="2607013" cy="4220878"/>
          </a:xfrm>
          <a:prstGeom prst="rect">
            <a:avLst/>
          </a:prstGeom>
          <a:noFill/>
          <a:ln w="38100">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7E32DBC-4CE1-42C6-BE62-A2766BFCE69A}"/>
              </a:ext>
            </a:extLst>
          </p:cNvPr>
          <p:cNvSpPr txBox="1"/>
          <p:nvPr/>
        </p:nvSpPr>
        <p:spPr>
          <a:xfrm>
            <a:off x="2168508" y="1021404"/>
            <a:ext cx="5312061" cy="1138773"/>
          </a:xfrm>
          <a:prstGeom prst="rect">
            <a:avLst/>
          </a:prstGeom>
          <a:noFill/>
        </p:spPr>
        <p:txBody>
          <a:bodyPr wrap="square" rtlCol="0">
            <a:spAutoFit/>
          </a:bodyPr>
          <a:lstStyle/>
          <a:p>
            <a:pPr algn="ctr"/>
            <a:r>
              <a:rPr lang="en-US" sz="4400" b="1" i="1" dirty="0">
                <a:solidFill>
                  <a:srgbClr val="7A9900"/>
                </a:solidFill>
                <a:latin typeface="+mn-lt"/>
              </a:rPr>
              <a:t>Full of Beans</a:t>
            </a:r>
          </a:p>
          <a:p>
            <a:pPr algn="ctr"/>
            <a:r>
              <a:rPr lang="en-US" sz="2400" dirty="0">
                <a:latin typeface="+mn-lt"/>
              </a:rPr>
              <a:t>by Jennifer L. Holm</a:t>
            </a:r>
          </a:p>
        </p:txBody>
      </p:sp>
    </p:spTree>
    <p:extLst>
      <p:ext uri="{BB962C8B-B14F-4D97-AF65-F5344CB8AC3E}">
        <p14:creationId xmlns:p14="http://schemas.microsoft.com/office/powerpoint/2010/main" val="3538501790"/>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E4863-15C2-4D8A-A572-3EE6F3C11203}"/>
              </a:ext>
            </a:extLst>
          </p:cNvPr>
          <p:cNvSpPr>
            <a:spLocks noGrp="1"/>
          </p:cNvSpPr>
          <p:nvPr>
            <p:ph idx="1"/>
          </p:nvPr>
        </p:nvSpPr>
        <p:spPr>
          <a:xfrm>
            <a:off x="457200" y="1785769"/>
            <a:ext cx="6223299" cy="4371191"/>
          </a:xfrm>
        </p:spPr>
        <p:txBody>
          <a:bodyPr/>
          <a:lstStyle/>
          <a:p>
            <a:pPr marL="0" indent="0">
              <a:buNone/>
            </a:pPr>
            <a:r>
              <a:rPr lang="en-US" sz="2000" b="1" i="0" dirty="0">
                <a:solidFill>
                  <a:srgbClr val="333333"/>
                </a:solidFill>
                <a:effectLst/>
                <a:latin typeface="+mn-lt"/>
              </a:rPr>
              <a:t>Story Synopsis: </a:t>
            </a:r>
            <a:r>
              <a:rPr lang="en-US" sz="2000" b="0" i="0" dirty="0">
                <a:solidFill>
                  <a:srgbClr val="333333"/>
                </a:solidFill>
                <a:effectLst/>
                <a:latin typeface="+mn-lt"/>
              </a:rPr>
              <a:t>It’s 1934 in poverty-stricken Key West, Florida and ten-year-old Beans Curry and his family </a:t>
            </a:r>
            <a:r>
              <a:rPr lang="en-US" sz="2000" dirty="0">
                <a:solidFill>
                  <a:srgbClr val="333333"/>
                </a:solidFill>
                <a:latin typeface="+mn-lt"/>
              </a:rPr>
              <a:t>are doing their best to survive the </a:t>
            </a:r>
            <a:r>
              <a:rPr lang="en-US" sz="2000" dirty="0">
                <a:solidFill>
                  <a:srgbClr val="7A9900"/>
                </a:solidFill>
                <a:latin typeface="+mn-lt"/>
              </a:rPr>
              <a:t>Great Depression</a:t>
            </a:r>
            <a:r>
              <a:rPr lang="en-US" sz="2000" dirty="0">
                <a:solidFill>
                  <a:srgbClr val="333333"/>
                </a:solidFill>
                <a:latin typeface="+mn-lt"/>
              </a:rPr>
              <a:t>. When his father leaves to look for work in the North, Beans makes </a:t>
            </a:r>
            <a:r>
              <a:rPr lang="en-US" sz="2000" dirty="0">
                <a:solidFill>
                  <a:srgbClr val="7A9900"/>
                </a:solidFill>
                <a:latin typeface="+mn-lt"/>
              </a:rPr>
              <a:t>both good and bad decisions </a:t>
            </a:r>
            <a:r>
              <a:rPr lang="en-US" sz="2000" dirty="0">
                <a:solidFill>
                  <a:srgbClr val="333333"/>
                </a:solidFill>
                <a:latin typeface="+mn-lt"/>
              </a:rPr>
              <a:t>in an effort to help his mother support the family.  </a:t>
            </a:r>
          </a:p>
          <a:p>
            <a:pPr marL="0" indent="0">
              <a:buNone/>
            </a:pPr>
            <a:r>
              <a:rPr lang="en-US" sz="2000" dirty="0">
                <a:solidFill>
                  <a:srgbClr val="333333"/>
                </a:solidFill>
                <a:latin typeface="+mn-lt"/>
              </a:rPr>
              <a:t>His decision to set off fire alarms to create diversions for a rum smuggler is a bad one. His </a:t>
            </a:r>
            <a:r>
              <a:rPr lang="en-US" sz="2000" b="0" i="0" dirty="0">
                <a:solidFill>
                  <a:srgbClr val="333333"/>
                </a:solidFill>
                <a:effectLst/>
                <a:latin typeface="+mn-lt"/>
              </a:rPr>
              <a:t>remarkable head for business leading to the </a:t>
            </a:r>
            <a:r>
              <a:rPr lang="en-US" sz="2000" dirty="0">
                <a:solidFill>
                  <a:srgbClr val="333333"/>
                </a:solidFill>
                <a:latin typeface="+mn-lt"/>
              </a:rPr>
              <a:t>creation of the Diaper Gang is a good one. </a:t>
            </a:r>
            <a:endParaRPr lang="en-US" sz="2000" b="0" i="0" dirty="0">
              <a:solidFill>
                <a:srgbClr val="333333"/>
              </a:solidFill>
              <a:effectLst/>
              <a:latin typeface="+mn-lt"/>
            </a:endParaRPr>
          </a:p>
          <a:p>
            <a:pPr marL="0" indent="0">
              <a:buNone/>
            </a:pPr>
            <a:r>
              <a:rPr lang="en-US" sz="2000" b="0" i="0" dirty="0">
                <a:solidFill>
                  <a:srgbClr val="333333"/>
                </a:solidFill>
                <a:effectLst/>
                <a:latin typeface="+mn-lt"/>
              </a:rPr>
              <a:t>Bean’s life really gets interesting, and profitable, when a team of New Dealers from Washington D.C. arrives with an ambitious </a:t>
            </a:r>
            <a:r>
              <a:rPr lang="en-US" sz="2000" dirty="0">
                <a:solidFill>
                  <a:srgbClr val="333333"/>
                </a:solidFill>
                <a:latin typeface="+mn-lt"/>
              </a:rPr>
              <a:t>plan to </a:t>
            </a:r>
            <a:r>
              <a:rPr lang="en-US" sz="2000" b="0" i="0" dirty="0">
                <a:solidFill>
                  <a:srgbClr val="333333"/>
                </a:solidFill>
                <a:effectLst/>
                <a:latin typeface="+mn-lt"/>
              </a:rPr>
              <a:t>turn </a:t>
            </a:r>
            <a:r>
              <a:rPr lang="en-US" sz="2000" dirty="0">
                <a:solidFill>
                  <a:srgbClr val="333333"/>
                </a:solidFill>
                <a:latin typeface="+mn-lt"/>
              </a:rPr>
              <a:t>Key West </a:t>
            </a:r>
            <a:r>
              <a:rPr lang="en-US" sz="2000" b="0" i="0" dirty="0">
                <a:solidFill>
                  <a:srgbClr val="333333"/>
                </a:solidFill>
                <a:effectLst/>
                <a:latin typeface="+mn-lt"/>
              </a:rPr>
              <a:t> into a vacation hot spot. </a:t>
            </a:r>
            <a:endParaRPr lang="en-US" sz="2000" dirty="0">
              <a:solidFill>
                <a:srgbClr val="333333"/>
              </a:solidFill>
              <a:latin typeface="+mn-lt"/>
            </a:endParaRPr>
          </a:p>
        </p:txBody>
      </p:sp>
      <p:pic>
        <p:nvPicPr>
          <p:cNvPr id="15" name="Picture 14" descr="Key west clipart">
            <a:extLst>
              <a:ext uri="{FF2B5EF4-FFF2-40B4-BE49-F238E27FC236}">
                <a16:creationId xmlns:a16="http://schemas.microsoft.com/office/drawing/2014/main" id="{4C1BA3A5-A986-4173-AC7D-1AF40E1CFB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834" y="2487706"/>
            <a:ext cx="2192840" cy="255763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5A9C1C64-7FC9-4D09-9C8C-81A83875CAE0}"/>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033169918"/>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6BC40F-47AD-4829-88DB-7EF3C0165D76}"/>
              </a:ext>
            </a:extLst>
          </p:cNvPr>
          <p:cNvSpPr>
            <a:spLocks noGrp="1"/>
          </p:cNvSpPr>
          <p:nvPr>
            <p:ph idx="1"/>
          </p:nvPr>
        </p:nvSpPr>
        <p:spPr>
          <a:xfrm>
            <a:off x="457200" y="1322962"/>
            <a:ext cx="8229600" cy="4833998"/>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2000" dirty="0"/>
          </a:p>
          <a:p>
            <a:pPr marL="0" indent="0" algn="ctr">
              <a:buNone/>
            </a:pPr>
            <a:endParaRPr lang="en-US" sz="2000" dirty="0"/>
          </a:p>
          <a:p>
            <a:pPr marL="0" indent="0" algn="ctr">
              <a:buNone/>
            </a:pPr>
            <a:endParaRPr lang="en-US" sz="2000" dirty="0"/>
          </a:p>
          <a:p>
            <a:pPr marL="0" indent="0" algn="ctr">
              <a:buNone/>
            </a:pPr>
            <a:r>
              <a:rPr lang="en-US" sz="2000" dirty="0">
                <a:hlinkClick r:id="rId2"/>
              </a:rPr>
              <a:t>https://images.randomhouse.com/promo_image/9780553510362_3414.pdf</a:t>
            </a:r>
            <a:endParaRPr lang="en-US" sz="2000" dirty="0"/>
          </a:p>
          <a:p>
            <a:pPr marL="0" indent="0" algn="ctr">
              <a:buNone/>
            </a:pPr>
            <a:endParaRPr lang="en-US" sz="2000" dirty="0"/>
          </a:p>
        </p:txBody>
      </p:sp>
      <p:pic>
        <p:nvPicPr>
          <p:cNvPr id="5" name="Picture 4">
            <a:extLst>
              <a:ext uri="{FF2B5EF4-FFF2-40B4-BE49-F238E27FC236}">
                <a16:creationId xmlns:a16="http://schemas.microsoft.com/office/drawing/2014/main" id="{DC35D1AE-8BDA-4D78-A60C-2EB9FEF9D01A}"/>
              </a:ext>
            </a:extLst>
          </p:cNvPr>
          <p:cNvPicPr>
            <a:picLocks noChangeAspect="1"/>
          </p:cNvPicPr>
          <p:nvPr/>
        </p:nvPicPr>
        <p:blipFill>
          <a:blip r:embed="rId3"/>
          <a:stretch>
            <a:fillRect/>
          </a:stretch>
        </p:blipFill>
        <p:spPr>
          <a:xfrm rot="21036606">
            <a:off x="515566" y="1348275"/>
            <a:ext cx="2733472" cy="3533130"/>
          </a:xfrm>
          <a:prstGeom prst="rect">
            <a:avLst/>
          </a:prstGeom>
        </p:spPr>
      </p:pic>
      <p:pic>
        <p:nvPicPr>
          <p:cNvPr id="7" name="Picture 6">
            <a:extLst>
              <a:ext uri="{FF2B5EF4-FFF2-40B4-BE49-F238E27FC236}">
                <a16:creationId xmlns:a16="http://schemas.microsoft.com/office/drawing/2014/main" id="{F1E05256-A80A-43BC-A6D0-66E79DDEABEB}"/>
              </a:ext>
            </a:extLst>
          </p:cNvPr>
          <p:cNvPicPr>
            <a:picLocks noChangeAspect="1"/>
          </p:cNvPicPr>
          <p:nvPr/>
        </p:nvPicPr>
        <p:blipFill>
          <a:blip r:embed="rId4"/>
          <a:stretch>
            <a:fillRect/>
          </a:stretch>
        </p:blipFill>
        <p:spPr>
          <a:xfrm>
            <a:off x="3836849" y="1089497"/>
            <a:ext cx="4849951" cy="4185574"/>
          </a:xfrm>
          <a:prstGeom prst="rect">
            <a:avLst/>
          </a:prstGeom>
          <a:ln w="38100">
            <a:solidFill>
              <a:schemeClr val="tx1"/>
            </a:solidFill>
          </a:ln>
        </p:spPr>
      </p:pic>
      <p:sp>
        <p:nvSpPr>
          <p:cNvPr id="8" name="TextBox 7">
            <a:extLst>
              <a:ext uri="{FF2B5EF4-FFF2-40B4-BE49-F238E27FC236}">
                <a16:creationId xmlns:a16="http://schemas.microsoft.com/office/drawing/2014/main" id="{EA279122-FE62-4B03-B89E-5F0A9C3F338D}"/>
              </a:ext>
            </a:extLst>
          </p:cNvPr>
          <p:cNvSpPr txBox="1"/>
          <p:nvPr/>
        </p:nvSpPr>
        <p:spPr>
          <a:xfrm>
            <a:off x="2928025" y="207608"/>
            <a:ext cx="3287949" cy="707886"/>
          </a:xfrm>
          <a:prstGeom prst="rect">
            <a:avLst/>
          </a:prstGeom>
          <a:noFill/>
        </p:spPr>
        <p:txBody>
          <a:bodyPr wrap="square" rtlCol="0">
            <a:spAutoFit/>
          </a:bodyPr>
          <a:lstStyle/>
          <a:p>
            <a:pPr algn="ctr"/>
            <a:r>
              <a:rPr lang="en-US" sz="2000" dirty="0">
                <a:solidFill>
                  <a:srgbClr val="8BAF00"/>
                </a:solidFill>
                <a:effectLst>
                  <a:outerShdw blurRad="38100" dist="38100" dir="2700000" algn="tl">
                    <a:srgbClr val="000000">
                      <a:alpha val="43137"/>
                    </a:srgbClr>
                  </a:outerShdw>
                </a:effectLst>
              </a:rPr>
              <a:t>Publisher’s </a:t>
            </a:r>
          </a:p>
          <a:p>
            <a:pPr algn="ctr"/>
            <a:r>
              <a:rPr lang="en-US" sz="2000" dirty="0">
                <a:solidFill>
                  <a:srgbClr val="8BAF00"/>
                </a:solidFill>
                <a:effectLst>
                  <a:outerShdw blurRad="38100" dist="38100" dir="2700000" algn="tl">
                    <a:srgbClr val="000000">
                      <a:alpha val="43137"/>
                    </a:srgbClr>
                  </a:outerShdw>
                </a:effectLst>
              </a:rPr>
              <a:t>16 page Educator’s Guide</a:t>
            </a:r>
          </a:p>
        </p:txBody>
      </p:sp>
    </p:spTree>
    <p:extLst>
      <p:ext uri="{BB962C8B-B14F-4D97-AF65-F5344CB8AC3E}">
        <p14:creationId xmlns:p14="http://schemas.microsoft.com/office/powerpoint/2010/main" val="514983252"/>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66800" y="2133600"/>
            <a:ext cx="6934200" cy="6858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63924" y="1118225"/>
            <a:ext cx="7924800" cy="924475"/>
          </a:xfrm>
        </p:spPr>
        <p:txBody>
          <a:bodyPr/>
          <a:lstStyle/>
          <a:p>
            <a:pPr algn="ctr"/>
            <a:r>
              <a:rPr lang="en-US" sz="4400" b="1" u="sng" dirty="0">
                <a:latin typeface="+mn-lt"/>
              </a:rPr>
              <a:t>Economic Round Table</a:t>
            </a:r>
          </a:p>
        </p:txBody>
      </p:sp>
      <p:pic>
        <p:nvPicPr>
          <p:cNvPr id="1033" name="Picture 9" descr="C:\Users\booth_r\AppData\Local\Microsoft\Windows\Temporary Internet Files\Content.IE5\KPUATWVC\MC900439612[1].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6428">
            <a:off x="1905308" y="1689810"/>
            <a:ext cx="4886836" cy="34750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53474" y="4266022"/>
            <a:ext cx="2458005" cy="1390866"/>
          </a:xfrm>
          <a:prstGeom prst="rect">
            <a:avLst/>
          </a:prstGeom>
          <a:solidFill>
            <a:srgbClr val="FFFF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Answer: </a:t>
            </a:r>
            <a:r>
              <a:rPr lang="en-US" sz="1400" dirty="0">
                <a:solidFill>
                  <a:schemeClr val="tx1"/>
                </a:solidFill>
              </a:rPr>
              <a:t> </a:t>
            </a:r>
            <a:r>
              <a:rPr lang="en-US" sz="1400" b="1" dirty="0">
                <a:solidFill>
                  <a:schemeClr val="tx1"/>
                </a:solidFill>
              </a:rPr>
              <a:t>The Great Depression, </a:t>
            </a:r>
            <a:r>
              <a:rPr lang="en-US" sz="1400" dirty="0">
                <a:solidFill>
                  <a:schemeClr val="tx1"/>
                </a:solidFill>
              </a:rPr>
              <a:t>1929-1939, was the worst economic downturn in the industrialized world.</a:t>
            </a:r>
            <a:endParaRPr lang="en-US" sz="1400" b="1" dirty="0">
              <a:solidFill>
                <a:schemeClr val="tx1"/>
              </a:solidFill>
            </a:endParaRPr>
          </a:p>
        </p:txBody>
      </p:sp>
      <p:sp>
        <p:nvSpPr>
          <p:cNvPr id="4" name="Right Arrow 3"/>
          <p:cNvSpPr/>
          <p:nvPr/>
        </p:nvSpPr>
        <p:spPr>
          <a:xfrm>
            <a:off x="5486400" y="4495800"/>
            <a:ext cx="1116632" cy="990600"/>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90099"/>
              </a:solidFill>
            </a:endParaRPr>
          </a:p>
        </p:txBody>
      </p:sp>
      <p:pic>
        <p:nvPicPr>
          <p:cNvPr id="3" name="Picture 2"/>
          <p:cNvPicPr>
            <a:picLocks noChangeAspect="1"/>
          </p:cNvPicPr>
          <p:nvPr/>
        </p:nvPicPr>
        <p:blipFill>
          <a:blip r:embed="rId4">
            <a:duotone>
              <a:prstClr val="black"/>
              <a:schemeClr val="accent1">
                <a:tint val="45000"/>
                <a:satMod val="400000"/>
              </a:schemeClr>
            </a:duotone>
          </a:blip>
          <a:stretch>
            <a:fillRect/>
          </a:stretch>
        </p:blipFill>
        <p:spPr>
          <a:xfrm>
            <a:off x="152400" y="4495800"/>
            <a:ext cx="5367481" cy="998426"/>
          </a:xfrm>
          <a:prstGeom prst="rect">
            <a:avLst/>
          </a:prstGeom>
        </p:spPr>
      </p:pic>
    </p:spTree>
    <p:extLst>
      <p:ext uri="{BB962C8B-B14F-4D97-AF65-F5344CB8AC3E}">
        <p14:creationId xmlns:p14="http://schemas.microsoft.com/office/powerpoint/2010/main" val="223515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AD4DB4-BE01-43A6-B9A2-52BE29031F23}"/>
              </a:ext>
            </a:extLst>
          </p:cNvPr>
          <p:cNvPicPr>
            <a:picLocks noChangeAspect="1"/>
          </p:cNvPicPr>
          <p:nvPr/>
        </p:nvPicPr>
        <p:blipFill>
          <a:blip r:embed="rId2"/>
          <a:stretch>
            <a:fillRect/>
          </a:stretch>
        </p:blipFill>
        <p:spPr>
          <a:xfrm>
            <a:off x="6391811" y="1991022"/>
            <a:ext cx="2440903" cy="2875956"/>
          </a:xfrm>
          <a:prstGeom prst="rect">
            <a:avLst/>
          </a:prstGeom>
          <a:ln w="57150">
            <a:solidFill>
              <a:schemeClr val="accent3">
                <a:lumMod val="50000"/>
              </a:schemeClr>
            </a:solidFill>
          </a:ln>
        </p:spPr>
      </p:pic>
      <p:pic>
        <p:nvPicPr>
          <p:cNvPr id="8" name="Picture 7">
            <a:extLst>
              <a:ext uri="{FF2B5EF4-FFF2-40B4-BE49-F238E27FC236}">
                <a16:creationId xmlns:a16="http://schemas.microsoft.com/office/drawing/2014/main" id="{424AAC0F-18F8-4CFC-ACD7-E9A524FB3979}"/>
              </a:ext>
            </a:extLst>
          </p:cNvPr>
          <p:cNvPicPr>
            <a:picLocks noChangeAspect="1"/>
          </p:cNvPicPr>
          <p:nvPr/>
        </p:nvPicPr>
        <p:blipFill>
          <a:blip r:embed="rId3"/>
          <a:stretch>
            <a:fillRect/>
          </a:stretch>
        </p:blipFill>
        <p:spPr>
          <a:xfrm rot="21429883">
            <a:off x="1611313" y="1303005"/>
            <a:ext cx="4083667" cy="4989668"/>
          </a:xfrm>
          <a:prstGeom prst="rect">
            <a:avLst/>
          </a:prstGeom>
          <a:ln w="57150">
            <a:solidFill>
              <a:schemeClr val="accent3">
                <a:lumMod val="50000"/>
              </a:schemeClr>
            </a:solidFill>
          </a:ln>
        </p:spPr>
      </p:pic>
      <p:pic>
        <p:nvPicPr>
          <p:cNvPr id="9" name="Picture 7" descr="C:\Users\JMU Econed\AppData\Local\Microsoft\Windows\Temporary Internet Files\Content.IE5\WNZJDG6C\MC900129382[1].wmf">
            <a:extLst>
              <a:ext uri="{FF2B5EF4-FFF2-40B4-BE49-F238E27FC236}">
                <a16:creationId xmlns:a16="http://schemas.microsoft.com/office/drawing/2014/main" id="{2DDAD262-B757-4236-8822-980FA317E24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677005">
            <a:off x="75000" y="4180120"/>
            <a:ext cx="1853109" cy="185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563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B9EA9-7519-402D-BB09-81F02ECAABDA}"/>
              </a:ext>
            </a:extLst>
          </p:cNvPr>
          <p:cNvSpPr>
            <a:spLocks noGrp="1"/>
          </p:cNvSpPr>
          <p:nvPr>
            <p:ph idx="1"/>
          </p:nvPr>
        </p:nvSpPr>
        <p:spPr>
          <a:xfrm>
            <a:off x="4212075" y="2520134"/>
            <a:ext cx="4445541" cy="2627151"/>
          </a:xfrm>
          <a:ln w="38100">
            <a:solidFill>
              <a:schemeClr val="tx1"/>
            </a:solidFill>
          </a:ln>
        </p:spPr>
        <p:txBody>
          <a:bodyPr/>
          <a:lstStyle/>
          <a:p>
            <a:pPr marL="0" indent="0" algn="l">
              <a:buNone/>
            </a:pPr>
            <a:r>
              <a:rPr lang="en-US" b="1" i="0" dirty="0">
                <a:solidFill>
                  <a:srgbClr val="333333"/>
                </a:solidFill>
                <a:effectLst/>
                <a:latin typeface="+mn-lt"/>
              </a:rPr>
              <a:t>Publisher:</a:t>
            </a:r>
            <a:r>
              <a:rPr lang="en-US" b="0" i="0" dirty="0">
                <a:solidFill>
                  <a:srgbClr val="333333"/>
                </a:solidFill>
                <a:effectLst/>
                <a:latin typeface="+mn-lt"/>
              </a:rPr>
              <a:t> Candlewick Press</a:t>
            </a:r>
          </a:p>
          <a:p>
            <a:pPr marL="0" indent="0" algn="l">
              <a:buNone/>
            </a:pPr>
            <a:r>
              <a:rPr lang="en-US" b="1" i="0" dirty="0">
                <a:solidFill>
                  <a:srgbClr val="333333"/>
                </a:solidFill>
                <a:effectLst/>
                <a:latin typeface="+mn-lt"/>
              </a:rPr>
              <a:t>Copyright Date:</a:t>
            </a:r>
            <a:r>
              <a:rPr lang="en-US" b="0" i="0" dirty="0">
                <a:solidFill>
                  <a:srgbClr val="333333"/>
                </a:solidFill>
                <a:effectLst/>
                <a:latin typeface="+mn-lt"/>
              </a:rPr>
              <a:t> 2020</a:t>
            </a:r>
          </a:p>
          <a:p>
            <a:pPr marL="0" indent="0" algn="l">
              <a:buNone/>
            </a:pPr>
            <a:r>
              <a:rPr lang="en-US" b="1" i="0" dirty="0">
                <a:solidFill>
                  <a:srgbClr val="333333"/>
                </a:solidFill>
                <a:effectLst/>
                <a:latin typeface="+mn-lt"/>
              </a:rPr>
              <a:t>Reading Level:</a:t>
            </a:r>
            <a:r>
              <a:rPr lang="en-US" b="0" i="0" dirty="0">
                <a:solidFill>
                  <a:srgbClr val="333333"/>
                </a:solidFill>
                <a:effectLst/>
                <a:latin typeface="+mn-lt"/>
              </a:rPr>
              <a:t> 4.6</a:t>
            </a:r>
          </a:p>
          <a:p>
            <a:pPr marL="0" indent="0" algn="l">
              <a:buNone/>
            </a:pPr>
            <a:r>
              <a:rPr lang="en-US" b="1" i="0" dirty="0">
                <a:solidFill>
                  <a:srgbClr val="333333"/>
                </a:solidFill>
                <a:effectLst/>
                <a:latin typeface="+mn-lt"/>
              </a:rPr>
              <a:t>Interest Level:</a:t>
            </a:r>
            <a:r>
              <a:rPr lang="en-US" b="0" i="0" dirty="0">
                <a:solidFill>
                  <a:srgbClr val="333333"/>
                </a:solidFill>
                <a:effectLst/>
                <a:latin typeface="+mn-lt"/>
              </a:rPr>
              <a:t> 4-7</a:t>
            </a:r>
            <a:endParaRPr lang="en-US" b="0" i="0" dirty="0">
              <a:solidFill>
                <a:srgbClr val="333333"/>
              </a:solidFill>
              <a:effectLst/>
              <a:latin typeface="Lato"/>
            </a:endParaRPr>
          </a:p>
        </p:txBody>
      </p:sp>
      <p:pic>
        <p:nvPicPr>
          <p:cNvPr id="6" name="Picture 8" descr="Merci Suarez Changes Gears">
            <a:extLst>
              <a:ext uri="{FF2B5EF4-FFF2-40B4-BE49-F238E27FC236}">
                <a16:creationId xmlns:a16="http://schemas.microsoft.com/office/drawing/2014/main" id="{F6DCC26A-65B8-467E-B575-B9DC0D723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545" y="2170329"/>
            <a:ext cx="2922051" cy="4174358"/>
          </a:xfrm>
          <a:prstGeom prst="rect">
            <a:avLst/>
          </a:prstGeom>
          <a:noFill/>
          <a:ln w="28575">
            <a:solidFill>
              <a:schemeClr val="bg2">
                <a:lumMod val="25000"/>
              </a:schemeClr>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1A33E4-3761-443C-992F-26810C52E59C}"/>
              </a:ext>
            </a:extLst>
          </p:cNvPr>
          <p:cNvSpPr txBox="1"/>
          <p:nvPr/>
        </p:nvSpPr>
        <p:spPr>
          <a:xfrm>
            <a:off x="1344705" y="1204877"/>
            <a:ext cx="7035501" cy="1138773"/>
          </a:xfrm>
          <a:prstGeom prst="rect">
            <a:avLst/>
          </a:prstGeom>
          <a:noFill/>
        </p:spPr>
        <p:txBody>
          <a:bodyPr wrap="square" rtlCol="0">
            <a:spAutoFit/>
          </a:bodyPr>
          <a:lstStyle/>
          <a:p>
            <a:pPr algn="ctr"/>
            <a:r>
              <a:rPr lang="en-US" sz="4400" b="1" i="1" dirty="0">
                <a:solidFill>
                  <a:srgbClr val="005CB8"/>
                </a:solidFill>
                <a:effectLst/>
                <a:latin typeface="+mn-lt"/>
              </a:rPr>
              <a:t>Merci Suarez Changes Gears</a:t>
            </a:r>
          </a:p>
          <a:p>
            <a:pPr algn="ctr"/>
            <a:r>
              <a:rPr lang="en-US" sz="2400" dirty="0">
                <a:solidFill>
                  <a:srgbClr val="333333"/>
                </a:solidFill>
                <a:latin typeface="+mn-lt"/>
              </a:rPr>
              <a:t>by Meg Medina</a:t>
            </a:r>
            <a:endParaRPr lang="en-US" sz="2400" dirty="0">
              <a:latin typeface="+mn-lt"/>
            </a:endParaRPr>
          </a:p>
        </p:txBody>
      </p:sp>
    </p:spTree>
    <p:extLst>
      <p:ext uri="{BB962C8B-B14F-4D97-AF65-F5344CB8AC3E}">
        <p14:creationId xmlns:p14="http://schemas.microsoft.com/office/powerpoint/2010/main" val="3506083174"/>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14B339-3FF3-4E9B-A71A-98B42175A373}"/>
              </a:ext>
            </a:extLst>
          </p:cNvPr>
          <p:cNvSpPr txBox="1"/>
          <p:nvPr/>
        </p:nvSpPr>
        <p:spPr>
          <a:xfrm>
            <a:off x="559398" y="1672814"/>
            <a:ext cx="8127402" cy="4401205"/>
          </a:xfrm>
          <a:prstGeom prst="rect">
            <a:avLst/>
          </a:prstGeom>
          <a:noFill/>
        </p:spPr>
        <p:txBody>
          <a:bodyPr wrap="square">
            <a:spAutoFit/>
          </a:bodyPr>
          <a:lstStyle/>
          <a:p>
            <a:r>
              <a:rPr lang="en-US" sz="2000" b="1" i="0" dirty="0">
                <a:solidFill>
                  <a:srgbClr val="333333"/>
                </a:solidFill>
                <a:effectLst/>
                <a:latin typeface="+mn-lt"/>
              </a:rPr>
              <a:t>Story Synopsis</a:t>
            </a:r>
            <a:r>
              <a:rPr lang="en-US" sz="2000" b="0" i="0" dirty="0">
                <a:solidFill>
                  <a:srgbClr val="333333"/>
                </a:solidFill>
                <a:effectLst/>
                <a:latin typeface="+mn-lt"/>
              </a:rPr>
              <a:t>: Eleven-year-old Merci navigates the ordeals of being a </a:t>
            </a:r>
            <a:r>
              <a:rPr lang="en-US" sz="2000" b="0" i="0" dirty="0">
                <a:solidFill>
                  <a:srgbClr val="7A9900"/>
                </a:solidFill>
                <a:effectLst/>
                <a:latin typeface="+mn-lt"/>
              </a:rPr>
              <a:t>“scholarship kid” </a:t>
            </a:r>
            <a:r>
              <a:rPr lang="en-US" sz="2000" b="0" i="0" dirty="0">
                <a:solidFill>
                  <a:srgbClr val="333333"/>
                </a:solidFill>
                <a:effectLst/>
                <a:latin typeface="+mn-lt"/>
              </a:rPr>
              <a:t>at an upscale South Florida private school, as well as the </a:t>
            </a:r>
            <a:r>
              <a:rPr lang="en-US" sz="2000" b="0" i="0" dirty="0">
                <a:solidFill>
                  <a:srgbClr val="7A9900"/>
                </a:solidFill>
                <a:effectLst/>
                <a:latin typeface="+mn-lt"/>
              </a:rPr>
              <a:t>expectations</a:t>
            </a:r>
            <a:r>
              <a:rPr lang="en-US" sz="2000" b="0" i="0" dirty="0">
                <a:solidFill>
                  <a:srgbClr val="333333"/>
                </a:solidFill>
                <a:effectLst/>
                <a:latin typeface="+mn-lt"/>
              </a:rPr>
              <a:t> of and </a:t>
            </a:r>
            <a:r>
              <a:rPr lang="en-US" sz="2000" b="0" i="0" dirty="0">
                <a:solidFill>
                  <a:srgbClr val="7A9900"/>
                </a:solidFill>
                <a:effectLst/>
                <a:latin typeface="+mn-lt"/>
              </a:rPr>
              <a:t>responsibilities</a:t>
            </a:r>
            <a:r>
              <a:rPr lang="en-US" sz="2000" b="0" i="0" dirty="0">
                <a:solidFill>
                  <a:srgbClr val="333333"/>
                </a:solidFill>
                <a:effectLst/>
                <a:latin typeface="+mn-lt"/>
              </a:rPr>
              <a:t> to her intergenerational family.</a:t>
            </a:r>
          </a:p>
          <a:p>
            <a:endParaRPr lang="en-US" sz="2000" dirty="0">
              <a:solidFill>
                <a:srgbClr val="333333"/>
              </a:solidFill>
              <a:latin typeface="+mn-lt"/>
            </a:endParaRPr>
          </a:p>
          <a:p>
            <a:r>
              <a:rPr lang="en-US" sz="2000" b="0" i="0" dirty="0">
                <a:solidFill>
                  <a:srgbClr val="333333"/>
                </a:solidFill>
                <a:effectLst/>
                <a:latin typeface="+mn-lt"/>
              </a:rPr>
              <a:t>Instead of a stately mansion, Merci lives with her parents and brilliant older brother in one of three identical homes next to her </a:t>
            </a:r>
            <a:r>
              <a:rPr lang="en-US" sz="2000" b="0" i="0" dirty="0">
                <a:solidFill>
                  <a:srgbClr val="7A9900"/>
                </a:solidFill>
                <a:effectLst/>
                <a:latin typeface="+mn-lt"/>
              </a:rPr>
              <a:t>Cuban-American </a:t>
            </a:r>
            <a:r>
              <a:rPr lang="en-US" sz="2000" b="0" i="0" dirty="0">
                <a:solidFill>
                  <a:srgbClr val="333333"/>
                </a:solidFill>
                <a:effectLst/>
                <a:latin typeface="+mn-lt"/>
              </a:rPr>
              <a:t>extended family.</a:t>
            </a:r>
            <a:r>
              <a:rPr lang="en-US" sz="2000" dirty="0">
                <a:solidFill>
                  <a:srgbClr val="333333"/>
                </a:solidFill>
                <a:latin typeface="+mn-lt"/>
              </a:rPr>
              <a:t> </a:t>
            </a:r>
            <a:r>
              <a:rPr lang="en-US" sz="2000" b="0" i="0" dirty="0">
                <a:solidFill>
                  <a:srgbClr val="333333"/>
                </a:solidFill>
                <a:effectLst/>
                <a:latin typeface="+mn-lt"/>
              </a:rPr>
              <a:t>Although she wants to </a:t>
            </a:r>
          </a:p>
          <a:p>
            <a:r>
              <a:rPr lang="en-US" sz="2000" b="0" i="0" dirty="0">
                <a:solidFill>
                  <a:srgbClr val="333333"/>
                </a:solidFill>
                <a:effectLst/>
                <a:latin typeface="+mn-lt"/>
              </a:rPr>
              <a:t>earn money so that she can afford a new</a:t>
            </a:r>
          </a:p>
          <a:p>
            <a:r>
              <a:rPr lang="en-US" sz="2000" b="0" i="0" dirty="0">
                <a:solidFill>
                  <a:srgbClr val="333333"/>
                </a:solidFill>
                <a:effectLst/>
                <a:latin typeface="+mn-lt"/>
              </a:rPr>
              <a:t>bike, she's stuck volunteering.</a:t>
            </a:r>
          </a:p>
          <a:p>
            <a:r>
              <a:rPr lang="en-US" sz="2000" b="0" i="0" dirty="0">
                <a:solidFill>
                  <a:srgbClr val="333333"/>
                </a:solidFill>
                <a:effectLst/>
                <a:latin typeface="+mn-lt"/>
              </a:rPr>
              <a:t> </a:t>
            </a:r>
          </a:p>
          <a:p>
            <a:r>
              <a:rPr lang="en-US" sz="2000" b="0" i="0" dirty="0">
                <a:solidFill>
                  <a:srgbClr val="333333"/>
                </a:solidFill>
                <a:effectLst/>
                <a:latin typeface="+mn-lt"/>
              </a:rPr>
              <a:t>When her beloved </a:t>
            </a:r>
            <a:r>
              <a:rPr lang="en-US" sz="2000" dirty="0">
                <a:solidFill>
                  <a:srgbClr val="333333"/>
                </a:solidFill>
                <a:latin typeface="+mn-lt"/>
              </a:rPr>
              <a:t>grandfather</a:t>
            </a:r>
            <a:r>
              <a:rPr lang="en-US" sz="2000" b="0" i="0" dirty="0">
                <a:solidFill>
                  <a:srgbClr val="333333"/>
                </a:solidFill>
                <a:effectLst/>
                <a:latin typeface="+mn-lt"/>
              </a:rPr>
              <a:t> starts </a:t>
            </a:r>
          </a:p>
          <a:p>
            <a:r>
              <a:rPr lang="en-US" sz="2000" b="0" i="0" dirty="0">
                <a:solidFill>
                  <a:srgbClr val="333333"/>
                </a:solidFill>
                <a:effectLst/>
                <a:latin typeface="+mn-lt"/>
              </a:rPr>
              <a:t>to act </a:t>
            </a:r>
            <a:r>
              <a:rPr lang="en-US" sz="2000" dirty="0">
                <a:solidFill>
                  <a:srgbClr val="333333"/>
                </a:solidFill>
                <a:latin typeface="+mn-lt"/>
              </a:rPr>
              <a:t>unpredictably, Merci realizes </a:t>
            </a:r>
          </a:p>
          <a:p>
            <a:r>
              <a:rPr lang="en-US" sz="2000" b="0" i="0" dirty="0">
                <a:solidFill>
                  <a:srgbClr val="333333"/>
                </a:solidFill>
                <a:effectLst/>
                <a:latin typeface="+mn-lt"/>
              </a:rPr>
              <a:t>something serious is happening </a:t>
            </a:r>
          </a:p>
          <a:p>
            <a:r>
              <a:rPr lang="en-US" sz="2000" b="0" i="0" dirty="0">
                <a:solidFill>
                  <a:srgbClr val="333333"/>
                </a:solidFill>
                <a:effectLst/>
                <a:latin typeface="+mn-lt"/>
              </a:rPr>
              <a:t>and no one is telling her anything. </a:t>
            </a:r>
            <a:endParaRPr lang="en-US" sz="2000" dirty="0">
              <a:latin typeface="+mn-lt"/>
            </a:endParaRPr>
          </a:p>
        </p:txBody>
      </p:sp>
      <p:pic>
        <p:nvPicPr>
          <p:cNvPr id="7" name="Picture 6">
            <a:extLst>
              <a:ext uri="{FF2B5EF4-FFF2-40B4-BE49-F238E27FC236}">
                <a16:creationId xmlns:a16="http://schemas.microsoft.com/office/drawing/2014/main" id="{C7092D22-739D-4BC4-82A4-BB8C96FFAF69}"/>
              </a:ext>
            </a:extLst>
          </p:cNvPr>
          <p:cNvPicPr>
            <a:picLocks noChangeAspect="1"/>
          </p:cNvPicPr>
          <p:nvPr/>
        </p:nvPicPr>
        <p:blipFill>
          <a:blip r:embed="rId2"/>
          <a:stretch>
            <a:fillRect/>
          </a:stretch>
        </p:blipFill>
        <p:spPr>
          <a:xfrm>
            <a:off x="5047857" y="3921208"/>
            <a:ext cx="3870233" cy="2527956"/>
          </a:xfrm>
          <a:prstGeom prst="rect">
            <a:avLst/>
          </a:prstGeom>
          <a:ln w="28575">
            <a:solidFill>
              <a:schemeClr val="accent2">
                <a:lumMod val="75000"/>
              </a:schemeClr>
            </a:solidFill>
          </a:ln>
        </p:spPr>
      </p:pic>
      <p:sp>
        <p:nvSpPr>
          <p:cNvPr id="4" name="Title 3">
            <a:extLst>
              <a:ext uri="{FF2B5EF4-FFF2-40B4-BE49-F238E27FC236}">
                <a16:creationId xmlns:a16="http://schemas.microsoft.com/office/drawing/2014/main" id="{810880C7-3E02-4F38-8FA9-0718A51FB19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4419827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71F352-1DE2-4F52-9AA1-B6C96524CA1D}"/>
              </a:ext>
            </a:extLst>
          </p:cNvPr>
          <p:cNvSpPr>
            <a:spLocks noGrp="1"/>
          </p:cNvSpPr>
          <p:nvPr>
            <p:ph idx="1"/>
          </p:nvPr>
        </p:nvSpPr>
        <p:spPr>
          <a:xfrm>
            <a:off x="457200" y="564205"/>
            <a:ext cx="8229600" cy="5592756"/>
          </a:xfrm>
        </p:spPr>
        <p:txBody>
          <a:bodyPr/>
          <a:lstStyle/>
          <a:p>
            <a:pPr marL="0" indent="0" algn="ctr">
              <a:buNone/>
            </a:pPr>
            <a:r>
              <a:rPr lang="en-US" sz="2800" dirty="0">
                <a:solidFill>
                  <a:srgbClr val="8BAF00"/>
                </a:solidFill>
                <a:effectLst>
                  <a:outerShdw blurRad="38100" dist="38100" dir="2700000" algn="tl">
                    <a:srgbClr val="000000">
                      <a:alpha val="43137"/>
                    </a:srgbClr>
                  </a:outerShdw>
                </a:effectLst>
              </a:rPr>
              <a:t>Publisher’s 8 page Educator’s Guide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endParaRPr lang="en-US" sz="2000" dirty="0">
              <a:solidFill>
                <a:srgbClr val="005CB8"/>
              </a:solidFill>
              <a:latin typeface="+mn-lt"/>
            </a:endParaRPr>
          </a:p>
          <a:p>
            <a:pPr marL="0" indent="0" algn="ctr">
              <a:buNone/>
            </a:pPr>
            <a:r>
              <a:rPr lang="en-US" sz="2000" dirty="0">
                <a:solidFill>
                  <a:srgbClr val="005CB8"/>
                </a:solidFill>
                <a:latin typeface="+mn-lt"/>
              </a:rPr>
              <a:t>https://candlewick.com/book_files/076369049X.btg.1.pdf</a:t>
            </a:r>
          </a:p>
        </p:txBody>
      </p:sp>
      <p:pic>
        <p:nvPicPr>
          <p:cNvPr id="5" name="Picture 4">
            <a:extLst>
              <a:ext uri="{FF2B5EF4-FFF2-40B4-BE49-F238E27FC236}">
                <a16:creationId xmlns:a16="http://schemas.microsoft.com/office/drawing/2014/main" id="{48F8D01D-63F2-4D64-8E54-8C7C1690E380}"/>
              </a:ext>
            </a:extLst>
          </p:cNvPr>
          <p:cNvPicPr>
            <a:picLocks noChangeAspect="1"/>
          </p:cNvPicPr>
          <p:nvPr/>
        </p:nvPicPr>
        <p:blipFill>
          <a:blip r:embed="rId2"/>
          <a:stretch>
            <a:fillRect/>
          </a:stretch>
        </p:blipFill>
        <p:spPr>
          <a:xfrm>
            <a:off x="440034" y="1303506"/>
            <a:ext cx="3333642" cy="4260005"/>
          </a:xfrm>
          <a:prstGeom prst="rect">
            <a:avLst/>
          </a:prstGeom>
        </p:spPr>
      </p:pic>
      <p:pic>
        <p:nvPicPr>
          <p:cNvPr id="7" name="Picture 6">
            <a:extLst>
              <a:ext uri="{FF2B5EF4-FFF2-40B4-BE49-F238E27FC236}">
                <a16:creationId xmlns:a16="http://schemas.microsoft.com/office/drawing/2014/main" id="{172CB7E1-B466-42B8-90BD-F423EEC9B137}"/>
              </a:ext>
            </a:extLst>
          </p:cNvPr>
          <p:cNvPicPr>
            <a:picLocks noChangeAspect="1"/>
          </p:cNvPicPr>
          <p:nvPr/>
        </p:nvPicPr>
        <p:blipFill>
          <a:blip r:embed="rId3"/>
          <a:stretch>
            <a:fillRect/>
          </a:stretch>
        </p:blipFill>
        <p:spPr>
          <a:xfrm>
            <a:off x="4048800" y="1215350"/>
            <a:ext cx="2946345" cy="3146492"/>
          </a:xfrm>
          <a:prstGeom prst="rect">
            <a:avLst/>
          </a:prstGeom>
          <a:ln w="38100">
            <a:solidFill>
              <a:schemeClr val="tx1"/>
            </a:solidFill>
          </a:ln>
        </p:spPr>
      </p:pic>
      <p:pic>
        <p:nvPicPr>
          <p:cNvPr id="9" name="Picture 8">
            <a:extLst>
              <a:ext uri="{FF2B5EF4-FFF2-40B4-BE49-F238E27FC236}">
                <a16:creationId xmlns:a16="http://schemas.microsoft.com/office/drawing/2014/main" id="{D97AB2F5-A868-4D50-B704-57AF2427341D}"/>
              </a:ext>
            </a:extLst>
          </p:cNvPr>
          <p:cNvPicPr>
            <a:picLocks noChangeAspect="1"/>
          </p:cNvPicPr>
          <p:nvPr/>
        </p:nvPicPr>
        <p:blipFill>
          <a:blip r:embed="rId4"/>
          <a:stretch>
            <a:fillRect/>
          </a:stretch>
        </p:blipFill>
        <p:spPr>
          <a:xfrm>
            <a:off x="5680450" y="3326859"/>
            <a:ext cx="3281474" cy="2236652"/>
          </a:xfrm>
          <a:prstGeom prst="rect">
            <a:avLst/>
          </a:prstGeom>
          <a:ln w="38100">
            <a:solidFill>
              <a:schemeClr val="tx1"/>
            </a:solidFill>
          </a:ln>
        </p:spPr>
      </p:pic>
    </p:spTree>
    <p:extLst>
      <p:ext uri="{BB962C8B-B14F-4D97-AF65-F5344CB8AC3E}">
        <p14:creationId xmlns:p14="http://schemas.microsoft.com/office/powerpoint/2010/main" val="80217469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38570D-855E-4E66-B155-6E66DE5435BD}"/>
              </a:ext>
            </a:extLst>
          </p:cNvPr>
          <p:cNvPicPr>
            <a:picLocks noChangeAspect="1"/>
          </p:cNvPicPr>
          <p:nvPr/>
        </p:nvPicPr>
        <p:blipFill>
          <a:blip r:embed="rId2"/>
          <a:stretch>
            <a:fillRect/>
          </a:stretch>
        </p:blipFill>
        <p:spPr>
          <a:xfrm>
            <a:off x="596802" y="1361872"/>
            <a:ext cx="4137652" cy="4941651"/>
          </a:xfrm>
          <a:prstGeom prst="rect">
            <a:avLst/>
          </a:prstGeom>
          <a:ln w="19050">
            <a:solidFill>
              <a:srgbClr val="0070C0"/>
            </a:solidFill>
          </a:ln>
        </p:spPr>
      </p:pic>
      <p:pic>
        <p:nvPicPr>
          <p:cNvPr id="6" name="Content Placeholder 5">
            <a:extLst>
              <a:ext uri="{FF2B5EF4-FFF2-40B4-BE49-F238E27FC236}">
                <a16:creationId xmlns:a16="http://schemas.microsoft.com/office/drawing/2014/main" id="{F618A947-0EF4-4F7C-951F-CEF2A656802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8601205" flipV="1">
            <a:off x="4376229" y="3984472"/>
            <a:ext cx="1703908" cy="8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C7AF56F-8519-4AEF-8A42-9CF48EDC41E6}"/>
              </a:ext>
            </a:extLst>
          </p:cNvPr>
          <p:cNvSpPr txBox="1"/>
          <p:nvPr/>
        </p:nvSpPr>
        <p:spPr>
          <a:xfrm>
            <a:off x="5077838" y="1361872"/>
            <a:ext cx="3469360" cy="1754326"/>
          </a:xfrm>
          <a:prstGeom prst="rect">
            <a:avLst/>
          </a:prstGeom>
          <a:noFill/>
        </p:spPr>
        <p:txBody>
          <a:bodyPr wrap="square" rtlCol="0">
            <a:spAutoFit/>
          </a:bodyPr>
          <a:lstStyle/>
          <a:p>
            <a:pPr algn="ctr"/>
            <a:r>
              <a:rPr lang="en-US" sz="3600" b="1" dirty="0">
                <a:solidFill>
                  <a:srgbClr val="005CB8"/>
                </a:solidFill>
                <a:latin typeface="+mn-lt"/>
              </a:rPr>
              <a:t>Goods &amp; Services</a:t>
            </a:r>
          </a:p>
          <a:p>
            <a:pPr algn="ctr"/>
            <a:r>
              <a:rPr lang="en-US" sz="3600" b="1" dirty="0">
                <a:solidFill>
                  <a:srgbClr val="005CB8"/>
                </a:solidFill>
                <a:latin typeface="+mn-lt"/>
              </a:rPr>
              <a:t>Bartering</a:t>
            </a:r>
          </a:p>
        </p:txBody>
      </p:sp>
    </p:spTree>
    <p:extLst>
      <p:ext uri="{BB962C8B-B14F-4D97-AF65-F5344CB8AC3E}">
        <p14:creationId xmlns:p14="http://schemas.microsoft.com/office/powerpoint/2010/main" val="270096881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84044-344D-44AB-8045-5678C20B094D}"/>
              </a:ext>
            </a:extLst>
          </p:cNvPr>
          <p:cNvSpPr>
            <a:spLocks noGrp="1"/>
          </p:cNvSpPr>
          <p:nvPr>
            <p:ph idx="1"/>
          </p:nvPr>
        </p:nvSpPr>
        <p:spPr>
          <a:xfrm>
            <a:off x="4173166" y="2669270"/>
            <a:ext cx="4182894" cy="2612849"/>
          </a:xfrm>
          <a:ln w="38100">
            <a:solidFill>
              <a:schemeClr val="tx1"/>
            </a:solidFill>
          </a:ln>
        </p:spPr>
        <p:txBody>
          <a:bodyPr/>
          <a:lstStyle/>
          <a:p>
            <a:pPr marL="0" indent="0" algn="l">
              <a:buNone/>
            </a:pPr>
            <a:r>
              <a:rPr lang="en-US" b="1" i="0" dirty="0">
                <a:solidFill>
                  <a:srgbClr val="333333"/>
                </a:solidFill>
                <a:effectLst/>
                <a:latin typeface="Lato"/>
              </a:rPr>
              <a:t>Publisher:</a:t>
            </a:r>
            <a:r>
              <a:rPr lang="en-US" b="0" i="0" dirty="0">
                <a:solidFill>
                  <a:srgbClr val="333333"/>
                </a:solidFill>
                <a:effectLst/>
                <a:latin typeface="Lato"/>
              </a:rPr>
              <a:t> S</a:t>
            </a:r>
            <a:r>
              <a:rPr lang="en-US" dirty="0">
                <a:solidFill>
                  <a:srgbClr val="333333"/>
                </a:solidFill>
                <a:latin typeface="Lato"/>
              </a:rPr>
              <a:t>c</a:t>
            </a:r>
            <a:r>
              <a:rPr lang="en-US" b="0" i="0" dirty="0">
                <a:solidFill>
                  <a:srgbClr val="333333"/>
                </a:solidFill>
                <a:effectLst/>
                <a:latin typeface="Lato"/>
              </a:rPr>
              <a:t>holastic </a:t>
            </a:r>
          </a:p>
          <a:p>
            <a:pPr marL="0" indent="0" algn="l">
              <a:buNone/>
            </a:pPr>
            <a:r>
              <a:rPr lang="en-US" b="1" i="0" dirty="0">
                <a:solidFill>
                  <a:srgbClr val="333333"/>
                </a:solidFill>
                <a:effectLst/>
                <a:latin typeface="Lato"/>
              </a:rPr>
              <a:t>Copyright Date:</a:t>
            </a:r>
            <a:r>
              <a:rPr lang="en-US" b="0" i="0" dirty="0">
                <a:solidFill>
                  <a:srgbClr val="333333"/>
                </a:solidFill>
                <a:effectLst/>
                <a:latin typeface="Lato"/>
              </a:rPr>
              <a:t> 2019</a:t>
            </a:r>
          </a:p>
          <a:p>
            <a:pPr marL="0" indent="0" algn="l">
              <a:buNone/>
            </a:pPr>
            <a:r>
              <a:rPr lang="en-US" b="1" i="0" dirty="0">
                <a:solidFill>
                  <a:srgbClr val="333333"/>
                </a:solidFill>
                <a:effectLst/>
                <a:latin typeface="Lato"/>
              </a:rPr>
              <a:t>Reading Level:</a:t>
            </a:r>
            <a:r>
              <a:rPr lang="en-US" b="0" i="0" dirty="0">
                <a:solidFill>
                  <a:srgbClr val="333333"/>
                </a:solidFill>
                <a:effectLst/>
                <a:latin typeface="Lato"/>
              </a:rPr>
              <a:t> 4.5</a:t>
            </a:r>
          </a:p>
          <a:p>
            <a:pPr marL="0" indent="0" algn="l">
              <a:buNone/>
            </a:pPr>
            <a:r>
              <a:rPr lang="en-US" b="1" i="0" dirty="0">
                <a:solidFill>
                  <a:srgbClr val="333333"/>
                </a:solidFill>
                <a:effectLst/>
                <a:latin typeface="Lato"/>
              </a:rPr>
              <a:t>Interest Level:</a:t>
            </a:r>
            <a:r>
              <a:rPr lang="en-US" b="0" i="0" dirty="0">
                <a:solidFill>
                  <a:srgbClr val="333333"/>
                </a:solidFill>
                <a:effectLst/>
                <a:latin typeface="Lato"/>
              </a:rPr>
              <a:t> 4-7</a:t>
            </a:r>
          </a:p>
          <a:p>
            <a:pPr marL="0" indent="0">
              <a:buNone/>
            </a:pPr>
            <a:endParaRPr lang="en-US" dirty="0"/>
          </a:p>
        </p:txBody>
      </p:sp>
      <p:pic>
        <p:nvPicPr>
          <p:cNvPr id="4" name="Picture 4" descr="Front Desk">
            <a:extLst>
              <a:ext uri="{FF2B5EF4-FFF2-40B4-BE49-F238E27FC236}">
                <a16:creationId xmlns:a16="http://schemas.microsoft.com/office/drawing/2014/main" id="{7B8AF86A-1129-4C4C-B5FE-602C552DF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940" y="1922208"/>
            <a:ext cx="2670314" cy="3896596"/>
          </a:xfrm>
          <a:prstGeom prst="rect">
            <a:avLst/>
          </a:prstGeom>
          <a:noFill/>
          <a:ln w="28575">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9EF7F51-9EFA-47A9-B78F-C85A93889669}"/>
              </a:ext>
            </a:extLst>
          </p:cNvPr>
          <p:cNvSpPr txBox="1"/>
          <p:nvPr/>
        </p:nvSpPr>
        <p:spPr>
          <a:xfrm>
            <a:off x="2852723" y="1052661"/>
            <a:ext cx="3900791" cy="1138773"/>
          </a:xfrm>
          <a:prstGeom prst="rect">
            <a:avLst/>
          </a:prstGeom>
          <a:noFill/>
        </p:spPr>
        <p:txBody>
          <a:bodyPr wrap="square" rtlCol="0">
            <a:spAutoFit/>
          </a:bodyPr>
          <a:lstStyle/>
          <a:p>
            <a:pPr algn="ctr"/>
            <a:r>
              <a:rPr lang="en-US" sz="4400" b="1" i="1" dirty="0">
                <a:solidFill>
                  <a:srgbClr val="7A9900"/>
                </a:solidFill>
                <a:latin typeface="+mn-lt"/>
              </a:rPr>
              <a:t>Front Desk</a:t>
            </a:r>
          </a:p>
          <a:p>
            <a:pPr algn="ctr"/>
            <a:r>
              <a:rPr lang="en-US" sz="2400" dirty="0">
                <a:latin typeface="+mn-lt"/>
              </a:rPr>
              <a:t>by Kelly Yang</a:t>
            </a:r>
          </a:p>
        </p:txBody>
      </p:sp>
    </p:spTree>
    <p:extLst>
      <p:ext uri="{BB962C8B-B14F-4D97-AF65-F5344CB8AC3E}">
        <p14:creationId xmlns:p14="http://schemas.microsoft.com/office/powerpoint/2010/main" val="238546342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7A9D78-6D22-4567-9280-00F9E4522395}"/>
              </a:ext>
            </a:extLst>
          </p:cNvPr>
          <p:cNvSpPr>
            <a:spLocks noGrp="1"/>
          </p:cNvSpPr>
          <p:nvPr>
            <p:ph idx="1"/>
          </p:nvPr>
        </p:nvSpPr>
        <p:spPr>
          <a:xfrm>
            <a:off x="544749" y="1865500"/>
            <a:ext cx="5458408" cy="3779520"/>
          </a:xfrm>
        </p:spPr>
        <p:txBody>
          <a:bodyPr/>
          <a:lstStyle/>
          <a:p>
            <a:pPr marL="0" indent="0">
              <a:buNone/>
            </a:pPr>
            <a:r>
              <a:rPr lang="en-US" sz="1800" b="1" dirty="0">
                <a:solidFill>
                  <a:srgbClr val="333333"/>
                </a:solidFill>
                <a:latin typeface="Lato"/>
              </a:rPr>
              <a:t>Story Synopsis</a:t>
            </a:r>
            <a:r>
              <a:rPr lang="en-US" sz="1800" b="1" dirty="0">
                <a:solidFill>
                  <a:srgbClr val="333333"/>
                </a:solidFill>
                <a:latin typeface="+mn-lt"/>
              </a:rPr>
              <a:t>: </a:t>
            </a:r>
            <a:r>
              <a:rPr lang="en-US" sz="1800" dirty="0">
                <a:solidFill>
                  <a:srgbClr val="333333"/>
                </a:solidFill>
                <a:latin typeface="+mn-lt"/>
              </a:rPr>
              <a:t>It is the</a:t>
            </a:r>
            <a:r>
              <a:rPr lang="en-US" sz="1800" b="0" i="0" dirty="0">
                <a:solidFill>
                  <a:srgbClr val="333333"/>
                </a:solidFill>
                <a:effectLst/>
                <a:latin typeface="+mn-lt"/>
              </a:rPr>
              <a:t> </a:t>
            </a:r>
            <a:r>
              <a:rPr lang="en-US" sz="1800" b="0" i="0" dirty="0">
                <a:solidFill>
                  <a:srgbClr val="7A9900"/>
                </a:solidFill>
                <a:effectLst/>
                <a:latin typeface="+mn-lt"/>
              </a:rPr>
              <a:t>early 1990s</a:t>
            </a:r>
            <a:r>
              <a:rPr lang="en-US" sz="1800" b="0" i="0" dirty="0">
                <a:solidFill>
                  <a:srgbClr val="333333"/>
                </a:solidFill>
                <a:effectLst/>
                <a:latin typeface="+mn-lt"/>
              </a:rPr>
              <a:t> in Anaheim, California and ten-year-old Mia </a:t>
            </a:r>
            <a:r>
              <a:rPr lang="en-US" sz="1800" dirty="0">
                <a:solidFill>
                  <a:srgbClr val="333333"/>
                </a:solidFill>
                <a:latin typeface="+mn-lt"/>
              </a:rPr>
              <a:t>Tang and her parents are desperate for work and money. </a:t>
            </a:r>
          </a:p>
          <a:p>
            <a:pPr marL="0" indent="0">
              <a:buNone/>
            </a:pPr>
            <a:r>
              <a:rPr lang="en-US" sz="1800" dirty="0">
                <a:solidFill>
                  <a:srgbClr val="333333"/>
                </a:solidFill>
                <a:latin typeface="+mn-lt"/>
              </a:rPr>
              <a:t>Mia’s</a:t>
            </a:r>
            <a:r>
              <a:rPr lang="en-US" sz="1800" b="0" i="0" dirty="0">
                <a:solidFill>
                  <a:srgbClr val="333333"/>
                </a:solidFill>
                <a:effectLst/>
                <a:latin typeface="+mn-lt"/>
              </a:rPr>
              <a:t> parents take a job managing a rundown motel. </a:t>
            </a:r>
            <a:r>
              <a:rPr lang="en-US" sz="1800" dirty="0">
                <a:solidFill>
                  <a:srgbClr val="333333"/>
                </a:solidFill>
                <a:latin typeface="+mn-lt"/>
              </a:rPr>
              <a:t>E</a:t>
            </a:r>
            <a:r>
              <a:rPr lang="en-US" sz="1800" b="0" i="0" dirty="0">
                <a:solidFill>
                  <a:srgbClr val="333333"/>
                </a:solidFill>
                <a:effectLst/>
                <a:latin typeface="+mn-lt"/>
              </a:rPr>
              <a:t>xploited by the motel’s owner, the family </a:t>
            </a:r>
            <a:r>
              <a:rPr lang="en-US" sz="1800" b="0" i="0" dirty="0">
                <a:solidFill>
                  <a:srgbClr val="7A9900"/>
                </a:solidFill>
                <a:effectLst/>
                <a:latin typeface="+mn-lt"/>
              </a:rPr>
              <a:t>struggles physically and financially</a:t>
            </a:r>
            <a:r>
              <a:rPr lang="en-US" sz="1800" b="0" i="0" dirty="0">
                <a:solidFill>
                  <a:srgbClr val="333333"/>
                </a:solidFill>
                <a:effectLst/>
                <a:latin typeface="+mn-lt"/>
              </a:rPr>
              <a:t>. As her mother </a:t>
            </a:r>
            <a:r>
              <a:rPr lang="en-US" sz="1800" dirty="0">
                <a:solidFill>
                  <a:srgbClr val="333333"/>
                </a:solidFill>
                <a:latin typeface="+mn-lt"/>
              </a:rPr>
              <a:t>-- </a:t>
            </a:r>
            <a:r>
              <a:rPr lang="en-US" sz="1800" b="0" i="0" dirty="0">
                <a:solidFill>
                  <a:srgbClr val="333333"/>
                </a:solidFill>
                <a:effectLst/>
                <a:latin typeface="+mn-lt"/>
              </a:rPr>
              <a:t>who was an engineer in China -- does the cleaning, Mia works the front desk and tries to cope with demanding customers and other recent immigrants, not to mention being only one of two Chinese students in her class, the other being Mr. Yao's son, Jason.</a:t>
            </a:r>
            <a:r>
              <a:rPr lang="en-US" sz="1800" b="0" i="0" dirty="0">
                <a:solidFill>
                  <a:srgbClr val="333333"/>
                </a:solidFill>
                <a:effectLst/>
                <a:latin typeface="Lato"/>
              </a:rPr>
              <a:t> </a:t>
            </a:r>
            <a:endParaRPr lang="en-US" sz="1800" dirty="0">
              <a:latin typeface="+mn-lt"/>
            </a:endParaRPr>
          </a:p>
        </p:txBody>
      </p:sp>
      <p:pic>
        <p:nvPicPr>
          <p:cNvPr id="5" name="Picture 4">
            <a:extLst>
              <a:ext uri="{FF2B5EF4-FFF2-40B4-BE49-F238E27FC236}">
                <a16:creationId xmlns:a16="http://schemas.microsoft.com/office/drawing/2014/main" id="{E82F364E-4F46-4845-8C48-44DF53DC898D}"/>
              </a:ext>
            </a:extLst>
          </p:cNvPr>
          <p:cNvPicPr>
            <a:picLocks noChangeAspect="1"/>
          </p:cNvPicPr>
          <p:nvPr/>
        </p:nvPicPr>
        <p:blipFill>
          <a:blip r:embed="rId2"/>
          <a:stretch>
            <a:fillRect/>
          </a:stretch>
        </p:blipFill>
        <p:spPr>
          <a:xfrm>
            <a:off x="6402387" y="2057400"/>
            <a:ext cx="2576813" cy="2993423"/>
          </a:xfrm>
          <a:prstGeom prst="rect">
            <a:avLst/>
          </a:prstGeom>
        </p:spPr>
      </p:pic>
      <p:sp>
        <p:nvSpPr>
          <p:cNvPr id="6" name="Title 5">
            <a:extLst>
              <a:ext uri="{FF2B5EF4-FFF2-40B4-BE49-F238E27FC236}">
                <a16:creationId xmlns:a16="http://schemas.microsoft.com/office/drawing/2014/main" id="{3F24C83E-311B-44AA-84A3-21345363BC63}"/>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70177605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33881-5693-43ED-9675-8545D2D1DF00}"/>
              </a:ext>
            </a:extLst>
          </p:cNvPr>
          <p:cNvSpPr>
            <a:spLocks noGrp="1"/>
          </p:cNvSpPr>
          <p:nvPr>
            <p:ph idx="1"/>
          </p:nvPr>
        </p:nvSpPr>
        <p:spPr>
          <a:xfrm>
            <a:off x="2898843" y="1235414"/>
            <a:ext cx="6079787" cy="5272390"/>
          </a:xfrm>
        </p:spPr>
        <p:txBody>
          <a:bodyPr/>
          <a:lstStyle/>
          <a:p>
            <a:pPr marL="0" indent="0">
              <a:buNone/>
            </a:pPr>
            <a:r>
              <a:rPr lang="en-US" sz="2000" b="0" i="1" dirty="0">
                <a:effectLst/>
                <a:latin typeface="+mn-lt"/>
              </a:rPr>
              <a:t>Author Kelly Yang immigrated to America when she was 6 years old and grew up in Southern California, where she and her parents worked in three different motels. She eventually left the motels and </a:t>
            </a:r>
            <a:r>
              <a:rPr lang="en-US" sz="2000" b="0" i="1" dirty="0">
                <a:solidFill>
                  <a:srgbClr val="7A9900"/>
                </a:solidFill>
                <a:effectLst/>
                <a:latin typeface="+mn-lt"/>
              </a:rPr>
              <a:t>went to college at the age of 13 and law school at the age of 17</a:t>
            </a:r>
            <a:r>
              <a:rPr lang="en-US" sz="2000" b="0" i="1" dirty="0">
                <a:effectLst/>
                <a:latin typeface="+mn-lt"/>
              </a:rPr>
              <a:t>. She is a graduate of UC Berkeley, where she majored in Political Science, and Harvard Law School. After law school, she gave up law to pursue her passion of writing and teaching children writing. She is the founder of </a:t>
            </a:r>
            <a:r>
              <a:rPr lang="en-US" sz="2000" b="0" i="1" dirty="0">
                <a:solidFill>
                  <a:srgbClr val="7A9900"/>
                </a:solidFill>
                <a:effectLst/>
                <a:latin typeface="+mn-lt"/>
              </a:rPr>
              <a:t>The Kelly Yang Project (kellyyang.edu.hk)</a:t>
            </a:r>
            <a:r>
              <a:rPr lang="en-US" sz="2000" b="0" i="1" dirty="0">
                <a:effectLst/>
                <a:latin typeface="+mn-lt"/>
              </a:rPr>
              <a:t>, a leading writing and debating program for kids in Asia. Before turning to fiction, she was also a columnist for the South China Morning Post for many years. Her writing has been published in </a:t>
            </a:r>
            <a:r>
              <a:rPr lang="en-US" sz="2000" b="0" i="1" dirty="0">
                <a:solidFill>
                  <a:srgbClr val="7A9900"/>
                </a:solidFill>
                <a:effectLst/>
                <a:latin typeface="+mn-lt"/>
              </a:rPr>
              <a:t>The New York Times, The Washington Post, and The Atlantic</a:t>
            </a:r>
            <a:r>
              <a:rPr lang="en-US" sz="2000" b="0" i="1" dirty="0">
                <a:effectLst/>
                <a:latin typeface="+mn-lt"/>
              </a:rPr>
              <a:t>. She has three children and splits her time between Hong Kong and San Francisco, California. </a:t>
            </a:r>
          </a:p>
          <a:p>
            <a:pPr marL="0" indent="0">
              <a:buNone/>
            </a:pPr>
            <a:endParaRPr lang="en-US" dirty="0"/>
          </a:p>
        </p:txBody>
      </p:sp>
      <p:pic>
        <p:nvPicPr>
          <p:cNvPr id="5" name="Picture 4">
            <a:extLst>
              <a:ext uri="{FF2B5EF4-FFF2-40B4-BE49-F238E27FC236}">
                <a16:creationId xmlns:a16="http://schemas.microsoft.com/office/drawing/2014/main" id="{074A19CF-3567-495E-B576-EE0860C13C5F}"/>
              </a:ext>
            </a:extLst>
          </p:cNvPr>
          <p:cNvPicPr>
            <a:picLocks noChangeAspect="1"/>
          </p:cNvPicPr>
          <p:nvPr/>
        </p:nvPicPr>
        <p:blipFill>
          <a:blip r:embed="rId2"/>
          <a:stretch>
            <a:fillRect/>
          </a:stretch>
        </p:blipFill>
        <p:spPr>
          <a:xfrm>
            <a:off x="389107" y="2025784"/>
            <a:ext cx="2362037" cy="3545733"/>
          </a:xfrm>
          <a:prstGeom prst="rect">
            <a:avLst/>
          </a:prstGeom>
          <a:ln w="38100">
            <a:solidFill>
              <a:schemeClr val="accent2">
                <a:lumMod val="75000"/>
              </a:schemeClr>
            </a:solidFill>
          </a:ln>
        </p:spPr>
      </p:pic>
    </p:spTree>
    <p:extLst>
      <p:ext uri="{BB962C8B-B14F-4D97-AF65-F5344CB8AC3E}">
        <p14:creationId xmlns:p14="http://schemas.microsoft.com/office/powerpoint/2010/main" val="421037886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81BD5-107D-42E2-9AF2-DA72513FAF20}"/>
              </a:ext>
            </a:extLst>
          </p:cNvPr>
          <p:cNvSpPr>
            <a:spLocks noGrp="1"/>
          </p:cNvSpPr>
          <p:nvPr>
            <p:ph type="title"/>
          </p:nvPr>
        </p:nvSpPr>
        <p:spPr>
          <a:xfrm>
            <a:off x="535953" y="1082391"/>
            <a:ext cx="8229600" cy="1143000"/>
          </a:xfrm>
        </p:spPr>
        <p:txBody>
          <a:bodyPr/>
          <a:lstStyle/>
          <a:p>
            <a:r>
              <a:rPr lang="en-US" sz="2800" dirty="0">
                <a:solidFill>
                  <a:srgbClr val="7A9900"/>
                </a:solidFill>
                <a:effectLst>
                  <a:outerShdw blurRad="38100" dist="38100" dir="2700000" algn="tl">
                    <a:srgbClr val="000000">
                      <a:alpha val="43137"/>
                    </a:srgbClr>
                  </a:outerShdw>
                </a:effectLst>
              </a:rPr>
              <a:t>Anti-Defamation League’s 4 page Educator’s Guide</a:t>
            </a:r>
            <a:br>
              <a:rPr lang="en-US" sz="6600" dirty="0">
                <a:solidFill>
                  <a:srgbClr val="7A9900"/>
                </a:solidFill>
                <a:effectLst>
                  <a:outerShdw blurRad="38100" dist="38100" dir="2700000" algn="tl">
                    <a:srgbClr val="000000">
                      <a:alpha val="43137"/>
                    </a:srgbClr>
                  </a:outerShdw>
                </a:effectLst>
              </a:rPr>
            </a:br>
            <a:endParaRPr lang="en-US" dirty="0">
              <a:solidFill>
                <a:srgbClr val="7A9900"/>
              </a:solidFill>
            </a:endParaRPr>
          </a:p>
        </p:txBody>
      </p:sp>
      <p:pic>
        <p:nvPicPr>
          <p:cNvPr id="5" name="Content Placeholder 4">
            <a:extLst>
              <a:ext uri="{FF2B5EF4-FFF2-40B4-BE49-F238E27FC236}">
                <a16:creationId xmlns:a16="http://schemas.microsoft.com/office/drawing/2014/main" id="{306F554C-420A-4F65-80F4-A76F8B9D50F4}"/>
              </a:ext>
            </a:extLst>
          </p:cNvPr>
          <p:cNvPicPr>
            <a:picLocks noGrp="1" noChangeAspect="1"/>
          </p:cNvPicPr>
          <p:nvPr>
            <p:ph idx="1"/>
          </p:nvPr>
        </p:nvPicPr>
        <p:blipFill>
          <a:blip r:embed="rId2"/>
          <a:stretch>
            <a:fillRect/>
          </a:stretch>
        </p:blipFill>
        <p:spPr>
          <a:xfrm>
            <a:off x="806138" y="1754847"/>
            <a:ext cx="3115365" cy="3973560"/>
          </a:xfrm>
        </p:spPr>
      </p:pic>
      <p:pic>
        <p:nvPicPr>
          <p:cNvPr id="7" name="Picture 6">
            <a:extLst>
              <a:ext uri="{FF2B5EF4-FFF2-40B4-BE49-F238E27FC236}">
                <a16:creationId xmlns:a16="http://schemas.microsoft.com/office/drawing/2014/main" id="{D4F6EFD7-E6E6-4479-8D4A-6D7F571F5C31}"/>
              </a:ext>
            </a:extLst>
          </p:cNvPr>
          <p:cNvPicPr>
            <a:picLocks noChangeAspect="1"/>
          </p:cNvPicPr>
          <p:nvPr/>
        </p:nvPicPr>
        <p:blipFill>
          <a:blip r:embed="rId3"/>
          <a:stretch>
            <a:fillRect/>
          </a:stretch>
        </p:blipFill>
        <p:spPr>
          <a:xfrm>
            <a:off x="4757758" y="1754847"/>
            <a:ext cx="3041942" cy="3872604"/>
          </a:xfrm>
          <a:prstGeom prst="rect">
            <a:avLst/>
          </a:prstGeom>
        </p:spPr>
      </p:pic>
      <p:sp>
        <p:nvSpPr>
          <p:cNvPr id="9" name="TextBox 8">
            <a:extLst>
              <a:ext uri="{FF2B5EF4-FFF2-40B4-BE49-F238E27FC236}">
                <a16:creationId xmlns:a16="http://schemas.microsoft.com/office/drawing/2014/main" id="{A666D938-6791-4071-9271-39A2607A450E}"/>
              </a:ext>
            </a:extLst>
          </p:cNvPr>
          <p:cNvSpPr txBox="1"/>
          <p:nvPr/>
        </p:nvSpPr>
        <p:spPr>
          <a:xfrm>
            <a:off x="2363821" y="5943600"/>
            <a:ext cx="5009745" cy="646331"/>
          </a:xfrm>
          <a:prstGeom prst="rect">
            <a:avLst/>
          </a:prstGeom>
          <a:noFill/>
        </p:spPr>
        <p:txBody>
          <a:bodyPr wrap="square">
            <a:spAutoFit/>
          </a:bodyPr>
          <a:lstStyle/>
          <a:p>
            <a:r>
              <a:rPr lang="en-US" dirty="0">
                <a:hlinkClick r:id="rId4"/>
              </a:rPr>
              <a:t>https://www.adl.org/media/12859/download</a:t>
            </a:r>
            <a:endParaRPr lang="en-US" dirty="0"/>
          </a:p>
          <a:p>
            <a:endParaRPr lang="en-US" dirty="0"/>
          </a:p>
        </p:txBody>
      </p:sp>
    </p:spTree>
    <p:extLst>
      <p:ext uri="{BB962C8B-B14F-4D97-AF65-F5344CB8AC3E}">
        <p14:creationId xmlns:p14="http://schemas.microsoft.com/office/powerpoint/2010/main" val="2650985835"/>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8775C-45D0-402B-B20F-E31B247EFEA9}"/>
              </a:ext>
            </a:extLst>
          </p:cNvPr>
          <p:cNvSpPr>
            <a:spLocks noGrp="1"/>
          </p:cNvSpPr>
          <p:nvPr>
            <p:ph idx="1"/>
          </p:nvPr>
        </p:nvSpPr>
        <p:spPr>
          <a:xfrm>
            <a:off x="457200" y="1284051"/>
            <a:ext cx="8229600" cy="4872909"/>
          </a:xfrm>
        </p:spPr>
        <p:txBody>
          <a:bodyPr/>
          <a:lstStyle/>
          <a:p>
            <a:pPr marL="0" indent="0" algn="ctr">
              <a:buNone/>
            </a:pPr>
            <a:r>
              <a:rPr lang="en-US" dirty="0"/>
              <a:t>https://frontdeskthebook.com/for-teachers/</a:t>
            </a:r>
          </a:p>
        </p:txBody>
      </p:sp>
      <p:pic>
        <p:nvPicPr>
          <p:cNvPr id="5" name="Picture 4">
            <a:extLst>
              <a:ext uri="{FF2B5EF4-FFF2-40B4-BE49-F238E27FC236}">
                <a16:creationId xmlns:a16="http://schemas.microsoft.com/office/drawing/2014/main" id="{F79130FB-6FE1-42FD-A4F2-0162E3BEBF55}"/>
              </a:ext>
            </a:extLst>
          </p:cNvPr>
          <p:cNvPicPr>
            <a:picLocks noChangeAspect="1"/>
          </p:cNvPicPr>
          <p:nvPr/>
        </p:nvPicPr>
        <p:blipFill>
          <a:blip r:embed="rId2"/>
          <a:stretch>
            <a:fillRect/>
          </a:stretch>
        </p:blipFill>
        <p:spPr>
          <a:xfrm>
            <a:off x="1994169" y="2966936"/>
            <a:ext cx="5447489" cy="3339195"/>
          </a:xfrm>
          <a:prstGeom prst="rect">
            <a:avLst/>
          </a:prstGeom>
        </p:spPr>
      </p:pic>
      <p:pic>
        <p:nvPicPr>
          <p:cNvPr id="7" name="Picture 6">
            <a:extLst>
              <a:ext uri="{FF2B5EF4-FFF2-40B4-BE49-F238E27FC236}">
                <a16:creationId xmlns:a16="http://schemas.microsoft.com/office/drawing/2014/main" id="{D4F618A0-83E4-46EA-8924-F4034FB733AD}"/>
              </a:ext>
            </a:extLst>
          </p:cNvPr>
          <p:cNvPicPr>
            <a:picLocks noChangeAspect="1"/>
          </p:cNvPicPr>
          <p:nvPr/>
        </p:nvPicPr>
        <p:blipFill>
          <a:blip r:embed="rId3"/>
          <a:stretch>
            <a:fillRect/>
          </a:stretch>
        </p:blipFill>
        <p:spPr>
          <a:xfrm>
            <a:off x="972765" y="1833452"/>
            <a:ext cx="7490299" cy="1007025"/>
          </a:xfrm>
          <a:prstGeom prst="rect">
            <a:avLst/>
          </a:prstGeom>
        </p:spPr>
      </p:pic>
    </p:spTree>
    <p:extLst>
      <p:ext uri="{BB962C8B-B14F-4D97-AF65-F5344CB8AC3E}">
        <p14:creationId xmlns:p14="http://schemas.microsoft.com/office/powerpoint/2010/main" val="291357242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EFB303B-E0B0-45B4-840A-4D9040573E11}"/>
              </a:ext>
            </a:extLst>
          </p:cNvPr>
          <p:cNvPicPr>
            <a:picLocks noGrp="1" noChangeAspect="1"/>
          </p:cNvPicPr>
          <p:nvPr>
            <p:ph idx="1"/>
          </p:nvPr>
        </p:nvPicPr>
        <p:blipFill>
          <a:blip r:embed="rId2"/>
          <a:stretch>
            <a:fillRect/>
          </a:stretch>
        </p:blipFill>
        <p:spPr>
          <a:xfrm>
            <a:off x="914705" y="2087797"/>
            <a:ext cx="7383293" cy="1246781"/>
          </a:xfrm>
          <a:ln>
            <a:solidFill>
              <a:schemeClr val="tx1"/>
            </a:solidFill>
          </a:ln>
        </p:spPr>
      </p:pic>
      <p:pic>
        <p:nvPicPr>
          <p:cNvPr id="7" name="Picture 6">
            <a:extLst>
              <a:ext uri="{FF2B5EF4-FFF2-40B4-BE49-F238E27FC236}">
                <a16:creationId xmlns:a16="http://schemas.microsoft.com/office/drawing/2014/main" id="{1CADF14C-DDED-4BF1-999E-492F113765E4}"/>
              </a:ext>
            </a:extLst>
          </p:cNvPr>
          <p:cNvPicPr>
            <a:picLocks noChangeAspect="1"/>
          </p:cNvPicPr>
          <p:nvPr/>
        </p:nvPicPr>
        <p:blipFill>
          <a:blip r:embed="rId3"/>
          <a:stretch>
            <a:fillRect/>
          </a:stretch>
        </p:blipFill>
        <p:spPr>
          <a:xfrm>
            <a:off x="4786313" y="3506065"/>
            <a:ext cx="3511685" cy="1953225"/>
          </a:xfrm>
          <a:prstGeom prst="rect">
            <a:avLst/>
          </a:prstGeom>
        </p:spPr>
      </p:pic>
      <p:pic>
        <p:nvPicPr>
          <p:cNvPr id="9" name="Picture 8">
            <a:extLst>
              <a:ext uri="{FF2B5EF4-FFF2-40B4-BE49-F238E27FC236}">
                <a16:creationId xmlns:a16="http://schemas.microsoft.com/office/drawing/2014/main" id="{F2AB10D5-C3CB-472C-8A48-A1CC504D5A80}"/>
              </a:ext>
            </a:extLst>
          </p:cNvPr>
          <p:cNvPicPr>
            <a:picLocks noChangeAspect="1"/>
          </p:cNvPicPr>
          <p:nvPr/>
        </p:nvPicPr>
        <p:blipFill>
          <a:blip r:embed="rId4"/>
          <a:stretch>
            <a:fillRect/>
          </a:stretch>
        </p:blipFill>
        <p:spPr>
          <a:xfrm rot="20976887">
            <a:off x="1601449" y="3607675"/>
            <a:ext cx="3190672" cy="1768707"/>
          </a:xfrm>
          <a:prstGeom prst="rect">
            <a:avLst/>
          </a:prstGeom>
        </p:spPr>
      </p:pic>
      <p:sp>
        <p:nvSpPr>
          <p:cNvPr id="11" name="TextBox 10">
            <a:extLst>
              <a:ext uri="{FF2B5EF4-FFF2-40B4-BE49-F238E27FC236}">
                <a16:creationId xmlns:a16="http://schemas.microsoft.com/office/drawing/2014/main" id="{95FEFE94-1F5D-45D8-A020-64B96B2EE9B2}"/>
              </a:ext>
            </a:extLst>
          </p:cNvPr>
          <p:cNvSpPr txBox="1"/>
          <p:nvPr/>
        </p:nvSpPr>
        <p:spPr>
          <a:xfrm>
            <a:off x="1585609" y="5758774"/>
            <a:ext cx="5603131" cy="646331"/>
          </a:xfrm>
          <a:prstGeom prst="rect">
            <a:avLst/>
          </a:prstGeom>
          <a:noFill/>
        </p:spPr>
        <p:txBody>
          <a:bodyPr wrap="square">
            <a:spAutoFit/>
          </a:bodyPr>
          <a:lstStyle/>
          <a:p>
            <a:pPr algn="ctr"/>
            <a:r>
              <a:rPr lang="en-US" dirty="0">
                <a:hlinkClick r:id="rId5"/>
              </a:rPr>
              <a:t>https://www.youtube.com/watch?v=vyFlz0XpbTc</a:t>
            </a:r>
            <a:endParaRPr lang="en-US" dirty="0"/>
          </a:p>
          <a:p>
            <a:pPr algn="ctr"/>
            <a:endParaRPr lang="en-US" dirty="0"/>
          </a:p>
        </p:txBody>
      </p:sp>
      <p:sp>
        <p:nvSpPr>
          <p:cNvPr id="12" name="TextBox 11">
            <a:extLst>
              <a:ext uri="{FF2B5EF4-FFF2-40B4-BE49-F238E27FC236}">
                <a16:creationId xmlns:a16="http://schemas.microsoft.com/office/drawing/2014/main" id="{B42C8E4C-FC2F-4445-9DF1-7168E484A10F}"/>
              </a:ext>
            </a:extLst>
          </p:cNvPr>
          <p:cNvSpPr txBox="1"/>
          <p:nvPr/>
        </p:nvSpPr>
        <p:spPr>
          <a:xfrm>
            <a:off x="564204" y="1184630"/>
            <a:ext cx="8268511" cy="830997"/>
          </a:xfrm>
          <a:prstGeom prst="rect">
            <a:avLst/>
          </a:prstGeom>
          <a:noFill/>
        </p:spPr>
        <p:txBody>
          <a:bodyPr wrap="square" rtlCol="0">
            <a:spAutoFit/>
          </a:bodyPr>
          <a:lstStyle/>
          <a:p>
            <a:pPr algn="ctr"/>
            <a:r>
              <a:rPr lang="en-US" sz="2400" i="1" dirty="0">
                <a:solidFill>
                  <a:srgbClr val="7A9900"/>
                </a:solidFill>
                <a:latin typeface="+mn-lt"/>
              </a:rPr>
              <a:t>What is a payday loan and why is it getting so many of the Tangs’ friends in trouble? </a:t>
            </a:r>
          </a:p>
        </p:txBody>
      </p:sp>
      <p:sp>
        <p:nvSpPr>
          <p:cNvPr id="13" name="TextBox 12">
            <a:extLst>
              <a:ext uri="{FF2B5EF4-FFF2-40B4-BE49-F238E27FC236}">
                <a16:creationId xmlns:a16="http://schemas.microsoft.com/office/drawing/2014/main" id="{2588DFBC-1661-4CCC-A69C-64A0D7E5B4DA}"/>
              </a:ext>
            </a:extLst>
          </p:cNvPr>
          <p:cNvSpPr txBox="1"/>
          <p:nvPr/>
        </p:nvSpPr>
        <p:spPr>
          <a:xfrm>
            <a:off x="2402731" y="463292"/>
            <a:ext cx="4591456" cy="523220"/>
          </a:xfrm>
          <a:prstGeom prst="rect">
            <a:avLst/>
          </a:prstGeom>
          <a:noFill/>
        </p:spPr>
        <p:txBody>
          <a:bodyPr wrap="square" rtlCol="0">
            <a:spAutoFit/>
          </a:bodyPr>
          <a:lstStyle/>
          <a:p>
            <a:pPr algn="ctr"/>
            <a:r>
              <a:rPr lang="en-US" sz="2800" b="1" dirty="0">
                <a:solidFill>
                  <a:srgbClr val="7A9900"/>
                </a:solidFill>
                <a:latin typeface="+mn-lt"/>
              </a:rPr>
              <a:t>Introduction to Pay Day Loans </a:t>
            </a:r>
          </a:p>
        </p:txBody>
      </p:sp>
    </p:spTree>
    <p:extLst>
      <p:ext uri="{BB962C8B-B14F-4D97-AF65-F5344CB8AC3E}">
        <p14:creationId xmlns:p14="http://schemas.microsoft.com/office/powerpoint/2010/main" val="34184232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B87C3F-B884-423D-84DD-06DFD5227088}"/>
              </a:ext>
            </a:extLst>
          </p:cNvPr>
          <p:cNvSpPr>
            <a:spLocks noGrp="1"/>
          </p:cNvSpPr>
          <p:nvPr>
            <p:ph idx="1"/>
          </p:nvPr>
        </p:nvSpPr>
        <p:spPr>
          <a:xfrm>
            <a:off x="593387" y="1031131"/>
            <a:ext cx="8385243" cy="660833"/>
          </a:xfrm>
        </p:spPr>
        <p:txBody>
          <a:bodyPr/>
          <a:lstStyle/>
          <a:p>
            <a:pPr marL="0" indent="0">
              <a:buNone/>
            </a:pPr>
            <a:r>
              <a:rPr lang="en-US" sz="1800" dirty="0">
                <a:hlinkClick r:id="rId2"/>
              </a:rPr>
              <a:t>https://www.econedlink.org/resources/how-expensive-are-payday-loans/?view=teacher</a:t>
            </a:r>
            <a:endParaRPr lang="en-US" sz="1800" dirty="0"/>
          </a:p>
          <a:p>
            <a:pPr marL="0" indent="0">
              <a:buNone/>
            </a:pPr>
            <a:endParaRPr lang="en-US" sz="1800" dirty="0"/>
          </a:p>
        </p:txBody>
      </p:sp>
      <p:pic>
        <p:nvPicPr>
          <p:cNvPr id="5" name="Picture 4">
            <a:extLst>
              <a:ext uri="{FF2B5EF4-FFF2-40B4-BE49-F238E27FC236}">
                <a16:creationId xmlns:a16="http://schemas.microsoft.com/office/drawing/2014/main" id="{DFF29B0B-971F-4BB9-89F1-2E6FEA80C513}"/>
              </a:ext>
            </a:extLst>
          </p:cNvPr>
          <p:cNvPicPr>
            <a:picLocks noChangeAspect="1"/>
          </p:cNvPicPr>
          <p:nvPr/>
        </p:nvPicPr>
        <p:blipFill>
          <a:blip r:embed="rId3"/>
          <a:stretch>
            <a:fillRect/>
          </a:stretch>
        </p:blipFill>
        <p:spPr>
          <a:xfrm>
            <a:off x="1411728" y="2587557"/>
            <a:ext cx="6501977" cy="3812595"/>
          </a:xfrm>
          <a:prstGeom prst="rect">
            <a:avLst/>
          </a:prstGeom>
          <a:ln w="19050">
            <a:solidFill>
              <a:schemeClr val="accent1"/>
            </a:solidFill>
          </a:ln>
        </p:spPr>
      </p:pic>
      <p:pic>
        <p:nvPicPr>
          <p:cNvPr id="7" name="Picture 6">
            <a:extLst>
              <a:ext uri="{FF2B5EF4-FFF2-40B4-BE49-F238E27FC236}">
                <a16:creationId xmlns:a16="http://schemas.microsoft.com/office/drawing/2014/main" id="{6FC851F6-C856-45B3-A934-82B9254E612E}"/>
              </a:ext>
            </a:extLst>
          </p:cNvPr>
          <p:cNvPicPr>
            <a:picLocks noChangeAspect="1"/>
          </p:cNvPicPr>
          <p:nvPr/>
        </p:nvPicPr>
        <p:blipFill>
          <a:blip r:embed="rId4"/>
          <a:stretch>
            <a:fillRect/>
          </a:stretch>
        </p:blipFill>
        <p:spPr>
          <a:xfrm>
            <a:off x="2640223" y="1449161"/>
            <a:ext cx="3863553" cy="1040403"/>
          </a:xfrm>
          <a:prstGeom prst="rect">
            <a:avLst/>
          </a:prstGeom>
        </p:spPr>
      </p:pic>
      <p:pic>
        <p:nvPicPr>
          <p:cNvPr id="8" name="Content Placeholder 5">
            <a:extLst>
              <a:ext uri="{FF2B5EF4-FFF2-40B4-BE49-F238E27FC236}">
                <a16:creationId xmlns:a16="http://schemas.microsoft.com/office/drawing/2014/main" id="{2EB20669-C73D-4CD3-9F35-2AB319669D2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8601205" flipV="1">
            <a:off x="6880318" y="3614821"/>
            <a:ext cx="1703908" cy="85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119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A17D26-0834-4459-969C-3E7E7884CEDC}"/>
              </a:ext>
            </a:extLst>
          </p:cNvPr>
          <p:cNvSpPr>
            <a:spLocks noGrp="1"/>
          </p:cNvSpPr>
          <p:nvPr>
            <p:ph idx="1"/>
          </p:nvPr>
        </p:nvSpPr>
        <p:spPr>
          <a:xfrm>
            <a:off x="739302" y="2650173"/>
            <a:ext cx="4260715" cy="2738950"/>
          </a:xfrm>
          <a:ln w="28575">
            <a:solidFill>
              <a:schemeClr val="tx1"/>
            </a:solidFill>
          </a:ln>
        </p:spPr>
        <p:txBody>
          <a:bodyPr/>
          <a:lstStyle/>
          <a:p>
            <a:pPr marL="0" indent="0" algn="l">
              <a:buNone/>
            </a:pPr>
            <a:r>
              <a:rPr lang="en-US" b="1" i="0" dirty="0">
                <a:solidFill>
                  <a:srgbClr val="333333"/>
                </a:solidFill>
                <a:effectLst/>
                <a:latin typeface="Lato"/>
              </a:rPr>
              <a:t>Publisher:</a:t>
            </a:r>
            <a:r>
              <a:rPr lang="en-US" b="0" i="0" dirty="0">
                <a:solidFill>
                  <a:srgbClr val="333333"/>
                </a:solidFill>
                <a:effectLst/>
                <a:latin typeface="Lato"/>
              </a:rPr>
              <a:t> Scholastic</a:t>
            </a:r>
          </a:p>
          <a:p>
            <a:pPr marL="0" indent="0" algn="l">
              <a:buNone/>
            </a:pPr>
            <a:r>
              <a:rPr lang="en-US" b="1" i="0" dirty="0">
                <a:solidFill>
                  <a:srgbClr val="333333"/>
                </a:solidFill>
                <a:effectLst/>
                <a:latin typeface="Lato"/>
              </a:rPr>
              <a:t>Copyright Date:</a:t>
            </a:r>
            <a:r>
              <a:rPr lang="en-US" b="0" i="0" dirty="0">
                <a:solidFill>
                  <a:srgbClr val="333333"/>
                </a:solidFill>
                <a:effectLst/>
                <a:latin typeface="Lato"/>
              </a:rPr>
              <a:t> 2020</a:t>
            </a:r>
          </a:p>
          <a:p>
            <a:pPr marL="0" indent="0" algn="l">
              <a:buNone/>
            </a:pPr>
            <a:r>
              <a:rPr lang="en-US" b="1" i="0" dirty="0">
                <a:solidFill>
                  <a:srgbClr val="333333"/>
                </a:solidFill>
                <a:effectLst/>
                <a:latin typeface="Lato"/>
              </a:rPr>
              <a:t>Reading Level:</a:t>
            </a:r>
            <a:r>
              <a:rPr lang="en-US" b="0" i="0" dirty="0">
                <a:solidFill>
                  <a:srgbClr val="333333"/>
                </a:solidFill>
                <a:effectLst/>
                <a:latin typeface="Lato"/>
              </a:rPr>
              <a:t> 4.8</a:t>
            </a:r>
          </a:p>
          <a:p>
            <a:pPr marL="0" indent="0" algn="l">
              <a:buNone/>
            </a:pPr>
            <a:r>
              <a:rPr lang="en-US" b="1" i="0" dirty="0">
                <a:solidFill>
                  <a:srgbClr val="333333"/>
                </a:solidFill>
                <a:effectLst/>
                <a:latin typeface="Lato"/>
              </a:rPr>
              <a:t>Interest Level:</a:t>
            </a:r>
            <a:r>
              <a:rPr lang="en-US" b="0" i="0" dirty="0">
                <a:solidFill>
                  <a:srgbClr val="333333"/>
                </a:solidFill>
                <a:effectLst/>
                <a:latin typeface="Lato"/>
              </a:rPr>
              <a:t> 4-7</a:t>
            </a:r>
          </a:p>
          <a:p>
            <a:pPr marL="0" indent="0" algn="l">
              <a:buNone/>
            </a:pPr>
            <a:endParaRPr lang="en-US" b="0" i="0" dirty="0">
              <a:solidFill>
                <a:srgbClr val="333333"/>
              </a:solidFill>
              <a:effectLst/>
              <a:latin typeface="Lato"/>
            </a:endParaRPr>
          </a:p>
          <a:p>
            <a:pPr marL="0" indent="0">
              <a:buNone/>
            </a:pPr>
            <a:endParaRPr lang="en-US" dirty="0"/>
          </a:p>
        </p:txBody>
      </p:sp>
      <p:pic>
        <p:nvPicPr>
          <p:cNvPr id="4" name="Picture 10" descr="Three Keys">
            <a:extLst>
              <a:ext uri="{FF2B5EF4-FFF2-40B4-BE49-F238E27FC236}">
                <a16:creationId xmlns:a16="http://schemas.microsoft.com/office/drawing/2014/main" id="{9EA36517-DF71-4DE2-A6DD-42FBE56D3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682" y="1419583"/>
            <a:ext cx="3111372" cy="466020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EA60609-6FB6-41E6-B931-7F398B0FA672}"/>
              </a:ext>
            </a:extLst>
          </p:cNvPr>
          <p:cNvSpPr txBox="1"/>
          <p:nvPr/>
        </p:nvSpPr>
        <p:spPr>
          <a:xfrm>
            <a:off x="1295151" y="1156468"/>
            <a:ext cx="5389124" cy="1138773"/>
          </a:xfrm>
          <a:prstGeom prst="rect">
            <a:avLst/>
          </a:prstGeom>
          <a:noFill/>
        </p:spPr>
        <p:txBody>
          <a:bodyPr wrap="square" rtlCol="0">
            <a:spAutoFit/>
          </a:bodyPr>
          <a:lstStyle/>
          <a:p>
            <a:pPr algn="ctr"/>
            <a:r>
              <a:rPr lang="en-US" sz="4400" b="1" i="1" dirty="0">
                <a:solidFill>
                  <a:srgbClr val="7A9900"/>
                </a:solidFill>
                <a:latin typeface="+mn-lt"/>
              </a:rPr>
              <a:t>Three Keys</a:t>
            </a:r>
          </a:p>
          <a:p>
            <a:pPr algn="ctr"/>
            <a:r>
              <a:rPr lang="en-US" sz="2400" dirty="0">
                <a:latin typeface="+mn-lt"/>
              </a:rPr>
              <a:t>by Kelly Yang </a:t>
            </a:r>
          </a:p>
        </p:txBody>
      </p:sp>
    </p:spTree>
    <p:extLst>
      <p:ext uri="{BB962C8B-B14F-4D97-AF65-F5344CB8AC3E}">
        <p14:creationId xmlns:p14="http://schemas.microsoft.com/office/powerpoint/2010/main" val="254492594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F5344-F0D5-4F1D-B334-EC1389A9FCDD}"/>
              </a:ext>
            </a:extLst>
          </p:cNvPr>
          <p:cNvSpPr>
            <a:spLocks noGrp="1"/>
          </p:cNvSpPr>
          <p:nvPr>
            <p:ph idx="1"/>
          </p:nvPr>
        </p:nvSpPr>
        <p:spPr>
          <a:xfrm>
            <a:off x="457199" y="1875453"/>
            <a:ext cx="8574833" cy="3090743"/>
          </a:xfrm>
          <a:ln w="19050">
            <a:noFill/>
          </a:ln>
        </p:spPr>
        <p:txBody>
          <a:bodyPr/>
          <a:lstStyle/>
          <a:p>
            <a:pPr marL="0" indent="0">
              <a:buNone/>
            </a:pPr>
            <a:r>
              <a:rPr lang="en-US" sz="2000" b="1" i="0" dirty="0">
                <a:solidFill>
                  <a:srgbClr val="333333"/>
                </a:solidFill>
                <a:effectLst/>
                <a:latin typeface="+mn-lt"/>
              </a:rPr>
              <a:t>Story Synopsis: </a:t>
            </a:r>
            <a:r>
              <a:rPr lang="en-US" sz="2000" i="0" dirty="0">
                <a:solidFill>
                  <a:srgbClr val="333333"/>
                </a:solidFill>
                <a:effectLst/>
                <a:latin typeface="+mn-lt"/>
              </a:rPr>
              <a:t>In this </a:t>
            </a:r>
            <a:r>
              <a:rPr lang="en-US" sz="2000" i="0" dirty="0">
                <a:solidFill>
                  <a:srgbClr val="7A9900"/>
                </a:solidFill>
                <a:effectLst/>
                <a:latin typeface="+mn-lt"/>
              </a:rPr>
              <a:t>sequel to </a:t>
            </a:r>
            <a:r>
              <a:rPr lang="en-US" sz="2000" i="1" dirty="0">
                <a:solidFill>
                  <a:srgbClr val="7A9900"/>
                </a:solidFill>
                <a:effectLst/>
                <a:latin typeface="+mn-lt"/>
              </a:rPr>
              <a:t>Front Desk</a:t>
            </a:r>
            <a:r>
              <a:rPr lang="en-US" sz="2000" b="1" i="0" dirty="0">
                <a:solidFill>
                  <a:srgbClr val="333333"/>
                </a:solidFill>
                <a:effectLst/>
                <a:latin typeface="+mn-lt"/>
              </a:rPr>
              <a:t>, </a:t>
            </a:r>
            <a:r>
              <a:rPr lang="en-US" sz="2000" dirty="0">
                <a:solidFill>
                  <a:srgbClr val="333333"/>
                </a:solidFill>
                <a:latin typeface="+mn-lt"/>
              </a:rPr>
              <a:t>s</a:t>
            </a:r>
            <a:r>
              <a:rPr lang="en-US" sz="2000" b="0" i="0" dirty="0">
                <a:solidFill>
                  <a:srgbClr val="333333"/>
                </a:solidFill>
                <a:effectLst/>
                <a:latin typeface="+mn-lt"/>
              </a:rPr>
              <a:t>ixth </a:t>
            </a:r>
            <a:r>
              <a:rPr lang="en-US" sz="2000" dirty="0">
                <a:solidFill>
                  <a:srgbClr val="333333"/>
                </a:solidFill>
                <a:latin typeface="+mn-lt"/>
              </a:rPr>
              <a:t>g</a:t>
            </a:r>
            <a:r>
              <a:rPr lang="en-US" sz="2000" b="0" i="0" dirty="0">
                <a:solidFill>
                  <a:srgbClr val="333333"/>
                </a:solidFill>
                <a:effectLst/>
                <a:latin typeface="+mn-lt"/>
              </a:rPr>
              <a:t>rade Chinese- American Mia Tang continues to help run their motel in Anaheim, California.  While business is good, </a:t>
            </a:r>
            <a:r>
              <a:rPr lang="en-US" sz="2000" b="0" i="0" dirty="0">
                <a:solidFill>
                  <a:srgbClr val="7A9900"/>
                </a:solidFill>
                <a:effectLst/>
                <a:latin typeface="+mn-lt"/>
              </a:rPr>
              <a:t>negative political ads </a:t>
            </a:r>
            <a:r>
              <a:rPr lang="en-US" sz="2000" dirty="0">
                <a:solidFill>
                  <a:srgbClr val="333333"/>
                </a:solidFill>
                <a:latin typeface="+mn-lt"/>
              </a:rPr>
              <a:t>during</a:t>
            </a:r>
            <a:r>
              <a:rPr lang="en-US" sz="2000" b="0" i="0" dirty="0">
                <a:solidFill>
                  <a:srgbClr val="333333"/>
                </a:solidFill>
                <a:effectLst/>
                <a:latin typeface="+mn-lt"/>
              </a:rPr>
              <a:t> the impending 1994 gubernatorial election proposing to kick undocumented children out of California schools </a:t>
            </a:r>
            <a:r>
              <a:rPr lang="en-US" sz="2000" dirty="0">
                <a:solidFill>
                  <a:srgbClr val="333333"/>
                </a:solidFill>
                <a:latin typeface="+mn-lt"/>
              </a:rPr>
              <a:t>are making life difficult for </a:t>
            </a:r>
            <a:r>
              <a:rPr lang="en-US" sz="2000" b="0" i="0" dirty="0">
                <a:solidFill>
                  <a:srgbClr val="333333"/>
                </a:solidFill>
                <a:effectLst/>
                <a:latin typeface="+mn-lt"/>
              </a:rPr>
              <a:t>Mia and </a:t>
            </a:r>
            <a:r>
              <a:rPr lang="en-US" sz="2000" dirty="0">
                <a:solidFill>
                  <a:srgbClr val="333333"/>
                </a:solidFill>
                <a:latin typeface="+mn-lt"/>
              </a:rPr>
              <a:t>other marginalized </a:t>
            </a:r>
            <a:r>
              <a:rPr lang="en-US" sz="2000" b="0" i="0" dirty="0">
                <a:solidFill>
                  <a:srgbClr val="333333"/>
                </a:solidFill>
                <a:effectLst/>
                <a:latin typeface="+mn-lt"/>
              </a:rPr>
              <a:t>classmates. When Mia's best friend Lupe reveals she and her family are undocumented, matters intensify.  Lupe’s mother is stranded in Mexico and her father is arrested</a:t>
            </a:r>
            <a:r>
              <a:rPr lang="en-US" sz="2000" dirty="0">
                <a:solidFill>
                  <a:srgbClr val="333333"/>
                </a:solidFill>
                <a:latin typeface="+mn-lt"/>
              </a:rPr>
              <a:t> and </a:t>
            </a:r>
            <a:r>
              <a:rPr lang="en-US" sz="2000" b="0" i="0" dirty="0">
                <a:solidFill>
                  <a:srgbClr val="7A9900"/>
                </a:solidFill>
                <a:effectLst/>
                <a:latin typeface="+mn-lt"/>
              </a:rPr>
              <a:t>threatened with deportation</a:t>
            </a:r>
            <a:r>
              <a:rPr lang="en-US" sz="2000" b="0" i="0" dirty="0">
                <a:solidFill>
                  <a:srgbClr val="333333"/>
                </a:solidFill>
                <a:effectLst/>
                <a:latin typeface="+mn-lt"/>
              </a:rPr>
              <a:t>.  Mia and her friends </a:t>
            </a:r>
            <a:r>
              <a:rPr lang="en-US" sz="2000" dirty="0">
                <a:solidFill>
                  <a:srgbClr val="333333"/>
                </a:solidFill>
                <a:latin typeface="+mn-lt"/>
              </a:rPr>
              <a:t>work hard to find </a:t>
            </a:r>
            <a:r>
              <a:rPr lang="en-US" sz="2000" b="0" i="0" dirty="0">
                <a:solidFill>
                  <a:srgbClr val="333333"/>
                </a:solidFill>
                <a:effectLst/>
                <a:latin typeface="+mn-lt"/>
              </a:rPr>
              <a:t>a way to sway public opinion, and keep Lupe’s family from being separated.</a:t>
            </a:r>
            <a:endParaRPr lang="en-US" sz="2000" dirty="0">
              <a:solidFill>
                <a:srgbClr val="333333"/>
              </a:solidFill>
              <a:latin typeface="+mn-lt"/>
            </a:endParaRPr>
          </a:p>
        </p:txBody>
      </p:sp>
      <p:pic>
        <p:nvPicPr>
          <p:cNvPr id="5" name="Picture 4">
            <a:extLst>
              <a:ext uri="{FF2B5EF4-FFF2-40B4-BE49-F238E27FC236}">
                <a16:creationId xmlns:a16="http://schemas.microsoft.com/office/drawing/2014/main" id="{0D4312A5-EBA3-4975-BD3D-7705DC0D80A1}"/>
              </a:ext>
            </a:extLst>
          </p:cNvPr>
          <p:cNvPicPr>
            <a:picLocks noChangeAspect="1"/>
          </p:cNvPicPr>
          <p:nvPr/>
        </p:nvPicPr>
        <p:blipFill>
          <a:blip r:embed="rId2"/>
          <a:stretch>
            <a:fillRect/>
          </a:stretch>
        </p:blipFill>
        <p:spPr>
          <a:xfrm>
            <a:off x="6513620" y="4524265"/>
            <a:ext cx="2443768" cy="1778834"/>
          </a:xfrm>
          <a:prstGeom prst="rect">
            <a:avLst/>
          </a:prstGeom>
          <a:ln w="19050">
            <a:solidFill>
              <a:schemeClr val="tx1"/>
            </a:solidFill>
          </a:ln>
        </p:spPr>
      </p:pic>
      <p:sp>
        <p:nvSpPr>
          <p:cNvPr id="6" name="Title 5">
            <a:extLst>
              <a:ext uri="{FF2B5EF4-FFF2-40B4-BE49-F238E27FC236}">
                <a16:creationId xmlns:a16="http://schemas.microsoft.com/office/drawing/2014/main" id="{3D7C2713-5672-454F-BD32-6DED51576C8E}"/>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48218393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F3C5C4-32B7-4884-AC3D-120441E0894C}"/>
              </a:ext>
            </a:extLst>
          </p:cNvPr>
          <p:cNvSpPr txBox="1"/>
          <p:nvPr/>
        </p:nvSpPr>
        <p:spPr>
          <a:xfrm>
            <a:off x="530157" y="2963428"/>
            <a:ext cx="8083686" cy="3139321"/>
          </a:xfrm>
          <a:prstGeom prst="rect">
            <a:avLst/>
          </a:prstGeom>
          <a:noFill/>
        </p:spPr>
        <p:txBody>
          <a:bodyPr wrap="square" rtlCol="0">
            <a:spAutoFit/>
          </a:bodyPr>
          <a:lstStyle/>
          <a:p>
            <a:pPr algn="l" fontAlgn="base" latinLnBrk="0"/>
            <a:r>
              <a:rPr lang="en-US" b="0" i="0" dirty="0">
                <a:solidFill>
                  <a:srgbClr val="0071BB"/>
                </a:solidFill>
                <a:effectLst/>
                <a:latin typeface="effra"/>
              </a:rPr>
              <a:t>Credit</a:t>
            </a:r>
          </a:p>
          <a:p>
            <a:pPr algn="l" fontAlgn="base" latinLnBrk="0"/>
            <a:r>
              <a:rPr lang="en-US" b="0" i="0" dirty="0">
                <a:solidFill>
                  <a:srgbClr val="404040"/>
                </a:solidFill>
                <a:effectLst/>
                <a:latin typeface="effra"/>
              </a:rPr>
              <a:t>The ability of a customer to obtain goods or services before payment, based on an agreement to pay later.</a:t>
            </a:r>
          </a:p>
          <a:p>
            <a:pPr algn="l" fontAlgn="base" latinLnBrk="0"/>
            <a:r>
              <a:rPr lang="en-US" b="0" i="0" dirty="0">
                <a:solidFill>
                  <a:srgbClr val="0071BB"/>
                </a:solidFill>
                <a:effectLst/>
                <a:latin typeface="effra"/>
              </a:rPr>
              <a:t>Credit Application</a:t>
            </a:r>
          </a:p>
          <a:p>
            <a:pPr algn="l" fontAlgn="base" latinLnBrk="0"/>
            <a:r>
              <a:rPr lang="en-US" b="0" i="0" dirty="0">
                <a:solidFill>
                  <a:srgbClr val="404040"/>
                </a:solidFill>
                <a:effectLst/>
                <a:latin typeface="effra"/>
              </a:rPr>
              <a:t>A request for a loan, submitted to a lender (for example, a bank or a credit union) by a prospective borrower. The credit application provides background information which the lender uses to assess the prospective borrower’s creditworthiness — his or her ability to repay the loan.</a:t>
            </a:r>
          </a:p>
          <a:p>
            <a:pPr algn="l" fontAlgn="base" latinLnBrk="0"/>
            <a:r>
              <a:rPr lang="en-US" b="0" i="0" dirty="0">
                <a:solidFill>
                  <a:srgbClr val="0071BB"/>
                </a:solidFill>
                <a:effectLst/>
                <a:latin typeface="effra"/>
              </a:rPr>
              <a:t>Credit Card</a:t>
            </a:r>
          </a:p>
          <a:p>
            <a:pPr algn="l" fontAlgn="base" latinLnBrk="0"/>
            <a:r>
              <a:rPr lang="en-US" b="0" i="0" dirty="0">
                <a:solidFill>
                  <a:srgbClr val="404040"/>
                </a:solidFill>
                <a:effectLst/>
                <a:latin typeface="effra"/>
              </a:rPr>
              <a:t>A small, specially coded plastic card issued by a bank, business, etc., authorizing the cardholder to purchase goods or services on credit.</a:t>
            </a:r>
          </a:p>
        </p:txBody>
      </p:sp>
      <p:pic>
        <p:nvPicPr>
          <p:cNvPr id="1028" name="Picture 4" descr="Image result for credit card clipart">
            <a:extLst>
              <a:ext uri="{FF2B5EF4-FFF2-40B4-BE49-F238E27FC236}">
                <a16:creationId xmlns:a16="http://schemas.microsoft.com/office/drawing/2014/main" id="{500CC904-3B9E-4D21-A9F0-97BFD747662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0800" y="2267679"/>
            <a:ext cx="1026268" cy="102626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66FB95D5-A01C-4C88-864C-B89B3DE35E31}"/>
              </a:ext>
            </a:extLst>
          </p:cNvPr>
          <p:cNvSpPr>
            <a:spLocks noGrp="1"/>
          </p:cNvSpPr>
          <p:nvPr>
            <p:ph idx="1"/>
          </p:nvPr>
        </p:nvSpPr>
        <p:spPr>
          <a:ln w="28575">
            <a:solidFill>
              <a:schemeClr val="tx1"/>
            </a:solidFill>
          </a:ln>
        </p:spPr>
        <p:txBody>
          <a:bodyPr/>
          <a:lstStyle/>
          <a:p>
            <a:pPr marL="0" indent="0">
              <a:buNone/>
            </a:pPr>
            <a:r>
              <a:rPr lang="en-US" dirty="0"/>
              <a:t>Vocabulary </a:t>
            </a:r>
          </a:p>
        </p:txBody>
      </p:sp>
      <p:sp>
        <p:nvSpPr>
          <p:cNvPr id="7" name="TextBox 6">
            <a:extLst>
              <a:ext uri="{FF2B5EF4-FFF2-40B4-BE49-F238E27FC236}">
                <a16:creationId xmlns:a16="http://schemas.microsoft.com/office/drawing/2014/main" id="{507BCFB4-C481-4479-BA70-6CAE89A9C0E6}"/>
              </a:ext>
            </a:extLst>
          </p:cNvPr>
          <p:cNvSpPr txBox="1"/>
          <p:nvPr/>
        </p:nvSpPr>
        <p:spPr>
          <a:xfrm>
            <a:off x="530158" y="1400783"/>
            <a:ext cx="7592438" cy="923330"/>
          </a:xfrm>
          <a:prstGeom prst="rect">
            <a:avLst/>
          </a:prstGeom>
          <a:noFill/>
        </p:spPr>
        <p:txBody>
          <a:bodyPr wrap="square" rtlCol="0">
            <a:spAutoFit/>
          </a:bodyPr>
          <a:lstStyle/>
          <a:p>
            <a:pPr algn="ctr"/>
            <a:r>
              <a:rPr lang="en-US" dirty="0">
                <a:solidFill>
                  <a:srgbClr val="7A9900"/>
                </a:solidFill>
                <a:latin typeface="+mn-lt"/>
              </a:rPr>
              <a:t>The year is 1994 and Mrs. Tang, Mia’s mother, would like to have her own credit card.  She discovers applying for a credit card is not going to be as easy as she thought… </a:t>
            </a:r>
          </a:p>
        </p:txBody>
      </p:sp>
    </p:spTree>
    <p:extLst>
      <p:ext uri="{BB962C8B-B14F-4D97-AF65-F5344CB8AC3E}">
        <p14:creationId xmlns:p14="http://schemas.microsoft.com/office/powerpoint/2010/main" val="761083939"/>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3" y="865991"/>
            <a:ext cx="7125113" cy="990600"/>
          </a:xfrm>
        </p:spPr>
        <p:txBody>
          <a:bodyPr/>
          <a:lstStyle/>
          <a:p>
            <a:pPr algn="ctr"/>
            <a:r>
              <a:rPr lang="en" sz="4800" dirty="0">
                <a:latin typeface="Calibri"/>
                <a:ea typeface="Helvetica Neue"/>
                <a:cs typeface="Helvetica Neue"/>
                <a:sym typeface="Helvetica Neue"/>
              </a:rPr>
              <a:t>Session Agenda</a:t>
            </a:r>
            <a:endParaRPr lang="en-US" sz="4800" b="0">
              <a:solidFill>
                <a:schemeClr val="tx1"/>
              </a:solidFill>
              <a:effectLst>
                <a:glow>
                  <a:srgbClr val="4F81BD">
                    <a:alpha val="0"/>
                  </a:srgbClr>
                </a:glow>
                <a:reflection stA="0" endPos="65000" dist="50800" dir="5400000" sy="-100000" algn="bl" rotWithShape="0"/>
              </a:effectLst>
              <a:latin typeface="Calibri"/>
            </a:endParaRPr>
          </a:p>
        </p:txBody>
      </p:sp>
      <p:sp>
        <p:nvSpPr>
          <p:cNvPr id="3" name="Content Placeholder 2"/>
          <p:cNvSpPr>
            <a:spLocks noGrp="1"/>
          </p:cNvSpPr>
          <p:nvPr>
            <p:ph idx="1"/>
          </p:nvPr>
        </p:nvSpPr>
        <p:spPr>
          <a:xfrm>
            <a:off x="304799" y="2234124"/>
            <a:ext cx="8839201" cy="3757885"/>
          </a:xfrm>
        </p:spPr>
        <p:txBody>
          <a:bodyPr>
            <a:normAutofit fontScale="92500" lnSpcReduction="20000"/>
          </a:bodyPr>
          <a:lstStyle/>
          <a:p>
            <a:pPr>
              <a:lnSpc>
                <a:spcPct val="120000"/>
              </a:lnSpc>
            </a:pPr>
            <a:r>
              <a:rPr lang="en-US" b="1" dirty="0">
                <a:latin typeface="+mn-lt"/>
              </a:rPr>
              <a:t>Examine</a:t>
            </a:r>
            <a:r>
              <a:rPr lang="en-US" dirty="0">
                <a:latin typeface="+mn-lt"/>
              </a:rPr>
              <a:t> National and State Standards</a:t>
            </a:r>
          </a:p>
          <a:p>
            <a:pPr>
              <a:lnSpc>
                <a:spcPct val="120000"/>
              </a:lnSpc>
              <a:buFont typeface="Arial" panose="020B0604020202020204" pitchFamily="34" charset="0"/>
              <a:buChar char="•"/>
            </a:pPr>
            <a:r>
              <a:rPr lang="en-US" b="1" dirty="0">
                <a:latin typeface="+mn-lt"/>
              </a:rPr>
              <a:t>Review</a:t>
            </a:r>
            <a:r>
              <a:rPr lang="en-US" dirty="0">
                <a:latin typeface="+mn-lt"/>
              </a:rPr>
              <a:t> basic economic concepts</a:t>
            </a:r>
          </a:p>
          <a:p>
            <a:pPr>
              <a:lnSpc>
                <a:spcPct val="120000"/>
              </a:lnSpc>
              <a:buFont typeface="Arial" panose="020B0604020202020204" pitchFamily="34" charset="0"/>
              <a:buChar char="•"/>
            </a:pPr>
            <a:r>
              <a:rPr lang="en-US" b="1" dirty="0">
                <a:latin typeface="+mn-lt"/>
              </a:rPr>
              <a:t>Discuss</a:t>
            </a:r>
            <a:r>
              <a:rPr lang="en-US" dirty="0">
                <a:latin typeface="+mn-lt"/>
              </a:rPr>
              <a:t> the relevance of interdisciplinary education</a:t>
            </a:r>
          </a:p>
          <a:p>
            <a:pPr>
              <a:lnSpc>
                <a:spcPct val="120000"/>
              </a:lnSpc>
              <a:buFont typeface="Arial" panose="020B0604020202020204" pitchFamily="34" charset="0"/>
              <a:buChar char="•"/>
            </a:pPr>
            <a:r>
              <a:rPr lang="en-US" b="1" dirty="0">
                <a:latin typeface="+mn-lt"/>
              </a:rPr>
              <a:t>Explore</a:t>
            </a:r>
            <a:r>
              <a:rPr lang="en-US" dirty="0">
                <a:latin typeface="+mn-lt"/>
              </a:rPr>
              <a:t> featured titles and the lessons and activities based on their content</a:t>
            </a:r>
          </a:p>
          <a:p>
            <a:pPr>
              <a:lnSpc>
                <a:spcPct val="120000"/>
              </a:lnSpc>
              <a:buFont typeface="Arial" panose="020B0604020202020204" pitchFamily="34" charset="0"/>
              <a:buChar char="•"/>
            </a:pPr>
            <a:r>
              <a:rPr lang="en-US" b="1" dirty="0">
                <a:latin typeface="+mn-lt"/>
              </a:rPr>
              <a:t>Share</a:t>
            </a:r>
            <a:r>
              <a:rPr lang="en-US" dirty="0">
                <a:latin typeface="+mn-lt"/>
              </a:rPr>
              <a:t> a related bibliography &amp; additional resources </a:t>
            </a:r>
          </a:p>
          <a:p>
            <a:pPr marL="0" lvl="0" indent="0">
              <a:buNone/>
            </a:pPr>
            <a:endParaRPr lang="en-US" dirty="0">
              <a:solidFill>
                <a:schemeClr val="tx1">
                  <a:lumMod val="95000"/>
                  <a:lumOff val="5000"/>
                </a:schemeClr>
              </a:solidFill>
            </a:endParaRPr>
          </a:p>
        </p:txBody>
      </p:sp>
      <p:sp>
        <p:nvSpPr>
          <p:cNvPr id="4" name="TextBox 3">
            <a:extLst>
              <a:ext uri="{FF2B5EF4-FFF2-40B4-BE49-F238E27FC236}">
                <a16:creationId xmlns:a16="http://schemas.microsoft.com/office/drawing/2014/main" id="{B46A39A6-2A17-4742-8DD1-74D2431F2640}"/>
              </a:ext>
            </a:extLst>
          </p:cNvPr>
          <p:cNvSpPr txBox="1"/>
          <p:nvPr/>
        </p:nvSpPr>
        <p:spPr>
          <a:xfrm>
            <a:off x="304799" y="1752600"/>
            <a:ext cx="5091770" cy="523220"/>
          </a:xfrm>
          <a:prstGeom prst="rect">
            <a:avLst/>
          </a:prstGeom>
          <a:noFill/>
        </p:spPr>
        <p:txBody>
          <a:bodyPr wrap="square" rtlCol="0">
            <a:spAutoFit/>
          </a:bodyPr>
          <a:lstStyle/>
          <a:p>
            <a:r>
              <a:rPr lang="en-US" sz="2800" dirty="0">
                <a:latin typeface="+mn-lt"/>
              </a:rPr>
              <a:t>In this session we will:</a:t>
            </a:r>
          </a:p>
        </p:txBody>
      </p:sp>
    </p:spTree>
    <p:extLst>
      <p:ext uri="{BB962C8B-B14F-4D97-AF65-F5344CB8AC3E}">
        <p14:creationId xmlns:p14="http://schemas.microsoft.com/office/powerpoint/2010/main" val="8678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6F1A8-F9FD-461B-9DBE-B66CB01EA6CF}"/>
              </a:ext>
            </a:extLst>
          </p:cNvPr>
          <p:cNvSpPr>
            <a:spLocks noGrp="1"/>
          </p:cNvSpPr>
          <p:nvPr>
            <p:ph type="title"/>
          </p:nvPr>
        </p:nvSpPr>
        <p:spPr/>
        <p:txBody>
          <a:bodyPr/>
          <a:lstStyle/>
          <a:p>
            <a:r>
              <a:rPr lang="en-US" sz="2000" dirty="0"/>
              <a:t>https://www.econedlink.org/resources/debit-cards-vs-credit-cards/</a:t>
            </a:r>
          </a:p>
        </p:txBody>
      </p:sp>
      <p:pic>
        <p:nvPicPr>
          <p:cNvPr id="5" name="Content Placeholder 4">
            <a:extLst>
              <a:ext uri="{FF2B5EF4-FFF2-40B4-BE49-F238E27FC236}">
                <a16:creationId xmlns:a16="http://schemas.microsoft.com/office/drawing/2014/main" id="{E25408B0-12C5-4646-AE7A-CBA225FD59A0}"/>
              </a:ext>
            </a:extLst>
          </p:cNvPr>
          <p:cNvPicPr>
            <a:picLocks noGrp="1" noChangeAspect="1"/>
          </p:cNvPicPr>
          <p:nvPr>
            <p:ph idx="1"/>
          </p:nvPr>
        </p:nvPicPr>
        <p:blipFill>
          <a:blip r:embed="rId2"/>
          <a:stretch>
            <a:fillRect/>
          </a:stretch>
        </p:blipFill>
        <p:spPr>
          <a:xfrm>
            <a:off x="1307470" y="2221216"/>
            <a:ext cx="7087500" cy="3322266"/>
          </a:xfrm>
          <a:ln w="38100">
            <a:solidFill>
              <a:schemeClr val="tx1"/>
            </a:solidFill>
          </a:ln>
        </p:spPr>
      </p:pic>
    </p:spTree>
    <p:extLst>
      <p:ext uri="{BB962C8B-B14F-4D97-AF65-F5344CB8AC3E}">
        <p14:creationId xmlns:p14="http://schemas.microsoft.com/office/powerpoint/2010/main" val="290465401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FEAAABC-2753-4848-BFCF-288C7D3961CC}"/>
              </a:ext>
            </a:extLst>
          </p:cNvPr>
          <p:cNvPicPr>
            <a:picLocks noGrp="1" noChangeAspect="1"/>
          </p:cNvPicPr>
          <p:nvPr>
            <p:ph idx="1"/>
          </p:nvPr>
        </p:nvPicPr>
        <p:blipFill>
          <a:blip r:embed="rId2"/>
          <a:stretch>
            <a:fillRect/>
          </a:stretch>
        </p:blipFill>
        <p:spPr>
          <a:xfrm>
            <a:off x="3908066" y="1184404"/>
            <a:ext cx="2936143" cy="3778250"/>
          </a:xfrm>
        </p:spPr>
      </p:pic>
      <p:pic>
        <p:nvPicPr>
          <p:cNvPr id="5" name="Picture 4">
            <a:extLst>
              <a:ext uri="{FF2B5EF4-FFF2-40B4-BE49-F238E27FC236}">
                <a16:creationId xmlns:a16="http://schemas.microsoft.com/office/drawing/2014/main" id="{B36A3574-093C-496D-A315-6BA54CB7A325}"/>
              </a:ext>
            </a:extLst>
          </p:cNvPr>
          <p:cNvPicPr>
            <a:picLocks noChangeAspect="1"/>
          </p:cNvPicPr>
          <p:nvPr/>
        </p:nvPicPr>
        <p:blipFill>
          <a:blip r:embed="rId3"/>
          <a:stretch>
            <a:fillRect/>
          </a:stretch>
        </p:blipFill>
        <p:spPr>
          <a:xfrm>
            <a:off x="287305" y="1129787"/>
            <a:ext cx="2860844" cy="3709726"/>
          </a:xfrm>
          <a:prstGeom prst="rect">
            <a:avLst/>
          </a:prstGeom>
        </p:spPr>
      </p:pic>
      <p:pic>
        <p:nvPicPr>
          <p:cNvPr id="9" name="Picture 8">
            <a:extLst>
              <a:ext uri="{FF2B5EF4-FFF2-40B4-BE49-F238E27FC236}">
                <a16:creationId xmlns:a16="http://schemas.microsoft.com/office/drawing/2014/main" id="{B33C9543-81DE-4794-B28C-10A35FFABBD9}"/>
              </a:ext>
            </a:extLst>
          </p:cNvPr>
          <p:cNvPicPr>
            <a:picLocks noChangeAspect="1"/>
          </p:cNvPicPr>
          <p:nvPr/>
        </p:nvPicPr>
        <p:blipFill>
          <a:blip r:embed="rId4"/>
          <a:stretch>
            <a:fillRect/>
          </a:stretch>
        </p:blipFill>
        <p:spPr>
          <a:xfrm>
            <a:off x="6237678" y="2984650"/>
            <a:ext cx="2619017" cy="3303533"/>
          </a:xfrm>
          <a:prstGeom prst="rect">
            <a:avLst/>
          </a:prstGeom>
        </p:spPr>
      </p:pic>
      <p:pic>
        <p:nvPicPr>
          <p:cNvPr id="11" name="Picture 10">
            <a:extLst>
              <a:ext uri="{FF2B5EF4-FFF2-40B4-BE49-F238E27FC236}">
                <a16:creationId xmlns:a16="http://schemas.microsoft.com/office/drawing/2014/main" id="{B2C588E6-6E68-4D3A-B5F4-A7AA1A7E902A}"/>
              </a:ext>
            </a:extLst>
          </p:cNvPr>
          <p:cNvPicPr>
            <a:picLocks noChangeAspect="1"/>
          </p:cNvPicPr>
          <p:nvPr/>
        </p:nvPicPr>
        <p:blipFill>
          <a:blip r:embed="rId5"/>
          <a:stretch>
            <a:fillRect/>
          </a:stretch>
        </p:blipFill>
        <p:spPr>
          <a:xfrm>
            <a:off x="1712002" y="4021829"/>
            <a:ext cx="1827602" cy="2382161"/>
          </a:xfrm>
          <a:prstGeom prst="rect">
            <a:avLst/>
          </a:prstGeom>
        </p:spPr>
      </p:pic>
    </p:spTree>
    <p:extLst>
      <p:ext uri="{BB962C8B-B14F-4D97-AF65-F5344CB8AC3E}">
        <p14:creationId xmlns:p14="http://schemas.microsoft.com/office/powerpoint/2010/main" val="3011217981"/>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0BCC6-EAD1-40C2-A7D6-C628823D4ACD}"/>
              </a:ext>
            </a:extLst>
          </p:cNvPr>
          <p:cNvSpPr>
            <a:spLocks noGrp="1"/>
          </p:cNvSpPr>
          <p:nvPr>
            <p:ph type="title"/>
          </p:nvPr>
        </p:nvSpPr>
        <p:spPr/>
        <p:txBody>
          <a:bodyPr/>
          <a:lstStyle/>
          <a:p>
            <a:r>
              <a:rPr lang="en-US" sz="2800" dirty="0"/>
              <a:t>https://www.youtube.com/watch?v=XbtSftL6dbY</a:t>
            </a:r>
          </a:p>
        </p:txBody>
      </p:sp>
      <p:sp>
        <p:nvSpPr>
          <p:cNvPr id="7" name="Content Placeholder 6">
            <a:extLst>
              <a:ext uri="{FF2B5EF4-FFF2-40B4-BE49-F238E27FC236}">
                <a16:creationId xmlns:a16="http://schemas.microsoft.com/office/drawing/2014/main" id="{2196B64E-52CF-44A7-8BC4-4ADE39AD9E97}"/>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7C8B7DF-C687-4FC8-9314-C5882729CBDE}"/>
              </a:ext>
            </a:extLst>
          </p:cNvPr>
          <p:cNvPicPr>
            <a:picLocks noChangeAspect="1"/>
          </p:cNvPicPr>
          <p:nvPr/>
        </p:nvPicPr>
        <p:blipFill>
          <a:blip r:embed="rId2"/>
          <a:stretch>
            <a:fillRect/>
          </a:stretch>
        </p:blipFill>
        <p:spPr>
          <a:xfrm>
            <a:off x="1274323" y="2057400"/>
            <a:ext cx="6828818" cy="4056924"/>
          </a:xfrm>
          <a:prstGeom prst="rect">
            <a:avLst/>
          </a:prstGeom>
          <a:ln w="38100">
            <a:solidFill>
              <a:schemeClr val="tx2"/>
            </a:solidFill>
          </a:ln>
        </p:spPr>
      </p:pic>
    </p:spTree>
    <p:extLst>
      <p:ext uri="{BB962C8B-B14F-4D97-AF65-F5344CB8AC3E}">
        <p14:creationId xmlns:p14="http://schemas.microsoft.com/office/powerpoint/2010/main" val="3544010578"/>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79724-2C4D-4D9F-AACB-0593EE58A03C}"/>
              </a:ext>
            </a:extLst>
          </p:cNvPr>
          <p:cNvSpPr>
            <a:spLocks noGrp="1"/>
          </p:cNvSpPr>
          <p:nvPr>
            <p:ph idx="1"/>
          </p:nvPr>
        </p:nvSpPr>
        <p:spPr>
          <a:xfrm>
            <a:off x="428016" y="3429000"/>
            <a:ext cx="4484452" cy="2749037"/>
          </a:xfrm>
          <a:ln w="28575">
            <a:solidFill>
              <a:schemeClr val="tx1"/>
            </a:solidFill>
          </a:ln>
        </p:spPr>
        <p:txBody>
          <a:bodyPr/>
          <a:lstStyle/>
          <a:p>
            <a:pPr marL="0" indent="0" algn="l">
              <a:buNone/>
            </a:pPr>
            <a:r>
              <a:rPr lang="en-US" b="1" i="0" dirty="0">
                <a:solidFill>
                  <a:srgbClr val="333333"/>
                </a:solidFill>
                <a:effectLst/>
                <a:latin typeface="Lato"/>
              </a:rPr>
              <a:t>Publisher:</a:t>
            </a:r>
            <a:r>
              <a:rPr lang="en-US" b="0" i="0" dirty="0">
                <a:solidFill>
                  <a:srgbClr val="333333"/>
                </a:solidFill>
                <a:effectLst/>
                <a:latin typeface="Lato"/>
              </a:rPr>
              <a:t> Random House</a:t>
            </a:r>
          </a:p>
          <a:p>
            <a:pPr marL="0" indent="0" algn="l">
              <a:buNone/>
            </a:pPr>
            <a:r>
              <a:rPr lang="en-US" b="1" i="0" dirty="0">
                <a:solidFill>
                  <a:srgbClr val="333333"/>
                </a:solidFill>
                <a:effectLst/>
                <a:latin typeface="Lato"/>
              </a:rPr>
              <a:t>Copyright Date:</a:t>
            </a:r>
            <a:r>
              <a:rPr lang="en-US" b="0" i="0" dirty="0">
                <a:solidFill>
                  <a:srgbClr val="333333"/>
                </a:solidFill>
                <a:effectLst/>
                <a:latin typeface="Lato"/>
              </a:rPr>
              <a:t> 2020</a:t>
            </a:r>
          </a:p>
          <a:p>
            <a:pPr marL="0" indent="0" algn="l">
              <a:buNone/>
            </a:pPr>
            <a:r>
              <a:rPr lang="en-US" b="1" i="0" dirty="0">
                <a:solidFill>
                  <a:srgbClr val="333333"/>
                </a:solidFill>
                <a:effectLst/>
                <a:latin typeface="Lato"/>
              </a:rPr>
              <a:t>Reading Level:</a:t>
            </a:r>
            <a:r>
              <a:rPr lang="en-US" b="0" i="0" dirty="0">
                <a:solidFill>
                  <a:srgbClr val="333333"/>
                </a:solidFill>
                <a:effectLst/>
                <a:latin typeface="Lato"/>
              </a:rPr>
              <a:t> 4.1</a:t>
            </a:r>
          </a:p>
          <a:p>
            <a:pPr marL="0" indent="0" algn="l">
              <a:buNone/>
            </a:pPr>
            <a:r>
              <a:rPr lang="en-US" b="1" i="0" dirty="0">
                <a:solidFill>
                  <a:srgbClr val="333333"/>
                </a:solidFill>
                <a:effectLst/>
                <a:latin typeface="Lato"/>
              </a:rPr>
              <a:t>Interest Level:</a:t>
            </a:r>
            <a:r>
              <a:rPr lang="en-US" b="0" i="0" dirty="0">
                <a:solidFill>
                  <a:srgbClr val="333333"/>
                </a:solidFill>
                <a:effectLst/>
                <a:latin typeface="Lato"/>
              </a:rPr>
              <a:t> 4-7</a:t>
            </a:r>
          </a:p>
          <a:p>
            <a:pPr marL="0" indent="0" algn="l">
              <a:buNone/>
            </a:pPr>
            <a:endParaRPr lang="en-US" b="0" i="0" dirty="0">
              <a:solidFill>
                <a:srgbClr val="333333"/>
              </a:solidFill>
              <a:effectLst/>
              <a:latin typeface="Lato"/>
            </a:endParaRPr>
          </a:p>
          <a:p>
            <a:pPr marL="0" indent="0">
              <a:buNone/>
            </a:pPr>
            <a:endParaRPr lang="en-US" dirty="0"/>
          </a:p>
        </p:txBody>
      </p:sp>
      <p:pic>
        <p:nvPicPr>
          <p:cNvPr id="2050" name="Picture 2" descr="Millionaires for the Month">
            <a:extLst>
              <a:ext uri="{FF2B5EF4-FFF2-40B4-BE49-F238E27FC236}">
                <a16:creationId xmlns:a16="http://schemas.microsoft.com/office/drawing/2014/main" id="{DF87856E-E572-4443-AF9A-30C6B0C14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6501" y="1894114"/>
            <a:ext cx="2759483" cy="413314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4DF615B-5627-4D7B-B19F-C35E1C60E26D}"/>
              </a:ext>
            </a:extLst>
          </p:cNvPr>
          <p:cNvSpPr txBox="1"/>
          <p:nvPr/>
        </p:nvSpPr>
        <p:spPr>
          <a:xfrm>
            <a:off x="1896894" y="1157590"/>
            <a:ext cx="5145931" cy="1815882"/>
          </a:xfrm>
          <a:prstGeom prst="rect">
            <a:avLst/>
          </a:prstGeom>
          <a:noFill/>
        </p:spPr>
        <p:txBody>
          <a:bodyPr wrap="square" rtlCol="0">
            <a:spAutoFit/>
          </a:bodyPr>
          <a:lstStyle/>
          <a:p>
            <a:pPr algn="ctr"/>
            <a:r>
              <a:rPr lang="en-US" sz="4400" b="1" i="1" dirty="0">
                <a:solidFill>
                  <a:srgbClr val="7A9900"/>
                </a:solidFill>
                <a:latin typeface="+mn-lt"/>
              </a:rPr>
              <a:t>Millionaires for the Month</a:t>
            </a:r>
          </a:p>
          <a:p>
            <a:pPr algn="ctr"/>
            <a:r>
              <a:rPr lang="en-US" sz="2400" dirty="0">
                <a:latin typeface="+mn-lt"/>
              </a:rPr>
              <a:t>by Stacy McAnulty </a:t>
            </a:r>
          </a:p>
        </p:txBody>
      </p:sp>
    </p:spTree>
    <p:extLst>
      <p:ext uri="{BB962C8B-B14F-4D97-AF65-F5344CB8AC3E}">
        <p14:creationId xmlns:p14="http://schemas.microsoft.com/office/powerpoint/2010/main" val="2350706224"/>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B19C4-A3F4-4CE0-84C3-B1D01CE7FC6E}"/>
              </a:ext>
            </a:extLst>
          </p:cNvPr>
          <p:cNvSpPr>
            <a:spLocks noGrp="1"/>
          </p:cNvSpPr>
          <p:nvPr>
            <p:ph idx="1"/>
          </p:nvPr>
        </p:nvSpPr>
        <p:spPr>
          <a:xfrm>
            <a:off x="144625" y="1268030"/>
            <a:ext cx="6941975" cy="4321939"/>
          </a:xfrm>
          <a:ln w="38100">
            <a:noFill/>
          </a:ln>
        </p:spPr>
        <p:txBody>
          <a:bodyPr/>
          <a:lstStyle/>
          <a:p>
            <a:pPr marL="0" indent="0">
              <a:buNone/>
            </a:pPr>
            <a:r>
              <a:rPr lang="en-US" sz="2000" b="1" i="0" dirty="0">
                <a:effectLst/>
                <a:latin typeface="+mn-lt"/>
              </a:rPr>
              <a:t>Story Synopsis: </a:t>
            </a:r>
            <a:r>
              <a:rPr lang="en-US" sz="2000" b="0" i="0" dirty="0">
                <a:effectLst/>
                <a:latin typeface="+mn-lt"/>
              </a:rPr>
              <a:t>When </a:t>
            </a:r>
            <a:r>
              <a:rPr lang="en-US" sz="2000" dirty="0">
                <a:latin typeface="+mn-lt"/>
              </a:rPr>
              <a:t>si</a:t>
            </a:r>
            <a:r>
              <a:rPr lang="en-US" sz="2000" b="0" i="0" dirty="0">
                <a:effectLst/>
                <a:latin typeface="+mn-lt"/>
              </a:rPr>
              <a:t>xth-</a:t>
            </a:r>
            <a:r>
              <a:rPr lang="en-US" sz="2000" dirty="0">
                <a:latin typeface="+mn-lt"/>
              </a:rPr>
              <a:t> g</a:t>
            </a:r>
            <a:r>
              <a:rPr lang="en-US" sz="2000" b="0" i="0" dirty="0">
                <a:effectLst/>
                <a:latin typeface="+mn-lt"/>
              </a:rPr>
              <a:t>raders Felix Rannells and Benji Porter </a:t>
            </a:r>
            <a:r>
              <a:rPr lang="en-US" sz="2000" dirty="0">
                <a:latin typeface="+mn-lt"/>
              </a:rPr>
              <a:t>find themselves unlikely partners on a </a:t>
            </a:r>
            <a:r>
              <a:rPr lang="en-US" sz="2000" dirty="0">
                <a:solidFill>
                  <a:srgbClr val="7A9900"/>
                </a:solidFill>
                <a:latin typeface="+mn-lt"/>
              </a:rPr>
              <a:t>field trip to New York City</a:t>
            </a:r>
            <a:r>
              <a:rPr lang="en-US" sz="2000" dirty="0">
                <a:latin typeface="+mn-lt"/>
              </a:rPr>
              <a:t>,</a:t>
            </a:r>
            <a:r>
              <a:rPr lang="en-US" sz="2000" dirty="0">
                <a:solidFill>
                  <a:srgbClr val="7A9900"/>
                </a:solidFill>
                <a:latin typeface="+mn-lt"/>
              </a:rPr>
              <a:t> </a:t>
            </a:r>
            <a:r>
              <a:rPr lang="en-US" sz="2000" dirty="0">
                <a:latin typeface="+mn-lt"/>
              </a:rPr>
              <a:t>they have no idea that they are starting the adventure of a lifetime</a:t>
            </a:r>
            <a:r>
              <a:rPr lang="en-US" sz="2000" b="0" i="0" dirty="0">
                <a:effectLst/>
                <a:latin typeface="+mn-lt"/>
              </a:rPr>
              <a:t>.  </a:t>
            </a:r>
          </a:p>
          <a:p>
            <a:pPr marL="0" indent="0">
              <a:buNone/>
            </a:pPr>
            <a:r>
              <a:rPr lang="en-US" sz="2000" b="0" i="0" dirty="0">
                <a:effectLst/>
                <a:latin typeface="+mn-lt"/>
              </a:rPr>
              <a:t>After returning a lost wallet belonging to </a:t>
            </a:r>
            <a:r>
              <a:rPr lang="en-US" sz="2000" b="0" i="0" dirty="0">
                <a:solidFill>
                  <a:srgbClr val="7A9900"/>
                </a:solidFill>
                <a:effectLst/>
                <a:latin typeface="+mn-lt"/>
              </a:rPr>
              <a:t>tech. billionaire </a:t>
            </a:r>
            <a:r>
              <a:rPr lang="en-US" sz="2000" b="0" i="0" dirty="0">
                <a:effectLst/>
                <a:latin typeface="+mn-lt"/>
              </a:rPr>
              <a:t>Laura Friendly, (after “borrowing” twenty dollars for lunch), they are challenged to spend $5,368,709.12 in 30 days. Why that specific amount?  Because a penny doubled every day for thirty days is $5,368,709.12! However</a:t>
            </a:r>
            <a:r>
              <a:rPr lang="en-US" sz="2000" dirty="0">
                <a:latin typeface="+mn-lt"/>
              </a:rPr>
              <a:t>, there are lots of lots of rules.  The most difficult one to keep is that they can’t tell anyone. </a:t>
            </a:r>
          </a:p>
          <a:p>
            <a:pPr marL="0" indent="0">
              <a:buNone/>
            </a:pPr>
            <a:r>
              <a:rPr lang="en-US" sz="2000" b="0" i="0" dirty="0">
                <a:effectLst/>
                <a:latin typeface="+mn-lt"/>
              </a:rPr>
              <a:t>But if they succeed, they each get ten million dollars to spend however they want.  </a:t>
            </a:r>
            <a:r>
              <a:rPr lang="en-US" sz="2000" dirty="0">
                <a:latin typeface="+mn-lt"/>
              </a:rPr>
              <a:t>They accept the challenge and soon discover</a:t>
            </a:r>
            <a:r>
              <a:rPr lang="en-US" sz="2000" b="0" i="0" dirty="0">
                <a:effectLst/>
                <a:latin typeface="+mn-lt"/>
              </a:rPr>
              <a:t> </a:t>
            </a:r>
            <a:r>
              <a:rPr lang="en-US" sz="2000" b="0" i="0" dirty="0">
                <a:solidFill>
                  <a:srgbClr val="7A9900"/>
                </a:solidFill>
                <a:effectLst/>
                <a:latin typeface="+mn-lt"/>
              </a:rPr>
              <a:t>money can't buy everything</a:t>
            </a:r>
            <a:r>
              <a:rPr lang="en-US" sz="2000" b="0" i="0" dirty="0">
                <a:effectLst/>
                <a:latin typeface="+mn-lt"/>
              </a:rPr>
              <a:t>, fix major problems or always be as exciting as they’d thought. </a:t>
            </a:r>
            <a:br>
              <a:rPr lang="en-US" sz="2000" dirty="0"/>
            </a:br>
            <a:br>
              <a:rPr lang="en-US" sz="1600" dirty="0"/>
            </a:br>
            <a:endParaRPr lang="en-US" sz="1600" dirty="0"/>
          </a:p>
        </p:txBody>
      </p:sp>
      <p:pic>
        <p:nvPicPr>
          <p:cNvPr id="1032" name="Picture 8" descr="791 Million Dollar Bill Illustrations, Royalty-Free Vector Graphics &amp; Clip  Art - iStock">
            <a:extLst>
              <a:ext uri="{FF2B5EF4-FFF2-40B4-BE49-F238E27FC236}">
                <a16:creationId xmlns:a16="http://schemas.microsoft.com/office/drawing/2014/main" id="{7B2A7756-7C6D-4402-85C6-69323AD42A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4581330"/>
            <a:ext cx="1684175" cy="168417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35E15AB5-0A4B-47BA-966A-D222D496E36A}"/>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397746293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6F2E556-F849-4FB0-B937-9D30E625D482}"/>
              </a:ext>
            </a:extLst>
          </p:cNvPr>
          <p:cNvPicPr>
            <a:picLocks noGrp="1" noChangeAspect="1"/>
          </p:cNvPicPr>
          <p:nvPr>
            <p:ph idx="1"/>
          </p:nvPr>
        </p:nvPicPr>
        <p:blipFill>
          <a:blip r:embed="rId2"/>
          <a:stretch>
            <a:fillRect/>
          </a:stretch>
        </p:blipFill>
        <p:spPr>
          <a:xfrm>
            <a:off x="6582738" y="4372876"/>
            <a:ext cx="2209192" cy="2216318"/>
          </a:xfrm>
        </p:spPr>
      </p:pic>
      <p:pic>
        <p:nvPicPr>
          <p:cNvPr id="9" name="Picture 8">
            <a:extLst>
              <a:ext uri="{FF2B5EF4-FFF2-40B4-BE49-F238E27FC236}">
                <a16:creationId xmlns:a16="http://schemas.microsoft.com/office/drawing/2014/main" id="{D620A9D7-00DE-4333-B572-6AA8531ED26F}"/>
              </a:ext>
            </a:extLst>
          </p:cNvPr>
          <p:cNvPicPr>
            <a:picLocks noChangeAspect="1"/>
          </p:cNvPicPr>
          <p:nvPr/>
        </p:nvPicPr>
        <p:blipFill>
          <a:blip r:embed="rId3"/>
          <a:stretch>
            <a:fillRect/>
          </a:stretch>
        </p:blipFill>
        <p:spPr>
          <a:xfrm>
            <a:off x="219518" y="1203746"/>
            <a:ext cx="2493576" cy="4889364"/>
          </a:xfrm>
          <a:prstGeom prst="rect">
            <a:avLst/>
          </a:prstGeom>
        </p:spPr>
      </p:pic>
      <p:pic>
        <p:nvPicPr>
          <p:cNvPr id="11" name="Picture 10">
            <a:extLst>
              <a:ext uri="{FF2B5EF4-FFF2-40B4-BE49-F238E27FC236}">
                <a16:creationId xmlns:a16="http://schemas.microsoft.com/office/drawing/2014/main" id="{89B2F4EB-90D9-4143-93FE-9EEFA3369C17}"/>
              </a:ext>
            </a:extLst>
          </p:cNvPr>
          <p:cNvPicPr>
            <a:picLocks noChangeAspect="1"/>
          </p:cNvPicPr>
          <p:nvPr/>
        </p:nvPicPr>
        <p:blipFill>
          <a:blip r:embed="rId4"/>
          <a:stretch>
            <a:fillRect/>
          </a:stretch>
        </p:blipFill>
        <p:spPr>
          <a:xfrm>
            <a:off x="3149434" y="1376965"/>
            <a:ext cx="2588401" cy="4104070"/>
          </a:xfrm>
          <a:prstGeom prst="rect">
            <a:avLst/>
          </a:prstGeom>
          <a:ln w="19050">
            <a:solidFill>
              <a:schemeClr val="tx1"/>
            </a:solidFill>
          </a:ln>
        </p:spPr>
      </p:pic>
      <p:pic>
        <p:nvPicPr>
          <p:cNvPr id="13" name="Picture 12">
            <a:extLst>
              <a:ext uri="{FF2B5EF4-FFF2-40B4-BE49-F238E27FC236}">
                <a16:creationId xmlns:a16="http://schemas.microsoft.com/office/drawing/2014/main" id="{68030568-CA29-4D5A-ADD3-7A759D74D94E}"/>
              </a:ext>
            </a:extLst>
          </p:cNvPr>
          <p:cNvPicPr>
            <a:picLocks noChangeAspect="1"/>
          </p:cNvPicPr>
          <p:nvPr/>
        </p:nvPicPr>
        <p:blipFill>
          <a:blip r:embed="rId5"/>
          <a:stretch>
            <a:fillRect/>
          </a:stretch>
        </p:blipFill>
        <p:spPr>
          <a:xfrm>
            <a:off x="6298354" y="1532960"/>
            <a:ext cx="2493576" cy="2397206"/>
          </a:xfrm>
          <a:prstGeom prst="rect">
            <a:avLst/>
          </a:prstGeom>
          <a:ln w="28575">
            <a:solidFill>
              <a:schemeClr val="tx1"/>
            </a:solidFill>
          </a:ln>
        </p:spPr>
      </p:pic>
      <p:sp>
        <p:nvSpPr>
          <p:cNvPr id="14" name="TextBox 13">
            <a:extLst>
              <a:ext uri="{FF2B5EF4-FFF2-40B4-BE49-F238E27FC236}">
                <a16:creationId xmlns:a16="http://schemas.microsoft.com/office/drawing/2014/main" id="{A36DD7AD-CAAE-40C8-B8B4-AD3B681436CF}"/>
              </a:ext>
            </a:extLst>
          </p:cNvPr>
          <p:cNvSpPr txBox="1"/>
          <p:nvPr/>
        </p:nvSpPr>
        <p:spPr>
          <a:xfrm>
            <a:off x="2117334" y="443920"/>
            <a:ext cx="5000017" cy="646331"/>
          </a:xfrm>
          <a:prstGeom prst="rect">
            <a:avLst/>
          </a:prstGeom>
          <a:noFill/>
        </p:spPr>
        <p:txBody>
          <a:bodyPr wrap="square" rtlCol="0">
            <a:spAutoFit/>
          </a:bodyPr>
          <a:lstStyle/>
          <a:p>
            <a:pPr algn="ctr"/>
            <a:r>
              <a:rPr lang="en-US" sz="3600" dirty="0"/>
              <a:t>Book Resources </a:t>
            </a:r>
          </a:p>
        </p:txBody>
      </p:sp>
      <p:sp>
        <p:nvSpPr>
          <p:cNvPr id="15" name="Arrow: Right 14">
            <a:extLst>
              <a:ext uri="{FF2B5EF4-FFF2-40B4-BE49-F238E27FC236}">
                <a16:creationId xmlns:a16="http://schemas.microsoft.com/office/drawing/2014/main" id="{3D926A86-751B-43C9-A066-AA93BC5A33E4}"/>
              </a:ext>
            </a:extLst>
          </p:cNvPr>
          <p:cNvSpPr/>
          <p:nvPr/>
        </p:nvSpPr>
        <p:spPr>
          <a:xfrm>
            <a:off x="4617342" y="5481035"/>
            <a:ext cx="1999526" cy="64633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872059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328CE-3CBB-4326-800F-85C8A9866436}"/>
              </a:ext>
            </a:extLst>
          </p:cNvPr>
          <p:cNvSpPr>
            <a:spLocks noGrp="1"/>
          </p:cNvSpPr>
          <p:nvPr>
            <p:ph type="title"/>
          </p:nvPr>
        </p:nvSpPr>
        <p:spPr>
          <a:xfrm>
            <a:off x="457200" y="690664"/>
            <a:ext cx="8229600" cy="661481"/>
          </a:xfrm>
        </p:spPr>
        <p:txBody>
          <a:bodyPr/>
          <a:lstStyle/>
          <a:p>
            <a:r>
              <a:rPr lang="en-US" sz="1800" dirty="0">
                <a:hlinkClick r:id="rId2"/>
              </a:rPr>
              <a:t>http://debankers.com/Assets/2017_TCTSD_Lesson_Investo_Million_Pennies.pdf</a:t>
            </a:r>
            <a:endParaRPr lang="en-US" sz="1800" dirty="0"/>
          </a:p>
        </p:txBody>
      </p:sp>
      <p:pic>
        <p:nvPicPr>
          <p:cNvPr id="1026" name="Picture 2" descr="Stack Of Coins Drawing Clipart | +1,566,198 clip arts">
            <a:extLst>
              <a:ext uri="{FF2B5EF4-FFF2-40B4-BE49-F238E27FC236}">
                <a16:creationId xmlns:a16="http://schemas.microsoft.com/office/drawing/2014/main" id="{058815A9-8F8B-4182-8B51-2F179B89FE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6845" y="5070750"/>
            <a:ext cx="1975155" cy="14108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2B01B19-D8E5-43E1-B9B7-5143D21AE60C}"/>
              </a:ext>
            </a:extLst>
          </p:cNvPr>
          <p:cNvPicPr>
            <a:picLocks noChangeAspect="1"/>
          </p:cNvPicPr>
          <p:nvPr/>
        </p:nvPicPr>
        <p:blipFill>
          <a:blip r:embed="rId4"/>
          <a:stretch>
            <a:fillRect/>
          </a:stretch>
        </p:blipFill>
        <p:spPr>
          <a:xfrm>
            <a:off x="4381703" y="1442234"/>
            <a:ext cx="3868435" cy="5039341"/>
          </a:xfrm>
          <a:prstGeom prst="rect">
            <a:avLst/>
          </a:prstGeom>
        </p:spPr>
      </p:pic>
      <p:pic>
        <p:nvPicPr>
          <p:cNvPr id="12" name="Picture 11">
            <a:extLst>
              <a:ext uri="{FF2B5EF4-FFF2-40B4-BE49-F238E27FC236}">
                <a16:creationId xmlns:a16="http://schemas.microsoft.com/office/drawing/2014/main" id="{F5476A40-4D38-4DA9-A40B-0E21B4C9B0C8}"/>
              </a:ext>
            </a:extLst>
          </p:cNvPr>
          <p:cNvPicPr>
            <a:picLocks noChangeAspect="1"/>
          </p:cNvPicPr>
          <p:nvPr/>
        </p:nvPicPr>
        <p:blipFill>
          <a:blip r:embed="rId5"/>
          <a:stretch>
            <a:fillRect/>
          </a:stretch>
        </p:blipFill>
        <p:spPr>
          <a:xfrm rot="21041651">
            <a:off x="848067" y="1974577"/>
            <a:ext cx="2559109" cy="3251287"/>
          </a:xfrm>
          <a:prstGeom prst="rect">
            <a:avLst/>
          </a:prstGeom>
        </p:spPr>
      </p:pic>
    </p:spTree>
    <p:extLst>
      <p:ext uri="{BB962C8B-B14F-4D97-AF65-F5344CB8AC3E}">
        <p14:creationId xmlns:p14="http://schemas.microsoft.com/office/powerpoint/2010/main" val="2660198271"/>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4CC321-C513-48D2-AB0F-583B4FE5354D}"/>
              </a:ext>
            </a:extLst>
          </p:cNvPr>
          <p:cNvSpPr>
            <a:spLocks noGrp="1"/>
          </p:cNvSpPr>
          <p:nvPr>
            <p:ph idx="1"/>
          </p:nvPr>
        </p:nvSpPr>
        <p:spPr>
          <a:xfrm>
            <a:off x="4076580" y="2590281"/>
            <a:ext cx="4503906" cy="2561343"/>
          </a:xfrm>
          <a:ln w="19050">
            <a:solidFill>
              <a:schemeClr val="tx1"/>
            </a:solidFill>
          </a:ln>
        </p:spPr>
        <p:txBody>
          <a:bodyPr/>
          <a:lstStyle/>
          <a:p>
            <a:pPr marL="0" indent="0" algn="l">
              <a:buNone/>
            </a:pPr>
            <a:r>
              <a:rPr lang="en-US" b="1" i="0" dirty="0">
                <a:solidFill>
                  <a:srgbClr val="333333"/>
                </a:solidFill>
                <a:effectLst/>
                <a:latin typeface="Lato"/>
              </a:rPr>
              <a:t>Publisher:</a:t>
            </a:r>
            <a:r>
              <a:rPr lang="en-US" b="0" i="0" dirty="0">
                <a:solidFill>
                  <a:srgbClr val="333333"/>
                </a:solidFill>
                <a:effectLst/>
                <a:latin typeface="Lato"/>
              </a:rPr>
              <a:t> Bloomsburg</a:t>
            </a:r>
          </a:p>
          <a:p>
            <a:pPr marL="0" indent="0" algn="l">
              <a:buNone/>
            </a:pPr>
            <a:r>
              <a:rPr lang="en-US" b="1" i="0" dirty="0">
                <a:solidFill>
                  <a:srgbClr val="333333"/>
                </a:solidFill>
                <a:effectLst/>
                <a:latin typeface="Lato"/>
              </a:rPr>
              <a:t>Copyright Date:</a:t>
            </a:r>
            <a:r>
              <a:rPr lang="en-US" b="0" i="0" dirty="0">
                <a:solidFill>
                  <a:srgbClr val="333333"/>
                </a:solidFill>
                <a:effectLst/>
                <a:latin typeface="Lato"/>
              </a:rPr>
              <a:t> 2020</a:t>
            </a:r>
          </a:p>
          <a:p>
            <a:pPr marL="0" indent="0" algn="l">
              <a:buNone/>
            </a:pPr>
            <a:r>
              <a:rPr lang="en-US" b="1" i="0" dirty="0">
                <a:solidFill>
                  <a:srgbClr val="333333"/>
                </a:solidFill>
                <a:effectLst/>
                <a:latin typeface="Lato"/>
              </a:rPr>
              <a:t>Reading Level:</a:t>
            </a:r>
            <a:r>
              <a:rPr lang="en-US" b="0" i="0" dirty="0">
                <a:solidFill>
                  <a:srgbClr val="333333"/>
                </a:solidFill>
                <a:effectLst/>
                <a:latin typeface="Lato"/>
              </a:rPr>
              <a:t> 4.6</a:t>
            </a:r>
          </a:p>
          <a:p>
            <a:pPr marL="0" indent="0" algn="l">
              <a:buNone/>
            </a:pPr>
            <a:r>
              <a:rPr lang="en-US" b="1" i="0" dirty="0">
                <a:solidFill>
                  <a:srgbClr val="333333"/>
                </a:solidFill>
                <a:effectLst/>
                <a:latin typeface="Lato"/>
              </a:rPr>
              <a:t>Interest Level:</a:t>
            </a:r>
            <a:r>
              <a:rPr lang="en-US" b="0" i="0" dirty="0">
                <a:solidFill>
                  <a:srgbClr val="333333"/>
                </a:solidFill>
                <a:effectLst/>
                <a:latin typeface="Lato"/>
              </a:rPr>
              <a:t> 5-9</a:t>
            </a:r>
          </a:p>
          <a:p>
            <a:pPr marL="0" indent="0" algn="l">
              <a:buNone/>
            </a:pPr>
            <a:endParaRPr lang="en-US" b="0" i="0" dirty="0">
              <a:solidFill>
                <a:srgbClr val="333333"/>
              </a:solidFill>
              <a:effectLst/>
              <a:latin typeface="Lato"/>
            </a:endParaRPr>
          </a:p>
          <a:p>
            <a:endParaRPr lang="en-US" dirty="0"/>
          </a:p>
        </p:txBody>
      </p:sp>
      <p:pic>
        <p:nvPicPr>
          <p:cNvPr id="4" name="Picture 2" descr="Chirp">
            <a:extLst>
              <a:ext uri="{FF2B5EF4-FFF2-40B4-BE49-F238E27FC236}">
                <a16:creationId xmlns:a16="http://schemas.microsoft.com/office/drawing/2014/main" id="{46D16766-8F80-4364-85DD-31CA1C3B43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514" y="1794043"/>
            <a:ext cx="2748853" cy="4153821"/>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06EB9B8-8569-45E2-9980-A594AAB06EE3}"/>
              </a:ext>
            </a:extLst>
          </p:cNvPr>
          <p:cNvSpPr txBox="1"/>
          <p:nvPr/>
        </p:nvSpPr>
        <p:spPr>
          <a:xfrm>
            <a:off x="2709153" y="1199006"/>
            <a:ext cx="3890934" cy="1046440"/>
          </a:xfrm>
          <a:prstGeom prst="rect">
            <a:avLst/>
          </a:prstGeom>
          <a:noFill/>
        </p:spPr>
        <p:txBody>
          <a:bodyPr wrap="square" rtlCol="0">
            <a:spAutoFit/>
          </a:bodyPr>
          <a:lstStyle/>
          <a:p>
            <a:pPr algn="ctr"/>
            <a:r>
              <a:rPr lang="en-US" sz="4400" b="1" i="1" dirty="0">
                <a:solidFill>
                  <a:srgbClr val="7A9900"/>
                </a:solidFill>
                <a:latin typeface="+mn-lt"/>
              </a:rPr>
              <a:t>CHIRP</a:t>
            </a:r>
          </a:p>
          <a:p>
            <a:pPr algn="ctr"/>
            <a:r>
              <a:rPr lang="en-US" dirty="0"/>
              <a:t>by Kate Messer</a:t>
            </a:r>
          </a:p>
        </p:txBody>
      </p:sp>
    </p:spTree>
    <p:extLst>
      <p:ext uri="{BB962C8B-B14F-4D97-AF65-F5344CB8AC3E}">
        <p14:creationId xmlns:p14="http://schemas.microsoft.com/office/powerpoint/2010/main" val="2586778368"/>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01293-7853-4357-950E-67D7EC5A17AB}"/>
              </a:ext>
            </a:extLst>
          </p:cNvPr>
          <p:cNvSpPr>
            <a:spLocks noGrp="1"/>
          </p:cNvSpPr>
          <p:nvPr>
            <p:ph idx="1"/>
          </p:nvPr>
        </p:nvSpPr>
        <p:spPr>
          <a:xfrm>
            <a:off x="592494" y="1139004"/>
            <a:ext cx="7959012" cy="2563582"/>
          </a:xfrm>
          <a:ln w="57150">
            <a:noFill/>
          </a:ln>
        </p:spPr>
        <p:txBody>
          <a:bodyPr/>
          <a:lstStyle/>
          <a:p>
            <a:pPr marL="0" indent="0">
              <a:buNone/>
            </a:pPr>
            <a:r>
              <a:rPr lang="en-US" sz="1800" b="1" dirty="0">
                <a:solidFill>
                  <a:srgbClr val="333333"/>
                </a:solidFill>
                <a:latin typeface="+mn-lt"/>
              </a:rPr>
              <a:t>Story Synopsis: </a:t>
            </a:r>
            <a:r>
              <a:rPr lang="en-US" sz="1800" dirty="0">
                <a:solidFill>
                  <a:srgbClr val="333333"/>
                </a:solidFill>
                <a:latin typeface="+mn-lt"/>
              </a:rPr>
              <a:t>Seventh- grader Mia’s grandmother, a former entomology professor, owns a </a:t>
            </a:r>
            <a:r>
              <a:rPr lang="en-US" sz="1800" dirty="0">
                <a:solidFill>
                  <a:srgbClr val="7A9900"/>
                </a:solidFill>
                <a:latin typeface="+mn-lt"/>
              </a:rPr>
              <a:t>cricket farm in Vermont</a:t>
            </a:r>
            <a:r>
              <a:rPr lang="en-US" sz="1800" dirty="0">
                <a:solidFill>
                  <a:srgbClr val="333333"/>
                </a:solidFill>
                <a:latin typeface="+mn-lt"/>
              </a:rPr>
              <a:t>. Recovering from a stroke, she welcomes Mia and her family, who are there for the Summer to help with her quest to </a:t>
            </a:r>
            <a:r>
              <a:rPr lang="en-US" sz="1800" b="0" i="0" dirty="0">
                <a:solidFill>
                  <a:srgbClr val="333333"/>
                </a:solidFill>
                <a:effectLst/>
                <a:latin typeface="+mn-lt"/>
              </a:rPr>
              <a:t>get more people to include protein-rich crickets in their diets.  </a:t>
            </a:r>
            <a:r>
              <a:rPr lang="en-US" sz="1800" dirty="0">
                <a:solidFill>
                  <a:srgbClr val="333333"/>
                </a:solidFill>
                <a:latin typeface="+mn-lt"/>
              </a:rPr>
              <a:t>Soon, Mia finds that she and the new friends she meets </a:t>
            </a:r>
            <a:r>
              <a:rPr lang="en-US" sz="1800" dirty="0">
                <a:solidFill>
                  <a:srgbClr val="7A9900"/>
                </a:solidFill>
                <a:latin typeface="+mn-lt"/>
              </a:rPr>
              <a:t>at </a:t>
            </a:r>
            <a:r>
              <a:rPr lang="en-US" sz="1800" b="0" i="0" dirty="0">
                <a:solidFill>
                  <a:srgbClr val="7A9900"/>
                </a:solidFill>
                <a:effectLst/>
                <a:latin typeface="+mn-lt"/>
              </a:rPr>
              <a:t>Launch Camp for Young Entrepreneurs </a:t>
            </a:r>
            <a:r>
              <a:rPr lang="en-US" sz="1800" b="0" i="0" dirty="0">
                <a:effectLst/>
                <a:latin typeface="+mn-lt"/>
              </a:rPr>
              <a:t>are spending their free time trying to solve the mystery of who is trying to sabotage </a:t>
            </a:r>
            <a:r>
              <a:rPr lang="en-US" sz="1800" b="0" i="0" dirty="0">
                <a:solidFill>
                  <a:srgbClr val="333333"/>
                </a:solidFill>
                <a:effectLst/>
                <a:latin typeface="+mn-lt"/>
              </a:rPr>
              <a:t>Gram’s farm. Mia, a fearless gymnast until an injury and painful secret leave her conflicted, </a:t>
            </a:r>
            <a:r>
              <a:rPr lang="en-US" sz="1800" b="0" i="0" dirty="0">
                <a:solidFill>
                  <a:srgbClr val="7A9900"/>
                </a:solidFill>
                <a:effectLst/>
                <a:latin typeface="+mn-lt"/>
              </a:rPr>
              <a:t>overcomes her fears </a:t>
            </a:r>
            <a:r>
              <a:rPr lang="en-US" sz="1800" b="0" i="0" dirty="0">
                <a:solidFill>
                  <a:srgbClr val="333333"/>
                </a:solidFill>
                <a:effectLst/>
                <a:latin typeface="+mn-lt"/>
              </a:rPr>
              <a:t>while creating an amazing business plan for Gram’s struggling cricket farm. </a:t>
            </a:r>
          </a:p>
        </p:txBody>
      </p:sp>
      <p:pic>
        <p:nvPicPr>
          <p:cNvPr id="5" name="Picture 4">
            <a:extLst>
              <a:ext uri="{FF2B5EF4-FFF2-40B4-BE49-F238E27FC236}">
                <a16:creationId xmlns:a16="http://schemas.microsoft.com/office/drawing/2014/main" id="{5C90C3E6-C1F9-4F1A-9024-822FCD25FFDD}"/>
              </a:ext>
            </a:extLst>
          </p:cNvPr>
          <p:cNvPicPr>
            <a:picLocks noChangeAspect="1"/>
          </p:cNvPicPr>
          <p:nvPr/>
        </p:nvPicPr>
        <p:blipFill>
          <a:blip r:embed="rId2"/>
          <a:stretch>
            <a:fillRect/>
          </a:stretch>
        </p:blipFill>
        <p:spPr>
          <a:xfrm>
            <a:off x="2107501" y="4023360"/>
            <a:ext cx="6579300" cy="2351321"/>
          </a:xfrm>
          <a:prstGeom prst="rect">
            <a:avLst/>
          </a:prstGeom>
          <a:ln w="28575">
            <a:solidFill>
              <a:schemeClr val="tx1"/>
            </a:solidFill>
          </a:ln>
        </p:spPr>
      </p:pic>
      <p:pic>
        <p:nvPicPr>
          <p:cNvPr id="8" name="Picture 2" descr="cricket clip art - Clip Art Library">
            <a:extLst>
              <a:ext uri="{FF2B5EF4-FFF2-40B4-BE49-F238E27FC236}">
                <a16:creationId xmlns:a16="http://schemas.microsoft.com/office/drawing/2014/main" id="{78D40914-9DDB-4E6E-92F0-2A514B3D30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4387813"/>
            <a:ext cx="1256312" cy="718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066566"/>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012E7-1066-41B8-9B2F-E7B44070FC9C}"/>
              </a:ext>
            </a:extLst>
          </p:cNvPr>
          <p:cNvSpPr>
            <a:spLocks noGrp="1"/>
          </p:cNvSpPr>
          <p:nvPr>
            <p:ph idx="1"/>
          </p:nvPr>
        </p:nvSpPr>
        <p:spPr>
          <a:xfrm>
            <a:off x="457200" y="1186774"/>
            <a:ext cx="8229600" cy="4970186"/>
          </a:xfrm>
        </p:spPr>
        <p:txBody>
          <a:bodyPr/>
          <a:lstStyle/>
          <a:p>
            <a:pPr marL="0" indent="0" algn="ctr">
              <a:buNone/>
            </a:pPr>
            <a:r>
              <a:rPr lang="en-US" sz="2800" dirty="0">
                <a:solidFill>
                  <a:srgbClr val="7A9900"/>
                </a:solidFill>
                <a:effectLst>
                  <a:outerShdw blurRad="38100" dist="38100" dir="2700000" algn="tl">
                    <a:srgbClr val="000000">
                      <a:alpha val="43137"/>
                    </a:srgbClr>
                  </a:outerShdw>
                </a:effectLst>
              </a:rPr>
              <a:t>Publisher’s 11 page Educator’s Guide</a:t>
            </a:r>
          </a:p>
          <a:p>
            <a:pPr marL="0" indent="0">
              <a:buNone/>
            </a:pPr>
            <a:endParaRPr lang="en-US" dirty="0"/>
          </a:p>
        </p:txBody>
      </p:sp>
      <p:pic>
        <p:nvPicPr>
          <p:cNvPr id="5" name="Picture 4">
            <a:extLst>
              <a:ext uri="{FF2B5EF4-FFF2-40B4-BE49-F238E27FC236}">
                <a16:creationId xmlns:a16="http://schemas.microsoft.com/office/drawing/2014/main" id="{56E208EC-D59D-4DCD-B283-E2C2ED8EC782}"/>
              </a:ext>
            </a:extLst>
          </p:cNvPr>
          <p:cNvPicPr>
            <a:picLocks noChangeAspect="1"/>
          </p:cNvPicPr>
          <p:nvPr/>
        </p:nvPicPr>
        <p:blipFill>
          <a:blip r:embed="rId2"/>
          <a:stretch>
            <a:fillRect/>
          </a:stretch>
        </p:blipFill>
        <p:spPr>
          <a:xfrm>
            <a:off x="195218" y="3671867"/>
            <a:ext cx="2093390" cy="2641193"/>
          </a:xfrm>
          <a:prstGeom prst="rect">
            <a:avLst/>
          </a:prstGeom>
        </p:spPr>
      </p:pic>
      <p:pic>
        <p:nvPicPr>
          <p:cNvPr id="11" name="Picture 10">
            <a:extLst>
              <a:ext uri="{FF2B5EF4-FFF2-40B4-BE49-F238E27FC236}">
                <a16:creationId xmlns:a16="http://schemas.microsoft.com/office/drawing/2014/main" id="{7F1CCEB3-95AE-46C5-8E23-6452BB7DA980}"/>
              </a:ext>
            </a:extLst>
          </p:cNvPr>
          <p:cNvPicPr>
            <a:picLocks noChangeAspect="1"/>
          </p:cNvPicPr>
          <p:nvPr/>
        </p:nvPicPr>
        <p:blipFill>
          <a:blip r:embed="rId3"/>
          <a:stretch>
            <a:fillRect/>
          </a:stretch>
        </p:blipFill>
        <p:spPr>
          <a:xfrm>
            <a:off x="2026625" y="1762272"/>
            <a:ext cx="6791325" cy="2362200"/>
          </a:xfrm>
          <a:prstGeom prst="rect">
            <a:avLst/>
          </a:prstGeom>
          <a:ln w="57150">
            <a:solidFill>
              <a:schemeClr val="tx1"/>
            </a:solidFill>
          </a:ln>
        </p:spPr>
      </p:pic>
      <p:sp>
        <p:nvSpPr>
          <p:cNvPr id="13" name="TextBox 12">
            <a:extLst>
              <a:ext uri="{FF2B5EF4-FFF2-40B4-BE49-F238E27FC236}">
                <a16:creationId xmlns:a16="http://schemas.microsoft.com/office/drawing/2014/main" id="{D3182594-7C32-4190-809D-956872437F53}"/>
              </a:ext>
            </a:extLst>
          </p:cNvPr>
          <p:cNvSpPr txBox="1"/>
          <p:nvPr/>
        </p:nvSpPr>
        <p:spPr>
          <a:xfrm>
            <a:off x="3531141" y="4641639"/>
            <a:ext cx="5058383" cy="1200329"/>
          </a:xfrm>
          <a:prstGeom prst="rect">
            <a:avLst/>
          </a:prstGeom>
          <a:noFill/>
          <a:ln w="19050">
            <a:solidFill>
              <a:schemeClr val="tx1"/>
            </a:solidFill>
          </a:ln>
        </p:spPr>
        <p:txBody>
          <a:bodyPr wrap="square">
            <a:spAutoFit/>
          </a:bodyPr>
          <a:lstStyle/>
          <a:p>
            <a:pPr marL="0" indent="0" algn="l" fontAlgn="base" latinLnBrk="0">
              <a:buNone/>
            </a:pPr>
            <a:r>
              <a:rPr lang="en-US" b="0" i="0" dirty="0">
                <a:solidFill>
                  <a:srgbClr val="0071BB"/>
                </a:solidFill>
                <a:effectLst/>
                <a:latin typeface="effra"/>
              </a:rPr>
              <a:t>Comparative Advantage - </a:t>
            </a:r>
            <a:r>
              <a:rPr lang="en-US" b="0" i="0" dirty="0">
                <a:solidFill>
                  <a:srgbClr val="404040"/>
                </a:solidFill>
                <a:effectLst/>
                <a:latin typeface="effra"/>
              </a:rPr>
              <a:t>The ability to produce a good or service at a lower opportunity cost than some other producer. This is the economic basis for specialization and trade.</a:t>
            </a:r>
          </a:p>
        </p:txBody>
      </p:sp>
      <p:sp>
        <p:nvSpPr>
          <p:cNvPr id="15" name="TextBox 14">
            <a:extLst>
              <a:ext uri="{FF2B5EF4-FFF2-40B4-BE49-F238E27FC236}">
                <a16:creationId xmlns:a16="http://schemas.microsoft.com/office/drawing/2014/main" id="{A183D6F7-CE7A-40D4-9FC0-B603D871E185}"/>
              </a:ext>
            </a:extLst>
          </p:cNvPr>
          <p:cNvSpPr txBox="1"/>
          <p:nvPr/>
        </p:nvSpPr>
        <p:spPr>
          <a:xfrm>
            <a:off x="2665380" y="6061634"/>
            <a:ext cx="6478620" cy="584775"/>
          </a:xfrm>
          <a:prstGeom prst="rect">
            <a:avLst/>
          </a:prstGeom>
          <a:noFill/>
        </p:spPr>
        <p:txBody>
          <a:bodyPr wrap="square">
            <a:spAutoFit/>
          </a:bodyPr>
          <a:lstStyle/>
          <a:p>
            <a:r>
              <a:rPr lang="en-US" sz="1600" dirty="0">
                <a:hlinkClick r:id="rId4"/>
              </a:rPr>
              <a:t>https://media.bloomsbury.com/rep/files/teachers-guide-for-chirp.pdf</a:t>
            </a:r>
            <a:endParaRPr lang="en-US" sz="1600" dirty="0"/>
          </a:p>
          <a:p>
            <a:endParaRPr lang="en-US" sz="1600" dirty="0"/>
          </a:p>
        </p:txBody>
      </p:sp>
    </p:spTree>
    <p:extLst>
      <p:ext uri="{BB962C8B-B14F-4D97-AF65-F5344CB8AC3E}">
        <p14:creationId xmlns:p14="http://schemas.microsoft.com/office/powerpoint/2010/main" val="365719246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129092" y="2022381"/>
            <a:ext cx="8896574" cy="4604330"/>
          </a:xfrm>
        </p:spPr>
        <p:txBody>
          <a:bodyPr>
            <a:noAutofit/>
          </a:bodyPr>
          <a:lstStyle/>
          <a:p>
            <a:pPr marL="0" indent="0">
              <a:buNone/>
            </a:pPr>
            <a:r>
              <a:rPr lang="en-US" dirty="0">
                <a:latin typeface="+mn-lt"/>
              </a:rPr>
              <a:t>Teachers will be able to:</a:t>
            </a:r>
          </a:p>
          <a:p>
            <a:pPr lvl="0"/>
            <a:r>
              <a:rPr lang="en-US" b="1" dirty="0">
                <a:latin typeface="+mn-lt"/>
              </a:rPr>
              <a:t>Review</a:t>
            </a:r>
            <a:r>
              <a:rPr lang="en-US" dirty="0">
                <a:latin typeface="+mn-lt"/>
              </a:rPr>
              <a:t> related concepts.</a:t>
            </a:r>
          </a:p>
          <a:p>
            <a:pPr lvl="0"/>
            <a:r>
              <a:rPr lang="en-US" b="1" dirty="0">
                <a:latin typeface="+mn-lt"/>
              </a:rPr>
              <a:t>Explore</a:t>
            </a:r>
            <a:r>
              <a:rPr lang="en-US" dirty="0">
                <a:latin typeface="+mn-lt"/>
              </a:rPr>
              <a:t> children’s chapter books and identify the economic concepts found in them.</a:t>
            </a:r>
          </a:p>
          <a:p>
            <a:pPr lvl="0"/>
            <a:r>
              <a:rPr lang="en-US" b="1" dirty="0">
                <a:latin typeface="+mn-lt"/>
              </a:rPr>
              <a:t>Learn</a:t>
            </a:r>
            <a:r>
              <a:rPr lang="en-US" dirty="0">
                <a:latin typeface="+mn-lt"/>
              </a:rPr>
              <a:t> how to use book content to teach age- appropriate lessons and activities based on the featured concepts.</a:t>
            </a:r>
          </a:p>
          <a:p>
            <a:pPr lvl="0"/>
            <a:r>
              <a:rPr lang="en-US" b="1" dirty="0">
                <a:latin typeface="+mn-lt"/>
              </a:rPr>
              <a:t>Discuss </a:t>
            </a:r>
            <a:r>
              <a:rPr lang="en-US" dirty="0">
                <a:latin typeface="+mn-lt"/>
              </a:rPr>
              <a:t>the new titles’ social commentary and how to implement this in the classroom.</a:t>
            </a:r>
          </a:p>
          <a:p>
            <a:pPr marL="0" indent="0" defTabSz="905255">
              <a:buNone/>
              <a:defRPr sz="3168"/>
            </a:pPr>
            <a:endParaRPr lang="en-US" sz="2750" dirty="0"/>
          </a:p>
        </p:txBody>
      </p:sp>
    </p:spTree>
    <p:extLst>
      <p:ext uri="{BB962C8B-B14F-4D97-AF65-F5344CB8AC3E}">
        <p14:creationId xmlns:p14="http://schemas.microsoft.com/office/powerpoint/2010/main" val="299502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AAB4E6-2CC1-4FCB-A246-45506F1FFC84}"/>
              </a:ext>
            </a:extLst>
          </p:cNvPr>
          <p:cNvPicPr>
            <a:picLocks noChangeAspect="1"/>
          </p:cNvPicPr>
          <p:nvPr/>
        </p:nvPicPr>
        <p:blipFill>
          <a:blip r:embed="rId2"/>
          <a:stretch>
            <a:fillRect/>
          </a:stretch>
        </p:blipFill>
        <p:spPr>
          <a:xfrm>
            <a:off x="5273760" y="1118682"/>
            <a:ext cx="2421188" cy="2786650"/>
          </a:xfrm>
          <a:prstGeom prst="rect">
            <a:avLst/>
          </a:prstGeom>
          <a:ln w="12700">
            <a:solidFill>
              <a:schemeClr val="tx1"/>
            </a:solidFill>
          </a:ln>
        </p:spPr>
      </p:pic>
      <p:pic>
        <p:nvPicPr>
          <p:cNvPr id="9" name="Picture 8">
            <a:extLst>
              <a:ext uri="{FF2B5EF4-FFF2-40B4-BE49-F238E27FC236}">
                <a16:creationId xmlns:a16="http://schemas.microsoft.com/office/drawing/2014/main" id="{9BF1EA34-F431-4FA9-95C1-21A00D567C17}"/>
              </a:ext>
            </a:extLst>
          </p:cNvPr>
          <p:cNvPicPr>
            <a:picLocks noChangeAspect="1"/>
          </p:cNvPicPr>
          <p:nvPr/>
        </p:nvPicPr>
        <p:blipFill>
          <a:blip r:embed="rId3"/>
          <a:stretch>
            <a:fillRect/>
          </a:stretch>
        </p:blipFill>
        <p:spPr>
          <a:xfrm>
            <a:off x="327337" y="712910"/>
            <a:ext cx="4756826" cy="6025313"/>
          </a:xfrm>
          <a:prstGeom prst="rect">
            <a:avLst/>
          </a:prstGeom>
          <a:ln w="12700">
            <a:solidFill>
              <a:schemeClr val="tx2"/>
            </a:solidFill>
          </a:ln>
        </p:spPr>
      </p:pic>
      <p:pic>
        <p:nvPicPr>
          <p:cNvPr id="10" name="Picture 9">
            <a:extLst>
              <a:ext uri="{FF2B5EF4-FFF2-40B4-BE49-F238E27FC236}">
                <a16:creationId xmlns:a16="http://schemas.microsoft.com/office/drawing/2014/main" id="{A339F9FB-BF20-4A94-95AB-0FEC62C1323E}"/>
              </a:ext>
            </a:extLst>
          </p:cNvPr>
          <p:cNvPicPr>
            <a:picLocks noChangeAspect="1"/>
          </p:cNvPicPr>
          <p:nvPr/>
        </p:nvPicPr>
        <p:blipFill>
          <a:blip r:embed="rId4"/>
          <a:stretch>
            <a:fillRect/>
          </a:stretch>
        </p:blipFill>
        <p:spPr>
          <a:xfrm>
            <a:off x="6207879" y="3134258"/>
            <a:ext cx="2721220" cy="3534052"/>
          </a:xfrm>
          <a:prstGeom prst="rect">
            <a:avLst/>
          </a:prstGeom>
          <a:ln w="12700">
            <a:solidFill>
              <a:schemeClr val="tx1"/>
            </a:solidFill>
          </a:ln>
        </p:spPr>
      </p:pic>
      <p:sp>
        <p:nvSpPr>
          <p:cNvPr id="11" name="TextBox 10">
            <a:extLst>
              <a:ext uri="{FF2B5EF4-FFF2-40B4-BE49-F238E27FC236}">
                <a16:creationId xmlns:a16="http://schemas.microsoft.com/office/drawing/2014/main" id="{B6B1D194-278E-425B-A92F-B9F3F39927FE}"/>
              </a:ext>
            </a:extLst>
          </p:cNvPr>
          <p:cNvSpPr txBox="1"/>
          <p:nvPr/>
        </p:nvSpPr>
        <p:spPr>
          <a:xfrm>
            <a:off x="2227634" y="189690"/>
            <a:ext cx="4756826" cy="523220"/>
          </a:xfrm>
          <a:prstGeom prst="rect">
            <a:avLst/>
          </a:prstGeom>
          <a:noFill/>
        </p:spPr>
        <p:txBody>
          <a:bodyPr wrap="square" rtlCol="0">
            <a:spAutoFit/>
          </a:bodyPr>
          <a:lstStyle/>
          <a:p>
            <a:pPr algn="ctr"/>
            <a:r>
              <a:rPr lang="en-US" sz="2800" dirty="0"/>
              <a:t>One Page Business Plan </a:t>
            </a:r>
          </a:p>
        </p:txBody>
      </p:sp>
    </p:spTree>
    <p:extLst>
      <p:ext uri="{BB962C8B-B14F-4D97-AF65-F5344CB8AC3E}">
        <p14:creationId xmlns:p14="http://schemas.microsoft.com/office/powerpoint/2010/main" val="267762931"/>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7AF32-4267-4CBC-BED1-5EA23346EBF1}"/>
              </a:ext>
            </a:extLst>
          </p:cNvPr>
          <p:cNvSpPr>
            <a:spLocks noGrp="1"/>
          </p:cNvSpPr>
          <p:nvPr>
            <p:ph type="title"/>
          </p:nvPr>
        </p:nvSpPr>
        <p:spPr>
          <a:xfrm>
            <a:off x="457200" y="1194099"/>
            <a:ext cx="8229600" cy="369651"/>
          </a:xfrm>
        </p:spPr>
        <p:txBody>
          <a:bodyPr/>
          <a:lstStyle/>
          <a:p>
            <a:r>
              <a:rPr lang="en-US" sz="4400" dirty="0"/>
              <a:t>Content Review</a:t>
            </a:r>
          </a:p>
        </p:txBody>
      </p:sp>
      <p:pic>
        <p:nvPicPr>
          <p:cNvPr id="4" name="Picture 3">
            <a:extLst>
              <a:ext uri="{FF2B5EF4-FFF2-40B4-BE49-F238E27FC236}">
                <a16:creationId xmlns:a16="http://schemas.microsoft.com/office/drawing/2014/main" id="{8783099C-27F9-4101-911A-6F609FD83E62}"/>
              </a:ext>
            </a:extLst>
          </p:cNvPr>
          <p:cNvPicPr>
            <a:picLocks noChangeAspect="1"/>
          </p:cNvPicPr>
          <p:nvPr/>
        </p:nvPicPr>
        <p:blipFill>
          <a:blip r:embed="rId2"/>
          <a:stretch>
            <a:fillRect/>
          </a:stretch>
        </p:blipFill>
        <p:spPr>
          <a:xfrm>
            <a:off x="968485" y="1788836"/>
            <a:ext cx="7207030" cy="4747807"/>
          </a:xfrm>
          <a:prstGeom prst="rect">
            <a:avLst/>
          </a:prstGeom>
          <a:ln w="38100">
            <a:solidFill>
              <a:schemeClr val="tx2">
                <a:lumMod val="60000"/>
                <a:lumOff val="40000"/>
              </a:schemeClr>
            </a:solidFill>
          </a:ln>
        </p:spPr>
      </p:pic>
    </p:spTree>
    <p:extLst>
      <p:ext uri="{BB962C8B-B14F-4D97-AF65-F5344CB8AC3E}">
        <p14:creationId xmlns:p14="http://schemas.microsoft.com/office/powerpoint/2010/main" val="1640405506"/>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400" dirty="0"/>
              <a:t>Assessment Framing Questions</a:t>
            </a:r>
            <a:endParaRPr lang="en-US" sz="44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110902"/>
            <a:ext cx="8229600" cy="4442299"/>
          </a:xfrm>
        </p:spPr>
        <p:txBody>
          <a:bodyPr>
            <a:noAutofit/>
          </a:bodyPr>
          <a:lstStyle/>
          <a:p>
            <a:pPr marL="0" indent="0" defTabSz="905255">
              <a:buNone/>
              <a:defRPr sz="3168"/>
            </a:pPr>
            <a:r>
              <a:rPr lang="en-US" sz="2000" b="1" dirty="0"/>
              <a:t>For your consideration:</a:t>
            </a:r>
          </a:p>
          <a:p>
            <a:pPr marL="514350" indent="-514350" defTabSz="905255">
              <a:buAutoNum type="arabicPeriod"/>
              <a:defRPr sz="3168"/>
            </a:pPr>
            <a:r>
              <a:rPr lang="en-US" sz="2000" dirty="0"/>
              <a:t> Why do you think situations dealing with economics and personal finance are so often addressed in </a:t>
            </a:r>
            <a:r>
              <a:rPr lang="en-US" sz="2000" dirty="0">
                <a:solidFill>
                  <a:srgbClr val="7A9900"/>
                </a:solidFill>
              </a:rPr>
              <a:t>children’s literature</a:t>
            </a:r>
            <a:r>
              <a:rPr lang="en-US" sz="2000" dirty="0"/>
              <a:t>?</a:t>
            </a:r>
          </a:p>
          <a:p>
            <a:pPr marL="514350" indent="-514350" defTabSz="905255">
              <a:buAutoNum type="arabicPeriod"/>
              <a:defRPr sz="3168"/>
            </a:pPr>
            <a:r>
              <a:rPr lang="en-US" sz="2000" dirty="0">
                <a:latin typeface="Calibri Light"/>
                <a:ea typeface="ＭＳ Ｐゴシック"/>
                <a:cs typeface="Calibri Light"/>
              </a:rPr>
              <a:t> Is it helpful for students to learn about how fictional characters deal with </a:t>
            </a:r>
            <a:r>
              <a:rPr lang="en-US" sz="2000" dirty="0">
                <a:solidFill>
                  <a:srgbClr val="7A9900"/>
                </a:solidFill>
                <a:latin typeface="Calibri Light"/>
                <a:ea typeface="ＭＳ Ｐゴシック"/>
                <a:cs typeface="Calibri Light"/>
              </a:rPr>
              <a:t>ethical situations</a:t>
            </a:r>
            <a:r>
              <a:rPr lang="en-US" sz="2000" dirty="0">
                <a:latin typeface="Calibri Light"/>
                <a:ea typeface="ＭＳ Ｐゴシック"/>
                <a:cs typeface="Calibri Light"/>
              </a:rPr>
              <a:t>? Are they able to apply “lessons learned” to their own lives?</a:t>
            </a:r>
          </a:p>
          <a:p>
            <a:pPr marL="514350" indent="-514350" defTabSz="905255">
              <a:buAutoNum type="arabicPeriod"/>
              <a:defRPr sz="3168"/>
            </a:pPr>
            <a:r>
              <a:rPr lang="en-US" sz="2000" dirty="0"/>
              <a:t> Which do you think is </a:t>
            </a:r>
            <a:r>
              <a:rPr lang="en-US" sz="2000" dirty="0">
                <a:solidFill>
                  <a:srgbClr val="7A9900"/>
                </a:solidFill>
              </a:rPr>
              <a:t>more challenging</a:t>
            </a:r>
            <a:r>
              <a:rPr lang="en-US" sz="2000" dirty="0"/>
              <a:t>: adapting a secondary lesson for an elementary classroom, or advancing an elementary lesson for high school students?</a:t>
            </a:r>
          </a:p>
          <a:p>
            <a:pPr marL="514350" indent="-514350" defTabSz="905255">
              <a:buAutoNum type="arabicPeriod"/>
              <a:defRPr sz="3168"/>
            </a:pPr>
            <a:r>
              <a:rPr lang="en-US" sz="2000" dirty="0"/>
              <a:t> It seems that many new children’s books are addressing controversial </a:t>
            </a:r>
            <a:r>
              <a:rPr lang="en-US" sz="2000" dirty="0">
                <a:solidFill>
                  <a:srgbClr val="7A9900"/>
                </a:solidFill>
              </a:rPr>
              <a:t>social issues</a:t>
            </a:r>
            <a:r>
              <a:rPr lang="en-US" sz="2000" dirty="0"/>
              <a:t>.  Why do you think this is so? </a:t>
            </a:r>
          </a:p>
          <a:p>
            <a:pPr marL="514350" indent="-514350" defTabSz="905255">
              <a:buAutoNum type="arabicPeriod"/>
              <a:defRPr sz="3168"/>
            </a:pPr>
            <a:endParaRPr lang="en-US" sz="2750" dirty="0"/>
          </a:p>
        </p:txBody>
      </p:sp>
    </p:spTree>
    <p:extLst>
      <p:ext uri="{BB962C8B-B14F-4D97-AF65-F5344CB8AC3E}">
        <p14:creationId xmlns:p14="http://schemas.microsoft.com/office/powerpoint/2010/main" val="128733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EACD62-3610-430B-B17F-12CFE2B9DB9C}"/>
              </a:ext>
            </a:extLst>
          </p:cNvPr>
          <p:cNvPicPr>
            <a:picLocks noChangeAspect="1"/>
          </p:cNvPicPr>
          <p:nvPr/>
        </p:nvPicPr>
        <p:blipFill>
          <a:blip r:embed="rId2"/>
          <a:stretch>
            <a:fillRect/>
          </a:stretch>
        </p:blipFill>
        <p:spPr>
          <a:xfrm>
            <a:off x="2165579" y="690785"/>
            <a:ext cx="4812842" cy="5708771"/>
          </a:xfrm>
          <a:prstGeom prst="rect">
            <a:avLst/>
          </a:prstGeom>
          <a:ln w="57150">
            <a:solidFill>
              <a:schemeClr val="tx2">
                <a:lumMod val="75000"/>
              </a:schemeClr>
            </a:solidFill>
          </a:ln>
        </p:spPr>
      </p:pic>
      <p:pic>
        <p:nvPicPr>
          <p:cNvPr id="1030" name="Picture 6" descr="Stef Soto, Taco Queen">
            <a:extLst>
              <a:ext uri="{FF2B5EF4-FFF2-40B4-BE49-F238E27FC236}">
                <a16:creationId xmlns:a16="http://schemas.microsoft.com/office/drawing/2014/main" id="{D2CD7B70-1D25-4987-B1A2-13164F84C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33173">
            <a:off x="652467" y="1551027"/>
            <a:ext cx="1379593" cy="206635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Crenshaw">
            <a:extLst>
              <a:ext uri="{FF2B5EF4-FFF2-40B4-BE49-F238E27FC236}">
                <a16:creationId xmlns:a16="http://schemas.microsoft.com/office/drawing/2014/main" id="{0FC434AF-C2AC-4E02-AC01-CCE4BCAA7C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23302">
            <a:off x="7396841" y="2484353"/>
            <a:ext cx="1304181" cy="212163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Cleo Edison Oliver, Playground Millionaire">
            <a:extLst>
              <a:ext uri="{FF2B5EF4-FFF2-40B4-BE49-F238E27FC236}">
                <a16:creationId xmlns:a16="http://schemas.microsoft.com/office/drawing/2014/main" id="{CE2C230B-9DB2-44DD-BBE9-DB0E034C8A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91" y="3545169"/>
            <a:ext cx="1418880" cy="2061620"/>
          </a:xfrm>
          <a:prstGeom prst="rect">
            <a:avLst/>
          </a:prstGeom>
          <a:noFill/>
          <a:ln w="28575">
            <a:solidFill>
              <a:schemeClr val="tx1">
                <a:lumMod val="75000"/>
                <a:lumOff val="25000"/>
              </a:schemeClr>
            </a:solidFill>
          </a:ln>
          <a:extLst>
            <a:ext uri="{909E8E84-426E-40DD-AFC4-6F175D3DCCD1}">
              <a14:hiddenFill xmlns:a14="http://schemas.microsoft.com/office/drawing/2010/main">
                <a:solidFill>
                  <a:srgbClr val="FFFFFF"/>
                </a:solidFill>
              </a14:hiddenFill>
            </a:ext>
          </a:extLst>
        </p:spPr>
      </p:pic>
      <p:pic>
        <p:nvPicPr>
          <p:cNvPr id="16" name="Picture 2" descr="Millionaires for the Month">
            <a:extLst>
              <a:ext uri="{FF2B5EF4-FFF2-40B4-BE49-F238E27FC236}">
                <a16:creationId xmlns:a16="http://schemas.microsoft.com/office/drawing/2014/main" id="{B51E2E3C-225C-4E0D-B5E6-6492AAE672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6994" y="1103260"/>
            <a:ext cx="1043453" cy="156288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DFC5C98-66AA-4D52-B0F8-67BD7E37E650}"/>
              </a:ext>
            </a:extLst>
          </p:cNvPr>
          <p:cNvPicPr>
            <a:picLocks noChangeAspect="1"/>
          </p:cNvPicPr>
          <p:nvPr/>
        </p:nvPicPr>
        <p:blipFill>
          <a:blip r:embed="rId7"/>
          <a:stretch>
            <a:fillRect/>
          </a:stretch>
        </p:blipFill>
        <p:spPr>
          <a:xfrm>
            <a:off x="7435500" y="4292082"/>
            <a:ext cx="1237709" cy="1959136"/>
          </a:xfrm>
          <a:prstGeom prst="rect">
            <a:avLst/>
          </a:prstGeom>
          <a:ln w="28575">
            <a:solidFill>
              <a:schemeClr val="tx1"/>
            </a:solidFill>
          </a:ln>
        </p:spPr>
      </p:pic>
    </p:spTree>
    <p:extLst>
      <p:ext uri="{BB962C8B-B14F-4D97-AF65-F5344CB8AC3E}">
        <p14:creationId xmlns:p14="http://schemas.microsoft.com/office/powerpoint/2010/main" val="3390690925"/>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References</a:t>
            </a:r>
            <a:endParaRPr lang="en-US" sz="5500" b="1" dirty="0">
              <a:ln w="11430"/>
              <a:effectLst>
                <a:outerShdw blurRad="80000" dist="40000" dir="5040000" algn="tl">
                  <a:srgbClr val="000000">
                    <a:alpha val="0"/>
                  </a:srgbClr>
                </a:outerShdw>
              </a:effectLst>
              <a:ea typeface="+mj-ea"/>
              <a:cs typeface="+mj-cs"/>
            </a:endParaRPr>
          </a:p>
        </p:txBody>
      </p:sp>
      <p:graphicFrame>
        <p:nvGraphicFramePr>
          <p:cNvPr id="7" name="Content Placeholder 6">
            <a:extLst>
              <a:ext uri="{FF2B5EF4-FFF2-40B4-BE49-F238E27FC236}">
                <a16:creationId xmlns:a16="http://schemas.microsoft.com/office/drawing/2014/main" id="{F7939850-4CD2-4FCE-AE44-36EAF453A6EA}"/>
              </a:ext>
            </a:extLst>
          </p:cNvPr>
          <p:cNvGraphicFramePr>
            <a:graphicFrameLocks noGrp="1"/>
          </p:cNvGraphicFramePr>
          <p:nvPr>
            <p:ph idx="1"/>
            <p:extLst>
              <p:ext uri="{D42A27DB-BD31-4B8C-83A1-F6EECF244321}">
                <p14:modId xmlns:p14="http://schemas.microsoft.com/office/powerpoint/2010/main" val="2447496419"/>
              </p:ext>
            </p:extLst>
          </p:nvPr>
        </p:nvGraphicFramePr>
        <p:xfrm>
          <a:off x="758757" y="1775298"/>
          <a:ext cx="8229600" cy="3789994"/>
        </p:xfrm>
        <a:graphic>
          <a:graphicData uri="http://schemas.openxmlformats.org/drawingml/2006/table">
            <a:tbl>
              <a:tblPr firstRow="1" firstCol="1" lastRow="1" lastCol="1" bandRow="1" bandCol="1"/>
              <a:tblGrid>
                <a:gridCol w="1994170">
                  <a:extLst>
                    <a:ext uri="{9D8B030D-6E8A-4147-A177-3AD203B41FA5}">
                      <a16:colId xmlns:a16="http://schemas.microsoft.com/office/drawing/2014/main" val="930055951"/>
                    </a:ext>
                  </a:extLst>
                </a:gridCol>
                <a:gridCol w="6235430">
                  <a:extLst>
                    <a:ext uri="{9D8B030D-6E8A-4147-A177-3AD203B41FA5}">
                      <a16:colId xmlns:a16="http://schemas.microsoft.com/office/drawing/2014/main" val="938086532"/>
                    </a:ext>
                  </a:extLst>
                </a:gridCol>
              </a:tblGrid>
              <a:tr h="375108">
                <a:tc>
                  <a:txBody>
                    <a:bodyPr/>
                    <a:lstStyle/>
                    <a:p>
                      <a:pPr marL="0" marR="0" algn="ctr">
                        <a:lnSpc>
                          <a:spcPct val="107000"/>
                        </a:lnSpc>
                        <a:spcBef>
                          <a:spcPts val="0"/>
                        </a:spcBef>
                        <a:spcAft>
                          <a:spcPts val="0"/>
                        </a:spcAft>
                      </a:pPr>
                      <a:r>
                        <a:rPr lang="en-US" sz="1400" b="1" dirty="0">
                          <a:solidFill>
                            <a:srgbClr val="7A9900"/>
                          </a:solidFill>
                          <a:effectLst/>
                        </a:rPr>
                        <a:t>Title</a:t>
                      </a:r>
                      <a:endParaRPr lang="en-US" sz="1400" b="1"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algn="ctr">
                        <a:lnSpc>
                          <a:spcPct val="107000"/>
                        </a:lnSpc>
                        <a:spcBef>
                          <a:spcPts val="0"/>
                        </a:spcBef>
                        <a:spcAft>
                          <a:spcPts val="0"/>
                        </a:spcAft>
                      </a:pPr>
                      <a:r>
                        <a:rPr lang="en-US" sz="1400" b="1"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rPr>
                        <a:t>Internet links</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Lesson Plans, Teacher Guides, and Videos </a:t>
                      </a:r>
                    </a:p>
                  </a:txBody>
                  <a:tcPr marL="67206" marR="67206" marT="0" marB="0"/>
                </a:tc>
                <a:extLst>
                  <a:ext uri="{0D108BD9-81ED-4DB2-BD59-A6C34878D82A}">
                    <a16:rowId xmlns:a16="http://schemas.microsoft.com/office/drawing/2014/main" val="1761924943"/>
                  </a:ext>
                </a:extLst>
              </a:tr>
              <a:tr h="430615">
                <a:tc>
                  <a:txBody>
                    <a:bodyPr/>
                    <a:lstStyle/>
                    <a:p>
                      <a:pPr marL="0" marR="0" algn="l">
                        <a:lnSpc>
                          <a:spcPct val="107000"/>
                        </a:lnSpc>
                        <a:spcBef>
                          <a:spcPts val="0"/>
                        </a:spcBef>
                        <a:spcAft>
                          <a:spcPts val="0"/>
                        </a:spcAft>
                      </a:pPr>
                      <a:r>
                        <a:rPr lang="en-US" sz="1600" i="1">
                          <a:effectLst/>
                        </a:rPr>
                        <a:t>Chirp</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algn="l">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hlinkClick r:id="rId3"/>
                        </a:rPr>
                        <a:t>https://media.bloomsbury.com/rep/files/teachers-guide-for-chirp.pdf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extLst>
                  <a:ext uri="{0D108BD9-81ED-4DB2-BD59-A6C34878D82A}">
                    <a16:rowId xmlns:a16="http://schemas.microsoft.com/office/drawing/2014/main" val="1830610699"/>
                  </a:ext>
                </a:extLst>
              </a:tr>
              <a:tr h="430615">
                <a:tc>
                  <a:txBody>
                    <a:bodyPr/>
                    <a:lstStyle/>
                    <a:p>
                      <a:pPr marL="0" marR="0" algn="l">
                        <a:lnSpc>
                          <a:spcPct val="107000"/>
                        </a:lnSpc>
                        <a:spcBef>
                          <a:spcPts val="0"/>
                        </a:spcBef>
                        <a:spcAft>
                          <a:spcPts val="0"/>
                        </a:spcAft>
                      </a:pPr>
                      <a:r>
                        <a:rPr lang="en-US" sz="1600" i="1">
                          <a:effectLst/>
                        </a:rPr>
                        <a:t>Front Desk</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hlinkClick r:id="rId4"/>
                        </a:rPr>
                        <a:t>https://www.econedlink.org/resources/how-expensive-are-payday-loans/?view=teacher</a:t>
                      </a:r>
                      <a:endParaRPr lang="en-US" sz="1200" dirty="0"/>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hlinkClick r:id="rId5"/>
                        </a:rPr>
                        <a:t>https://www.adl.org/media/12859/download</a:t>
                      </a:r>
                      <a:endParaRPr lang="en-US" sz="1400" dirty="0"/>
                    </a:p>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extLst>
                  <a:ext uri="{0D108BD9-81ED-4DB2-BD59-A6C34878D82A}">
                    <a16:rowId xmlns:a16="http://schemas.microsoft.com/office/drawing/2014/main" val="1917265419"/>
                  </a:ext>
                </a:extLst>
              </a:tr>
              <a:tr h="559683">
                <a:tc>
                  <a:txBody>
                    <a:bodyPr/>
                    <a:lstStyle/>
                    <a:p>
                      <a:pPr marL="0" marR="0" algn="l">
                        <a:lnSpc>
                          <a:spcPct val="107000"/>
                        </a:lnSpc>
                        <a:spcBef>
                          <a:spcPts val="0"/>
                        </a:spcBef>
                        <a:spcAft>
                          <a:spcPts val="0"/>
                        </a:spcAft>
                      </a:pPr>
                      <a:r>
                        <a:rPr lang="en-US" sz="1600" i="1">
                          <a:effectLst/>
                        </a:rPr>
                        <a:t>Full of Beans </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hlinkClick r:id="rId6"/>
                        </a:rPr>
                        <a:t>https://images.randomhouse.com/promo_image/9780553510362_3414.pdf</a:t>
                      </a:r>
                      <a:endParaRPr lang="en-US" sz="1400" dirty="0"/>
                    </a:p>
                    <a:p>
                      <a:pPr marL="0" marR="0" algn="l">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extLst>
                  <a:ext uri="{0D108BD9-81ED-4DB2-BD59-A6C34878D82A}">
                    <a16:rowId xmlns:a16="http://schemas.microsoft.com/office/drawing/2014/main" val="1250568997"/>
                  </a:ext>
                </a:extLst>
              </a:tr>
              <a:tr h="430615">
                <a:tc>
                  <a:txBody>
                    <a:bodyPr/>
                    <a:lstStyle/>
                    <a:p>
                      <a:pPr marL="0" marR="0" algn="l">
                        <a:lnSpc>
                          <a:spcPct val="107000"/>
                        </a:lnSpc>
                        <a:spcBef>
                          <a:spcPts val="0"/>
                        </a:spcBef>
                        <a:spcAft>
                          <a:spcPts val="800"/>
                        </a:spcAft>
                      </a:pPr>
                      <a:r>
                        <a:rPr lang="en-US" sz="1600" i="1">
                          <a:effectLst/>
                        </a:rPr>
                        <a:t>Merci Suarez Changes Gears</a:t>
                      </a:r>
                      <a:endParaRPr lang="en-US" sz="1600" i="1">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a:latin typeface="+mn-lt"/>
                          <a:hlinkClick r:id="rId7"/>
                        </a:rPr>
                        <a:t>https://candlewick.com/book_files/076369049X.btg.1.pdf</a:t>
                      </a:r>
                      <a:endParaRPr lang="en-US" sz="1400" dirty="0">
                        <a:latin typeface="+mn-lt"/>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dirty="0">
                        <a:latin typeface="+mn-lt"/>
                      </a:endParaRPr>
                    </a:p>
                  </a:txBody>
                  <a:tcPr marL="67206" marR="67206" marT="0" marB="0"/>
                </a:tc>
                <a:extLst>
                  <a:ext uri="{0D108BD9-81ED-4DB2-BD59-A6C34878D82A}">
                    <a16:rowId xmlns:a16="http://schemas.microsoft.com/office/drawing/2014/main" val="731121940"/>
                  </a:ext>
                </a:extLst>
              </a:tr>
              <a:tr h="430615">
                <a:tc>
                  <a:txBody>
                    <a:bodyPr/>
                    <a:lstStyle/>
                    <a:p>
                      <a:pPr marL="0" marR="0" algn="l">
                        <a:lnSpc>
                          <a:spcPct val="107000"/>
                        </a:lnSpc>
                        <a:spcBef>
                          <a:spcPts val="0"/>
                        </a:spcBef>
                        <a:spcAft>
                          <a:spcPts val="0"/>
                        </a:spcAft>
                      </a:pPr>
                      <a:r>
                        <a:rPr lang="en-US" sz="1600" i="1" dirty="0">
                          <a:effectLst/>
                        </a:rPr>
                        <a:t>Millionaires for the Month</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algn="l">
                        <a:lnSpc>
                          <a:spcPct val="107000"/>
                        </a:lnSpc>
                        <a:spcBef>
                          <a:spcPts val="0"/>
                        </a:spcBef>
                        <a:spcAft>
                          <a:spcPts val="0"/>
                        </a:spcAft>
                      </a:pPr>
                      <a:r>
                        <a:rPr lang="en-US" sz="1400" dirty="0">
                          <a:hlinkClick r:id="rId8"/>
                        </a:rPr>
                        <a:t>http://debankers.com/Assets/2017_TCTSD_Lesson_Investo_Million_Pennies.pdf</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extLst>
                  <a:ext uri="{0D108BD9-81ED-4DB2-BD59-A6C34878D82A}">
                    <a16:rowId xmlns:a16="http://schemas.microsoft.com/office/drawing/2014/main" val="2162276761"/>
                  </a:ext>
                </a:extLst>
              </a:tr>
              <a:tr h="430615">
                <a:tc>
                  <a:txBody>
                    <a:bodyPr/>
                    <a:lstStyle/>
                    <a:p>
                      <a:pPr marL="0" marR="0" algn="l">
                        <a:lnSpc>
                          <a:spcPct val="107000"/>
                        </a:lnSpc>
                        <a:spcBef>
                          <a:spcPts val="0"/>
                        </a:spcBef>
                        <a:spcAft>
                          <a:spcPts val="0"/>
                        </a:spcAft>
                      </a:pPr>
                      <a:r>
                        <a:rPr lang="en-US" sz="1600" i="1" dirty="0">
                          <a:effectLst/>
                        </a:rPr>
                        <a:t>Three Keys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a:txBody>
                  <a:tcPr marL="67206" marR="67206" marT="0" marB="0"/>
                </a:tc>
                <a:tc>
                  <a:txBody>
                    <a:bodyPr/>
                    <a:lstStyle/>
                    <a:p>
                      <a:pPr marL="0" marR="0" algn="l">
                        <a:lnSpc>
                          <a:spcPct val="107000"/>
                        </a:lnSpc>
                        <a:spcBef>
                          <a:spcPts val="0"/>
                        </a:spcBef>
                        <a:spcAft>
                          <a:spcPts val="0"/>
                        </a:spcAft>
                      </a:pPr>
                      <a:r>
                        <a:rPr lang="en-US" sz="1400" dirty="0">
                          <a:hlinkClick r:id="rId9"/>
                        </a:rPr>
                        <a:t>https://www.econedlink.org/resources/debit-cards-vs-credit-cards/</a:t>
                      </a:r>
                      <a:endParaRPr lang="en-US" sz="1400" dirty="0"/>
                    </a:p>
                    <a:p>
                      <a:pPr marL="0" marR="0" algn="l">
                        <a:lnSpc>
                          <a:spcPct val="107000"/>
                        </a:lnSpc>
                        <a:spcBef>
                          <a:spcPts val="0"/>
                        </a:spcBef>
                        <a:spcAft>
                          <a:spcPts val="0"/>
                        </a:spcAft>
                      </a:pPr>
                      <a:r>
                        <a:rPr lang="en-US" sz="1400" dirty="0">
                          <a:hlinkClick r:id="rId10"/>
                        </a:rPr>
                        <a:t>https://www.youtube.com/watch?v=XbtSftL6dbY</a:t>
                      </a:r>
                      <a:endParaRPr lang="en-US" sz="1400" dirty="0"/>
                    </a:p>
                    <a:p>
                      <a:pPr marL="0" marR="0" algn="l">
                        <a:lnSpc>
                          <a:spcPct val="107000"/>
                        </a:lnSpc>
                        <a:spcBef>
                          <a:spcPts val="0"/>
                        </a:spcBef>
                        <a:spcAft>
                          <a:spcPts val="0"/>
                        </a:spcAft>
                      </a:pPr>
                      <a:endParaRPr lang="en-US" sz="1400" dirty="0"/>
                    </a:p>
                  </a:txBody>
                  <a:tcPr marL="67206" marR="67206" marT="0" marB="0"/>
                </a:tc>
                <a:extLst>
                  <a:ext uri="{0D108BD9-81ED-4DB2-BD59-A6C34878D82A}">
                    <a16:rowId xmlns:a16="http://schemas.microsoft.com/office/drawing/2014/main" val="23918792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C17523-FFFD-478D-86C6-0C94D4AED33B}"/>
              </a:ext>
            </a:extLst>
          </p:cNvPr>
          <p:cNvSpPr>
            <a:spLocks noGrp="1"/>
          </p:cNvSpPr>
          <p:nvPr>
            <p:ph idx="1"/>
          </p:nvPr>
        </p:nvSpPr>
        <p:spPr>
          <a:xfrm>
            <a:off x="642025" y="2354094"/>
            <a:ext cx="8229600" cy="3695861"/>
          </a:xfrm>
        </p:spPr>
        <p:txBody>
          <a:bodyPr/>
          <a:lstStyle/>
          <a:p>
            <a:pPr marL="0" indent="0" algn="ctr">
              <a:buNone/>
            </a:pPr>
            <a:endParaRPr lang="en-US" sz="1400" i="1" dirty="0">
              <a:solidFill>
                <a:schemeClr val="tx1"/>
              </a:solidFill>
              <a:latin typeface="Calibri"/>
              <a:ea typeface="ＭＳ Ｐゴシック"/>
              <a:cs typeface="Calibri"/>
            </a:endParaRPr>
          </a:p>
          <a:p>
            <a:pPr marL="0" indent="0" algn="ctr">
              <a:buNone/>
            </a:pPr>
            <a:endParaRPr lang="en-US" sz="1400" i="1" dirty="0">
              <a:latin typeface="Calibri"/>
              <a:ea typeface="ＭＳ Ｐゴシック"/>
              <a:cs typeface="Calibri"/>
            </a:endParaRPr>
          </a:p>
          <a:p>
            <a:pPr marL="0" indent="0" algn="ctr">
              <a:buNone/>
            </a:pPr>
            <a:endParaRPr lang="en-US" sz="1400" i="1" dirty="0">
              <a:solidFill>
                <a:schemeClr val="tx1"/>
              </a:solidFill>
              <a:latin typeface="Calibri"/>
              <a:ea typeface="ＭＳ Ｐゴシック"/>
              <a:cs typeface="Calibri"/>
            </a:endParaRPr>
          </a:p>
          <a:p>
            <a:pPr marL="0" indent="0" algn="ctr">
              <a:buNone/>
            </a:pPr>
            <a:endParaRPr lang="en-US" sz="1400" i="1" dirty="0">
              <a:latin typeface="Calibri"/>
              <a:ea typeface="ＭＳ Ｐゴシック"/>
              <a:cs typeface="Calibri"/>
            </a:endParaRPr>
          </a:p>
          <a:p>
            <a:pPr marL="0" indent="0" algn="ctr">
              <a:buNone/>
            </a:pPr>
            <a:endParaRPr lang="en-US" sz="1400" i="1" dirty="0">
              <a:solidFill>
                <a:schemeClr val="tx1"/>
              </a:solidFill>
              <a:latin typeface="Calibri"/>
              <a:ea typeface="ＭＳ Ｐゴシック"/>
              <a:cs typeface="Calibri"/>
            </a:endParaRPr>
          </a:p>
          <a:p>
            <a:pPr marL="0" indent="0" algn="ctr">
              <a:buNone/>
            </a:pPr>
            <a:endParaRPr lang="en-US" sz="1400" i="1" dirty="0">
              <a:solidFill>
                <a:schemeClr val="tx1"/>
              </a:solidFill>
              <a:latin typeface="Calibri"/>
              <a:ea typeface="ＭＳ Ｐゴシック"/>
              <a:cs typeface="Calibri"/>
            </a:endParaRPr>
          </a:p>
          <a:p>
            <a:pPr marL="0" indent="0" algn="ctr">
              <a:buNone/>
            </a:pPr>
            <a:r>
              <a:rPr lang="en-US" sz="1800" i="1" dirty="0">
                <a:solidFill>
                  <a:schemeClr val="tx1"/>
                </a:solidFill>
                <a:latin typeface="Calibri"/>
                <a:ea typeface="ＭＳ Ｐゴシック"/>
                <a:cs typeface="Calibri"/>
              </a:rPr>
              <a:t>Lynne Farrell Stover</a:t>
            </a:r>
            <a:br>
              <a:rPr lang="en-US" sz="1800" dirty="0"/>
            </a:br>
            <a:r>
              <a:rPr lang="en-US" sz="1800" dirty="0"/>
              <a:t>February 23</a:t>
            </a:r>
            <a:r>
              <a:rPr lang="en-US" sz="1800" dirty="0">
                <a:solidFill>
                  <a:schemeClr val="tx1"/>
                </a:solidFill>
                <a:latin typeface="Calibri"/>
                <a:ea typeface="ＭＳ Ｐゴシック"/>
                <a:cs typeface="Calibri"/>
              </a:rPr>
              <a:t>, 2021 </a:t>
            </a:r>
            <a:br>
              <a:rPr lang="en-US" sz="1800" dirty="0">
                <a:solidFill>
                  <a:schemeClr val="tx1"/>
                </a:solidFill>
                <a:latin typeface="Calibri"/>
                <a:ea typeface="ＭＳ Ｐゴシック"/>
                <a:cs typeface="Calibri"/>
              </a:rPr>
            </a:br>
            <a:r>
              <a:rPr lang="en-US" sz="1800" dirty="0">
                <a:solidFill>
                  <a:schemeClr val="tx1"/>
                </a:solidFill>
                <a:latin typeface="Calibri"/>
                <a:ea typeface="ＭＳ Ｐゴシック"/>
                <a:cs typeface="Calibri"/>
                <a:hlinkClick r:id="rId2"/>
              </a:rPr>
              <a:t>stoverlf@jmu.edu</a:t>
            </a:r>
            <a:endParaRPr lang="en-US" sz="1800" dirty="0"/>
          </a:p>
        </p:txBody>
      </p:sp>
      <p:sp>
        <p:nvSpPr>
          <p:cNvPr id="5" name="TextBox 4">
            <a:extLst>
              <a:ext uri="{FF2B5EF4-FFF2-40B4-BE49-F238E27FC236}">
                <a16:creationId xmlns:a16="http://schemas.microsoft.com/office/drawing/2014/main" id="{F9833EBD-CF38-448E-99E4-4108389D5C62}"/>
              </a:ext>
            </a:extLst>
          </p:cNvPr>
          <p:cNvSpPr txBox="1"/>
          <p:nvPr/>
        </p:nvSpPr>
        <p:spPr>
          <a:xfrm>
            <a:off x="724881" y="896664"/>
            <a:ext cx="7879405" cy="1508105"/>
          </a:xfrm>
          <a:prstGeom prst="rect">
            <a:avLst/>
          </a:prstGeom>
          <a:noFill/>
        </p:spPr>
        <p:txBody>
          <a:bodyPr wrap="square">
            <a:spAutoFit/>
          </a:bodyPr>
          <a:lstStyle/>
          <a:p>
            <a:pPr algn="ctr"/>
            <a:r>
              <a:rPr lang="en-US" sz="3600" b="1" dirty="0">
                <a:solidFill>
                  <a:srgbClr val="005CB8"/>
                </a:solidFill>
                <a:effectLst/>
                <a:latin typeface="Calibri" panose="020F0502020204030204" pitchFamily="34" charset="0"/>
                <a:ea typeface="Calibri" panose="020F0502020204030204" pitchFamily="34" charset="0"/>
                <a:cs typeface="Times New Roman" panose="02020603050405020304" pitchFamily="18" charset="0"/>
              </a:rPr>
              <a:t>Pandemics Past, Present &amp; Future: </a:t>
            </a:r>
          </a:p>
          <a:p>
            <a:pPr algn="ctr"/>
            <a:r>
              <a:rPr lang="en-US" sz="2800" b="1"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rPr>
              <a:t>Young Adult Literature featuring Scarcity, Decision-Making and Economic Systems</a:t>
            </a:r>
            <a:endParaRPr lang="en-US" sz="2800" dirty="0">
              <a:solidFill>
                <a:srgbClr val="7A99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2" descr="Watchdog">
            <a:extLst>
              <a:ext uri="{FF2B5EF4-FFF2-40B4-BE49-F238E27FC236}">
                <a16:creationId xmlns:a16="http://schemas.microsoft.com/office/drawing/2014/main" id="{82AB0A42-01D0-4A2D-BF34-A144ECD4E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7623">
            <a:off x="4580570" y="2523621"/>
            <a:ext cx="1198295" cy="181075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58B0329-1DB5-4FC4-973D-91D351673B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100" y="2595658"/>
            <a:ext cx="1311132" cy="1994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he Ballad of Songbirds and Snakes">
            <a:extLst>
              <a:ext uri="{FF2B5EF4-FFF2-40B4-BE49-F238E27FC236}">
                <a16:creationId xmlns:a16="http://schemas.microsoft.com/office/drawing/2014/main" id="{192B4E61-6C14-402F-AF79-88CDE7C065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6612" y="2341063"/>
            <a:ext cx="1571551" cy="23747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Joshua's Song">
            <a:extLst>
              <a:ext uri="{FF2B5EF4-FFF2-40B4-BE49-F238E27FC236}">
                <a16:creationId xmlns:a16="http://schemas.microsoft.com/office/drawing/2014/main" id="{F8646FA6-C7AE-4F6C-87EB-2B39C372C58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61898" y="2411285"/>
            <a:ext cx="1299036" cy="19286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id="{084C25B1-0AF9-4EB0-8141-84BCAAF0BB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99154" y="4673549"/>
            <a:ext cx="964006" cy="16034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 name="Picture 8">
            <a:extLst>
              <a:ext uri="{FF2B5EF4-FFF2-40B4-BE49-F238E27FC236}">
                <a16:creationId xmlns:a16="http://schemas.microsoft.com/office/drawing/2014/main" id="{0A47934C-99D6-415C-B5FC-F1DBFCAFB2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57987" y="4202024"/>
            <a:ext cx="1495010" cy="199468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5CE0F5E-EFB2-4828-82EB-EBE8C9FB113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3519" y="3400292"/>
            <a:ext cx="1050767" cy="160346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86587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1258111"/>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br>
              <a:rPr lang="en-US" sz="6000" dirty="0"/>
            </a:br>
            <a:br>
              <a:rPr lang="en-US" sz="6000" dirty="0"/>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4400" dirty="0"/>
            </a:br>
            <a:r>
              <a:rPr lang="en-US" sz="1600" dirty="0">
                <a:solidFill>
                  <a:schemeClr val="tx1"/>
                </a:solidFill>
                <a:latin typeface="Calibri"/>
                <a:ea typeface="ＭＳ Ｐゴシック"/>
                <a:cs typeface="Calibri"/>
              </a:rPr>
              <a:t> </a:t>
            </a:r>
            <a:endParaRPr lang="en-US" sz="2200" dirty="0">
              <a:ln w="11430"/>
              <a:solidFill>
                <a:schemeClr val="tx1"/>
              </a:solidFill>
              <a:effectLst>
                <a:outerShdw blurRad="80000" dist="40000" dir="5040000" algn="tl">
                  <a:srgbClr val="000000">
                    <a:alpha val="0"/>
                  </a:srgbClr>
                </a:outerShdw>
              </a:effectLst>
              <a:ea typeface="+mj-ea"/>
              <a:cs typeface="Calibri"/>
            </a:endParaRPr>
          </a:p>
        </p:txBody>
      </p:sp>
      <p:sp>
        <p:nvSpPr>
          <p:cNvPr id="4" name="TextBox 3">
            <a:extLst>
              <a:ext uri="{FF2B5EF4-FFF2-40B4-BE49-F238E27FC236}">
                <a16:creationId xmlns:a16="http://schemas.microsoft.com/office/drawing/2014/main" id="{0DA5D12B-1EA0-4614-8253-AA165A0A2018}"/>
              </a:ext>
            </a:extLst>
          </p:cNvPr>
          <p:cNvSpPr txBox="1"/>
          <p:nvPr/>
        </p:nvSpPr>
        <p:spPr>
          <a:xfrm>
            <a:off x="367220" y="982748"/>
            <a:ext cx="8628434" cy="1138773"/>
          </a:xfrm>
          <a:prstGeom prst="rect">
            <a:avLst/>
          </a:prstGeom>
          <a:noFill/>
        </p:spPr>
        <p:txBody>
          <a:bodyPr wrap="square">
            <a:spAutoFit/>
          </a:bodyPr>
          <a:lstStyle/>
          <a:p>
            <a:pPr algn="ctr"/>
            <a:r>
              <a:rPr lang="en-US" sz="3600" b="1" i="0" u="none" strike="noStrike" baseline="0" dirty="0">
                <a:solidFill>
                  <a:srgbClr val="005CB8"/>
                </a:solidFill>
                <a:latin typeface="+mn-lt"/>
              </a:rPr>
              <a:t>Enterprising Women: </a:t>
            </a:r>
          </a:p>
          <a:p>
            <a:pPr algn="ctr"/>
            <a:r>
              <a:rPr lang="en-US" sz="3200" b="1" i="0" u="none" strike="noStrike" baseline="0" dirty="0">
                <a:solidFill>
                  <a:srgbClr val="7A9900"/>
                </a:solidFill>
                <a:latin typeface="+mn-lt"/>
              </a:rPr>
              <a:t>Using Children’s Literature to Teach Economics</a:t>
            </a:r>
            <a:endParaRPr lang="en-US" sz="3200" dirty="0">
              <a:solidFill>
                <a:srgbClr val="7A9900"/>
              </a:solidFill>
              <a:latin typeface="+mn-lt"/>
            </a:endParaRPr>
          </a:p>
        </p:txBody>
      </p:sp>
      <p:sp>
        <p:nvSpPr>
          <p:cNvPr id="3" name="TextBox 2">
            <a:extLst>
              <a:ext uri="{FF2B5EF4-FFF2-40B4-BE49-F238E27FC236}">
                <a16:creationId xmlns:a16="http://schemas.microsoft.com/office/drawing/2014/main" id="{FF808374-01D1-41DC-B462-C099C3FE1A19}"/>
              </a:ext>
            </a:extLst>
          </p:cNvPr>
          <p:cNvSpPr txBox="1"/>
          <p:nvPr/>
        </p:nvSpPr>
        <p:spPr>
          <a:xfrm>
            <a:off x="1050588" y="4960203"/>
            <a:ext cx="7261698" cy="1200329"/>
          </a:xfrm>
          <a:prstGeom prst="rect">
            <a:avLst/>
          </a:prstGeom>
          <a:noFill/>
        </p:spPr>
        <p:txBody>
          <a:bodyPr wrap="square" rtlCol="0">
            <a:spAutoFit/>
          </a:bodyPr>
          <a:lstStyle/>
          <a:p>
            <a:pPr algn="ctr"/>
            <a:r>
              <a:rPr lang="en-US" sz="1800" i="1" dirty="0">
                <a:solidFill>
                  <a:schemeClr val="tx1"/>
                </a:solidFill>
                <a:latin typeface="Calibri"/>
                <a:ea typeface="ＭＳ Ｐゴシック"/>
                <a:cs typeface="Calibri"/>
              </a:rPr>
              <a:t>Lynne Farrell Stover</a:t>
            </a:r>
          </a:p>
          <a:p>
            <a:pPr algn="ctr"/>
            <a:r>
              <a:rPr lang="en-US" sz="1800" dirty="0">
                <a:solidFill>
                  <a:schemeClr val="tx1"/>
                </a:solidFill>
                <a:latin typeface="Calibri"/>
                <a:ea typeface="ＭＳ Ｐゴシック"/>
                <a:cs typeface="Calibri"/>
              </a:rPr>
              <a:t>March 16, 2021</a:t>
            </a:r>
          </a:p>
          <a:p>
            <a:pPr algn="ctr"/>
            <a:r>
              <a:rPr lang="en-US" dirty="0">
                <a:latin typeface="Calibri"/>
                <a:ea typeface="ＭＳ Ｐゴシック"/>
                <a:cs typeface="Calibri"/>
                <a:hlinkClick r:id="rId3"/>
              </a:rPr>
              <a:t>stoverlf@jmu.edu</a:t>
            </a:r>
            <a:endParaRPr lang="en-US" dirty="0">
              <a:latin typeface="Calibri"/>
              <a:ea typeface="ＭＳ Ｐゴシック"/>
              <a:cs typeface="Calibri"/>
            </a:endParaRPr>
          </a:p>
          <a:p>
            <a:pPr algn="ctr"/>
            <a:endParaRPr lang="en-US" dirty="0"/>
          </a:p>
        </p:txBody>
      </p:sp>
      <p:pic>
        <p:nvPicPr>
          <p:cNvPr id="5" name="Picture 2">
            <a:extLst>
              <a:ext uri="{FF2B5EF4-FFF2-40B4-BE49-F238E27FC236}">
                <a16:creationId xmlns:a16="http://schemas.microsoft.com/office/drawing/2014/main" id="{2427C06B-0CEF-4218-BA01-C7EC9E7AC2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45" y="2429876"/>
            <a:ext cx="1719147" cy="222242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Maya Lin: Artist-Architect of Light and Lines">
            <a:extLst>
              <a:ext uri="{FF2B5EF4-FFF2-40B4-BE49-F238E27FC236}">
                <a16:creationId xmlns:a16="http://schemas.microsoft.com/office/drawing/2014/main" id="{C006EDF1-13BD-40D3-90B5-8A0260CAD8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190" y="2373042"/>
            <a:ext cx="2111713" cy="164411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Delores Huerta: A Hero to Migrant Workers">
            <a:extLst>
              <a:ext uri="{FF2B5EF4-FFF2-40B4-BE49-F238E27FC236}">
                <a16:creationId xmlns:a16="http://schemas.microsoft.com/office/drawing/2014/main" id="{312DC61B-9C92-4634-8545-EE71C55BF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237" y="4266827"/>
            <a:ext cx="1404214" cy="182547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Madam C.J. Walker Builds a Business">
            <a:extLst>
              <a:ext uri="{FF2B5EF4-FFF2-40B4-BE49-F238E27FC236}">
                <a16:creationId xmlns:a16="http://schemas.microsoft.com/office/drawing/2014/main" id="{40A222A5-7129-4E53-B446-2D2204596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1310" y="3960911"/>
            <a:ext cx="1316714" cy="199858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descr="Helen's Big World: The Life of Helen Keller">
            <a:extLst>
              <a:ext uri="{FF2B5EF4-FFF2-40B4-BE49-F238E27FC236}">
                <a16:creationId xmlns:a16="http://schemas.microsoft.com/office/drawing/2014/main" id="{579DF6FA-56E8-4E84-B9CE-0F974792CF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7881" y="2296068"/>
            <a:ext cx="1837870" cy="1999603"/>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217E87B8-52E7-4192-990E-7245FAE18C8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0299" y="4266827"/>
            <a:ext cx="1810874" cy="18254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205203" y="1989916"/>
            <a:ext cx="6733591" cy="265523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345ABD-1AD2-41DB-B3D3-06F87AF2E605}"/>
              </a:ext>
            </a:extLst>
          </p:cNvPr>
          <p:cNvPicPr>
            <a:picLocks noChangeAspect="1"/>
          </p:cNvPicPr>
          <p:nvPr/>
        </p:nvPicPr>
        <p:blipFill>
          <a:blip r:embed="rId2"/>
          <a:stretch>
            <a:fillRect/>
          </a:stretch>
        </p:blipFill>
        <p:spPr>
          <a:xfrm rot="422821">
            <a:off x="6198148" y="638391"/>
            <a:ext cx="918658" cy="1178916"/>
          </a:xfrm>
          <a:prstGeom prst="rect">
            <a:avLst/>
          </a:prstGeom>
        </p:spPr>
      </p:pic>
      <p:sp>
        <p:nvSpPr>
          <p:cNvPr id="7" name="TextBox 6">
            <a:extLst>
              <a:ext uri="{FF2B5EF4-FFF2-40B4-BE49-F238E27FC236}">
                <a16:creationId xmlns:a16="http://schemas.microsoft.com/office/drawing/2014/main" id="{58326A56-095F-4E9C-BCBD-23362DD27C92}"/>
              </a:ext>
            </a:extLst>
          </p:cNvPr>
          <p:cNvSpPr txBox="1"/>
          <p:nvPr/>
        </p:nvSpPr>
        <p:spPr>
          <a:xfrm>
            <a:off x="967852" y="1049993"/>
            <a:ext cx="5352067" cy="769441"/>
          </a:xfrm>
          <a:prstGeom prst="rect">
            <a:avLst/>
          </a:prstGeom>
          <a:noFill/>
        </p:spPr>
        <p:txBody>
          <a:bodyPr wrap="square">
            <a:spAutoFit/>
          </a:bodyPr>
          <a:lstStyle/>
          <a:p>
            <a:r>
              <a:rPr lang="en" sz="4400" dirty="0">
                <a:solidFill>
                  <a:srgbClr val="005CB8"/>
                </a:solidFill>
                <a:latin typeface="Helvetica Neue"/>
                <a:ea typeface="Helvetica Neue"/>
                <a:cs typeface="Helvetica Neue"/>
                <a:sym typeface="Helvetica Neue"/>
              </a:rPr>
              <a:t>National Standards</a:t>
            </a:r>
            <a:endParaRPr lang="en-US" sz="4400" dirty="0">
              <a:solidFill>
                <a:srgbClr val="005CB8"/>
              </a:solidFill>
            </a:endParaRPr>
          </a:p>
        </p:txBody>
      </p:sp>
      <p:pic>
        <p:nvPicPr>
          <p:cNvPr id="6" name="Picture 5">
            <a:extLst>
              <a:ext uri="{FF2B5EF4-FFF2-40B4-BE49-F238E27FC236}">
                <a16:creationId xmlns:a16="http://schemas.microsoft.com/office/drawing/2014/main" id="{33A5C2D0-78EA-47A2-9483-9B618E791550}"/>
              </a:ext>
            </a:extLst>
          </p:cNvPr>
          <p:cNvPicPr>
            <a:picLocks noChangeAspect="1"/>
          </p:cNvPicPr>
          <p:nvPr/>
        </p:nvPicPr>
        <p:blipFill>
          <a:blip r:embed="rId3"/>
          <a:stretch>
            <a:fillRect/>
          </a:stretch>
        </p:blipFill>
        <p:spPr>
          <a:xfrm>
            <a:off x="286424" y="4039680"/>
            <a:ext cx="8096250" cy="1790700"/>
          </a:xfrm>
          <a:prstGeom prst="rect">
            <a:avLst/>
          </a:prstGeom>
        </p:spPr>
      </p:pic>
      <p:pic>
        <p:nvPicPr>
          <p:cNvPr id="10" name="Picture 9">
            <a:extLst>
              <a:ext uri="{FF2B5EF4-FFF2-40B4-BE49-F238E27FC236}">
                <a16:creationId xmlns:a16="http://schemas.microsoft.com/office/drawing/2014/main" id="{5B3B0B5C-04BD-43A7-8C03-A880FA4D5878}"/>
              </a:ext>
            </a:extLst>
          </p:cNvPr>
          <p:cNvPicPr>
            <a:picLocks noChangeAspect="1"/>
          </p:cNvPicPr>
          <p:nvPr/>
        </p:nvPicPr>
        <p:blipFill>
          <a:blip r:embed="rId4"/>
          <a:stretch>
            <a:fillRect/>
          </a:stretch>
        </p:blipFill>
        <p:spPr>
          <a:xfrm>
            <a:off x="338811" y="2115630"/>
            <a:ext cx="7991475" cy="1924050"/>
          </a:xfrm>
          <a:prstGeom prst="rect">
            <a:avLst/>
          </a:prstGeom>
        </p:spPr>
      </p:pic>
      <p:sp>
        <p:nvSpPr>
          <p:cNvPr id="12" name="TextBox 11">
            <a:extLst>
              <a:ext uri="{FF2B5EF4-FFF2-40B4-BE49-F238E27FC236}">
                <a16:creationId xmlns:a16="http://schemas.microsoft.com/office/drawing/2014/main" id="{1A0C5233-D503-494B-AF58-6781F99EE01B}"/>
              </a:ext>
            </a:extLst>
          </p:cNvPr>
          <p:cNvSpPr txBox="1"/>
          <p:nvPr/>
        </p:nvSpPr>
        <p:spPr>
          <a:xfrm>
            <a:off x="165370" y="5963730"/>
            <a:ext cx="8813259" cy="646331"/>
          </a:xfrm>
          <a:prstGeom prst="rect">
            <a:avLst/>
          </a:prstGeom>
          <a:noFill/>
        </p:spPr>
        <p:txBody>
          <a:bodyPr wrap="square">
            <a:spAutoFit/>
          </a:bodyPr>
          <a:lstStyle/>
          <a:p>
            <a:pPr algn="ctr"/>
            <a:r>
              <a:rPr lang="en-US" dirty="0">
                <a:solidFill>
                  <a:srgbClr val="005CB8"/>
                </a:solidFill>
              </a:rPr>
              <a:t>https://www.councilforeconed.org/wp-content/uploads/2012/03/voluntary-national-content-standards-2010.pdf</a:t>
            </a:r>
          </a:p>
        </p:txBody>
      </p:sp>
    </p:spTree>
    <p:extLst>
      <p:ext uri="{BB962C8B-B14F-4D97-AF65-F5344CB8AC3E}">
        <p14:creationId xmlns:p14="http://schemas.microsoft.com/office/powerpoint/2010/main" val="40609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D793B-2A1B-42AD-A1A4-C039F22E7D26}"/>
              </a:ext>
            </a:extLst>
          </p:cNvPr>
          <p:cNvSpPr>
            <a:spLocks noGrp="1"/>
          </p:cNvSpPr>
          <p:nvPr>
            <p:ph type="title"/>
          </p:nvPr>
        </p:nvSpPr>
        <p:spPr>
          <a:xfrm>
            <a:off x="1994170" y="69359"/>
            <a:ext cx="4621234" cy="713700"/>
          </a:xfrm>
        </p:spPr>
        <p:txBody>
          <a:bodyPr/>
          <a:lstStyle/>
          <a:p>
            <a:pPr algn="ctr"/>
            <a:r>
              <a:rPr lang="en-US" sz="3200" dirty="0"/>
              <a:t>Virginia State Standards</a:t>
            </a:r>
          </a:p>
        </p:txBody>
      </p:sp>
      <p:sp>
        <p:nvSpPr>
          <p:cNvPr id="4" name="TextBox 3">
            <a:extLst>
              <a:ext uri="{FF2B5EF4-FFF2-40B4-BE49-F238E27FC236}">
                <a16:creationId xmlns:a16="http://schemas.microsoft.com/office/drawing/2014/main" id="{94BB2957-C283-4C44-9653-2100F36513C3}"/>
              </a:ext>
            </a:extLst>
          </p:cNvPr>
          <p:cNvSpPr txBox="1"/>
          <p:nvPr/>
        </p:nvSpPr>
        <p:spPr>
          <a:xfrm>
            <a:off x="158620" y="1421522"/>
            <a:ext cx="8406881" cy="5812617"/>
          </a:xfrm>
          <a:prstGeom prst="rect">
            <a:avLst/>
          </a:prstGeom>
          <a:noFill/>
        </p:spPr>
        <p:txBody>
          <a:bodyPr wrap="square">
            <a:spAutoFit/>
          </a:bodyPr>
          <a:lstStyle/>
          <a:p>
            <a:pPr marL="0" marR="0">
              <a:spcBef>
                <a:spcPts val="0"/>
              </a:spcBef>
              <a:spcAft>
                <a:spcPts val="0"/>
              </a:spcAft>
            </a:pPr>
            <a:r>
              <a:rPr lang="en-US" sz="2000" b="1" dirty="0">
                <a:effectLst/>
                <a:latin typeface="Calibri" panose="020F0502020204030204" pitchFamily="34" charset="0"/>
                <a:ea typeface="Times New Roman" panose="02020603050405020304" pitchFamily="18" charset="0"/>
                <a:cs typeface="Times New Roman" panose="02020603050405020304" pitchFamily="18" charset="0"/>
              </a:rPr>
              <a:t>Virginia History and Social Science Standards of Learning</a:t>
            </a:r>
            <a:r>
              <a:rPr lang="en-US" sz="1800" dirty="0">
                <a:effectLst/>
                <a:latin typeface="Times New Roman" panose="02020603050405020304" pitchFamily="18" charset="0"/>
                <a:ea typeface="Times" panose="02020603050405020304" pitchFamily="18" charset="0"/>
              </a:rPr>
              <a:t> </a:t>
            </a:r>
          </a:p>
          <a:p>
            <a:pPr marL="0" marR="0">
              <a:spcBef>
                <a:spcPts val="0"/>
              </a:spcBef>
              <a:spcAft>
                <a:spcPts val="0"/>
              </a:spcAft>
            </a:pPr>
            <a:endParaRPr lang="en-US" sz="1800" dirty="0">
              <a:effectLst/>
              <a:latin typeface="Times New Roman" panose="02020603050405020304" pitchFamily="18" charset="0"/>
              <a:ea typeface="Times" panose="02020603050405020304" pitchFamily="18" charset="0"/>
            </a:endParaRPr>
          </a:p>
          <a:p>
            <a:pPr marL="575945" marR="0" indent="-575945">
              <a:spcBef>
                <a:spcPts val="0"/>
              </a:spcBef>
              <a:spcAft>
                <a:spcPts val="0"/>
              </a:spcAft>
            </a:pPr>
            <a:r>
              <a:rPr lang="en-US" sz="1800" dirty="0">
                <a:effectLst/>
                <a:latin typeface="Times New Roman" panose="02020603050405020304" pitchFamily="18" charset="0"/>
                <a:ea typeface="Times" panose="02020603050405020304" pitchFamily="18" charset="0"/>
              </a:rPr>
              <a:t>CE.11	The student will apply social science skills to understand how economic decisions are made in the marketplace by </a:t>
            </a:r>
          </a:p>
          <a:p>
            <a:pPr marL="800100" marR="0" indent="-224155">
              <a:spcBef>
                <a:spcPts val="0"/>
              </a:spcBef>
              <a:spcAft>
                <a:spcPts val="0"/>
              </a:spcAft>
            </a:pPr>
            <a:r>
              <a:rPr lang="en-US" sz="1800" dirty="0">
                <a:effectLst/>
                <a:latin typeface="Times New Roman" panose="02020603050405020304" pitchFamily="18" charset="0"/>
                <a:ea typeface="Times" panose="02020603050405020304" pitchFamily="18" charset="0"/>
              </a:rPr>
              <a:t>a)	explaining that because of scarcity, consumers, producers, and governments must make choices, understanding that everyone’s choice has an opportunity cost</a:t>
            </a:r>
          </a:p>
          <a:p>
            <a:pPr marL="575945" marR="0" indent="-575945">
              <a:spcBef>
                <a:spcPts val="0"/>
              </a:spcBef>
              <a:spcAft>
                <a:spcPts val="0"/>
              </a:spcAft>
            </a:pPr>
            <a:r>
              <a:rPr lang="en-US" sz="1800" dirty="0">
                <a:effectLst/>
                <a:latin typeface="Times New Roman" panose="02020603050405020304" pitchFamily="18" charset="0"/>
                <a:ea typeface="Times" panose="02020603050405020304" pitchFamily="18" charset="0"/>
              </a:rPr>
              <a:t>CE.14	The student will apply social science skills to understand personal finance and career opportunities by</a:t>
            </a:r>
            <a:r>
              <a:rPr lang="en-US" sz="1800" strike="sngStrike" dirty="0">
                <a:effectLst/>
                <a:latin typeface="Times New Roman" panose="02020603050405020304" pitchFamily="18" charset="0"/>
                <a:ea typeface="Times" panose="02020603050405020304" pitchFamily="18" charset="0"/>
              </a:rPr>
              <a:t> </a:t>
            </a:r>
            <a:endParaRPr lang="en-US" sz="1800" dirty="0">
              <a:effectLst/>
              <a:latin typeface="Times New Roman" panose="02020603050405020304" pitchFamily="18" charset="0"/>
              <a:ea typeface="Times" panose="02020603050405020304" pitchFamily="18" charset="0"/>
            </a:endParaRPr>
          </a:p>
          <a:p>
            <a:pPr marL="800100" marR="0" indent="-224155">
              <a:spcBef>
                <a:spcPts val="0"/>
              </a:spcBef>
              <a:spcAft>
                <a:spcPts val="0"/>
              </a:spcAft>
            </a:pPr>
            <a:r>
              <a:rPr lang="en-US" sz="1800" dirty="0">
                <a:effectLst/>
                <a:latin typeface="Times New Roman" panose="02020603050405020304" pitchFamily="18" charset="0"/>
                <a:ea typeface="Times" panose="02020603050405020304" pitchFamily="18" charset="0"/>
              </a:rPr>
              <a:t>b)	identifying human capital such as attitudes and behaviors that strengthen the individual work ethic and promote career success</a:t>
            </a: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EPF.9    The student will demonstrate knowledge of the global economy by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distinguishing between absolute and comparative advantage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EPF.13 The student will demonstrate knowledge of credit and loan functions by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 evaluating the various methods of financing a purchase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b) analyzing credit card features and their impact on personal financial planning;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c) identifying qualifications needed to obtain credit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5945" marR="0" indent="-575945">
              <a:spcBef>
                <a:spcPts val="0"/>
              </a:spcBef>
              <a:spcAft>
                <a:spcPts val="0"/>
              </a:spcAft>
            </a:pPr>
            <a:endParaRPr lang="en-US" sz="1600" dirty="0">
              <a:effectLst/>
              <a:latin typeface="Times New Roman" panose="02020603050405020304" pitchFamily="18" charset="0"/>
              <a:ea typeface="Times" panose="02020603050405020304" pitchFamily="18" charset="0"/>
            </a:endParaRPr>
          </a:p>
          <a:p>
            <a:pPr marL="918845" marR="0" indent="-342900">
              <a:spcBef>
                <a:spcPts val="0"/>
              </a:spcBef>
              <a:spcAft>
                <a:spcPts val="0"/>
              </a:spcAft>
              <a:buAutoNum type="alphaLcParenR" startAt="2"/>
            </a:pPr>
            <a:endParaRPr lang="en-US" sz="1800" dirty="0">
              <a:effectLst/>
              <a:latin typeface="Times New Roman" panose="02020603050405020304" pitchFamily="18" charset="0"/>
              <a:ea typeface="Times" panose="02020603050405020304" pitchFamily="18" charset="0"/>
            </a:endParaRPr>
          </a:p>
          <a:p>
            <a:pPr marL="575945" marR="0" indent="-575945">
              <a:spcBef>
                <a:spcPts val="500"/>
              </a:spcBef>
              <a:spcAft>
                <a:spcPts val="0"/>
              </a:spcAft>
            </a:pPr>
            <a:endParaRPr lang="en-US" dirty="0"/>
          </a:p>
        </p:txBody>
      </p:sp>
      <p:pic>
        <p:nvPicPr>
          <p:cNvPr id="3074" name="Picture 2" descr="Free Online SOL Practice Test and Tips for Success">
            <a:extLst>
              <a:ext uri="{FF2B5EF4-FFF2-40B4-BE49-F238E27FC236}">
                <a16:creationId xmlns:a16="http://schemas.microsoft.com/office/drawing/2014/main" id="{5CE94F4D-5DE3-4BDE-9C48-7C3B4346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7559" y="86965"/>
            <a:ext cx="2707821" cy="1402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31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1068"/>
            <a:ext cx="8229600" cy="906332"/>
          </a:xfrm>
        </p:spPr>
        <p:txBody>
          <a:bodyPr/>
          <a:lstStyle/>
          <a:p>
            <a:pPr algn="ctr"/>
            <a:r>
              <a:rPr lang="en-US" sz="2800" b="1" dirty="0"/>
              <a:t>Why Use Children’s Literature to Teach Economics?</a:t>
            </a:r>
            <a:br>
              <a:rPr lang="en-US" sz="3200" b="1" dirty="0"/>
            </a:br>
            <a:endParaRPr lang="en-US" sz="3200" dirty="0"/>
          </a:p>
        </p:txBody>
      </p:sp>
      <p:sp>
        <p:nvSpPr>
          <p:cNvPr id="3" name="Content Placeholder 2"/>
          <p:cNvSpPr>
            <a:spLocks noGrp="1"/>
          </p:cNvSpPr>
          <p:nvPr>
            <p:ph idx="1"/>
          </p:nvPr>
        </p:nvSpPr>
        <p:spPr>
          <a:xfrm>
            <a:off x="228600" y="2388197"/>
            <a:ext cx="8686800" cy="4044875"/>
          </a:xfrm>
        </p:spPr>
        <p:txBody>
          <a:bodyPr>
            <a:normAutofit lnSpcReduction="10000"/>
          </a:bodyPr>
          <a:lstStyle/>
          <a:p>
            <a:pPr marL="0" indent="0" algn="just">
              <a:buNone/>
            </a:pPr>
            <a:endParaRPr lang="en-US" dirty="0"/>
          </a:p>
          <a:p>
            <a:pPr marL="0" indent="0" algn="just">
              <a:buNone/>
            </a:pPr>
            <a:r>
              <a:rPr lang="en-US" sz="2400" dirty="0">
                <a:latin typeface="+mn-lt"/>
              </a:rPr>
              <a:t>Personal finance and economic concepts become </a:t>
            </a:r>
            <a:r>
              <a:rPr lang="en-US" sz="2400" dirty="0">
                <a:solidFill>
                  <a:srgbClr val="7A9900"/>
                </a:solidFill>
                <a:latin typeface="+mn-lt"/>
              </a:rPr>
              <a:t>more interesting when students can make connections</a:t>
            </a:r>
            <a:r>
              <a:rPr lang="en-US" sz="2400" dirty="0">
                <a:latin typeface="+mn-lt"/>
              </a:rPr>
              <a:t> to a story. Students learn to recognize that economic decision-making is part of everyday life when reading or listening to a book</a:t>
            </a:r>
            <a:r>
              <a:rPr lang="en-US" sz="2000" dirty="0"/>
              <a:t>. </a:t>
            </a:r>
          </a:p>
          <a:p>
            <a:pPr marL="0" indent="0" algn="just">
              <a:buNone/>
            </a:pPr>
            <a:r>
              <a:rPr lang="en-US" sz="2400" dirty="0">
                <a:latin typeface="+mn-lt"/>
              </a:rPr>
              <a:t>Research shows that using children’s literature to teach in the content areas can enrich learning. It can help build an awareness of economic concepts through storytelling as well as help students develop </a:t>
            </a:r>
            <a:r>
              <a:rPr lang="en-US" sz="2400" dirty="0">
                <a:solidFill>
                  <a:srgbClr val="7A9900"/>
                </a:solidFill>
                <a:latin typeface="+mn-lt"/>
              </a:rPr>
              <a:t>problem solving skills, recognize ethical dilemmas and comprehend social commentary</a:t>
            </a:r>
            <a:r>
              <a:rPr lang="en-US" sz="2400" dirty="0">
                <a:latin typeface="+mn-lt"/>
              </a:rPr>
              <a:t>. </a:t>
            </a:r>
          </a:p>
        </p:txBody>
      </p:sp>
      <p:pic>
        <p:nvPicPr>
          <p:cNvPr id="8" name="Picture 7"/>
          <p:cNvPicPr>
            <a:picLocks noChangeAspect="1"/>
          </p:cNvPicPr>
          <p:nvPr/>
        </p:nvPicPr>
        <p:blipFill>
          <a:blip r:embed="rId2"/>
          <a:stretch>
            <a:fillRect/>
          </a:stretch>
        </p:blipFill>
        <p:spPr>
          <a:xfrm>
            <a:off x="3904660" y="1708437"/>
            <a:ext cx="1334680" cy="1178157"/>
          </a:xfrm>
          <a:prstGeom prst="rect">
            <a:avLst/>
          </a:prstGeom>
        </p:spPr>
      </p:pic>
    </p:spTree>
    <p:extLst>
      <p:ext uri="{BB962C8B-B14F-4D97-AF65-F5344CB8AC3E}">
        <p14:creationId xmlns:p14="http://schemas.microsoft.com/office/powerpoint/2010/main" val="2440465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4800" dirty="0"/>
              <a:t>ECONOMICS 101</a:t>
            </a:r>
          </a:p>
        </p:txBody>
      </p:sp>
      <p:pic>
        <p:nvPicPr>
          <p:cNvPr id="12291" name="Picture 2" descr="C:\Users\booth_r\AppData\Local\Microsoft\Windows\Temporary Internet Files\Content.IE5\BH53BRMB\MC9002327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39925"/>
            <a:ext cx="47831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2286000" y="2967038"/>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800" b="1" dirty="0">
              <a:solidFill>
                <a:schemeClr val="tx1"/>
              </a:solidFill>
              <a:latin typeface="Arial" panose="020B0604020202020204" pitchFamily="34" charset="0"/>
            </a:endParaRPr>
          </a:p>
          <a:p>
            <a:pPr algn="ctr" eaLnBrk="1" hangingPunct="1">
              <a:spcBef>
                <a:spcPct val="0"/>
              </a:spcBef>
              <a:buClrTx/>
              <a:buFontTx/>
              <a:buNone/>
            </a:pPr>
            <a:endParaRPr lang="en-US" altLang="en-US" sz="1800" b="1" dirty="0">
              <a:solidFill>
                <a:schemeClr val="tx1"/>
              </a:solidFill>
              <a:latin typeface="Arial" panose="020B0604020202020204" pitchFamily="34" charset="0"/>
            </a:endParaRPr>
          </a:p>
          <a:p>
            <a:pPr algn="ctr" eaLnBrk="1" hangingPunct="1">
              <a:spcBef>
                <a:spcPct val="0"/>
              </a:spcBef>
              <a:buClrTx/>
              <a:buFontTx/>
              <a:buNone/>
            </a:pPr>
            <a:endParaRPr lang="en-US" altLang="en-US" sz="1800" b="1" dirty="0">
              <a:solidFill>
                <a:schemeClr val="tx1"/>
              </a:solidFill>
              <a:latin typeface="Arial" panose="020B0604020202020204" pitchFamily="34" charset="0"/>
            </a:endParaRPr>
          </a:p>
          <a:p>
            <a:pPr algn="ctr" eaLnBrk="1" hangingPunct="1">
              <a:spcBef>
                <a:spcPct val="0"/>
              </a:spcBef>
              <a:buClrTx/>
              <a:buFontTx/>
              <a:buNone/>
            </a:pPr>
            <a:endParaRPr lang="en-US" altLang="en-US" sz="1800" b="1" dirty="0">
              <a:solidFill>
                <a:schemeClr val="tx1"/>
              </a:solidFill>
              <a:latin typeface="Arial" panose="020B0604020202020204" pitchFamily="34" charset="0"/>
            </a:endParaRPr>
          </a:p>
        </p:txBody>
      </p:sp>
    </p:spTree>
    <p:extLst>
      <p:ext uri="{BB962C8B-B14F-4D97-AF65-F5344CB8AC3E}">
        <p14:creationId xmlns:p14="http://schemas.microsoft.com/office/powerpoint/2010/main" val="433490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0" y="0"/>
            <a:ext cx="9144000" cy="73914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3200" b="1" dirty="0">
                <a:solidFill>
                  <a:srgbClr val="7A9900"/>
                </a:solidFill>
                <a:latin typeface="+mn-lt"/>
              </a:rPr>
              <a:t>ECONOMICS 101</a:t>
            </a:r>
          </a:p>
          <a:p>
            <a:pPr algn="ctr" eaLnBrk="1" hangingPunct="1">
              <a:spcBef>
                <a:spcPct val="0"/>
              </a:spcBef>
              <a:buClrTx/>
              <a:buFontTx/>
              <a:buNone/>
            </a:pPr>
            <a:endParaRPr lang="en-US" altLang="en-US" sz="1200" b="1" dirty="0">
              <a:solidFill>
                <a:srgbClr val="7A4BFF"/>
              </a:solidFill>
              <a:latin typeface="Tahoma" panose="020B0604030504040204" pitchFamily="34" charset="0"/>
            </a:endParaRPr>
          </a:p>
          <a:p>
            <a:pPr algn="ctr" eaLnBrk="1" hangingPunct="1">
              <a:spcBef>
                <a:spcPct val="0"/>
              </a:spcBef>
              <a:buClrTx/>
              <a:buFontTx/>
              <a:buNone/>
            </a:pPr>
            <a:endParaRPr lang="en-US" altLang="en-US" sz="200" b="1" dirty="0">
              <a:solidFill>
                <a:srgbClr val="7A4BFF"/>
              </a:solidFill>
              <a:latin typeface="Tahoma" panose="020B0604030504040204" pitchFamily="34" charset="0"/>
            </a:endParaRPr>
          </a:p>
          <a:p>
            <a:pPr algn="ctr" eaLnBrk="1" hangingPunct="1">
              <a:spcBef>
                <a:spcPct val="0"/>
              </a:spcBef>
              <a:buClrTx/>
              <a:buFontTx/>
              <a:buNone/>
            </a:pPr>
            <a:r>
              <a:rPr lang="en-US" altLang="en-US" sz="1600" b="1" dirty="0">
                <a:solidFill>
                  <a:srgbClr val="000000"/>
                </a:solidFill>
                <a:latin typeface="Tahoma" panose="020B0604030504040204" pitchFamily="34" charset="0"/>
              </a:rPr>
              <a:t>Economics is the study of _________</a:t>
            </a:r>
          </a:p>
          <a:p>
            <a:pPr algn="ctr" eaLnBrk="1" hangingPunct="1">
              <a:spcBef>
                <a:spcPct val="0"/>
              </a:spcBef>
              <a:buClrTx/>
              <a:buFontTx/>
              <a:buNone/>
            </a:pPr>
            <a:r>
              <a:rPr lang="en-US" altLang="en-US" sz="1600" b="1" dirty="0">
                <a:solidFill>
                  <a:srgbClr val="000000"/>
                </a:solidFill>
                <a:latin typeface="Tahoma" panose="020B0604030504040204" pitchFamily="34" charset="0"/>
              </a:rPr>
              <a:t>(as they pertain to _________, _________, and the _________).</a:t>
            </a:r>
            <a:endParaRPr lang="en-US" altLang="en-US" sz="1600" dirty="0">
              <a:solidFill>
                <a:schemeClr val="tx1"/>
              </a:solidFill>
              <a:latin typeface="Calibri" panose="020F0502020204030204" pitchFamily="34" charset="0"/>
            </a:endParaRPr>
          </a:p>
        </p:txBody>
      </p:sp>
      <p:sp>
        <p:nvSpPr>
          <p:cNvPr id="13315" name="Text Box 5"/>
          <p:cNvSpPr txBox="1">
            <a:spLocks noChangeArrowheads="1"/>
          </p:cNvSpPr>
          <p:nvPr/>
        </p:nvSpPr>
        <p:spPr bwMode="auto">
          <a:xfrm>
            <a:off x="1676400" y="1447800"/>
            <a:ext cx="4857750" cy="40005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Every nation has productive re</a:t>
            </a:r>
            <a:r>
              <a:rPr lang="en-US" altLang="en-US" sz="1400" dirty="0">
                <a:solidFill>
                  <a:srgbClr val="000000"/>
                </a:solidFill>
                <a:latin typeface="Tahoma" panose="020B0604030504040204" pitchFamily="34" charset="0"/>
              </a:rPr>
              <a:t>sources</a:t>
            </a:r>
            <a:endParaRPr lang="en-US" altLang="en-US" sz="1400" dirty="0">
              <a:solidFill>
                <a:schemeClr val="tx1"/>
              </a:solidFill>
              <a:latin typeface="Calibri" panose="020F0502020204030204" pitchFamily="34" charset="0"/>
            </a:endParaRPr>
          </a:p>
        </p:txBody>
      </p:sp>
      <p:sp>
        <p:nvSpPr>
          <p:cNvPr id="13316" name="Text Box 6"/>
          <p:cNvSpPr txBox="1">
            <a:spLocks noChangeArrowheads="1"/>
          </p:cNvSpPr>
          <p:nvPr/>
        </p:nvSpPr>
        <p:spPr bwMode="auto">
          <a:xfrm>
            <a:off x="609600" y="2667000"/>
            <a:ext cx="22098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600" dirty="0">
                <a:solidFill>
                  <a:srgbClr val="000000"/>
                </a:solidFill>
                <a:latin typeface="Tahoma" panose="020B0604030504040204" pitchFamily="34" charset="0"/>
              </a:rPr>
              <a:t>__________________</a:t>
            </a:r>
          </a:p>
          <a:p>
            <a:pPr algn="ctr" eaLnBrk="1" hangingPunct="1">
              <a:spcBef>
                <a:spcPct val="0"/>
              </a:spcBef>
              <a:buClrTx/>
              <a:buFontTx/>
              <a:buNone/>
            </a:pPr>
            <a:r>
              <a:rPr lang="en-US" altLang="en-US" sz="1400" dirty="0">
                <a:solidFill>
                  <a:srgbClr val="000000"/>
                </a:solidFill>
                <a:latin typeface="Tahoma" panose="020B0604030504040204" pitchFamily="34" charset="0"/>
              </a:rPr>
              <a:t>Resources from the earth, unaltered by man</a:t>
            </a:r>
            <a:endParaRPr lang="en-US" altLang="en-US" sz="1400" dirty="0">
              <a:solidFill>
                <a:schemeClr val="tx1"/>
              </a:solidFill>
              <a:latin typeface="Calibri" panose="020F0502020204030204" pitchFamily="34" charset="0"/>
            </a:endParaRPr>
          </a:p>
        </p:txBody>
      </p:sp>
      <p:sp>
        <p:nvSpPr>
          <p:cNvPr id="13317" name="Text Box 7"/>
          <p:cNvSpPr txBox="1">
            <a:spLocks noChangeArrowheads="1"/>
          </p:cNvSpPr>
          <p:nvPr/>
        </p:nvSpPr>
        <p:spPr bwMode="auto">
          <a:xfrm>
            <a:off x="3200400" y="2667000"/>
            <a:ext cx="21336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600" dirty="0">
                <a:solidFill>
                  <a:srgbClr val="000000"/>
                </a:solidFill>
                <a:latin typeface="Tahoma" panose="020B0604030504040204" pitchFamily="34" charset="0"/>
              </a:rPr>
              <a:t>__________________</a:t>
            </a:r>
          </a:p>
          <a:p>
            <a:pPr algn="ctr" eaLnBrk="1" hangingPunct="1">
              <a:spcBef>
                <a:spcPct val="0"/>
              </a:spcBef>
              <a:buClrTx/>
              <a:buFontTx/>
              <a:buNone/>
            </a:pPr>
            <a:r>
              <a:rPr lang="en-US" altLang="en-US" sz="1400" dirty="0">
                <a:solidFill>
                  <a:srgbClr val="000000"/>
                </a:solidFill>
                <a:latin typeface="Tahoma" panose="020B0604030504040204" pitchFamily="34" charset="0"/>
              </a:rPr>
              <a:t>People’s effort, skills, and knowledge</a:t>
            </a:r>
            <a:endParaRPr lang="en-US" altLang="en-US" sz="1400" dirty="0">
              <a:solidFill>
                <a:schemeClr val="tx1"/>
              </a:solidFill>
              <a:latin typeface="Calibri" panose="020F0502020204030204" pitchFamily="34" charset="0"/>
            </a:endParaRPr>
          </a:p>
        </p:txBody>
      </p:sp>
      <p:sp>
        <p:nvSpPr>
          <p:cNvPr id="13318" name="Text Box 8"/>
          <p:cNvSpPr txBox="1">
            <a:spLocks noChangeArrowheads="1"/>
          </p:cNvSpPr>
          <p:nvPr/>
        </p:nvSpPr>
        <p:spPr bwMode="auto">
          <a:xfrm>
            <a:off x="5638800" y="2667000"/>
            <a:ext cx="2133600" cy="9144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600" dirty="0">
                <a:solidFill>
                  <a:srgbClr val="000000"/>
                </a:solidFill>
                <a:latin typeface="Tahoma" panose="020B0604030504040204" pitchFamily="34" charset="0"/>
              </a:rPr>
              <a:t>__________________</a:t>
            </a:r>
          </a:p>
          <a:p>
            <a:pPr algn="ctr" eaLnBrk="1" hangingPunct="1">
              <a:spcBef>
                <a:spcPct val="0"/>
              </a:spcBef>
              <a:buClrTx/>
              <a:buFontTx/>
              <a:buNone/>
            </a:pPr>
            <a:r>
              <a:rPr lang="en-US" altLang="en-US" sz="1400" dirty="0">
                <a:solidFill>
                  <a:srgbClr val="000000"/>
                </a:solidFill>
                <a:latin typeface="Tahoma" panose="020B0604030504040204" pitchFamily="34" charset="0"/>
              </a:rPr>
              <a:t>Man-made resources </a:t>
            </a:r>
          </a:p>
          <a:p>
            <a:pPr algn="ctr" eaLnBrk="1" hangingPunct="1">
              <a:spcBef>
                <a:spcPct val="0"/>
              </a:spcBef>
              <a:buClrTx/>
              <a:buFontTx/>
              <a:buNone/>
            </a:pPr>
            <a:r>
              <a:rPr lang="en-US" altLang="en-US" sz="1400" dirty="0">
                <a:solidFill>
                  <a:srgbClr val="000000"/>
                </a:solidFill>
                <a:latin typeface="Tahoma" panose="020B0604030504040204" pitchFamily="34" charset="0"/>
              </a:rPr>
              <a:t>used over and over</a:t>
            </a:r>
            <a:endParaRPr lang="en-US" altLang="en-US" sz="1400" dirty="0">
              <a:solidFill>
                <a:schemeClr val="tx1"/>
              </a:solidFill>
              <a:latin typeface="Calibri" panose="020F0502020204030204" pitchFamily="34" charset="0"/>
            </a:endParaRPr>
          </a:p>
        </p:txBody>
      </p:sp>
      <p:sp>
        <p:nvSpPr>
          <p:cNvPr id="13319" name="Text Box 9"/>
          <p:cNvSpPr txBox="1">
            <a:spLocks noChangeArrowheads="1"/>
          </p:cNvSpPr>
          <p:nvPr/>
        </p:nvSpPr>
        <p:spPr bwMode="auto">
          <a:xfrm>
            <a:off x="2362200" y="3886200"/>
            <a:ext cx="388620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which are used to produce</a:t>
            </a:r>
            <a:endParaRPr lang="en-US" altLang="en-US" sz="1400" dirty="0">
              <a:solidFill>
                <a:schemeClr val="tx1"/>
              </a:solidFill>
              <a:latin typeface="Calibri" panose="020F0502020204030204" pitchFamily="34" charset="0"/>
            </a:endParaRPr>
          </a:p>
        </p:txBody>
      </p:sp>
      <p:sp>
        <p:nvSpPr>
          <p:cNvPr id="13320" name="Text Box 10"/>
          <p:cNvSpPr txBox="1">
            <a:spLocks noChangeArrowheads="1"/>
          </p:cNvSpPr>
          <p:nvPr/>
        </p:nvSpPr>
        <p:spPr bwMode="auto">
          <a:xfrm>
            <a:off x="2057400" y="4343400"/>
            <a:ext cx="177165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n-US" altLang="en-US" sz="1800" dirty="0">
              <a:solidFill>
                <a:schemeClr val="tx1"/>
              </a:solidFill>
              <a:latin typeface="Calibri" panose="020F0502020204030204" pitchFamily="34" charset="0"/>
            </a:endParaRPr>
          </a:p>
        </p:txBody>
      </p:sp>
      <p:sp>
        <p:nvSpPr>
          <p:cNvPr id="13321" name="Text Box 12"/>
          <p:cNvSpPr txBox="1">
            <a:spLocks noChangeArrowheads="1"/>
          </p:cNvSpPr>
          <p:nvPr/>
        </p:nvSpPr>
        <p:spPr bwMode="auto">
          <a:xfrm>
            <a:off x="4038600" y="4495800"/>
            <a:ext cx="400050" cy="228600"/>
          </a:xfrm>
          <a:prstGeom prst="rect">
            <a:avLst/>
          </a:prstGeom>
          <a:solidFill>
            <a:srgbClr val="FFFFFF"/>
          </a:solidFill>
          <a:ln>
            <a:noFill/>
          </a:ln>
          <a:extLst>
            <a:ext uri="{91240B29-F687-4F45-9708-019B960494DF}">
              <a14:hiddenLine xmlns:a14="http://schemas.microsoft.com/office/drawing/2010/main" w="0" algn="in">
                <a:solidFill>
                  <a:srgbClr val="000000"/>
                </a:solidFill>
                <a:miter lim="800000"/>
                <a:headEnd/>
                <a:tailEnd/>
              </a14:hiddenLine>
            </a:ext>
          </a:extLst>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r>
              <a:rPr lang="en-US" altLang="en-US" sz="1400" i="1" dirty="0">
                <a:solidFill>
                  <a:srgbClr val="000000"/>
                </a:solidFill>
                <a:latin typeface="Tahoma" panose="020B0604030504040204" pitchFamily="34" charset="0"/>
              </a:rPr>
              <a:t>and</a:t>
            </a:r>
            <a:endParaRPr lang="en-US" altLang="en-US" sz="1400" dirty="0">
              <a:solidFill>
                <a:schemeClr val="tx1"/>
              </a:solidFill>
              <a:latin typeface="Calibri" panose="020F0502020204030204" pitchFamily="34" charset="0"/>
            </a:endParaRPr>
          </a:p>
        </p:txBody>
      </p:sp>
      <p:sp>
        <p:nvSpPr>
          <p:cNvPr id="13322" name="Line 14"/>
          <p:cNvSpPr>
            <a:spLocks noChangeShapeType="1"/>
          </p:cNvSpPr>
          <p:nvPr/>
        </p:nvSpPr>
        <p:spPr bwMode="auto">
          <a:xfrm flipH="1">
            <a:off x="2438400" y="1905000"/>
            <a:ext cx="628650" cy="5334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3323" name="Line 15"/>
          <p:cNvSpPr>
            <a:spLocks noChangeShapeType="1"/>
          </p:cNvSpPr>
          <p:nvPr/>
        </p:nvSpPr>
        <p:spPr bwMode="auto">
          <a:xfrm>
            <a:off x="4267200" y="1981200"/>
            <a:ext cx="0" cy="4572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3324" name="Line 16"/>
          <p:cNvSpPr>
            <a:spLocks noChangeShapeType="1"/>
          </p:cNvSpPr>
          <p:nvPr/>
        </p:nvSpPr>
        <p:spPr bwMode="auto">
          <a:xfrm>
            <a:off x="5410200" y="1905000"/>
            <a:ext cx="457200" cy="533400"/>
          </a:xfrm>
          <a:prstGeom prst="line">
            <a:avLst/>
          </a:prstGeom>
          <a:noFill/>
          <a:ln w="25400">
            <a:solidFill>
              <a:srgbClr val="000000"/>
            </a:solidFill>
            <a:round/>
            <a:headEnd/>
            <a:tailEnd type="triangle" w="med" len="lg"/>
          </a:ln>
          <a:extLst>
            <a:ext uri="{909E8E84-426E-40DD-AFC4-6F175D3DCCD1}">
              <a14:hiddenFill xmlns:a14="http://schemas.microsoft.com/office/drawing/2010/main">
                <a:noFill/>
              </a14:hiddenFill>
            </a:ext>
          </a:extLst>
        </p:spPr>
        <p:txBody>
          <a:bodyPr lIns="36576" tIns="36576" rIns="36576" bIns="36576"/>
          <a:lstStyle/>
          <a:p>
            <a:endParaRPr lang="en-US" dirty="0"/>
          </a:p>
        </p:txBody>
      </p:sp>
      <p:sp>
        <p:nvSpPr>
          <p:cNvPr id="13325" name="Text Box 17"/>
          <p:cNvSpPr txBox="1">
            <a:spLocks noChangeArrowheads="1"/>
          </p:cNvSpPr>
          <p:nvPr/>
        </p:nvSpPr>
        <p:spPr bwMode="auto">
          <a:xfrm rot="5400000">
            <a:off x="7369969" y="2764631"/>
            <a:ext cx="1828800" cy="719138"/>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000" dirty="0">
                <a:solidFill>
                  <a:srgbClr val="000000"/>
                </a:solidFill>
                <a:latin typeface="Tahoma" panose="020B0604030504040204" pitchFamily="34" charset="0"/>
              </a:rPr>
              <a:t>__________________</a:t>
            </a:r>
          </a:p>
          <a:p>
            <a:pPr algn="ctr" eaLnBrk="1" hangingPunct="1">
              <a:spcBef>
                <a:spcPct val="0"/>
              </a:spcBef>
              <a:buClrTx/>
              <a:buFontTx/>
              <a:buNone/>
            </a:pPr>
            <a:r>
              <a:rPr lang="en-US" altLang="en-US" sz="1000" dirty="0">
                <a:solidFill>
                  <a:srgbClr val="000000"/>
                </a:solidFill>
                <a:latin typeface="Tahoma" panose="020B0604030504040204" pitchFamily="34" charset="0"/>
              </a:rPr>
              <a:t>Goods used in production to become part of a product</a:t>
            </a:r>
            <a:endParaRPr lang="en-US" altLang="en-US" sz="1800" dirty="0">
              <a:solidFill>
                <a:schemeClr val="tx1"/>
              </a:solidFill>
              <a:latin typeface="Calibri" panose="020F0502020204030204" pitchFamily="34" charset="0"/>
            </a:endParaRPr>
          </a:p>
        </p:txBody>
      </p:sp>
      <p:sp>
        <p:nvSpPr>
          <p:cNvPr id="13326" name="Text Box 19"/>
          <p:cNvSpPr txBox="1">
            <a:spLocks noChangeArrowheads="1"/>
          </p:cNvSpPr>
          <p:nvPr/>
        </p:nvSpPr>
        <p:spPr bwMode="auto">
          <a:xfrm>
            <a:off x="4648200" y="4343400"/>
            <a:ext cx="177165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0"/>
              </a:spcBef>
              <a:buClrTx/>
              <a:buFontTx/>
              <a:buNone/>
            </a:pPr>
            <a:endParaRPr lang="en-US" altLang="en-US" sz="1800" dirty="0">
              <a:solidFill>
                <a:schemeClr val="tx1"/>
              </a:solidFill>
              <a:latin typeface="Calibri" panose="020F0502020204030204" pitchFamily="34" charset="0"/>
            </a:endParaRPr>
          </a:p>
        </p:txBody>
      </p:sp>
      <p:sp>
        <p:nvSpPr>
          <p:cNvPr id="13327" name="Text Box 20"/>
          <p:cNvSpPr txBox="1">
            <a:spLocks noChangeArrowheads="1"/>
          </p:cNvSpPr>
          <p:nvPr/>
        </p:nvSpPr>
        <p:spPr bwMode="auto">
          <a:xfrm>
            <a:off x="0" y="5257800"/>
            <a:ext cx="2209800"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bg1"/>
              </a:solidFill>
              <a:latin typeface="Calibri" panose="020F0502020204030204" pitchFamily="34" charset="0"/>
            </a:endParaRPr>
          </a:p>
        </p:txBody>
      </p:sp>
      <p:sp>
        <p:nvSpPr>
          <p:cNvPr id="13328" name="Text Box 21"/>
          <p:cNvSpPr txBox="1">
            <a:spLocks noChangeArrowheads="1"/>
          </p:cNvSpPr>
          <p:nvPr/>
        </p:nvSpPr>
        <p:spPr bwMode="auto">
          <a:xfrm>
            <a:off x="0" y="5257800"/>
            <a:ext cx="914400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a:p>
            <a:pPr eaLnBrk="1" hangingPunct="1">
              <a:spcBef>
                <a:spcPct val="50000"/>
              </a:spcBef>
              <a:buClrTx/>
              <a:buFontTx/>
              <a:buNone/>
            </a:pPr>
            <a:endParaRPr lang="en-US" altLang="en-US" sz="1800" dirty="0">
              <a:solidFill>
                <a:schemeClr val="tx1"/>
              </a:solidFill>
              <a:latin typeface="Calibri" panose="020F0502020204030204" pitchFamily="34" charset="0"/>
            </a:endParaRPr>
          </a:p>
        </p:txBody>
      </p:sp>
      <p:sp>
        <p:nvSpPr>
          <p:cNvPr id="13329" name="Text Box 13"/>
          <p:cNvSpPr txBox="1">
            <a:spLocks noChangeArrowheads="1"/>
          </p:cNvSpPr>
          <p:nvPr/>
        </p:nvSpPr>
        <p:spPr bwMode="auto">
          <a:xfrm>
            <a:off x="1066800" y="5257800"/>
            <a:ext cx="6324600" cy="457200"/>
          </a:xfrm>
          <a:prstGeom prst="rect">
            <a:avLst/>
          </a:prstGeom>
          <a:solidFill>
            <a:srgbClr val="FFFFFF"/>
          </a:solidFill>
          <a:ln w="12700" algn="in">
            <a:solidFill>
              <a:srgbClr val="000000"/>
            </a:solidFill>
            <a:miter lim="800000"/>
            <a:headEnd/>
            <a:tailEnd/>
          </a:ln>
        </p:spPr>
        <p:txBody>
          <a:bodyPr lIns="36195" tIns="36195" rIns="36195" bIns="36195"/>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0"/>
              </a:spcBef>
              <a:buClrTx/>
              <a:buFontTx/>
              <a:buNone/>
            </a:pPr>
            <a:endParaRPr lang="en-US" altLang="en-US" sz="1000" dirty="0">
              <a:solidFill>
                <a:srgbClr val="000000"/>
              </a:solidFill>
              <a:latin typeface="Tahoma" panose="020B0604030504040204" pitchFamily="34" charset="0"/>
            </a:endParaRPr>
          </a:p>
          <a:p>
            <a:pPr algn="ctr" eaLnBrk="1" hangingPunct="1">
              <a:spcBef>
                <a:spcPct val="0"/>
              </a:spcBef>
              <a:buClrTx/>
              <a:buFontTx/>
              <a:buNone/>
            </a:pPr>
            <a:r>
              <a:rPr lang="en-US" altLang="en-US" sz="1400" dirty="0">
                <a:solidFill>
                  <a:srgbClr val="000000"/>
                </a:solidFill>
                <a:latin typeface="Tahoma" panose="020B0604030504040204" pitchFamily="34" charset="0"/>
              </a:rPr>
              <a:t>to be __________________ or __________________ with money (savings).</a:t>
            </a:r>
            <a:endParaRPr lang="en-US" altLang="en-US" sz="1400" dirty="0">
              <a:solidFill>
                <a:schemeClr val="tx1"/>
              </a:solidFill>
              <a:latin typeface="Calibri" panose="020F0502020204030204" pitchFamily="34" charset="0"/>
            </a:endParaRPr>
          </a:p>
        </p:txBody>
      </p:sp>
      <p:sp>
        <p:nvSpPr>
          <p:cNvPr id="71702" name="Text Box 22"/>
          <p:cNvSpPr txBox="1">
            <a:spLocks noChangeArrowheads="1"/>
          </p:cNvSpPr>
          <p:nvPr/>
        </p:nvSpPr>
        <p:spPr bwMode="auto">
          <a:xfrm>
            <a:off x="5334000" y="685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choices</a:t>
            </a:r>
          </a:p>
        </p:txBody>
      </p:sp>
      <p:sp>
        <p:nvSpPr>
          <p:cNvPr id="71703" name="Text Box 23"/>
          <p:cNvSpPr txBox="1">
            <a:spLocks noChangeArrowheads="1"/>
          </p:cNvSpPr>
          <p:nvPr/>
        </p:nvSpPr>
        <p:spPr bwMode="auto">
          <a:xfrm>
            <a:off x="6400800" y="914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government</a:t>
            </a:r>
          </a:p>
        </p:txBody>
      </p:sp>
      <p:sp>
        <p:nvSpPr>
          <p:cNvPr id="71704" name="Text Box 24"/>
          <p:cNvSpPr txBox="1">
            <a:spLocks noChangeArrowheads="1"/>
          </p:cNvSpPr>
          <p:nvPr/>
        </p:nvSpPr>
        <p:spPr bwMode="auto">
          <a:xfrm>
            <a:off x="4495800" y="9144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producers</a:t>
            </a:r>
          </a:p>
        </p:txBody>
      </p:sp>
      <p:sp>
        <p:nvSpPr>
          <p:cNvPr id="71705" name="Text Box 25"/>
          <p:cNvSpPr txBox="1">
            <a:spLocks noChangeArrowheads="1"/>
          </p:cNvSpPr>
          <p:nvPr/>
        </p:nvSpPr>
        <p:spPr bwMode="auto">
          <a:xfrm>
            <a:off x="3048000" y="914400"/>
            <a:ext cx="1371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consumers</a:t>
            </a:r>
          </a:p>
        </p:txBody>
      </p:sp>
      <p:sp>
        <p:nvSpPr>
          <p:cNvPr id="71706" name="Text Box 26"/>
          <p:cNvSpPr txBox="1">
            <a:spLocks noChangeArrowheads="1"/>
          </p:cNvSpPr>
          <p:nvPr/>
        </p:nvSpPr>
        <p:spPr bwMode="auto">
          <a:xfrm>
            <a:off x="60960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capital</a:t>
            </a:r>
          </a:p>
        </p:txBody>
      </p:sp>
      <p:sp>
        <p:nvSpPr>
          <p:cNvPr id="71707" name="Text Box 27"/>
          <p:cNvSpPr txBox="1">
            <a:spLocks noChangeArrowheads="1"/>
          </p:cNvSpPr>
          <p:nvPr/>
        </p:nvSpPr>
        <p:spPr bwMode="auto">
          <a:xfrm>
            <a:off x="37338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human</a:t>
            </a:r>
          </a:p>
        </p:txBody>
      </p:sp>
      <p:sp>
        <p:nvSpPr>
          <p:cNvPr id="71708" name="Text Box 28"/>
          <p:cNvSpPr txBox="1">
            <a:spLocks noChangeArrowheads="1"/>
          </p:cNvSpPr>
          <p:nvPr/>
        </p:nvSpPr>
        <p:spPr bwMode="auto">
          <a:xfrm>
            <a:off x="1143000" y="27432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natural</a:t>
            </a:r>
          </a:p>
        </p:txBody>
      </p:sp>
      <p:sp>
        <p:nvSpPr>
          <p:cNvPr id="71709" name="Text Box 29"/>
          <p:cNvSpPr txBox="1">
            <a:spLocks noChangeArrowheads="1"/>
          </p:cNvSpPr>
          <p:nvPr/>
        </p:nvSpPr>
        <p:spPr bwMode="auto">
          <a:xfrm>
            <a:off x="1981200" y="5334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bartered</a:t>
            </a:r>
          </a:p>
        </p:txBody>
      </p:sp>
      <p:sp>
        <p:nvSpPr>
          <p:cNvPr id="71710" name="Text Box 30"/>
          <p:cNvSpPr txBox="1">
            <a:spLocks noChangeArrowheads="1"/>
          </p:cNvSpPr>
          <p:nvPr/>
        </p:nvSpPr>
        <p:spPr bwMode="auto">
          <a:xfrm>
            <a:off x="4953000" y="4419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services</a:t>
            </a:r>
          </a:p>
        </p:txBody>
      </p:sp>
      <p:sp>
        <p:nvSpPr>
          <p:cNvPr id="71711" name="Text Box 31"/>
          <p:cNvSpPr txBox="1">
            <a:spLocks noChangeArrowheads="1"/>
          </p:cNvSpPr>
          <p:nvPr/>
        </p:nvSpPr>
        <p:spPr bwMode="auto">
          <a:xfrm>
            <a:off x="2362200" y="44196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goods</a:t>
            </a:r>
          </a:p>
        </p:txBody>
      </p:sp>
      <p:sp>
        <p:nvSpPr>
          <p:cNvPr id="71712" name="Text Box 32"/>
          <p:cNvSpPr txBox="1">
            <a:spLocks noChangeArrowheads="1"/>
          </p:cNvSpPr>
          <p:nvPr/>
        </p:nvSpPr>
        <p:spPr bwMode="auto">
          <a:xfrm rot="5400000">
            <a:off x="7712075" y="2955925"/>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intermediate</a:t>
            </a:r>
          </a:p>
        </p:txBody>
      </p:sp>
      <p:sp>
        <p:nvSpPr>
          <p:cNvPr id="71713" name="Text Box 33"/>
          <p:cNvSpPr txBox="1">
            <a:spLocks noChangeArrowheads="1"/>
          </p:cNvSpPr>
          <p:nvPr/>
        </p:nvSpPr>
        <p:spPr bwMode="auto">
          <a:xfrm>
            <a:off x="3962400" y="53340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Wingdings" panose="05000000000000000000" pitchFamily="2" charset="2"/>
              <a:buChar char=""/>
              <a:defRPr sz="2400">
                <a:solidFill>
                  <a:srgbClr val="262626"/>
                </a:solidFill>
                <a:latin typeface="Book Antiqua" panose="02040602050305030304" pitchFamily="18" charset="0"/>
              </a:defRPr>
            </a:lvl1pPr>
            <a:lvl2pPr marL="742950" indent="-285750" eaLnBrk="0" hangingPunct="0">
              <a:spcBef>
                <a:spcPct val="20000"/>
              </a:spcBef>
              <a:buClr>
                <a:schemeClr val="accent1"/>
              </a:buClr>
              <a:buFont typeface="Wingdings" panose="05000000000000000000" pitchFamily="2" charset="2"/>
              <a:buChar char=""/>
              <a:defRPr sz="2200">
                <a:solidFill>
                  <a:srgbClr val="262626"/>
                </a:solidFill>
                <a:latin typeface="Book Antiqua" panose="02040602050305030304" pitchFamily="18" charset="0"/>
              </a:defRPr>
            </a:lvl2pPr>
            <a:lvl3pPr marL="1143000" indent="-228600" eaLnBrk="0" hangingPunct="0">
              <a:spcBef>
                <a:spcPct val="20000"/>
              </a:spcBef>
              <a:buClr>
                <a:schemeClr val="accent1"/>
              </a:buClr>
              <a:buFont typeface="Wingdings" panose="05000000000000000000" pitchFamily="2" charset="2"/>
              <a:buChar char=""/>
              <a:defRPr sz="2000">
                <a:solidFill>
                  <a:srgbClr val="262626"/>
                </a:solidFill>
                <a:latin typeface="Book Antiqua" panose="02040602050305030304" pitchFamily="18" charset="0"/>
              </a:defRPr>
            </a:lvl3pPr>
            <a:lvl4pPr marL="1600200" indent="-228600" eaLnBrk="0" hangingPunct="0">
              <a:spcBef>
                <a:spcPct val="20000"/>
              </a:spcBef>
              <a:buClr>
                <a:schemeClr val="accent1"/>
              </a:buClr>
              <a:buFont typeface="Wingdings" panose="05000000000000000000" pitchFamily="2" charset="2"/>
              <a:buChar char=""/>
              <a:defRPr>
                <a:solidFill>
                  <a:srgbClr val="262626"/>
                </a:solidFill>
                <a:latin typeface="Book Antiqua" panose="02040602050305030304" pitchFamily="18" charset="0"/>
              </a:defRPr>
            </a:lvl4pPr>
            <a:lvl5pPr marL="2057400" indent="-228600" eaLnBrk="0" hangingPunct="0">
              <a:spcBef>
                <a:spcPct val="20000"/>
              </a:spcBef>
              <a:buClr>
                <a:schemeClr val="accent1"/>
              </a:buClr>
              <a:buFont typeface="Wingdings" panose="05000000000000000000" pitchFamily="2" charset="2"/>
              <a:buChar char=""/>
              <a:defRPr sz="1600">
                <a:solidFill>
                  <a:srgbClr val="262626"/>
                </a:solidFill>
                <a:latin typeface="Book Antiqua" panose="02040602050305030304" pitchFamily="18"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1600">
                <a:solidFill>
                  <a:srgbClr val="262626"/>
                </a:solidFill>
                <a:latin typeface="Book Antiqua" panose="02040602050305030304" pitchFamily="18" charset="0"/>
              </a:defRPr>
            </a:lvl9pPr>
          </a:lstStyle>
          <a:p>
            <a:pPr algn="ctr" eaLnBrk="1" hangingPunct="1">
              <a:spcBef>
                <a:spcPct val="50000"/>
              </a:spcBef>
              <a:buClrTx/>
              <a:buFontTx/>
              <a:buNone/>
            </a:pPr>
            <a:r>
              <a:rPr lang="en-US" altLang="en-US" sz="1600" b="1" dirty="0">
                <a:solidFill>
                  <a:srgbClr val="FF3300"/>
                </a:solidFill>
                <a:latin typeface="Calibri" panose="020F0502020204030204" pitchFamily="34" charset="0"/>
              </a:rPr>
              <a:t>purchased</a:t>
            </a:r>
          </a:p>
        </p:txBody>
      </p:sp>
    </p:spTree>
    <p:extLst>
      <p:ext uri="{BB962C8B-B14F-4D97-AF65-F5344CB8AC3E}">
        <p14:creationId xmlns:p14="http://schemas.microsoft.com/office/powerpoint/2010/main" val="290673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2"/>
                                        </p:tgtEl>
                                        <p:attrNameLst>
                                          <p:attrName>style.visibility</p:attrName>
                                        </p:attrNameLst>
                                      </p:cBhvr>
                                      <p:to>
                                        <p:strVal val="visible"/>
                                      </p:to>
                                    </p:set>
                                    <p:anim calcmode="lin" valueType="num">
                                      <p:cBhvr additive="base">
                                        <p:cTn id="7" dur="500" fill="hold"/>
                                        <p:tgtEl>
                                          <p:spTgt spid="71702"/>
                                        </p:tgtEl>
                                        <p:attrNameLst>
                                          <p:attrName>ppt_x</p:attrName>
                                        </p:attrNameLst>
                                      </p:cBhvr>
                                      <p:tavLst>
                                        <p:tav tm="0">
                                          <p:val>
                                            <p:strVal val="#ppt_x"/>
                                          </p:val>
                                        </p:tav>
                                        <p:tav tm="100000">
                                          <p:val>
                                            <p:strVal val="#ppt_x"/>
                                          </p:val>
                                        </p:tav>
                                      </p:tavLst>
                                    </p:anim>
                                    <p:anim calcmode="lin" valueType="num">
                                      <p:cBhvr additive="base">
                                        <p:cTn id="8" dur="500" fill="hold"/>
                                        <p:tgtEl>
                                          <p:spTgt spid="7170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05"/>
                                        </p:tgtEl>
                                        <p:attrNameLst>
                                          <p:attrName>style.visibility</p:attrName>
                                        </p:attrNameLst>
                                      </p:cBhvr>
                                      <p:to>
                                        <p:strVal val="visible"/>
                                      </p:to>
                                    </p:set>
                                    <p:anim calcmode="lin" valueType="num">
                                      <p:cBhvr additive="base">
                                        <p:cTn id="13" dur="500" fill="hold"/>
                                        <p:tgtEl>
                                          <p:spTgt spid="71705"/>
                                        </p:tgtEl>
                                        <p:attrNameLst>
                                          <p:attrName>ppt_x</p:attrName>
                                        </p:attrNameLst>
                                      </p:cBhvr>
                                      <p:tavLst>
                                        <p:tav tm="0">
                                          <p:val>
                                            <p:strVal val="#ppt_x"/>
                                          </p:val>
                                        </p:tav>
                                        <p:tav tm="100000">
                                          <p:val>
                                            <p:strVal val="#ppt_x"/>
                                          </p:val>
                                        </p:tav>
                                      </p:tavLst>
                                    </p:anim>
                                    <p:anim calcmode="lin" valueType="num">
                                      <p:cBhvr additive="base">
                                        <p:cTn id="14" dur="500" fill="hold"/>
                                        <p:tgtEl>
                                          <p:spTgt spid="7170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04"/>
                                        </p:tgtEl>
                                        <p:attrNameLst>
                                          <p:attrName>style.visibility</p:attrName>
                                        </p:attrNameLst>
                                      </p:cBhvr>
                                      <p:to>
                                        <p:strVal val="visible"/>
                                      </p:to>
                                    </p:set>
                                    <p:anim calcmode="lin" valueType="num">
                                      <p:cBhvr additive="base">
                                        <p:cTn id="19" dur="500" fill="hold"/>
                                        <p:tgtEl>
                                          <p:spTgt spid="71704"/>
                                        </p:tgtEl>
                                        <p:attrNameLst>
                                          <p:attrName>ppt_x</p:attrName>
                                        </p:attrNameLst>
                                      </p:cBhvr>
                                      <p:tavLst>
                                        <p:tav tm="0">
                                          <p:val>
                                            <p:strVal val="#ppt_x"/>
                                          </p:val>
                                        </p:tav>
                                        <p:tav tm="100000">
                                          <p:val>
                                            <p:strVal val="#ppt_x"/>
                                          </p:val>
                                        </p:tav>
                                      </p:tavLst>
                                    </p:anim>
                                    <p:anim calcmode="lin" valueType="num">
                                      <p:cBhvr additive="base">
                                        <p:cTn id="20" dur="500" fill="hold"/>
                                        <p:tgtEl>
                                          <p:spTgt spid="7170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03"/>
                                        </p:tgtEl>
                                        <p:attrNameLst>
                                          <p:attrName>style.visibility</p:attrName>
                                        </p:attrNameLst>
                                      </p:cBhvr>
                                      <p:to>
                                        <p:strVal val="visible"/>
                                      </p:to>
                                    </p:set>
                                    <p:anim calcmode="lin" valueType="num">
                                      <p:cBhvr additive="base">
                                        <p:cTn id="25" dur="500" fill="hold"/>
                                        <p:tgtEl>
                                          <p:spTgt spid="71703"/>
                                        </p:tgtEl>
                                        <p:attrNameLst>
                                          <p:attrName>ppt_x</p:attrName>
                                        </p:attrNameLst>
                                      </p:cBhvr>
                                      <p:tavLst>
                                        <p:tav tm="0">
                                          <p:val>
                                            <p:strVal val="#ppt_x"/>
                                          </p:val>
                                        </p:tav>
                                        <p:tav tm="100000">
                                          <p:val>
                                            <p:strVal val="#ppt_x"/>
                                          </p:val>
                                        </p:tav>
                                      </p:tavLst>
                                    </p:anim>
                                    <p:anim calcmode="lin" valueType="num">
                                      <p:cBhvr additive="base">
                                        <p:cTn id="26" dur="500" fill="hold"/>
                                        <p:tgtEl>
                                          <p:spTgt spid="7170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08"/>
                                        </p:tgtEl>
                                        <p:attrNameLst>
                                          <p:attrName>style.visibility</p:attrName>
                                        </p:attrNameLst>
                                      </p:cBhvr>
                                      <p:to>
                                        <p:strVal val="visible"/>
                                      </p:to>
                                    </p:set>
                                    <p:anim calcmode="lin" valueType="num">
                                      <p:cBhvr additive="base">
                                        <p:cTn id="31" dur="500" fill="hold"/>
                                        <p:tgtEl>
                                          <p:spTgt spid="71708"/>
                                        </p:tgtEl>
                                        <p:attrNameLst>
                                          <p:attrName>ppt_x</p:attrName>
                                        </p:attrNameLst>
                                      </p:cBhvr>
                                      <p:tavLst>
                                        <p:tav tm="0">
                                          <p:val>
                                            <p:strVal val="#ppt_x"/>
                                          </p:val>
                                        </p:tav>
                                        <p:tav tm="100000">
                                          <p:val>
                                            <p:strVal val="#ppt_x"/>
                                          </p:val>
                                        </p:tav>
                                      </p:tavLst>
                                    </p:anim>
                                    <p:anim calcmode="lin" valueType="num">
                                      <p:cBhvr additive="base">
                                        <p:cTn id="32" dur="500" fill="hold"/>
                                        <p:tgtEl>
                                          <p:spTgt spid="7170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07"/>
                                        </p:tgtEl>
                                        <p:attrNameLst>
                                          <p:attrName>style.visibility</p:attrName>
                                        </p:attrNameLst>
                                      </p:cBhvr>
                                      <p:to>
                                        <p:strVal val="visible"/>
                                      </p:to>
                                    </p:set>
                                    <p:anim calcmode="lin" valueType="num">
                                      <p:cBhvr additive="base">
                                        <p:cTn id="37" dur="500" fill="hold"/>
                                        <p:tgtEl>
                                          <p:spTgt spid="71707"/>
                                        </p:tgtEl>
                                        <p:attrNameLst>
                                          <p:attrName>ppt_x</p:attrName>
                                        </p:attrNameLst>
                                      </p:cBhvr>
                                      <p:tavLst>
                                        <p:tav tm="0">
                                          <p:val>
                                            <p:strVal val="#ppt_x"/>
                                          </p:val>
                                        </p:tav>
                                        <p:tav tm="100000">
                                          <p:val>
                                            <p:strVal val="#ppt_x"/>
                                          </p:val>
                                        </p:tav>
                                      </p:tavLst>
                                    </p:anim>
                                    <p:anim calcmode="lin" valueType="num">
                                      <p:cBhvr additive="base">
                                        <p:cTn id="38" dur="500" fill="hold"/>
                                        <p:tgtEl>
                                          <p:spTgt spid="717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06"/>
                                        </p:tgtEl>
                                        <p:attrNameLst>
                                          <p:attrName>style.visibility</p:attrName>
                                        </p:attrNameLst>
                                      </p:cBhvr>
                                      <p:to>
                                        <p:strVal val="visible"/>
                                      </p:to>
                                    </p:set>
                                    <p:anim calcmode="lin" valueType="num">
                                      <p:cBhvr additive="base">
                                        <p:cTn id="43" dur="500" fill="hold"/>
                                        <p:tgtEl>
                                          <p:spTgt spid="71706"/>
                                        </p:tgtEl>
                                        <p:attrNameLst>
                                          <p:attrName>ppt_x</p:attrName>
                                        </p:attrNameLst>
                                      </p:cBhvr>
                                      <p:tavLst>
                                        <p:tav tm="0">
                                          <p:val>
                                            <p:strVal val="#ppt_x"/>
                                          </p:val>
                                        </p:tav>
                                        <p:tav tm="100000">
                                          <p:val>
                                            <p:strVal val="#ppt_x"/>
                                          </p:val>
                                        </p:tav>
                                      </p:tavLst>
                                    </p:anim>
                                    <p:anim calcmode="lin" valueType="num">
                                      <p:cBhvr additive="base">
                                        <p:cTn id="44" dur="500" fill="hold"/>
                                        <p:tgtEl>
                                          <p:spTgt spid="7170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2"/>
                                        </p:tgtEl>
                                        <p:attrNameLst>
                                          <p:attrName>style.visibility</p:attrName>
                                        </p:attrNameLst>
                                      </p:cBhvr>
                                      <p:to>
                                        <p:strVal val="visible"/>
                                      </p:to>
                                    </p:set>
                                    <p:anim calcmode="lin" valueType="num">
                                      <p:cBhvr additive="base">
                                        <p:cTn id="49" dur="500" fill="hold"/>
                                        <p:tgtEl>
                                          <p:spTgt spid="71712"/>
                                        </p:tgtEl>
                                        <p:attrNameLst>
                                          <p:attrName>ppt_x</p:attrName>
                                        </p:attrNameLst>
                                      </p:cBhvr>
                                      <p:tavLst>
                                        <p:tav tm="0">
                                          <p:val>
                                            <p:strVal val="#ppt_x"/>
                                          </p:val>
                                        </p:tav>
                                        <p:tav tm="100000">
                                          <p:val>
                                            <p:strVal val="#ppt_x"/>
                                          </p:val>
                                        </p:tav>
                                      </p:tavLst>
                                    </p:anim>
                                    <p:anim calcmode="lin" valueType="num">
                                      <p:cBhvr additive="base">
                                        <p:cTn id="50" dur="500" fill="hold"/>
                                        <p:tgtEl>
                                          <p:spTgt spid="71712"/>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1"/>
                                        </p:tgtEl>
                                        <p:attrNameLst>
                                          <p:attrName>style.visibility</p:attrName>
                                        </p:attrNameLst>
                                      </p:cBhvr>
                                      <p:to>
                                        <p:strVal val="visible"/>
                                      </p:to>
                                    </p:set>
                                    <p:anim calcmode="lin" valueType="num">
                                      <p:cBhvr additive="base">
                                        <p:cTn id="55" dur="500" fill="hold"/>
                                        <p:tgtEl>
                                          <p:spTgt spid="71711"/>
                                        </p:tgtEl>
                                        <p:attrNameLst>
                                          <p:attrName>ppt_x</p:attrName>
                                        </p:attrNameLst>
                                      </p:cBhvr>
                                      <p:tavLst>
                                        <p:tav tm="0">
                                          <p:val>
                                            <p:strVal val="#ppt_x"/>
                                          </p:val>
                                        </p:tav>
                                        <p:tav tm="100000">
                                          <p:val>
                                            <p:strVal val="#ppt_x"/>
                                          </p:val>
                                        </p:tav>
                                      </p:tavLst>
                                    </p:anim>
                                    <p:anim calcmode="lin" valueType="num">
                                      <p:cBhvr additive="base">
                                        <p:cTn id="56" dur="500" fill="hold"/>
                                        <p:tgtEl>
                                          <p:spTgt spid="71711"/>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0"/>
                                        </p:tgtEl>
                                        <p:attrNameLst>
                                          <p:attrName>style.visibility</p:attrName>
                                        </p:attrNameLst>
                                      </p:cBhvr>
                                      <p:to>
                                        <p:strVal val="visible"/>
                                      </p:to>
                                    </p:set>
                                    <p:anim calcmode="lin" valueType="num">
                                      <p:cBhvr additive="base">
                                        <p:cTn id="61" dur="500" fill="hold"/>
                                        <p:tgtEl>
                                          <p:spTgt spid="71710"/>
                                        </p:tgtEl>
                                        <p:attrNameLst>
                                          <p:attrName>ppt_x</p:attrName>
                                        </p:attrNameLst>
                                      </p:cBhvr>
                                      <p:tavLst>
                                        <p:tav tm="0">
                                          <p:val>
                                            <p:strVal val="#ppt_x"/>
                                          </p:val>
                                        </p:tav>
                                        <p:tav tm="100000">
                                          <p:val>
                                            <p:strVal val="#ppt_x"/>
                                          </p:val>
                                        </p:tav>
                                      </p:tavLst>
                                    </p:anim>
                                    <p:anim calcmode="lin" valueType="num">
                                      <p:cBhvr additive="base">
                                        <p:cTn id="62" dur="500" fill="hold"/>
                                        <p:tgtEl>
                                          <p:spTgt spid="71710"/>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09"/>
                                        </p:tgtEl>
                                        <p:attrNameLst>
                                          <p:attrName>style.visibility</p:attrName>
                                        </p:attrNameLst>
                                      </p:cBhvr>
                                      <p:to>
                                        <p:strVal val="visible"/>
                                      </p:to>
                                    </p:set>
                                    <p:anim calcmode="lin" valueType="num">
                                      <p:cBhvr additive="base">
                                        <p:cTn id="67" dur="500" fill="hold"/>
                                        <p:tgtEl>
                                          <p:spTgt spid="71709"/>
                                        </p:tgtEl>
                                        <p:attrNameLst>
                                          <p:attrName>ppt_x</p:attrName>
                                        </p:attrNameLst>
                                      </p:cBhvr>
                                      <p:tavLst>
                                        <p:tav tm="0">
                                          <p:val>
                                            <p:strVal val="#ppt_x"/>
                                          </p:val>
                                        </p:tav>
                                        <p:tav tm="100000">
                                          <p:val>
                                            <p:strVal val="#ppt_x"/>
                                          </p:val>
                                        </p:tav>
                                      </p:tavLst>
                                    </p:anim>
                                    <p:anim calcmode="lin" valueType="num">
                                      <p:cBhvr additive="base">
                                        <p:cTn id="68" dur="500" fill="hold"/>
                                        <p:tgtEl>
                                          <p:spTgt spid="71709"/>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13"/>
                                        </p:tgtEl>
                                        <p:attrNameLst>
                                          <p:attrName>style.visibility</p:attrName>
                                        </p:attrNameLst>
                                      </p:cBhvr>
                                      <p:to>
                                        <p:strVal val="visible"/>
                                      </p:to>
                                    </p:set>
                                    <p:anim calcmode="lin" valueType="num">
                                      <p:cBhvr additive="base">
                                        <p:cTn id="73" dur="500" fill="hold"/>
                                        <p:tgtEl>
                                          <p:spTgt spid="71713"/>
                                        </p:tgtEl>
                                        <p:attrNameLst>
                                          <p:attrName>ppt_x</p:attrName>
                                        </p:attrNameLst>
                                      </p:cBhvr>
                                      <p:tavLst>
                                        <p:tav tm="0">
                                          <p:val>
                                            <p:strVal val="#ppt_x"/>
                                          </p:val>
                                        </p:tav>
                                        <p:tav tm="100000">
                                          <p:val>
                                            <p:strVal val="#ppt_x"/>
                                          </p:val>
                                        </p:tav>
                                      </p:tavLst>
                                    </p:anim>
                                    <p:anim calcmode="lin" valueType="num">
                                      <p:cBhvr additive="base">
                                        <p:cTn id="74" dur="500" fill="hold"/>
                                        <p:tgtEl>
                                          <p:spTgt spid="717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2" grpId="0"/>
      <p:bldP spid="71703" grpId="0"/>
      <p:bldP spid="71704" grpId="0"/>
      <p:bldP spid="71705" grpId="0"/>
      <p:bldP spid="71706" grpId="0"/>
      <p:bldP spid="71707" grpId="0"/>
      <p:bldP spid="71708" grpId="0"/>
      <p:bldP spid="71709" grpId="0"/>
      <p:bldP spid="71710" grpId="0"/>
      <p:bldP spid="71711" grpId="0"/>
      <p:bldP spid="71712" grpId="0"/>
      <p:bldP spid="717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8332A4-542C-494D-8506-1C720B46413C}">
  <ds:schemaRefs>
    <ds:schemaRef ds:uri="http://schemas.microsoft.com/office/2006/documentManagement/types"/>
    <ds:schemaRef ds:uri="http://purl.org/dc/terms/"/>
    <ds:schemaRef ds:uri="http://purl.org/dc/elements/1.1/"/>
    <ds:schemaRef ds:uri="bfa4db11-c700-41fb-b639-f7e6b4e680b5"/>
    <ds:schemaRef ds:uri="http://www.w3.org/XML/1998/namespace"/>
    <ds:schemaRef ds:uri="http://purl.org/dc/dcmitype/"/>
    <ds:schemaRef ds:uri="http://schemas.microsoft.com/office/2006/metadata/properties"/>
    <ds:schemaRef ds:uri="http://schemas.microsoft.com/office/infopath/2007/PartnerControls"/>
    <ds:schemaRef ds:uri="http://schemas.openxmlformats.org/package/2006/metadata/core-properties"/>
    <ds:schemaRef ds:uri="9cd82c5b-74c9-4827-94f1-5bf219ae6b20"/>
  </ds:schemaRefs>
</ds:datastoreItem>
</file>

<file path=customXml/itemProps3.xml><?xml version="1.0" encoding="utf-8"?>
<ds:datastoreItem xmlns:ds="http://schemas.openxmlformats.org/officeDocument/2006/customXml" ds:itemID="{0F85DF1F-BC57-4156-92DD-D8D43BF525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5167</TotalTime>
  <Words>2472</Words>
  <Application>Microsoft Office PowerPoint</Application>
  <PresentationFormat>On-screen Show (4:3)</PresentationFormat>
  <Paragraphs>308</Paragraphs>
  <Slides>48</Slides>
  <Notes>9</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Professional Development Certificate</vt:lpstr>
      <vt:lpstr>Session Agenda</vt:lpstr>
      <vt:lpstr>Objectives</vt:lpstr>
      <vt:lpstr>PowerPoint Presentation</vt:lpstr>
      <vt:lpstr>Virginia State Standards</vt:lpstr>
      <vt:lpstr>Why Use Children’s Literature to Teach Economics? </vt:lpstr>
      <vt:lpstr>ECONOMICS 101</vt:lpstr>
      <vt:lpstr>PowerPoint Presentation</vt:lpstr>
      <vt:lpstr>PowerPoint Presentation</vt:lpstr>
      <vt:lpstr>PowerPoint Presentation</vt:lpstr>
      <vt:lpstr>PowerPoint Presentation</vt:lpstr>
      <vt:lpstr>PowerPoint Presentation</vt:lpstr>
      <vt:lpstr>Economic Round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Anti-Defamation League’s 4 page Educator’s Guide </vt:lpstr>
      <vt:lpstr>PowerPoint Presentation</vt:lpstr>
      <vt:lpstr>PowerPoint Presentation</vt:lpstr>
      <vt:lpstr>PowerPoint Presentation</vt:lpstr>
      <vt:lpstr>PowerPoint Presentation</vt:lpstr>
      <vt:lpstr>PowerPoint Presentation</vt:lpstr>
      <vt:lpstr>PowerPoint Presentation</vt:lpstr>
      <vt:lpstr>https://www.econedlink.org/resources/debit-cards-vs-credit-cards/</vt:lpstr>
      <vt:lpstr>PowerPoint Presentation</vt:lpstr>
      <vt:lpstr>https://www.youtube.com/watch?v=XbtSftL6dbY</vt:lpstr>
      <vt:lpstr>PowerPoint Presentation</vt:lpstr>
      <vt:lpstr>PowerPoint Presentation</vt:lpstr>
      <vt:lpstr>PowerPoint Presentation</vt:lpstr>
      <vt:lpstr>http://debankers.com/Assets/2017_TCTSD_Lesson_Investo_Million_Pennies.pdf</vt:lpstr>
      <vt:lpstr>PowerPoint Presentation</vt:lpstr>
      <vt:lpstr>PowerPoint Presentation</vt:lpstr>
      <vt:lpstr>PowerPoint Presentation</vt:lpstr>
      <vt:lpstr>PowerPoint Presentation</vt:lpstr>
      <vt:lpstr>Content Review</vt:lpstr>
      <vt:lpstr>Assessment Framing Questions</vt:lpstr>
      <vt:lpstr>PowerPoint Presentation</vt:lpstr>
      <vt:lpstr>References</vt:lpstr>
      <vt:lpstr>PowerPoint Presentation</vt:lpstr>
      <vt:lpstr>      </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Jarvon Carson</cp:lastModifiedBy>
  <cp:revision>153</cp:revision>
  <dcterms:created xsi:type="dcterms:W3CDTF">2012-09-11T15:07:18Z</dcterms:created>
  <dcterms:modified xsi:type="dcterms:W3CDTF">2021-02-08T21:07:09Z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