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4"/>
    <p:sldMasterId id="2147483694" r:id="rId5"/>
    <p:sldMasterId id="2147483695" r:id="rId6"/>
    <p:sldMasterId id="2147483696" r:id="rId7"/>
  </p:sldMasterIdLst>
  <p:notesMasterIdLst>
    <p:notesMasterId r:id="rId48"/>
  </p:notesMasterIdLst>
  <p:sldIdLst>
    <p:sldId id="256" r:id="rId8"/>
    <p:sldId id="257" r:id="rId9"/>
    <p:sldId id="258" r:id="rId10"/>
    <p:sldId id="259" r:id="rId11"/>
    <p:sldId id="260" r:id="rId12"/>
    <p:sldId id="262" r:id="rId13"/>
    <p:sldId id="261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91" r:id="rId37"/>
    <p:sldId id="285" r:id="rId38"/>
    <p:sldId id="286" r:id="rId39"/>
    <p:sldId id="287" r:id="rId40"/>
    <p:sldId id="288" r:id="rId41"/>
    <p:sldId id="289" r:id="rId42"/>
    <p:sldId id="290" r:id="rId43"/>
    <p:sldId id="292" r:id="rId44"/>
    <p:sldId id="293" r:id="rId45"/>
    <p:sldId id="294" r:id="rId46"/>
    <p:sldId id="295" r:id="rId47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49"/>
      <p:bold r:id="rId50"/>
    </p:embeddedFont>
    <p:embeddedFont>
      <p:font typeface="Baumans" panose="020B060402020202020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Impact" panose="020B0806030902050204" pitchFamily="34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8B7C28-4EDB-4707-A695-447A7E996C0C}" v="12" dt="2021-03-15T15:25:55.695"/>
  </p1510:revLst>
</p1510:revInfo>
</file>

<file path=ppt/tableStyles.xml><?xml version="1.0" encoding="utf-8"?>
<a:tblStyleLst xmlns:a="http://schemas.openxmlformats.org/drawingml/2006/main" def="{C54DBA18-0C14-4BC9-8199-BCAFDE3F3A71}">
  <a:tblStyle styleId="{C54DBA18-0C14-4BC9-8199-BCAFDE3F3A7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78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1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74287a9cb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c74287a9cb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0" name="Google Shape;190;gc74287a9cb_0_7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9a38cb6bfc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9a38cb6bfc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c74287a9cb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0" name="Google Shape;280;gc74287a9cb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c74287a9cb_0_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6" name="Google Shape;286;gc74287a9cb_0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c74287a9cb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2" name="Google Shape;292;gc74287a9cb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c74287a9cb_0_3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0" name="Google Shape;320;gc74287a9cb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c74287a9cb_0_3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1" name="Google Shape;341;gc74287a9cb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e1f950978_2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9e1f950978_2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e1f950978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9e1f950978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SLIDES_API186105304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SLIDES_API186105304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SLIDES_API18211339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SLIDES_API18211339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74287a9cb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c74287a9cb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96" name="Google Shape;196;gc74287a9cb_0_8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9a38cb6bfc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9a38cb6bfc_1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9a38cb6bfc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9a38cb6bfc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9a38cb6bfc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9a38cb6bfc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9a38cb6bfc_1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9a38cb6bfc_1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9a38cb6bfc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9a38cb6bfc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9a38cb6bfc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9a38cb6bfc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9a38cb6bf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9a38cb6bfc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9a38cb6bfc_1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9a38cb6bfc_1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9a38cb6bfc_1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9a38cb6bfc_1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9a38cb6bfc_1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9a38cb6bfc_1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74287a9cb_0_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c74287a9cb_0_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203" name="Google Shape;203;gc74287a9cb_0_8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9e1f95097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9e1f95097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9e1f950978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9e1f950978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g9e1f950978_2_2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9e1f950978_2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9e1f950978_2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9e1f950978_2_2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c74287a9cb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21" name="Google Shape;521;gc74287a9cb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c74287a9cb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9" name="Google Shape;539;gc74287a9cb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c74287a9cb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5" name="Google Shape;555;gc74287a9cb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74287a9cb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gc74287a9cb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gc74287a9cb_0_4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c74287a9cb_0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gc74287a9cb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c74287a9cb_0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c74287a9cb_0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0" name="Google Shape;210;gc74287a9cb_0_8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c74287a9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c74287a9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gc74287a9cb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94fa9f32c9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94fa9f32c9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74287a9cb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4" name="Google Shape;224;gc74287a9cb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SLIDES_API2055968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SLIDES_API2055968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SLIDES_API37156304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SLIDES_API37156304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ctrTitle"/>
          </p:nvPr>
        </p:nvSpPr>
        <p:spPr>
          <a:xfrm>
            <a:off x="822960" y="2743200"/>
            <a:ext cx="74982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Char char="●"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Char char="○"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Char char="■"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Char char="●"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Char char="○"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Char char="■"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Char char="●"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Char char="○"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Char char="■"/>
              <a:defRPr sz="4300"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ubTitle" idx="1"/>
          </p:nvPr>
        </p:nvSpPr>
        <p:spPr>
          <a:xfrm>
            <a:off x="1645920" y="4114800"/>
            <a:ext cx="58521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274320" y="274320"/>
            <a:ext cx="85953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body" idx="1"/>
          </p:nvPr>
        </p:nvSpPr>
        <p:spPr>
          <a:xfrm>
            <a:off x="274320" y="1645920"/>
            <a:ext cx="8595300" cy="49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274320" y="274320"/>
            <a:ext cx="85953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body" idx="1"/>
          </p:nvPr>
        </p:nvSpPr>
        <p:spPr>
          <a:xfrm>
            <a:off x="274320" y="1645920"/>
            <a:ext cx="4023300" cy="49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body" idx="2"/>
          </p:nvPr>
        </p:nvSpPr>
        <p:spPr>
          <a:xfrm>
            <a:off x="4846320" y="1645920"/>
            <a:ext cx="4023300" cy="49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body" idx="1"/>
          </p:nvPr>
        </p:nvSpPr>
        <p:spPr>
          <a:xfrm>
            <a:off x="274320" y="6035040"/>
            <a:ext cx="85953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marL="457200" lvl="0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1pPr>
            <a:lvl2pPr marL="914400" lvl="1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2pPr>
            <a:lvl3pPr marL="1371600" lvl="2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3pPr>
            <a:lvl4pPr marL="1828800" lvl="3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4pPr>
            <a:lvl5pPr marL="2286000" lvl="4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5pPr>
            <a:lvl6pPr marL="2743200" lvl="5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6pPr>
            <a:lvl7pPr marL="3200400" lvl="6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7pPr>
            <a:lvl8pPr marL="3657600" lvl="7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8pPr>
            <a:lvl9pPr marL="4114800" lvl="8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0"/>
          <p:cNvSpPr>
            <a:spLocks noGrp="1"/>
          </p:cNvSpPr>
          <p:nvPr>
            <p:ph type="clipArt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2954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2954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8"/>
          <p:cNvSpPr>
            <a:spLocks noGrp="1"/>
          </p:cNvSpPr>
          <p:nvPr>
            <p:ph type="clipArt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lip Art and Text" type="clipArtAndTx">
  <p:cSld name="CLIPART_AND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2954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29"/>
          <p:cNvSpPr>
            <a:spLocks noGrp="1"/>
          </p:cNvSpPr>
          <p:nvPr>
            <p:ph type="clipArt" idx="2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body" idx="1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1" name="Google Shape;131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5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body" idx="1"/>
          </p:nvPr>
        </p:nvSpPr>
        <p:spPr>
          <a:xfrm rot="5400000">
            <a:off x="2080349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6"/>
          <p:cNvSpPr txBox="1">
            <a:spLocks noGrp="1"/>
          </p:cNvSpPr>
          <p:nvPr>
            <p:ph type="title"/>
          </p:nvPr>
        </p:nvSpPr>
        <p:spPr>
          <a:xfrm rot="5400000">
            <a:off x="4732349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9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9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0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2954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4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4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4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3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65" name="Google Shape;165;p4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4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9" name="Google Shape;169;p4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0" name="Google Shape;170;p4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1" name="Google Shape;171;p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6" name="Google Shape;176;p4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4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8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8"/>
          <p:cNvSpPr txBox="1">
            <a:spLocks noGrp="1"/>
          </p:cNvSpPr>
          <p:nvPr>
            <p:ph type="body" idx="1"/>
          </p:nvPr>
        </p:nvSpPr>
        <p:spPr>
          <a:xfrm rot="5400000">
            <a:off x="2080350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9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9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59CC-0612-0540-81B3-48F07AD85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99556"/>
      </p:ext>
    </p:extLst>
  </p:cSld>
  <p:clrMapOvr>
    <a:masterClrMapping/>
  </p:clrMapOvr>
  <p:transition spd="slow" advTm="5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37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stiglbauer@richland2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edlink.org/professional-develop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cilforeconed.regfox.com/2021-sloan-teaching-champion-awards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hyperlink" Target="mailto:rrivera@councilforeconed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0"/>
          <p:cNvSpPr txBox="1">
            <a:spLocks noGrp="1"/>
          </p:cNvSpPr>
          <p:nvPr>
            <p:ph type="ctrTitle"/>
          </p:nvPr>
        </p:nvSpPr>
        <p:spPr>
          <a:xfrm>
            <a:off x="685800" y="1066800"/>
            <a:ext cx="7772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5CB8"/>
              </a:buClr>
              <a:buSzPts val="5400"/>
              <a:buFont typeface="Calibri"/>
              <a:buNone/>
            </a:pPr>
            <a:br>
              <a:rPr lang="en" sz="5400" dirty="0"/>
            </a:br>
            <a:br>
              <a:rPr lang="en" sz="5400" dirty="0"/>
            </a:br>
            <a:r>
              <a:rPr lang="en" sz="4400" dirty="0"/>
              <a:t>Fundamentals of AP Economics:</a:t>
            </a:r>
            <a:br>
              <a:rPr lang="en" sz="4400" dirty="0"/>
            </a:br>
            <a:r>
              <a:rPr lang="en" sz="4400" dirty="0">
                <a:solidFill>
                  <a:schemeClr val="accent3">
                    <a:lumMod val="75000"/>
                  </a:schemeClr>
                </a:solidFill>
              </a:rPr>
              <a:t>Demand</a:t>
            </a:r>
            <a:br>
              <a:rPr lang="en" sz="4400" dirty="0">
                <a:solidFill>
                  <a:schemeClr val="accent3">
                    <a:lumMod val="75000"/>
                  </a:schemeClr>
                </a:solidFill>
              </a:rPr>
            </a:br>
            <a:endParaRPr sz="4400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5CB8"/>
              </a:buClr>
              <a:buSzPts val="5400"/>
              <a:buFont typeface="Calibri"/>
              <a:buNone/>
            </a:pPr>
            <a:r>
              <a:rPr lang="en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by Amanda Stiglbauer</a:t>
            </a:r>
            <a:br>
              <a:rPr lang="en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Blythewood High School</a:t>
            </a:r>
            <a:br>
              <a:rPr lang="en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Blythewood, SC</a:t>
            </a:r>
            <a:br>
              <a:rPr lang="en" sz="1440" dirty="0"/>
            </a:br>
            <a:r>
              <a:rPr lang="en" sz="1979" dirty="0">
                <a:solidFill>
                  <a:schemeClr val="dk1"/>
                </a:solidFill>
              </a:rPr>
              <a:t>March 15, 2021</a:t>
            </a:r>
            <a:br>
              <a:rPr lang="en" sz="144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979" u="sng" dirty="0">
                <a:solidFill>
                  <a:schemeClr val="hlink"/>
                </a:solidFill>
                <a:hlinkClick r:id="rId3"/>
              </a:rPr>
              <a:t>astiglbauer@richland2.org</a:t>
            </a:r>
            <a:r>
              <a:rPr lang="en" sz="1979" u="sng" dirty="0">
                <a:solidFill>
                  <a:schemeClr val="hlink"/>
                </a:solidFill>
              </a:rPr>
              <a:t> </a:t>
            </a:r>
            <a:endParaRPr sz="1979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2" y="38092"/>
            <a:ext cx="4581517" cy="375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992" y="3352792"/>
            <a:ext cx="3809993" cy="350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8185" y="0"/>
            <a:ext cx="4495792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6860" y="3352792"/>
            <a:ext cx="3000375" cy="350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5592" y="2438393"/>
            <a:ext cx="2933685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0"/>
          <p:cNvSpPr txBox="1"/>
          <p:nvPr/>
        </p:nvSpPr>
        <p:spPr>
          <a:xfrm>
            <a:off x="3886200" y="3429000"/>
            <a:ext cx="4206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975" y="1183663"/>
            <a:ext cx="6781375" cy="500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1"/>
          <p:cNvSpPr txBox="1"/>
          <p:nvPr/>
        </p:nvSpPr>
        <p:spPr>
          <a:xfrm>
            <a:off x="3886200" y="3429000"/>
            <a:ext cx="4206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425" y="1490950"/>
            <a:ext cx="7370375" cy="49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2"/>
          <p:cNvSpPr txBox="1">
            <a:spLocks noGrp="1"/>
          </p:cNvSpPr>
          <p:nvPr>
            <p:ph type="title"/>
          </p:nvPr>
        </p:nvSpPr>
        <p:spPr>
          <a:xfrm>
            <a:off x="685800" y="76200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400"/>
              <a:buFont typeface="Palatino"/>
              <a:buNone/>
            </a:pPr>
            <a:r>
              <a:rPr lang="en" sz="6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Palatino"/>
                <a:cs typeface="Calibri" panose="020F0502020204030204" pitchFamily="34" charset="0"/>
                <a:sym typeface="Palatino"/>
              </a:rPr>
              <a:t>DEMAND</a:t>
            </a:r>
            <a:endParaRPr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5" name="Google Shape;295;p62"/>
          <p:cNvSpPr txBox="1">
            <a:spLocks noGrp="1"/>
          </p:cNvSpPr>
          <p:nvPr>
            <p:ph type="body" idx="1"/>
          </p:nvPr>
        </p:nvSpPr>
        <p:spPr>
          <a:xfrm>
            <a:off x="0" y="1219200"/>
            <a:ext cx="46482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Arial"/>
              <a:buChar char="•"/>
            </a:pPr>
            <a:r>
              <a:rPr lang="en" sz="2800" b="1" i="0" u="none" strike="noStrike" cap="non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DEMAND</a:t>
            </a: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  The </a:t>
            </a:r>
            <a:r>
              <a:rPr lang="en" sz="2800" b="1" i="0" u="none" strike="noStrike" cap="non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WILLINGNESS</a:t>
            </a: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and </a:t>
            </a:r>
            <a:r>
              <a:rPr lang="en" sz="2800" b="1" i="0" u="none" strike="noStrike" cap="non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ABILITY</a:t>
            </a: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buy a product at a given price.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Arial"/>
              <a:buChar char="•"/>
            </a:pPr>
            <a:r>
              <a:rPr lang="en" sz="2800" b="1" i="0" u="none" strike="noStrike" cap="non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THE LAW OF DEMAND</a:t>
            </a: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The quantity demanded of a product varies </a:t>
            </a:r>
            <a:r>
              <a:rPr lang="en" sz="2800" b="1" i="0" u="none" strike="noStrike" cap="non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INVERSELY</a:t>
            </a: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its price.								</a:t>
            </a:r>
            <a:endParaRPr/>
          </a:p>
        </p:txBody>
      </p:sp>
      <p:sp>
        <p:nvSpPr>
          <p:cNvPr id="296" name="Google Shape;296;p62"/>
          <p:cNvSpPr/>
          <p:nvPr/>
        </p:nvSpPr>
        <p:spPr>
          <a:xfrm>
            <a:off x="6705600" y="2362200"/>
            <a:ext cx="6795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5400"/>
              <a:buFont typeface="Arial"/>
              <a:buNone/>
            </a:pPr>
            <a:r>
              <a:rPr lang="en" sz="54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7" name="Google Shape;297;p62"/>
          <p:cNvCxnSpPr/>
          <p:nvPr/>
        </p:nvCxnSpPr>
        <p:spPr>
          <a:xfrm>
            <a:off x="5410200" y="6096000"/>
            <a:ext cx="37338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8" name="Google Shape;298;p62"/>
          <p:cNvCxnSpPr/>
          <p:nvPr/>
        </p:nvCxnSpPr>
        <p:spPr>
          <a:xfrm>
            <a:off x="5410200" y="1143000"/>
            <a:ext cx="0" cy="49530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299" name="Google Shape;299;p62"/>
          <p:cNvSpPr txBox="1"/>
          <p:nvPr/>
        </p:nvSpPr>
        <p:spPr>
          <a:xfrm>
            <a:off x="3886200" y="3429000"/>
            <a:ext cx="4206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62"/>
          <p:cNvSpPr txBox="1"/>
          <p:nvPr/>
        </p:nvSpPr>
        <p:spPr>
          <a:xfrm>
            <a:off x="6858000" y="6338888"/>
            <a:ext cx="8382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62"/>
          <p:cNvSpPr txBox="1"/>
          <p:nvPr/>
        </p:nvSpPr>
        <p:spPr>
          <a:xfrm>
            <a:off x="4495800" y="1371600"/>
            <a:ext cx="755700" cy="47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2.00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1.75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1.50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1.25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1.00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.75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62"/>
          <p:cNvSpPr txBox="1"/>
          <p:nvPr/>
        </p:nvSpPr>
        <p:spPr>
          <a:xfrm>
            <a:off x="5334000" y="1295400"/>
            <a:ext cx="381000" cy="47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62"/>
          <p:cNvSpPr txBox="1"/>
          <p:nvPr/>
        </p:nvSpPr>
        <p:spPr>
          <a:xfrm>
            <a:off x="5597525" y="5867400"/>
            <a:ext cx="3546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  +   +   +   +   +   +   +   +   +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62"/>
          <p:cNvSpPr txBox="1"/>
          <p:nvPr/>
        </p:nvSpPr>
        <p:spPr>
          <a:xfrm>
            <a:off x="5546725" y="6132513"/>
            <a:ext cx="33591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1    2   3    4    5   6    7   8   9</a:t>
            </a: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62"/>
          <p:cNvSpPr/>
          <p:nvPr/>
        </p:nvSpPr>
        <p:spPr>
          <a:xfrm>
            <a:off x="6019800" y="25146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62"/>
          <p:cNvSpPr/>
          <p:nvPr/>
        </p:nvSpPr>
        <p:spPr>
          <a:xfrm>
            <a:off x="6477000" y="31242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62"/>
          <p:cNvSpPr/>
          <p:nvPr/>
        </p:nvSpPr>
        <p:spPr>
          <a:xfrm>
            <a:off x="7162800" y="36576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62"/>
          <p:cNvSpPr/>
          <p:nvPr/>
        </p:nvSpPr>
        <p:spPr>
          <a:xfrm>
            <a:off x="7696200" y="42672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62"/>
          <p:cNvSpPr/>
          <p:nvPr/>
        </p:nvSpPr>
        <p:spPr>
          <a:xfrm>
            <a:off x="8153400" y="48006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62"/>
          <p:cNvSpPr/>
          <p:nvPr/>
        </p:nvSpPr>
        <p:spPr>
          <a:xfrm>
            <a:off x="8534400" y="54102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62"/>
          <p:cNvSpPr/>
          <p:nvPr/>
        </p:nvSpPr>
        <p:spPr>
          <a:xfrm>
            <a:off x="5715000" y="20574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62"/>
          <p:cNvSpPr/>
          <p:nvPr/>
        </p:nvSpPr>
        <p:spPr>
          <a:xfrm>
            <a:off x="5257800" y="14478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3" name="Google Shape;313;p62"/>
          <p:cNvCxnSpPr/>
          <p:nvPr/>
        </p:nvCxnSpPr>
        <p:spPr>
          <a:xfrm>
            <a:off x="5334000" y="1600200"/>
            <a:ext cx="1295400" cy="16002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4" name="Google Shape;314;p62"/>
          <p:cNvCxnSpPr/>
          <p:nvPr/>
        </p:nvCxnSpPr>
        <p:spPr>
          <a:xfrm>
            <a:off x="6629400" y="3200400"/>
            <a:ext cx="609600" cy="6096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5" name="Google Shape;315;p62"/>
          <p:cNvCxnSpPr/>
          <p:nvPr/>
        </p:nvCxnSpPr>
        <p:spPr>
          <a:xfrm>
            <a:off x="7162800" y="3733800"/>
            <a:ext cx="609600" cy="6096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6" name="Google Shape;316;p62"/>
          <p:cNvCxnSpPr/>
          <p:nvPr/>
        </p:nvCxnSpPr>
        <p:spPr>
          <a:xfrm>
            <a:off x="7772400" y="4343400"/>
            <a:ext cx="533400" cy="6096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7" name="Google Shape;317;p62"/>
          <p:cNvCxnSpPr/>
          <p:nvPr/>
        </p:nvCxnSpPr>
        <p:spPr>
          <a:xfrm>
            <a:off x="8305800" y="4953000"/>
            <a:ext cx="304800" cy="5334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63"/>
          <p:cNvGrpSpPr/>
          <p:nvPr/>
        </p:nvGrpSpPr>
        <p:grpSpPr>
          <a:xfrm>
            <a:off x="1068678" y="1649438"/>
            <a:ext cx="4608441" cy="4262364"/>
            <a:chOff x="2338387" y="1504950"/>
            <a:chExt cx="4745100" cy="4324200"/>
          </a:xfrm>
        </p:grpSpPr>
        <p:cxnSp>
          <p:nvCxnSpPr>
            <p:cNvPr id="323" name="Google Shape;323;p63"/>
            <p:cNvCxnSpPr/>
            <p:nvPr/>
          </p:nvCxnSpPr>
          <p:spPr>
            <a:xfrm>
              <a:off x="2363787" y="1504950"/>
              <a:ext cx="0" cy="432420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4" name="Google Shape;324;p63"/>
            <p:cNvCxnSpPr/>
            <p:nvPr/>
          </p:nvCxnSpPr>
          <p:spPr>
            <a:xfrm>
              <a:off x="2338387" y="5802312"/>
              <a:ext cx="4745100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25" name="Google Shape;325;p63"/>
          <p:cNvSpPr txBox="1"/>
          <p:nvPr/>
        </p:nvSpPr>
        <p:spPr>
          <a:xfrm>
            <a:off x="5747298" y="6110288"/>
            <a:ext cx="4605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63"/>
          <p:cNvSpPr txBox="1"/>
          <p:nvPr/>
        </p:nvSpPr>
        <p:spPr>
          <a:xfrm flipH="1">
            <a:off x="345256" y="1828800"/>
            <a:ext cx="545400" cy="3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63"/>
          <p:cNvSpPr txBox="1"/>
          <p:nvPr/>
        </p:nvSpPr>
        <p:spPr>
          <a:xfrm>
            <a:off x="24541" y="1084113"/>
            <a:ext cx="23019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000" b="1" i="1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Price of Chocolate</a:t>
            </a:r>
            <a:endParaRPr sz="2000" b="0" i="1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63"/>
          <p:cNvSpPr txBox="1"/>
          <p:nvPr/>
        </p:nvSpPr>
        <p:spPr>
          <a:xfrm>
            <a:off x="1550624" y="6174982"/>
            <a:ext cx="38244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 b="1" i="1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Quantity of Chocolate</a:t>
            </a:r>
            <a:endParaRPr sz="1800" b="0" i="1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63"/>
          <p:cNvSpPr txBox="1"/>
          <p:nvPr/>
        </p:nvSpPr>
        <p:spPr>
          <a:xfrm>
            <a:off x="5539292" y="1066148"/>
            <a:ext cx="3580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Demand Schedule</a:t>
            </a:r>
            <a:endParaRPr sz="1800" b="0" i="0" u="none" strike="noStrike" cap="none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63"/>
          <p:cNvSpPr txBox="1"/>
          <p:nvPr/>
        </p:nvSpPr>
        <p:spPr>
          <a:xfrm>
            <a:off x="1400968" y="5964045"/>
            <a:ext cx="45291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1" name="Google Shape;331;p63"/>
          <p:cNvGraphicFramePr/>
          <p:nvPr>
            <p:extLst>
              <p:ext uri="{D42A27DB-BD31-4B8C-83A1-F6EECF244321}">
                <p14:modId xmlns:p14="http://schemas.microsoft.com/office/powerpoint/2010/main" val="1607683002"/>
              </p:ext>
            </p:extLst>
          </p:nvPr>
        </p:nvGraphicFramePr>
        <p:xfrm>
          <a:off x="6282409" y="1617700"/>
          <a:ext cx="2327275" cy="4173500"/>
        </p:xfrm>
        <a:graphic>
          <a:graphicData uri="http://schemas.openxmlformats.org/drawingml/2006/table">
            <a:tbl>
              <a:tblPr>
                <a:noFill/>
                <a:tableStyleId>{C54DBA18-0C14-4BC9-8199-BCAFDE3F3A71}</a:tableStyleId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" sz="2000" b="1" i="1" u="none" strike="noStrike" cap="none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 sz="1800" i="1" u="none" strike="noStrike" cap="none" dirty="0">
                        <a:solidFill>
                          <a:srgbClr val="0070C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" sz="2000" b="1" i="1" u="none" strike="noStrike" cap="none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 sz="1800" i="1" u="none" strike="noStrike" cap="none" dirty="0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" sz="2000" b="1" i="1" u="none" strike="noStrike" cap="none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 sz="1800" i="1" u="none" strike="noStrike" cap="none" dirty="0">
                        <a:solidFill>
                          <a:srgbClr val="0070C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 sz="1800" u="none" strike="noStrike" cap="none" dirty="0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 sz="1800" u="none" strike="noStrike" cap="none" dirty="0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2" name="Google Shape;332;p63"/>
          <p:cNvSpPr/>
          <p:nvPr/>
        </p:nvSpPr>
        <p:spPr>
          <a:xfrm rot="-359891">
            <a:off x="1731713" y="1784418"/>
            <a:ext cx="3657524" cy="365752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p63"/>
          <p:cNvSpPr/>
          <p:nvPr/>
        </p:nvSpPr>
        <p:spPr>
          <a:xfrm>
            <a:off x="1622642" y="2106612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p63"/>
          <p:cNvSpPr/>
          <p:nvPr/>
        </p:nvSpPr>
        <p:spPr>
          <a:xfrm>
            <a:off x="2096651" y="2740510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5" name="Google Shape;335;p63"/>
          <p:cNvSpPr/>
          <p:nvPr/>
        </p:nvSpPr>
        <p:spPr>
          <a:xfrm>
            <a:off x="2803957" y="3460750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6" name="Google Shape;336;p63"/>
          <p:cNvSpPr/>
          <p:nvPr/>
        </p:nvSpPr>
        <p:spPr>
          <a:xfrm>
            <a:off x="3860237" y="4303325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Google Shape;337;p63"/>
          <p:cNvSpPr/>
          <p:nvPr/>
        </p:nvSpPr>
        <p:spPr>
          <a:xfrm>
            <a:off x="5386892" y="5105400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p63"/>
          <p:cNvSpPr txBox="1"/>
          <p:nvPr/>
        </p:nvSpPr>
        <p:spPr>
          <a:xfrm>
            <a:off x="4581353" y="5209181"/>
            <a:ext cx="17634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64"/>
          <p:cNvGrpSpPr/>
          <p:nvPr/>
        </p:nvGrpSpPr>
        <p:grpSpPr>
          <a:xfrm>
            <a:off x="1068678" y="1649438"/>
            <a:ext cx="4608441" cy="4262364"/>
            <a:chOff x="2338387" y="1504950"/>
            <a:chExt cx="4745100" cy="4324200"/>
          </a:xfrm>
        </p:grpSpPr>
        <p:cxnSp>
          <p:nvCxnSpPr>
            <p:cNvPr id="344" name="Google Shape;344;p64"/>
            <p:cNvCxnSpPr/>
            <p:nvPr/>
          </p:nvCxnSpPr>
          <p:spPr>
            <a:xfrm>
              <a:off x="2363787" y="1504950"/>
              <a:ext cx="0" cy="432420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5" name="Google Shape;345;p64"/>
            <p:cNvCxnSpPr/>
            <p:nvPr/>
          </p:nvCxnSpPr>
          <p:spPr>
            <a:xfrm>
              <a:off x="2338387" y="5802312"/>
              <a:ext cx="4745100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6" name="Google Shape;346;p64"/>
          <p:cNvSpPr txBox="1"/>
          <p:nvPr/>
        </p:nvSpPr>
        <p:spPr>
          <a:xfrm>
            <a:off x="5747298" y="6110288"/>
            <a:ext cx="4605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64"/>
          <p:cNvSpPr txBox="1"/>
          <p:nvPr/>
        </p:nvSpPr>
        <p:spPr>
          <a:xfrm flipH="1">
            <a:off x="345256" y="1828800"/>
            <a:ext cx="545400" cy="3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64"/>
          <p:cNvSpPr txBox="1"/>
          <p:nvPr/>
        </p:nvSpPr>
        <p:spPr>
          <a:xfrm>
            <a:off x="24541" y="1084113"/>
            <a:ext cx="23019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000" b="1" i="1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Price of Chocolate</a:t>
            </a:r>
            <a:endParaRPr sz="2000" b="0" i="1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64"/>
          <p:cNvSpPr txBox="1"/>
          <p:nvPr/>
        </p:nvSpPr>
        <p:spPr>
          <a:xfrm>
            <a:off x="1550624" y="6174982"/>
            <a:ext cx="38244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 b="1" i="1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Quantity of Chocolate</a:t>
            </a:r>
            <a:endParaRPr sz="1800" b="0" i="1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64"/>
          <p:cNvSpPr txBox="1"/>
          <p:nvPr/>
        </p:nvSpPr>
        <p:spPr>
          <a:xfrm>
            <a:off x="5803275" y="1262939"/>
            <a:ext cx="3580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" sz="2400" b="1" i="1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Demand Schedule</a:t>
            </a:r>
            <a:endParaRPr sz="2400" b="0" i="1" u="none" strike="noStrike" cap="none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1" name="Google Shape;351;p64"/>
          <p:cNvSpPr txBox="1"/>
          <p:nvPr/>
        </p:nvSpPr>
        <p:spPr>
          <a:xfrm>
            <a:off x="1400968" y="5964045"/>
            <a:ext cx="45291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64"/>
          <p:cNvSpPr/>
          <p:nvPr/>
        </p:nvSpPr>
        <p:spPr>
          <a:xfrm rot="-359891">
            <a:off x="1731713" y="1784418"/>
            <a:ext cx="3657524" cy="365752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3" name="Google Shape;353;p64"/>
          <p:cNvSpPr/>
          <p:nvPr/>
        </p:nvSpPr>
        <p:spPr>
          <a:xfrm>
            <a:off x="1622642" y="2106612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" name="Google Shape;354;p64"/>
          <p:cNvSpPr/>
          <p:nvPr/>
        </p:nvSpPr>
        <p:spPr>
          <a:xfrm>
            <a:off x="2096651" y="2740510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5" name="Google Shape;355;p64"/>
          <p:cNvSpPr/>
          <p:nvPr/>
        </p:nvSpPr>
        <p:spPr>
          <a:xfrm>
            <a:off x="2803957" y="3460750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Google Shape;356;p64"/>
          <p:cNvSpPr/>
          <p:nvPr/>
        </p:nvSpPr>
        <p:spPr>
          <a:xfrm>
            <a:off x="3860237" y="4303325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7" name="Google Shape;357;p64"/>
          <p:cNvSpPr/>
          <p:nvPr/>
        </p:nvSpPr>
        <p:spPr>
          <a:xfrm>
            <a:off x="5386892" y="5105400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8" name="Google Shape;358;p64"/>
          <p:cNvSpPr txBox="1"/>
          <p:nvPr/>
        </p:nvSpPr>
        <p:spPr>
          <a:xfrm>
            <a:off x="4581353" y="5209181"/>
            <a:ext cx="17634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64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Change in Demand</a:t>
            </a:r>
            <a:endParaRPr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64"/>
          <p:cNvSpPr/>
          <p:nvPr/>
        </p:nvSpPr>
        <p:spPr>
          <a:xfrm rot="-359913">
            <a:off x="1458860" y="2855809"/>
            <a:ext cx="2666903" cy="266690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1" name="Google Shape;361;p64"/>
          <p:cNvSpPr/>
          <p:nvPr/>
        </p:nvSpPr>
        <p:spPr>
          <a:xfrm>
            <a:off x="1216102" y="2871489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2" name="Google Shape;362;p64"/>
          <p:cNvSpPr/>
          <p:nvPr/>
        </p:nvSpPr>
        <p:spPr>
          <a:xfrm>
            <a:off x="1724829" y="3552050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" name="Google Shape;363;p64"/>
          <p:cNvSpPr/>
          <p:nvPr/>
        </p:nvSpPr>
        <p:spPr>
          <a:xfrm rot="10800000" flipH="1">
            <a:off x="2667949" y="4429721"/>
            <a:ext cx="169500" cy="188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" name="Google Shape;364;p64"/>
          <p:cNvSpPr/>
          <p:nvPr/>
        </p:nvSpPr>
        <p:spPr>
          <a:xfrm>
            <a:off x="4181779" y="5338762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5" name="Google Shape;365;p64"/>
          <p:cNvSpPr/>
          <p:nvPr/>
        </p:nvSpPr>
        <p:spPr>
          <a:xfrm rot="10800000">
            <a:off x="2363149" y="3808267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66" name="Google Shape;366;p64"/>
          <p:cNvGraphicFramePr/>
          <p:nvPr>
            <p:extLst>
              <p:ext uri="{D42A27DB-BD31-4B8C-83A1-F6EECF244321}">
                <p14:modId xmlns:p14="http://schemas.microsoft.com/office/powerpoint/2010/main" val="929726639"/>
              </p:ext>
            </p:extLst>
          </p:nvPr>
        </p:nvGraphicFramePr>
        <p:xfrm>
          <a:off x="6424893" y="1790545"/>
          <a:ext cx="2327275" cy="4173500"/>
        </p:xfrm>
        <a:graphic>
          <a:graphicData uri="http://schemas.openxmlformats.org/drawingml/2006/table">
            <a:tbl>
              <a:tblPr>
                <a:noFill/>
                <a:tableStyleId>{C54DBA18-0C14-4BC9-8199-BCAFDE3F3A71}</a:tableStyleId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" sz="2000" b="1" i="1" u="none" strike="noStrike" cap="none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 sz="1800" i="1" u="none" strike="noStrike" cap="none" dirty="0">
                        <a:solidFill>
                          <a:srgbClr val="0070C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" sz="2000" b="1" i="1" u="none" strike="noStrike" cap="none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 sz="1800" i="1" u="none" strike="noStrike" cap="none" dirty="0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" sz="2000" b="1" i="1" u="none" strike="noStrike" cap="none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 sz="1800" i="1" u="none" strike="noStrike" cap="none" dirty="0">
                        <a:solidFill>
                          <a:srgbClr val="0070C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2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</a:t>
                      </a: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r>
                        <a:rPr lang="en" sz="28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 sz="1800" u="none" strike="noStrike" cap="none" dirty="0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67" name="Google Shape;367;p64"/>
          <p:cNvCxnSpPr/>
          <p:nvPr/>
        </p:nvCxnSpPr>
        <p:spPr>
          <a:xfrm rot="10800000" flipH="1">
            <a:off x="7562632" y="2736695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8" name="Google Shape;368;p64"/>
          <p:cNvCxnSpPr/>
          <p:nvPr/>
        </p:nvCxnSpPr>
        <p:spPr>
          <a:xfrm rot="10800000" flipH="1">
            <a:off x="7436130" y="3461092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9" name="Google Shape;369;p64"/>
          <p:cNvCxnSpPr/>
          <p:nvPr/>
        </p:nvCxnSpPr>
        <p:spPr>
          <a:xfrm rot="10800000" flipH="1">
            <a:off x="7410232" y="4124796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0" name="Google Shape;370;p64"/>
          <p:cNvCxnSpPr/>
          <p:nvPr/>
        </p:nvCxnSpPr>
        <p:spPr>
          <a:xfrm rot="10800000" flipH="1">
            <a:off x="7434367" y="48006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1" name="Google Shape;371;p64"/>
          <p:cNvCxnSpPr/>
          <p:nvPr/>
        </p:nvCxnSpPr>
        <p:spPr>
          <a:xfrm rot="10800000" flipH="1">
            <a:off x="7434367" y="5480544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5"/>
          <p:cNvSpPr txBox="1">
            <a:spLocks noGrp="1"/>
          </p:cNvSpPr>
          <p:nvPr>
            <p:ph type="ctrTitle"/>
          </p:nvPr>
        </p:nvSpPr>
        <p:spPr>
          <a:xfrm>
            <a:off x="685800" y="786074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Impact"/>
              <a:buNone/>
            </a:pPr>
            <a:r>
              <a:rPr lang="en" sz="2800" b="1" i="1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Impact"/>
                <a:cs typeface="Calibri" panose="020F0502020204030204" pitchFamily="34" charset="0"/>
                <a:sym typeface="Impact"/>
              </a:rPr>
              <a:t>Why is the demand curve downward sloping?</a:t>
            </a:r>
            <a:endParaRPr sz="2800" b="1" i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Google Shape;377;p65"/>
          <p:cNvSpPr txBox="1">
            <a:spLocks noGrp="1"/>
          </p:cNvSpPr>
          <p:nvPr>
            <p:ph type="subTitle" idx="1"/>
          </p:nvPr>
        </p:nvSpPr>
        <p:spPr>
          <a:xfrm>
            <a:off x="3143820" y="1754979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marR="0" lvl="0" indent="-609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ts val="2400"/>
              <a:buFont typeface="Arial"/>
              <a:buAutoNum type="arabicPeriod"/>
            </a:pPr>
            <a:r>
              <a:rPr lang="en" sz="2400" b="0" i="0" u="none" strike="noStrike" cap="none" dirty="0">
                <a:solidFill>
                  <a:srgbClr val="FF33CC"/>
                </a:solidFill>
                <a:latin typeface="Calibri"/>
                <a:ea typeface="Calibri"/>
                <a:cs typeface="Calibri"/>
                <a:sym typeface="Calibri"/>
              </a:rPr>
              <a:t>Income Effect</a:t>
            </a:r>
            <a:endParaRPr dirty="0"/>
          </a:p>
          <a:p>
            <a:pPr marL="609600" marR="0" lvl="0" indent="-6096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-P of a good falls, consumers can buy more of product with current income.</a:t>
            </a:r>
            <a:endParaRPr dirty="0"/>
          </a:p>
          <a:p>
            <a:pPr marL="609600" marR="0" lvl="0" indent="-6096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lang="en" sz="2400" b="0" i="0" u="none" strike="noStrike" cap="none" dirty="0">
                <a:solidFill>
                  <a:srgbClr val="33CC33"/>
                </a:solidFill>
                <a:latin typeface="Calibri"/>
                <a:ea typeface="Calibri"/>
                <a:cs typeface="Calibri"/>
                <a:sym typeface="Calibri"/>
              </a:rPr>
              <a:t>	Substitution Effect</a:t>
            </a:r>
            <a:endParaRPr dirty="0"/>
          </a:p>
          <a:p>
            <a:pPr marL="609600" marR="0" lvl="0" indent="-6096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-P of good falls, it becomes more attractive than other more expensive goods. Qd increases. </a:t>
            </a:r>
            <a:endParaRPr dirty="0"/>
          </a:p>
          <a:p>
            <a:pPr marL="609600" marR="0" lvl="0" indent="-6096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3333FF"/>
              </a:buClr>
              <a:buSzPts val="2400"/>
              <a:buFont typeface="Arial"/>
              <a:buAutoNum type="arabicPeriod" startAt="3"/>
            </a:pPr>
            <a:r>
              <a:rPr lang="en" sz="2400" b="0" i="0" u="none" strike="noStrike" cap="none" dirty="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Diminishing Marginal Utility</a:t>
            </a:r>
            <a:endParaRPr dirty="0"/>
          </a:p>
          <a:p>
            <a:pPr marL="609600" marR="0" lvl="0" indent="-6096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-the more of a good a consumer has, less marginal utility for an additional unit.</a:t>
            </a:r>
            <a:endParaRPr dirty="0"/>
          </a:p>
          <a:p>
            <a:pPr marL="609600" marR="0" lvl="0" indent="-4572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8" name="Google Shape;378;p65"/>
          <p:cNvCxnSpPr/>
          <p:nvPr/>
        </p:nvCxnSpPr>
        <p:spPr>
          <a:xfrm>
            <a:off x="990600" y="2057400"/>
            <a:ext cx="2895600" cy="35052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9" name="Google Shape;379;p65"/>
          <p:cNvCxnSpPr/>
          <p:nvPr/>
        </p:nvCxnSpPr>
        <p:spPr>
          <a:xfrm>
            <a:off x="533400" y="1676400"/>
            <a:ext cx="0" cy="43434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380" name="Google Shape;380;p65"/>
          <p:cNvCxnSpPr/>
          <p:nvPr/>
        </p:nvCxnSpPr>
        <p:spPr>
          <a:xfrm>
            <a:off x="533400" y="6019800"/>
            <a:ext cx="37338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81" name="Google Shape;381;p65"/>
          <p:cNvSpPr/>
          <p:nvPr/>
        </p:nvSpPr>
        <p:spPr>
          <a:xfrm>
            <a:off x="2590800" y="2057400"/>
            <a:ext cx="6795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382" name="Google Shape;382;p65"/>
          <p:cNvSpPr txBox="1"/>
          <p:nvPr/>
        </p:nvSpPr>
        <p:spPr>
          <a:xfrm>
            <a:off x="0" y="3200400"/>
            <a:ext cx="5508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folHlink"/>
                </a:solidFill>
                <a:latin typeface="Arial Black"/>
                <a:ea typeface="Arial Black"/>
                <a:cs typeface="Arial Black"/>
                <a:sym typeface="Arial Black"/>
              </a:rPr>
              <a:t>P</a:t>
            </a:r>
            <a:endParaRPr/>
          </a:p>
        </p:txBody>
      </p:sp>
      <p:sp>
        <p:nvSpPr>
          <p:cNvPr id="383" name="Google Shape;383;p65"/>
          <p:cNvSpPr txBox="1"/>
          <p:nvPr/>
        </p:nvSpPr>
        <p:spPr>
          <a:xfrm>
            <a:off x="1905000" y="6156325"/>
            <a:ext cx="6081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folHlink"/>
                </a:solidFill>
                <a:latin typeface="Arial Black"/>
                <a:ea typeface="Arial Black"/>
                <a:cs typeface="Arial Black"/>
                <a:sym typeface="Arial Black"/>
              </a:rPr>
              <a:t>Q</a:t>
            </a:r>
            <a:endParaRPr/>
          </a:p>
        </p:txBody>
      </p:sp>
      <p:sp>
        <p:nvSpPr>
          <p:cNvPr id="384" name="Google Shape;384;p65"/>
          <p:cNvSpPr/>
          <p:nvPr/>
        </p:nvSpPr>
        <p:spPr>
          <a:xfrm rot="2895524">
            <a:off x="838194" y="2743163"/>
            <a:ext cx="914283" cy="304694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65"/>
          <p:cNvSpPr/>
          <p:nvPr/>
        </p:nvSpPr>
        <p:spPr>
          <a:xfrm rot="3110883">
            <a:off x="1676412" y="3733825"/>
            <a:ext cx="914449" cy="304878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65"/>
          <p:cNvSpPr/>
          <p:nvPr/>
        </p:nvSpPr>
        <p:spPr>
          <a:xfrm rot="2931497">
            <a:off x="2514624" y="4724341"/>
            <a:ext cx="914240" cy="304681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6"/>
          <p:cNvSpPr txBox="1">
            <a:spLocks noGrp="1"/>
          </p:cNvSpPr>
          <p:nvPr>
            <p:ph type="title" idx="4294967295"/>
          </p:nvPr>
        </p:nvSpPr>
        <p:spPr>
          <a:xfrm>
            <a:off x="152400" y="8048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 between a change in demand and quantity demanded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66"/>
          <p:cNvSpPr txBox="1">
            <a:spLocks noGrp="1"/>
          </p:cNvSpPr>
          <p:nvPr>
            <p:ph type="body" idx="4294967295"/>
          </p:nvPr>
        </p:nvSpPr>
        <p:spPr>
          <a:xfrm>
            <a:off x="0" y="1600200"/>
            <a:ext cx="40386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ABF8E"/>
              </a:buClr>
              <a:buFont typeface="Arial"/>
              <a:buNone/>
            </a:pPr>
            <a:r>
              <a:rPr lang="en" sz="2000" b="1" i="0" u="sng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Quantity Demanded</a:t>
            </a:r>
            <a:endParaRPr dirty="0">
              <a:solidFill>
                <a:srgbClr val="0070C0"/>
              </a:solidFill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ABF8E"/>
              </a:buClr>
              <a:buSzPts val="2000"/>
              <a:buFont typeface="Arial"/>
              <a:buChar char="–"/>
            </a:pPr>
            <a:r>
              <a:rPr lang="en" sz="20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Only a change in PRICE can alter</a:t>
            </a:r>
            <a:endParaRPr dirty="0">
              <a:solidFill>
                <a:srgbClr val="0070C0"/>
              </a:solidFill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ABF8E"/>
              </a:buClr>
              <a:buSzPts val="2000"/>
              <a:buFont typeface="Arial"/>
              <a:buChar char="–"/>
            </a:pPr>
            <a:r>
              <a:rPr lang="en" sz="20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Movement along the SAME demand curve</a:t>
            </a:r>
            <a:endParaRPr sz="2000" b="0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66"/>
          <p:cNvSpPr txBox="1"/>
          <p:nvPr/>
        </p:nvSpPr>
        <p:spPr>
          <a:xfrm>
            <a:off x="4800600" y="1600200"/>
            <a:ext cx="3886200" cy="19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Demand</a:t>
            </a:r>
            <a:endParaRPr dirty="0">
              <a:solidFill>
                <a:srgbClr val="92D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-Outside factor, such as consumer tastes, changes in population, price of other goods</a:t>
            </a:r>
            <a:endParaRPr dirty="0">
              <a:solidFill>
                <a:srgbClr val="92D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-Shifts to a NEW demand curve (to the left or right)</a:t>
            </a:r>
            <a:endParaRPr sz="2000" dirty="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66" descr="data:image/jpeg;base64,/9j/4AAQSkZJRgABAQAAAQABAAD/2wCEAAkGBhQSERUREhQVExUWFRYXFRcWFRcYGxgYFxgXFRwVFxcYHSYeGRkkGhUXHy8gIygpLS0sFx8xNTAqNSYrLikBCQoKDgwOGg8PGjUlHSQ0LDU1MDUpLSwsKSwqLCk1KS00LCksLTQtKy8sLCwsKjA0LCoqKi0sLSwsLi8qLDQuLf/AABEIAMwA8QMBIgACEQEDEQH/xAAcAAEAAgMBAQEAAAAAAAAAAAAABQYDBAcCAQj/xABFEAACAQMCAwQFCQYEBAcAAAABAgMABBESIQUTMQYiQVEHMmGBkRQXI1JUYnGS0TM1QnKhshUkQ7EWc6LSJTRjgpSz4f/EABgBAQADAQAAAAAAAAAAAAAAAAABAgME/8QAKhEBAAIBAgQEBgMAAAAAAAAAAAECEQMxEiFBUWFxkdEEE4GxwfAioaL/2gAMAwEAAhEDEQA/AO40rFdTFUZlQyEDIRcAsfIFiAPeahbfjF5rAks0VCRnl3Su6gnGpkaNBgeOlj7M0E/SlKBVPg9J1qzqnQteS2hyQNJiDMZD9w4X8/sNXCqA3oatCveeQuY4kZ+7klJea0nT1nACH7ooLDY9urKZlWOdSW9UFXXPcaQEalHdKIzBuhCnBNeY+3tixVROvfUMp0vjBQygFtOkOUBYITqI8KiJPRVC8LxTTzSlkgjSQ6FaOO31aETQoGSrurMdzqNbM3o3gNxJMraVk3MfKhYK3K5AZHZC6ALg4B6qPaKDbtPSJYSusaXA1OVC5jlUEuNSd5lAGoAlcnvY2zQekSwIyJ87qABHKS2sMVKKE1OrBGwygg461Hn0YQkANLIR/ksjC7iyRo1Gw/iDnP8ATFfeE+jOKAwkSFuTIjIeVCjaY0kQI7ogL/tMknfKjpvkJWw7Z281yttEXctAk6uEbllHLAd/Gx7p64HhnIIHi87ZxJcT2wBaSC2M53wGwCxjB+sFMbH2SLWDgfYZbR4HimkxFbLbOpVCJURndSTjKkNIx7p32rA/o4hMrTmWYyvJO8jatmSdDE0Wj1QAmgAgZ+jWg27bt9aERB5VjkkjifQdR0mWPmqjOBpDlQcAkFsbCkfpDsGjMgnBUFB6kmomRS6aU06mBVSwIBGATUWvotjwqm4mKZgZ0xGA8lvGIopCQuRhVUkDYlAfPOj2h9GRMCrbvI7qLRP2iRMFtopYgyvobdubuNvZ5ELRxTtlBBaxXnfkimaJYzGjMTziAracZxvnz8ACSAdXhXpBtpZJ4nYQvDJOuH1AMkAVmkDFQowGyVzkDrXr/hRpeHQWkriKSJYDrgUaVkgKupRWGCupRsR0rSl9GULhhLLI+t7t32Rcm7RY2xgbY05Ht65oJ3h3aaC4jkkgfXyvXXSyMO7rGVcAjK4IOMEGoXhXpHidQ1xG1qHgiuIizCQSRykKunRvzNTKNGM94Yz4SPZ/smlrDJEGDmTZnEUUZwF0AERKoYgZOTncn8KhB6KYjCscs8srRxwRwuVi+iS3bUiqmnS2T62rOqglJfSNYKATcDcato5TgazF3wE7h5ilcNg528RWxF24s25eJv2raEJjkA16zHoclcRtrGnDYOaivmyi0sOYwLJCrFY4kBMNybsNpRQoJY6enQee9YLv0VRPOJ+fKCJ3nAKxsFZp/lPc1L3O93SRuygAmgmou3lk3MIuFHKVnkLK6gKjctiCyjVh+73c77daw8O7dwyW11dlWSK2llQkg6mESq2oIwVlJ1Y0nfNaM3owhZNBllGEmVSNIIMt2t8HG3VZEUAdCBvUhYdikW2ubaaR5xdSSySsQqHMqqp0hAAuNII8qDY4f2jJ0C6hNq0raYVZ1cudDSEdz1SFU5B8tia129IdiNP0/rLG4IjkKhZThGZguEBO3eIrBP2KkdY9d9O0kMgeKQpBlfo3iIK6MMWWQ5J3yARjxcK9HsMMMsBd5Emtordg2n1YldQwwPWPMJ9woNy67dWUZKvOoId0buudJjYI5YhcKodgpY4XO2angapcnotgxBpdsxRcp9ccUvNUuZWZhKhAdnZyWH1zVzAxtQfaUpQKUpQKUpQRfajhxuLSeFdYZ42UaGCNnyDHYe/Y9KpfB+DSfKorhre8NyJHM8zrBErq4VAhKSt9CiqMRqGyQD13rpFU3s528NxdPasiB1mlUqjMXjjjRSHlUjYlyVONs4A1bmguVKp/ZbtHNPxPiVtIQY7ZoBEAoBGtWLZPjuB1q4UClKUClKUClKUClKUClKUClKUClKUClKUClKUClKUClKUClKUClKUClKUGG7uNCM+ln0gnSgyzY8FBIyao/Zm6unvFjkSZYY2uCJmSYGfUzaRLrwoCgnHrZwunSKt3aDinya1muAusxRu4XONRUZAz4AnG9Uf0bcTVpXhN6XdXl0wRsGhdXAmLx6olkAUyMuC3VT1oMvYX99ca/ntv7Grodc87C/vrjX89t/Y1dDoFKjuJcdjgdFl1Ir5AkI+jDeCs38JPhnbbrUgDUZhEWiZxD7SlKlJSlKBSlKBSlKBSlKBSlKBSlKBSlKBSlKBSlKBSlKBSlKBSlKBXysd1IVRmHUKSPcCapnZTtVdvbxzXETOsrWqo+hYf2ygu2nUdUasQFYAFtXTbNBqdhf31xr+e2/sauh1znsPKBxrjOSBl7bGSBnuN0roUlyqnBZQfaQKBPArqUdQykYIIyCPIg1Xjw+ay71tme38bcnvoPOBj1H3G9xqwpOp6MDjrgg14+Wx/XT8w/WqzXKlqRbn17sPC+LxXCa4myAcMDsynxV1O6n2Gt2oPjHBUZhcRSC3nxtIMYcfVlXo6/wBR4GojiHpMhs0/z4MUg2HLBkSX70TD8RlTgjNREzHKVYvMTw29ek+y50qE4b2vguLT5Zb6po99kXL5HUaeuR5VJcO4lHPGJYmDqfEf7EeB9hq2Yzh0fLtw8eOW2fFs0pSpUKUpQKUpQKUpQKUpQKUpQKUpQKUpQKUpQKUpQKUpQfGXIwdwaxLZoEWMIoRNOlcDC6MacDoMYGPLFZWYAEnYDc1o8J47BdKXt5VlAxnSemRqGR1GQQR5igoXY7h0cnHOLtIisUktihIyVOhtx5dB8Kvl/wAAt521zQpIwGAWXJx5VTOwv7641/Pbf2NXQ6DSseDQwhlijSMN6wUYz4b1p/8AB1n9mi/IKmaUGle8GhmVUljR1X1QwyBtjb3VSPSP6Lre7tl5bJaclmkyF7mGADFgPYq7+yuiVGdpoGeznRAWZonAA8SQRigqHY7gMnBbcJ/5q3c8x5I1IeNiBklN9ceANxuPKp2XhQf/ADvD5FV27zAbxT+xwPVb7w3HjU/ZJiNARjCKMeWw2qGvOzzRuZ7JhE5OXiP7KX+YD1H+8vvrK1fr948jT1tX4e02pzid4/d48PRm4Z2njkJjlHyeZMB4pCAdzgFG6OpJ2IqZqn31pBxMrFPzLe4i35eVDj7ytjvptkEf0q2W64UKW1EAAk9TgdTjxNTSZnfbu6NW2hekX0Z5znMdvKffnG3PdkpSlaOcpSlApSlApSlApSlApSlApSlApSlApSlApSlBiuY9SMo6lSPiMVSrbsC0NtbxqBLMrWxnkkmcFRAmAsBCHSAcgbDus3iavVKDl3ZeWdeN8X5EcbgyW2vW5XA0NjGAc+NdA4pNcrp5EccnXVrkKY/DAOap3YQ/+M8a/wCZa/8A1v8AqK6FQR3DJrhtXPjjj+rocvn8cgYrSa8v87W9vj/nt/2VPUoI/iE1wEUwxxux9cO5UDbwIBzvURxPit7HbzyPFFHoiZlZJC51Dp3So261Z60+L2qywSRu2lXRlZvIEYzvQRUd/fFVZYIGBVSC0rKTlQd10nG/hUjzrjkauXHzvqazo6/Xxnp7K3LaMKiqDkBQAfMAYzWSgp/GeHXdyhV4IUdVYxSpO3MjfSdJU6R/FjIziuP+jq4v7TihkuzOkSuUumk1sgLA6dR6DJxg1+kKjbXhsYkuGyH5pXmIcEDCaNJHkR51GO26sxvNd0fecLkRzd2Lhi+GkiZsxzDHrK2+h8Yww2O2akODcejuAwGUkTaSJxh0PtHiPIjY1ES8DmsyZLHvxZy9qzbeZMLH1D7DtWLiEKcRjL2zci7j7uWyksX1kcLuVIzjqN8isMzXb07+Tr0fiKa8xpfEfxt0t794/wBR4xyW6laHA4ZUgjScq0irpZlJIbGwbJAOSMZ9ua363icxljevDaaxOcde5SlKlQpSlApSlApSlApSlApSlApSlApSlBEdsLZ5LC6jiBZ2t5lRV6lijAAe3NQdnwa4s+RHGzNrui8iwxlYUiZVVkAdnKAY1DvdS+PAVc6UHMOy80y8Z4xyY1kJltQwZ9GF5b94HByc42q88Xu7pSot4ElGO8Wk0YPkBjeql2F/fXGv57b+xq6HQRvCrm5Ytz4Y4hju6JNeT7dhitN7++ycWsJGdvp8HHmRpqepQR/ELi4VFMMSSOfWDSaQu3gcHO9QXHbm8e1nSS2jVTDICVm1n1TjC6RmrbWjxu/MFvLMACY0ZgD44GaCPN3dqEWK3R0CJhmm0n1Rnu6Tits3VzyC/JTneEfM7vX6+PKt+2l1Ireag/EZrJQVqPifEcjNnFjO+J98fCta3kuku7swwI4Z4iS8hTpEo7vdOR13q3VG8O4oZJriIgDkuig+YZA+/wAaD1w+4uGRjNEiOPUVZNQO3icDG9V3inDrydlkFvFDMvqTR3HeUeTDRh1+6dvwq5UqJiJ3RasWjEvzfwDjXFIuNJ8pklXVPplEhIjK53wD3QMdPdXeeMcVlt3V+VzLfH0hTJkQ59bR/EmMZxv1rFIwnuZ7SZFeIRRNgjxcuD/bt5VHm3ueH/s9d1aD/T6zQj7h/wBRR9XrVLzMeRXV+VfN68Vfr+Pv6xhZbG/jmQSROro3RlOR/wDh9lZ6pV7wZpyl1wuZIgzBpRqYJIykMAyKCA22D0JzvVzjJwM7HAyB50paZ3j2l1a2npRWt9K2Ynp1jz/Exv4bPVKUrRzFKUoFKUoFKUoFKUoFKUoFKUoMdxJpRm8lJ+AzVL7P+kbXbc+6QIGMAjMayASNMoJRVkAJ5ZPeYErjfOxFXZ0BBB3BGD+BrQm7O27wpA8KNHGFWNWGrSEwFCk7jAUfCg5/2V4usPHOLKyyNzJbYAohYDCH1iPVG/8AvV6vu0ixOUMNw+OrJCzL7iKqfYT99ca/ntv7GrodBH23GVeFpuXKoXPdaMhzjyXqa1LftWjsq8m5UscAtAwA/E+AqbpQQ3FO06QScsxTucA5jiLLv7R41hvbv5ZaXCRpLGTGyjmxlMkjwB61P1FdqZmSzuGUlWETkEdQQPCg0rPtUgVFMF0DhV/YPjOAOvlUjxTjiwFQ0cz6hn6ONnx+OOlbdmxMaE9dK5+ArNQRXDu0KzPoWOdTjOZImQfE+NQ9txgQXN0WjnYSSIQUhcjCoEO+N9x4VbaheC3DNc3isxIWWMKPIGJSQPeaDPd8eWOFZzHMysRhVjJcZ8SvUdK0bXtpHI6oIbldRABaBgAT5nwFWGlBV5eJrDezSGO4fVHGncgZhlNRyGHUd6piHjKtCZ+XKAM91oyHOPJOprSsWP8AiNwMnAhg28iTJU7QUe5uVMvOtI7i3nb1tUDiKXxxKvQH743Htqk9nfTnczcRjt5IYxFJJy9K51oc4znx+Fduqip2Js5OI3JMCKwjhdXTKsruXy6kdGyoOarjGykViuZqmr7i89rIzzKJLUnIkjU6oR5SJvqTx1DpvkeU3bXSyIHjYOrDKspyCPYRVfHEZrLu3WZoOguAO8g8p1Hh98beYFavE+GSQIbnhfe5m7QjDRPq/wBRBqARh1yux8qy4prz/rrHu7tG2l8Vik/wv6RPn2845T1xzlb6VpcHunkgR5UMchXvo3UMNj7sjI9hFbtbROYy5r1mlprPQpSlSqUpSgUpSgUpSgUpSg+MwAJOwG5rR4Tx2C6UvbyrKBjOk9MjUMjqMggjzFbVzHqRlHUqR8RiqTD6O2jtbdFbXOjWzSSSSkhTBHoAReWQ6LlsJhfWzqBoNfsL++uNfz239jV0OucdjIA/GONqc4LWwOCQd426EdKtcPY+FWDB58gg7zyEHHmCcEUE5Sofi/ZaK5cPI0oIGO5KyDH4A4pwzstFAWKNKdS6TqlZveMnY+2gmK0eOXMcdvK8y641Ql1xnI8sVHf8E2/nP/8AIl/7q8dtOCiazdVDsyIeWqs252ABAPe99BO2koZFZRgFVIB8iARWWofgHAEgQEGTU0ahg0jMAcDOAx238q1R2Ft8k6p985+nk8d/A0FiqL4ZexPPcJGpV0dBKcesxXY+3YYrJd8DjkiWFi+lcYxIwbbzYHJqD7K9nuTd3b4kC60EZZ2Ooadzue9vtk0FspULc9koXcuzTZY5OJ5APcAcCtq14HHHE0KmTS2ckyMW38mJyKDHbcVVryW3CYZI42L7bhicL57Y/rUpVP4d2MCX0kn0vLCRaCZWJZhksG3yyjbY7VL8W7KQ3D8yRpQcAdyVlGB7AcUEzUbbSQ/KpVXPO0RmTr6ve0ezzrDw3svFBr0NKda6TqlZtvMZOx9oqu2HZKI8QuEPO0LHCVPNkBLHOQWzlug28KC8kZ2NV6bgclsxlscaScvbMcRt5mM/6T/9J8qkuJcDjnChzIAnTRI6fEqRn3184ZwKOAsUMh1DB1yO/wANROKrNYlS1IspnFPThZW84t5UmV84lBQDlN4ht98ezNdBhmDqHU5VgCD5g7g1zXtT6DLe8uflAmki1Aa1wH1EDGrLdCcb1aOH8Ya10W14qxgAJFOu0TgDADZ/ZvgdDsfA0m2N0TeKY4vVZaUqNn46qSmIq+AUDOANKmTZQd87nbOMbipmYjdabRXdJUqPPH4MFuauAcdfEgsPxyFY59hr6OOQadfMXTnGfDOM7+QxvnpjenFHdHHXu36Vp/4vDqZeYuUBLZOMBcZJ/DIz+I86cN4ok4ZkzhXKZPiQAcj2d7x8qZhPFGcZblKUqVilKUClKUHPOwv7641/Pbf2NXQ6552F/fXGv57b+xq6HQKUpQKje0ly0dpPIh0ssTspHgQCQfjUlWnxeONoJFmOIyjBz0wpG5z+FBmsnJjQnclFJPtIFZqx24ARQvq6Rj8Mbf0rJQKh+EXjNc3aFiVjeMIPq5jDEfE1MVH2EUQmnaM5kZk5oz0IQBdvDu0EhSlKCEtJyeITpk6RBCQudslpMkD8APhU3UfDJD8pkCj6YRx6zj+AltO/46qkKBUVa37G9mhONCRRMNt8uXB38u6Klaj4LFBcyTBsuyRqy5GwUsQcdd9R+FBIUpSghOKzEXtmoJAYXGoZ2OEBGR44O9S1zbLIpR1DKwwVYZBHtFat5JEJ4A4+lPM5Rx0wvf8A+mt+grRsp7LeDVcWw6wk5kjH/osfWX7h9xrLbWkV2TcJMzROU1xgAd6Lor5GsYOMrt0FWCvgXFU4PRj8qNunb96eCvjs9FCq5c7OqqdK5OUkhVSQMt+2Jz7PxqPe1tpomAmkVQqE5jxlAnIEgDLhgOurfBqycTtS/LK7lJUfHmBlT78MT7qiYuzsixFC6uRCYIwqlQFYjLMSxJOw6YHd2G9UtXpEcmV9PHKK8v3xbM3ZhHzl235nTGxk5e428DGCPx3re4bw/lB8uXLuXYkAbkKuMDbGFFbaLgAeVfa0isRzdEadYnMQUpSrLlKUoFKUoOedhf31xr+e2/sauh1yzg/aO2seNcW+VTJBzDbFNeRqxG2SNum4+NWn50uF/bYPzH9KC1Uqq/Olwv7bB+Y/pT50uF/bYPzH9KC1VGdpoGeznRAWZonAA8SQRioj50uF/bYPzH9K1OLelbh6wSNDeQNIEYoMk5YDYYxQW+yTEaAjGEUY8thtWaqlB6VOGFVLXsAOBnvHrjfwr386XC/tsH5j+lBaqhuD2rLc3jspAeSMqfrARKuR781HfOlwv7bB+Y/pWjY+liwMs6yXkARWXlHJ3UoCfDfDZFBeKVVfnS4X9tg/Mf0p86XC/tsH5j+lBKW1i4vZpiO40MSqc+KlyRj/ANwqWqiW/pTsflUuq9h5PLj0d7bXl9Xh5aakfnS4X9tg/Mf0oLVUHZRn/EbhsHBhgAONjgyZwfeK0fnS4X9tg/Mf0rUh9LXDzPIhuoBGFQo+o94nVqHTwwPjQXWlVX50uF/bYPzH9KfOlwv7bB+Y/pQSnELF2u7aUDKRibUc9NaAD/apaqJeelOx+UQaL2HlYl5ve+6NGdvPNSPzpcL+2wfmP6UFqpVV+dLhf22D8x/SnzpcL+2wfmP6UFqpVV+dLhf22D8x/SnzpcL+2wfmP6UFqpWhwbjsF3HzbaVZU1FdSnIyMZH9R8a36BSlKBSlKBSlKDw0Ck5KgnzIFefky/VX4CstKDF8mX6q/AU+TL9VfgKy0oMXyZfqr8BVQ7ZcREUyo9wLGP5PLIsmmP6SVGUCPvqQ2FOeWN2z7KulYbu0SVDHIqujAhlYAgg7YINBBdmeIyTEpPDHGywW0hAG+qZGLBlIGnDIRjf8fAT3yZfqr8BXy0s0iRY0UKqgKB5AdBk71moIDtfPybUuhWLvxK8uhTyo3lRHlwQR3UJOTsOp2FV/g3aQ85YRLDcxPdvFFK+kPLGIonZkZQEcRyOyagDqOleuTV/IrStOCwxMzxxIjO2piqgZb62OgO/UdaDY+TL9VfgKwcQTRFI6RqzqjFV0jvMFJA95wK3KUHMrPtUY0eRLmK8AtEmkMgiVY5iw+gBTSFZ114jY6lMfjnB6LDEjKG0ruAfVHiM+IrH/AIPDzTPy05pXSXxuVzqw3nvvv0rcoNLiSaIZHjjVnWN2RdI3YKSB7ziuf2vbAwq8iSHiS/JY5W0xqeVOxPcZok+jTSGJRgWXR94V02tReExCYziNRKV0M4GCVznDee/nQe7eJWVW0ruoPqgdRnpXv5Mv1V+ArLSg5se0TibKzI83Ou0ls3ESrDFEkzRyMcBkH0cJMjNpbnbY2xcuzd2Li2jmZEDMDq0qunKsVOkhmBXK7EMQRgg4Nbd3wiGV0kkjVnjOUYjvKfYeuPZ0rbAxsKCI7RXnIiUxxxtJJLHFGG7q6pHCgsQCcAEnA3OMeNRNp2rVBOlzColtxMZDEAyMsSwvlNWCCVuE7p6EMM9M2XiPDo542ilUOjYyDkbghgQRuCCAQRuCBUHb+j21VTGwkkQvIwDyNkc0hnUupDyKzKpIkLeqvkKDAe29trkjWF2eOSKPCrGdZllaBdLatPrqQckEeNYJe2askrxWx0paLcB2CbFmdNDR6gdjGeh3wfZmZh7HWiOZFiwxZX9dyAySGZcAtgASEtgDGSfOvZ7J2uMcrA5ZiwHcAxsWJVgGwwy7EZzjJxigjoO2iIHM0TQItxLAHyhUmOMyajg5XUFIA88DqasNtdh4llIKBkV8NgFdQBw2NsjOKiOKdjoZgy4KrLNHLMBkiQxlWAAYlUJKLkqMkD31tceciMAdCd6iZxGWmnTjtFWe14jzCxAwoOAT4n2eyvcF8GYoRpYeHn+FRQTFvD7ZUJ95NeuMNplVhse7/vVqxlS/KeSdpXzNKhD7SlKBSlKBSlKBSlKBSlKBSlKBXlwcHGxxt+NeqUFFjtOIxoBEkgfu81pLiOXmOA/fRXJCRFiurGltOAqgjNebS84ozqDkLJI4GqNAVRC76hgbIwSONQ/e+lY+Aq+UoOcXj8VR1gzIxm6uioVz8mhVi74xEBKJNOnG+5zmpmzsb1RciYyzAwaYQskcZZlebGGXHLkZGjGrpt5irdSg52eCcQwuOf6q6v8AMqPo8sXt1GsnmE40yE50gZYHNSfZvht4lwGl5gj5DKRJOJAXyhjxhj3lUMrbbnJ1Nq2uNKCu8Xtr1jCYmCNjTKUI0jVPb6mVZMgkQibGQd/xqInHGdIwY9jFnSIiSDHl8hiFAWTu7HdcEb5q80oKCsXGNbMx2VpAugwAFGkiOQjbaxGsgQsT3iNWBmvAm40yS4wHUxr6sOM6ELGHVjUNRbJc4x6u9dBpQUK5tuLc2SRd8ZCAPEqYxPpKKc74aLPMz3gcHABEg8nE+TbYUCUIef8AsdJlwmC2+0Xr6tHezpxtVtpQUcQcXYZ5mjHQFbclu457+AQDzAgGn+FhnfOLfc2vMj0tscD3NWzSiYmYnMImytDp5UqnuHUpGcH8D50Fk0s2txpRegPU48TUtSkci08U5kpSlEP/2Q=="/>
          <p:cNvSpPr/>
          <p:nvPr/>
        </p:nvSpPr>
        <p:spPr>
          <a:xfrm>
            <a:off x="0" y="-942975"/>
            <a:ext cx="22956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66" descr="data:image/jpeg;base64,/9j/4AAQSkZJRgABAQAAAQABAAD/2wCEAAkGBhQSERUREhQVExUWFRYXFRcWFRcYGxgYFxgXFRwVFxcYHSYeGRkkGhUXHy8gIygpLS0sFx8xNTAqNSYrLikBCQoKDgwOGg8PGjUlHSQ0LDU1MDUpLSwsKSwqLCk1KS00LCksLTQtKy8sLCwsKjA0LCoqKi0sLSwsLi8qLDQuLf/AABEIAMwA8QMBIgACEQEDEQH/xAAcAAEAAgMBAQEAAAAAAAAAAAAABQYDBAcCAQj/xABFEAACAQMCAwQFCQYEBAcAAAABAgMABBESIQUTMQYiQVEHMmGBkRQXI1JUYnGS0TM1QnKhshUkQ7EWc6LSJTRjgpSz4f/EABgBAQADAQAAAAAAAAAAAAAAAAABAgME/8QAKhEBAAIBAgQEBgMAAAAAAAAAAAECEQMxEiFBUWFxkdEEE4GxwfAioaL/2gAMAwEAAhEDEQA/AO40rFdTFUZlQyEDIRcAsfIFiAPeahbfjF5rAks0VCRnl3Su6gnGpkaNBgeOlj7M0E/SlKBVPg9J1qzqnQteS2hyQNJiDMZD9w4X8/sNXCqA3oatCveeQuY4kZ+7klJea0nT1nACH7ooLDY9urKZlWOdSW9UFXXPcaQEalHdKIzBuhCnBNeY+3tixVROvfUMp0vjBQygFtOkOUBYITqI8KiJPRVC8LxTTzSlkgjSQ6FaOO31aETQoGSrurMdzqNbM3o3gNxJMraVk3MfKhYK3K5AZHZC6ALg4B6qPaKDbtPSJYSusaXA1OVC5jlUEuNSd5lAGoAlcnvY2zQekSwIyJ87qABHKS2sMVKKE1OrBGwygg461Hn0YQkANLIR/ksjC7iyRo1Gw/iDnP8ATFfeE+jOKAwkSFuTIjIeVCjaY0kQI7ogL/tMknfKjpvkJWw7Z281yttEXctAk6uEbllHLAd/Gx7p64HhnIIHi87ZxJcT2wBaSC2M53wGwCxjB+sFMbH2SLWDgfYZbR4HimkxFbLbOpVCJURndSTjKkNIx7p32rA/o4hMrTmWYyvJO8jatmSdDE0Wj1QAmgAgZ+jWg27bt9aERB5VjkkjifQdR0mWPmqjOBpDlQcAkFsbCkfpDsGjMgnBUFB6kmomRS6aU06mBVSwIBGATUWvotjwqm4mKZgZ0xGA8lvGIopCQuRhVUkDYlAfPOj2h9GRMCrbvI7qLRP2iRMFtopYgyvobdubuNvZ5ELRxTtlBBaxXnfkimaJYzGjMTziAracZxvnz8ACSAdXhXpBtpZJ4nYQvDJOuH1AMkAVmkDFQowGyVzkDrXr/hRpeHQWkriKSJYDrgUaVkgKupRWGCupRsR0rSl9GULhhLLI+t7t32Rcm7RY2xgbY05Ht65oJ3h3aaC4jkkgfXyvXXSyMO7rGVcAjK4IOMEGoXhXpHidQ1xG1qHgiuIizCQSRykKunRvzNTKNGM94Yz4SPZ/smlrDJEGDmTZnEUUZwF0AERKoYgZOTncn8KhB6KYjCscs8srRxwRwuVi+iS3bUiqmnS2T62rOqglJfSNYKATcDcato5TgazF3wE7h5ilcNg528RWxF24s25eJv2raEJjkA16zHoclcRtrGnDYOaivmyi0sOYwLJCrFY4kBMNybsNpRQoJY6enQee9YLv0VRPOJ+fKCJ3nAKxsFZp/lPc1L3O93SRuygAmgmou3lk3MIuFHKVnkLK6gKjctiCyjVh+73c77daw8O7dwyW11dlWSK2llQkg6mESq2oIwVlJ1Y0nfNaM3owhZNBllGEmVSNIIMt2t8HG3VZEUAdCBvUhYdikW2ubaaR5xdSSySsQqHMqqp0hAAuNII8qDY4f2jJ0C6hNq0raYVZ1cudDSEdz1SFU5B8tia129IdiNP0/rLG4IjkKhZThGZguEBO3eIrBP2KkdY9d9O0kMgeKQpBlfo3iIK6MMWWQ5J3yARjxcK9HsMMMsBd5Emtordg2n1YldQwwPWPMJ9woNy67dWUZKvOoId0buudJjYI5YhcKodgpY4XO2angapcnotgxBpdsxRcp9ccUvNUuZWZhKhAdnZyWH1zVzAxtQfaUpQKUpQKUpQRfajhxuLSeFdYZ42UaGCNnyDHYe/Y9KpfB+DSfKorhre8NyJHM8zrBErq4VAhKSt9CiqMRqGyQD13rpFU3s528NxdPasiB1mlUqjMXjjjRSHlUjYlyVONs4A1bmguVKp/ZbtHNPxPiVtIQY7ZoBEAoBGtWLZPjuB1q4UClKUClKUClKUClKUClKUClKUClKUClKUClKUClKUClKUClKUClKUClKUGG7uNCM+ln0gnSgyzY8FBIyao/Zm6unvFjkSZYY2uCJmSYGfUzaRLrwoCgnHrZwunSKt3aDinya1muAusxRu4XONRUZAz4AnG9Uf0bcTVpXhN6XdXl0wRsGhdXAmLx6olkAUyMuC3VT1oMvYX99ca/ntv7Grodc87C/vrjX89t/Y1dDoFKjuJcdjgdFl1Ir5AkI+jDeCs38JPhnbbrUgDUZhEWiZxD7SlKlJSlKBSlKBSlKBSlKBSlKBSlKBSlKBSlKBSlKBSlKBSlKBSlKBXysd1IVRmHUKSPcCapnZTtVdvbxzXETOsrWqo+hYf2ygu2nUdUasQFYAFtXTbNBqdhf31xr+e2/sauh1znsPKBxrjOSBl7bGSBnuN0roUlyqnBZQfaQKBPArqUdQykYIIyCPIg1Xjw+ay71tme38bcnvoPOBj1H3G9xqwpOp6MDjrgg14+Wx/XT8w/WqzXKlqRbn17sPC+LxXCa4myAcMDsynxV1O6n2Gt2oPjHBUZhcRSC3nxtIMYcfVlXo6/wBR4GojiHpMhs0/z4MUg2HLBkSX70TD8RlTgjNREzHKVYvMTw29ek+y50qE4b2vguLT5Zb6po99kXL5HUaeuR5VJcO4lHPGJYmDqfEf7EeB9hq2Yzh0fLtw8eOW2fFs0pSpUKUpQKUpQKUpQKUpQKUpQKUpQKUpQKUpQKUpQKUpQfGXIwdwaxLZoEWMIoRNOlcDC6MacDoMYGPLFZWYAEnYDc1o8J47BdKXt5VlAxnSemRqGR1GQQR5igoXY7h0cnHOLtIisUktihIyVOhtx5dB8Kvl/wAAt521zQpIwGAWXJx5VTOwv7641/Pbf2NXQ6DSseDQwhlijSMN6wUYz4b1p/8AB1n9mi/IKmaUGle8GhmVUljR1X1QwyBtjb3VSPSP6Lre7tl5bJaclmkyF7mGADFgPYq7+yuiVGdpoGeznRAWZonAA8SQRigqHY7gMnBbcJ/5q3c8x5I1IeNiBklN9ceANxuPKp2XhQf/ADvD5FV27zAbxT+xwPVb7w3HjU/ZJiNARjCKMeWw2qGvOzzRuZ7JhE5OXiP7KX+YD1H+8vvrK1fr948jT1tX4e02pzid4/d48PRm4Z2njkJjlHyeZMB4pCAdzgFG6OpJ2IqZqn31pBxMrFPzLe4i35eVDj7ytjvptkEf0q2W64UKW1EAAk9TgdTjxNTSZnfbu6NW2hekX0Z5znMdvKffnG3PdkpSlaOcpSlApSlApSlApSlApSlApSlApSlApSlApSlBiuY9SMo6lSPiMVSrbsC0NtbxqBLMrWxnkkmcFRAmAsBCHSAcgbDus3iavVKDl3ZeWdeN8X5EcbgyW2vW5XA0NjGAc+NdA4pNcrp5EccnXVrkKY/DAOap3YQ/+M8a/wCZa/8A1v8AqK6FQR3DJrhtXPjjj+rocvn8cgYrSa8v87W9vj/nt/2VPUoI/iE1wEUwxxux9cO5UDbwIBzvURxPit7HbzyPFFHoiZlZJC51Dp3So261Z60+L2qywSRu2lXRlZvIEYzvQRUd/fFVZYIGBVSC0rKTlQd10nG/hUjzrjkauXHzvqazo6/Xxnp7K3LaMKiqDkBQAfMAYzWSgp/GeHXdyhV4IUdVYxSpO3MjfSdJU6R/FjIziuP+jq4v7TihkuzOkSuUumk1sgLA6dR6DJxg1+kKjbXhsYkuGyH5pXmIcEDCaNJHkR51GO26sxvNd0fecLkRzd2Lhi+GkiZsxzDHrK2+h8Yww2O2akODcejuAwGUkTaSJxh0PtHiPIjY1ES8DmsyZLHvxZy9qzbeZMLH1D7DtWLiEKcRjL2zci7j7uWyksX1kcLuVIzjqN8isMzXb07+Tr0fiKa8xpfEfxt0t794/wBR4xyW6laHA4ZUgjScq0irpZlJIbGwbJAOSMZ9ua363icxljevDaaxOcde5SlKlQpSlApSlApSlApSlApSlApSlApSlBEdsLZ5LC6jiBZ2t5lRV6lijAAe3NQdnwa4s+RHGzNrui8iwxlYUiZVVkAdnKAY1DvdS+PAVc6UHMOy80y8Z4xyY1kJltQwZ9GF5b94HByc42q88Xu7pSot4ElGO8Wk0YPkBjeql2F/fXGv57b+xq6HQRvCrm5Ytz4Y4hju6JNeT7dhitN7++ycWsJGdvp8HHmRpqepQR/ELi4VFMMSSOfWDSaQu3gcHO9QXHbm8e1nSS2jVTDICVm1n1TjC6RmrbWjxu/MFvLMACY0ZgD44GaCPN3dqEWK3R0CJhmm0n1Rnu6Tits3VzyC/JTneEfM7vX6+PKt+2l1Ireag/EZrJQVqPifEcjNnFjO+J98fCta3kuku7swwI4Z4iS8hTpEo7vdOR13q3VG8O4oZJriIgDkuig+YZA+/wAaD1w+4uGRjNEiOPUVZNQO3icDG9V3inDrydlkFvFDMvqTR3HeUeTDRh1+6dvwq5UqJiJ3RasWjEvzfwDjXFIuNJ8pklXVPplEhIjK53wD3QMdPdXeeMcVlt3V+VzLfH0hTJkQ59bR/EmMZxv1rFIwnuZ7SZFeIRRNgjxcuD/bt5VHm3ueH/s9d1aD/T6zQj7h/wBRR9XrVLzMeRXV+VfN68Vfr+Pv6xhZbG/jmQSROro3RlOR/wDh9lZ6pV7wZpyl1wuZIgzBpRqYJIykMAyKCA22D0JzvVzjJwM7HAyB50paZ3j2l1a2npRWt9K2Ynp1jz/Exv4bPVKUrRzFKUoFKUoFKUoFKUoFKUoFKUoMdxJpRm8lJ+AzVL7P+kbXbc+6QIGMAjMayASNMoJRVkAJ5ZPeYErjfOxFXZ0BBB3BGD+BrQm7O27wpA8KNHGFWNWGrSEwFCk7jAUfCg5/2V4usPHOLKyyNzJbYAohYDCH1iPVG/8AvV6vu0ixOUMNw+OrJCzL7iKqfYT99ca/ntv7GrodBH23GVeFpuXKoXPdaMhzjyXqa1LftWjsq8m5UscAtAwA/E+AqbpQQ3FO06QScsxTucA5jiLLv7R41hvbv5ZaXCRpLGTGyjmxlMkjwB61P1FdqZmSzuGUlWETkEdQQPCg0rPtUgVFMF0DhV/YPjOAOvlUjxTjiwFQ0cz6hn6ONnx+OOlbdmxMaE9dK5+ArNQRXDu0KzPoWOdTjOZImQfE+NQ9txgQXN0WjnYSSIQUhcjCoEO+N9x4VbaheC3DNc3isxIWWMKPIGJSQPeaDPd8eWOFZzHMysRhVjJcZ8SvUdK0bXtpHI6oIbldRABaBgAT5nwFWGlBV5eJrDezSGO4fVHGncgZhlNRyGHUd6piHjKtCZ+XKAM91oyHOPJOprSsWP8AiNwMnAhg28iTJU7QUe5uVMvOtI7i3nb1tUDiKXxxKvQH743Htqk9nfTnczcRjt5IYxFJJy9K51oc4znx+Fduqip2Js5OI3JMCKwjhdXTKsruXy6kdGyoOarjGykViuZqmr7i89rIzzKJLUnIkjU6oR5SJvqTx1DpvkeU3bXSyIHjYOrDKspyCPYRVfHEZrLu3WZoOguAO8g8p1Hh98beYFavE+GSQIbnhfe5m7QjDRPq/wBRBqARh1yux8qy4prz/rrHu7tG2l8Vik/wv6RPn2845T1xzlb6VpcHunkgR5UMchXvo3UMNj7sjI9hFbtbROYy5r1mlprPQpSlSqUpSgUpSgUpSgUpSg+MwAJOwG5rR4Tx2C6UvbyrKBjOk9MjUMjqMggjzFbVzHqRlHUqR8RiqTD6O2jtbdFbXOjWzSSSSkhTBHoAReWQ6LlsJhfWzqBoNfsL++uNfz239jV0OucdjIA/GONqc4LWwOCQd426EdKtcPY+FWDB58gg7zyEHHmCcEUE5Sofi/ZaK5cPI0oIGO5KyDH4A4pwzstFAWKNKdS6TqlZveMnY+2gmK0eOXMcdvK8y641Ql1xnI8sVHf8E2/nP/8AIl/7q8dtOCiazdVDsyIeWqs252ABAPe99BO2koZFZRgFVIB8iARWWofgHAEgQEGTU0ahg0jMAcDOAx238q1R2Ft8k6p985+nk8d/A0FiqL4ZexPPcJGpV0dBKcesxXY+3YYrJd8DjkiWFi+lcYxIwbbzYHJqD7K9nuTd3b4kC60EZZ2Ooadzue9vtk0FspULc9koXcuzTZY5OJ5APcAcCtq14HHHE0KmTS2ckyMW38mJyKDHbcVVryW3CYZI42L7bhicL57Y/rUpVP4d2MCX0kn0vLCRaCZWJZhksG3yyjbY7VL8W7KQ3D8yRpQcAdyVlGB7AcUEzUbbSQ/KpVXPO0RmTr6ve0ezzrDw3svFBr0NKda6TqlZtvMZOx9oqu2HZKI8QuEPO0LHCVPNkBLHOQWzlug28KC8kZ2NV6bgclsxlscaScvbMcRt5mM/6T/9J8qkuJcDjnChzIAnTRI6fEqRn3184ZwKOAsUMh1DB1yO/wANROKrNYlS1IspnFPThZW84t5UmV84lBQDlN4ht98ezNdBhmDqHU5VgCD5g7g1zXtT6DLe8uflAmki1Aa1wH1EDGrLdCcb1aOH8Ya10W14qxgAJFOu0TgDADZ/ZvgdDsfA0m2N0TeKY4vVZaUqNn46qSmIq+AUDOANKmTZQd87nbOMbipmYjdabRXdJUqPPH4MFuauAcdfEgsPxyFY59hr6OOQadfMXTnGfDOM7+QxvnpjenFHdHHXu36Vp/4vDqZeYuUBLZOMBcZJ/DIz+I86cN4ok4ZkzhXKZPiQAcj2d7x8qZhPFGcZblKUqVilKUClKUHPOwv7641/Pbf2NXQ6552F/fXGv57b+xq6HQKUpQKje0ly0dpPIh0ssTspHgQCQfjUlWnxeONoJFmOIyjBz0wpG5z+FBmsnJjQnclFJPtIFZqx24ARQvq6Rj8Mbf0rJQKh+EXjNc3aFiVjeMIPq5jDEfE1MVH2EUQmnaM5kZk5oz0IQBdvDu0EhSlKCEtJyeITpk6RBCQudslpMkD8APhU3UfDJD8pkCj6YRx6zj+AltO/46qkKBUVa37G9mhONCRRMNt8uXB38u6Klaj4LFBcyTBsuyRqy5GwUsQcdd9R+FBIUpSghOKzEXtmoJAYXGoZ2OEBGR44O9S1zbLIpR1DKwwVYZBHtFat5JEJ4A4+lPM5Rx0wvf8A+mt+grRsp7LeDVcWw6wk5kjH/osfWX7h9xrLbWkV2TcJMzROU1xgAd6Lor5GsYOMrt0FWCvgXFU4PRj8qNunb96eCvjs9FCq5c7OqqdK5OUkhVSQMt+2Jz7PxqPe1tpomAmkVQqE5jxlAnIEgDLhgOurfBqycTtS/LK7lJUfHmBlT78MT7qiYuzsixFC6uRCYIwqlQFYjLMSxJOw6YHd2G9UtXpEcmV9PHKK8v3xbM3ZhHzl235nTGxk5e428DGCPx3re4bw/lB8uXLuXYkAbkKuMDbGFFbaLgAeVfa0isRzdEadYnMQUpSrLlKUoFKUoOedhf31xr+e2/sauh1yzg/aO2seNcW+VTJBzDbFNeRqxG2SNum4+NWn50uF/bYPzH9KC1Uqq/Olwv7bB+Y/pT50uF/bYPzH9KC1VGdpoGeznRAWZonAA8SQRioj50uF/bYPzH9K1OLelbh6wSNDeQNIEYoMk5YDYYxQW+yTEaAjGEUY8thtWaqlB6VOGFVLXsAOBnvHrjfwr386XC/tsH5j+lBaqhuD2rLc3jspAeSMqfrARKuR781HfOlwv7bB+Y/pWjY+liwMs6yXkARWXlHJ3UoCfDfDZFBeKVVfnS4X9tg/Mf0p86XC/tsH5j+lBKW1i4vZpiO40MSqc+KlyRj/ANwqWqiW/pTsflUuq9h5PLj0d7bXl9Xh5aakfnS4X9tg/Mf0oLVUHZRn/EbhsHBhgAONjgyZwfeK0fnS4X9tg/Mf0rUh9LXDzPIhuoBGFQo+o94nVqHTwwPjQXWlVX50uF/bYPzH9KfOlwv7bB+Y/pQSnELF2u7aUDKRibUc9NaAD/apaqJeelOx+UQaL2HlYl5ve+6NGdvPNSPzpcL+2wfmP6UFqpVV+dLhf22D8x/SnzpcL+2wfmP6UFqpVV+dLhf22D8x/SnzpcL+2wfmP6UFqpWhwbjsF3HzbaVZU1FdSnIyMZH9R8a36BSlKBSlKBSlKDw0Ck5KgnzIFefky/VX4CstKDF8mX6q/AU+TL9VfgKy0oMXyZfqr8BVQ7ZcREUyo9wLGP5PLIsmmP6SVGUCPvqQ2FOeWN2z7KulYbu0SVDHIqujAhlYAgg7YINBBdmeIyTEpPDHGywW0hAG+qZGLBlIGnDIRjf8fAT3yZfqr8BXy0s0iRY0UKqgKB5AdBk71moIDtfPybUuhWLvxK8uhTyo3lRHlwQR3UJOTsOp2FV/g3aQ85YRLDcxPdvFFK+kPLGIonZkZQEcRyOyagDqOleuTV/IrStOCwxMzxxIjO2piqgZb62OgO/UdaDY+TL9VfgKwcQTRFI6RqzqjFV0jvMFJA95wK3KUHMrPtUY0eRLmK8AtEmkMgiVY5iw+gBTSFZ114jY6lMfjnB6LDEjKG0ruAfVHiM+IrH/AIPDzTPy05pXSXxuVzqw3nvvv0rcoNLiSaIZHjjVnWN2RdI3YKSB7ziuf2vbAwq8iSHiS/JY5W0xqeVOxPcZok+jTSGJRgWXR94V02tReExCYziNRKV0M4GCVznDee/nQe7eJWVW0ruoPqgdRnpXv5Mv1V+ArLSg5se0TibKzI83Ou0ls3ESrDFEkzRyMcBkH0cJMjNpbnbY2xcuzd2Li2jmZEDMDq0qunKsVOkhmBXK7EMQRgg4Nbd3wiGV0kkjVnjOUYjvKfYeuPZ0rbAxsKCI7RXnIiUxxxtJJLHFGG7q6pHCgsQCcAEnA3OMeNRNp2rVBOlzColtxMZDEAyMsSwvlNWCCVuE7p6EMM9M2XiPDo542ilUOjYyDkbghgQRuCCAQRuCBUHb+j21VTGwkkQvIwDyNkc0hnUupDyKzKpIkLeqvkKDAe29trkjWF2eOSKPCrGdZllaBdLatPrqQckEeNYJe2askrxWx0paLcB2CbFmdNDR6gdjGeh3wfZmZh7HWiOZFiwxZX9dyAySGZcAtgASEtgDGSfOvZ7J2uMcrA5ZiwHcAxsWJVgGwwy7EZzjJxigjoO2iIHM0TQItxLAHyhUmOMyajg5XUFIA88DqasNtdh4llIKBkV8NgFdQBw2NsjOKiOKdjoZgy4KrLNHLMBkiQxlWAAYlUJKLkqMkD31tceciMAdCd6iZxGWmnTjtFWe14jzCxAwoOAT4n2eyvcF8GYoRpYeHn+FRQTFvD7ZUJ95NeuMNplVhse7/vVqxlS/KeSdpXzNKhD7SlKBSlKBSlKBSlKBSlKBSlKBXlwcHGxxt+NeqUFFjtOIxoBEkgfu81pLiOXmOA/fRXJCRFiurGltOAqgjNebS84ozqDkLJI4GqNAVRC76hgbIwSONQ/e+lY+Aq+UoOcXj8VR1gzIxm6uioVz8mhVi74xEBKJNOnG+5zmpmzsb1RciYyzAwaYQskcZZlebGGXHLkZGjGrpt5irdSg52eCcQwuOf6q6v8AMqPo8sXt1GsnmE40yE50gZYHNSfZvht4lwGl5gj5DKRJOJAXyhjxhj3lUMrbbnJ1Nq2uNKCu8Xtr1jCYmCNjTKUI0jVPb6mVZMgkQibGQd/xqInHGdIwY9jFnSIiSDHl8hiFAWTu7HdcEb5q80oKCsXGNbMx2VpAugwAFGkiOQjbaxGsgQsT3iNWBmvAm40yS4wHUxr6sOM6ELGHVjUNRbJc4x6u9dBpQUK5tuLc2SRd8ZCAPEqYxPpKKc74aLPMz3gcHABEg8nE+TbYUCUIef8AsdJlwmC2+0Xr6tHezpxtVtpQUcQcXYZ5mjHQFbclu457+AQDzAgGn+FhnfOLfc2vMj0tscD3NWzSiYmYnMImytDp5UqnuHUpGcH8D50Fk0s2txpRegPU48TUtSkci08U5kpSlEP/2Q=="/>
          <p:cNvSpPr/>
          <p:nvPr/>
        </p:nvSpPr>
        <p:spPr>
          <a:xfrm>
            <a:off x="152400" y="-790575"/>
            <a:ext cx="22956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376592"/>
            <a:ext cx="3581400" cy="303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400" y="3546119"/>
            <a:ext cx="3581400" cy="3034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1"/>
          <p:cNvSpPr txBox="1">
            <a:spLocks noGrp="1"/>
          </p:cNvSpPr>
          <p:nvPr>
            <p:ph type="title"/>
          </p:nvPr>
        </p:nvSpPr>
        <p:spPr>
          <a:xfrm>
            <a:off x="457199" y="7624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Calibri"/>
                <a:ea typeface="Calibri"/>
                <a:cs typeface="Calibri"/>
                <a:sym typeface="Calibri"/>
              </a:rPr>
              <a:t>EconEdLink Membership</a:t>
            </a:r>
            <a:endParaRPr/>
          </a:p>
        </p:txBody>
      </p:sp>
      <p:sp>
        <p:nvSpPr>
          <p:cNvPr id="199" name="Google Shape;199;p51"/>
          <p:cNvSpPr txBox="1"/>
          <p:nvPr/>
        </p:nvSpPr>
        <p:spPr>
          <a:xfrm>
            <a:off x="482538" y="2114894"/>
            <a:ext cx="8175300" cy="42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become an EconEdLink </a:t>
            </a:r>
            <a:r>
              <a:rPr lang="en" sz="18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</a:t>
            </a: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 a member, you will now be able to: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receive a professional development certificate via e-mail within 24 hours after viewing any webinar for a minimum of 45 minutes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 for upcoming webinars with a simple one-click process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download presentations, lesson plan materials and activities for each webinar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and view all webinars at your convenience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webinars to your EconEdLink dashboard for easy access to the event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access our new </a:t>
            </a:r>
            <a:r>
              <a:rPr lang="en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page </a:t>
            </a:r>
            <a:r>
              <a:rPr lang="en" sz="1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9"/>
          <p:cNvSpPr txBox="1">
            <a:spLocks noGrp="1"/>
          </p:cNvSpPr>
          <p:nvPr>
            <p:ph type="title"/>
          </p:nvPr>
        </p:nvSpPr>
        <p:spPr>
          <a:xfrm>
            <a:off x="244463" y="-258750"/>
            <a:ext cx="8799900" cy="1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ctr" rtl="0">
              <a:lnSpc>
                <a:spcPct val="120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DETERMINANTS OF DEMAND</a:t>
            </a:r>
            <a:endParaRPr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7" name="Google Shape;417;p69"/>
          <p:cNvSpPr txBox="1">
            <a:spLocks noGrp="1"/>
          </p:cNvSpPr>
          <p:nvPr>
            <p:ph type="body" idx="1"/>
          </p:nvPr>
        </p:nvSpPr>
        <p:spPr>
          <a:xfrm>
            <a:off x="549270" y="1189035"/>
            <a:ext cx="8266200" cy="5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342900" marR="0" lvl="0" indent="-2540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en" sz="3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Tastes </a:t>
            </a:r>
            <a:r>
              <a:rPr lang="en" sz="3200" b="1">
                <a:solidFill>
                  <a:schemeClr val="dk1"/>
                </a:solidFill>
              </a:rPr>
              <a:t>(preferences)</a:t>
            </a:r>
            <a:endParaRPr sz="3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560" y="2171678"/>
            <a:ext cx="2990835" cy="3581393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69"/>
          <p:cNvSpPr txBox="1"/>
          <p:nvPr/>
        </p:nvSpPr>
        <p:spPr>
          <a:xfrm>
            <a:off x="6781793" y="2659050"/>
            <a:ext cx="4368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 b="1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993" y="5943578"/>
            <a:ext cx="3733784" cy="30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600" y="1752593"/>
            <a:ext cx="304785" cy="4343377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9"/>
          <p:cNvSpPr txBox="1"/>
          <p:nvPr/>
        </p:nvSpPr>
        <p:spPr>
          <a:xfrm>
            <a:off x="4267193" y="3540105"/>
            <a:ext cx="3051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69"/>
          <p:cNvSpPr txBox="1"/>
          <p:nvPr/>
        </p:nvSpPr>
        <p:spPr>
          <a:xfrm>
            <a:off x="6019785" y="6130913"/>
            <a:ext cx="3447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600" y="47610"/>
            <a:ext cx="1219185" cy="76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518"/>
            <a:ext cx="9144000" cy="6838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1"/>
          <p:cNvSpPr txBox="1">
            <a:spLocks noGrp="1"/>
          </p:cNvSpPr>
          <p:nvPr>
            <p:ph type="title"/>
          </p:nvPr>
        </p:nvSpPr>
        <p:spPr>
          <a:xfrm>
            <a:off x="244463" y="-258750"/>
            <a:ext cx="8799900" cy="1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ctr" rtl="0">
              <a:lnSpc>
                <a:spcPct val="120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DETERMINANTS OF DEMAND</a:t>
            </a:r>
            <a:endParaRPr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6" name="Google Shape;436;p71"/>
          <p:cNvSpPr txBox="1">
            <a:spLocks noGrp="1"/>
          </p:cNvSpPr>
          <p:nvPr>
            <p:ph type="body" idx="1"/>
          </p:nvPr>
        </p:nvSpPr>
        <p:spPr>
          <a:xfrm>
            <a:off x="549270" y="1189035"/>
            <a:ext cx="8266200" cy="5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342900" marR="0" lvl="0" indent="-2540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en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3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astes</a:t>
            </a:r>
            <a:r>
              <a:rPr lang="en" sz="3200" b="1"/>
              <a:t> (preferences)</a:t>
            </a:r>
            <a:endParaRPr sz="3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540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en" sz="3200" b="1">
                <a:solidFill>
                  <a:srgbClr val="FF0000"/>
                </a:solidFill>
              </a:rPr>
              <a:t>I</a:t>
            </a:r>
            <a:r>
              <a:rPr lang="en" sz="3200" b="1"/>
              <a:t>ncome</a:t>
            </a:r>
            <a:endParaRPr sz="3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560" y="2171678"/>
            <a:ext cx="2990835" cy="3581393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71"/>
          <p:cNvSpPr txBox="1"/>
          <p:nvPr/>
        </p:nvSpPr>
        <p:spPr>
          <a:xfrm>
            <a:off x="6781793" y="2659050"/>
            <a:ext cx="4368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 b="1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993" y="5943578"/>
            <a:ext cx="3733784" cy="30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600" y="1752593"/>
            <a:ext cx="304785" cy="4343377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71"/>
          <p:cNvSpPr txBox="1"/>
          <p:nvPr/>
        </p:nvSpPr>
        <p:spPr>
          <a:xfrm>
            <a:off x="4267193" y="3540105"/>
            <a:ext cx="3051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71"/>
          <p:cNvSpPr txBox="1"/>
          <p:nvPr/>
        </p:nvSpPr>
        <p:spPr>
          <a:xfrm>
            <a:off x="6019785" y="6130913"/>
            <a:ext cx="3447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0"/>
            <a:ext cx="695324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7850" y="843975"/>
            <a:ext cx="9471850" cy="54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4"/>
          <p:cNvSpPr txBox="1">
            <a:spLocks noGrp="1"/>
          </p:cNvSpPr>
          <p:nvPr>
            <p:ph type="title"/>
          </p:nvPr>
        </p:nvSpPr>
        <p:spPr>
          <a:xfrm>
            <a:off x="244463" y="-258750"/>
            <a:ext cx="8799900" cy="1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ctr" rtl="0">
              <a:lnSpc>
                <a:spcPct val="120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DETERMINANTS OF DEMAND</a:t>
            </a:r>
            <a:endParaRPr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8" name="Google Shape;458;p74"/>
          <p:cNvSpPr txBox="1">
            <a:spLocks noGrp="1"/>
          </p:cNvSpPr>
          <p:nvPr>
            <p:ph type="body" idx="1"/>
          </p:nvPr>
        </p:nvSpPr>
        <p:spPr>
          <a:xfrm>
            <a:off x="87195" y="1116585"/>
            <a:ext cx="8266200" cy="5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342900" marR="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astes </a:t>
            </a:r>
            <a:r>
              <a:rPr lang="en" sz="2800" b="1">
                <a:solidFill>
                  <a:schemeClr val="dk1"/>
                </a:solidFill>
              </a:rPr>
              <a:t>(preferences)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I</a:t>
            </a:r>
            <a:r>
              <a:rPr lang="en" sz="2800" b="1"/>
              <a:t>ncome</a:t>
            </a:r>
            <a:endParaRPr sz="2800" b="1"/>
          </a:p>
          <a:p>
            <a:pPr marL="342900" marR="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M</a:t>
            </a:r>
            <a:r>
              <a:rPr lang="en" sz="2800" b="1"/>
              <a:t>arket Size </a:t>
            </a:r>
            <a:endParaRPr sz="2800" b="1"/>
          </a:p>
          <a:p>
            <a:pPr marL="342900" marR="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b="1"/>
              <a:t>(</a:t>
            </a: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of buyers) 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560" y="2171678"/>
            <a:ext cx="2990835" cy="3581393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74"/>
          <p:cNvSpPr txBox="1"/>
          <p:nvPr/>
        </p:nvSpPr>
        <p:spPr>
          <a:xfrm>
            <a:off x="6781793" y="2659050"/>
            <a:ext cx="4368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 b="1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080" y="5943578"/>
            <a:ext cx="3733784" cy="30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600" y="1752593"/>
            <a:ext cx="304785" cy="4343377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74"/>
          <p:cNvSpPr txBox="1"/>
          <p:nvPr/>
        </p:nvSpPr>
        <p:spPr>
          <a:xfrm>
            <a:off x="4267193" y="3540105"/>
            <a:ext cx="3051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74"/>
          <p:cNvSpPr txBox="1"/>
          <p:nvPr/>
        </p:nvSpPr>
        <p:spPr>
          <a:xfrm>
            <a:off x="6019785" y="6130913"/>
            <a:ext cx="3447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793" y="6095993"/>
            <a:ext cx="2514600" cy="76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000" y="167388"/>
            <a:ext cx="7455125" cy="65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6"/>
          <p:cNvSpPr txBox="1">
            <a:spLocks noGrp="1"/>
          </p:cNvSpPr>
          <p:nvPr>
            <p:ph type="title"/>
          </p:nvPr>
        </p:nvSpPr>
        <p:spPr>
          <a:xfrm>
            <a:off x="244463" y="-258750"/>
            <a:ext cx="8799900" cy="1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ctr" rtl="0">
              <a:lnSpc>
                <a:spcPct val="120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DETERMINANTS OF DEMAND</a:t>
            </a:r>
            <a:endParaRPr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6" name="Google Shape;476;p76"/>
          <p:cNvSpPr txBox="1">
            <a:spLocks noGrp="1"/>
          </p:cNvSpPr>
          <p:nvPr>
            <p:ph type="body" idx="1"/>
          </p:nvPr>
        </p:nvSpPr>
        <p:spPr>
          <a:xfrm>
            <a:off x="549270" y="1189035"/>
            <a:ext cx="8266200" cy="5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34290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T</a:t>
            </a:r>
            <a:r>
              <a:rPr lang="en" sz="2800" b="1">
                <a:solidFill>
                  <a:schemeClr val="dk1"/>
                </a:solidFill>
              </a:rPr>
              <a:t>astes (preferences)</a:t>
            </a:r>
            <a:endParaRPr sz="2800" b="1">
              <a:solidFill>
                <a:schemeClr val="dk1"/>
              </a:solidFill>
            </a:endParaRPr>
          </a:p>
          <a:p>
            <a:pPr marL="34290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I</a:t>
            </a:r>
            <a:r>
              <a:rPr lang="en" sz="2800" b="1">
                <a:solidFill>
                  <a:schemeClr val="dk1"/>
                </a:solidFill>
              </a:rPr>
              <a:t>ncome</a:t>
            </a:r>
            <a:endParaRPr sz="2800" b="1">
              <a:solidFill>
                <a:schemeClr val="dk1"/>
              </a:solidFill>
            </a:endParaRPr>
          </a:p>
          <a:p>
            <a:pPr marL="34290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M</a:t>
            </a:r>
            <a:r>
              <a:rPr lang="en" sz="2800" b="1">
                <a:solidFill>
                  <a:schemeClr val="dk1"/>
                </a:solidFill>
              </a:rPr>
              <a:t>arket Size </a:t>
            </a:r>
            <a:endParaRPr sz="2800" b="1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(Number of buyers) </a:t>
            </a:r>
            <a:endParaRPr sz="2800" b="1">
              <a:solidFill>
                <a:schemeClr val="dk1"/>
              </a:solidFill>
            </a:endParaRPr>
          </a:p>
          <a:p>
            <a:pPr marL="342900" lvl="0" indent="-22860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E</a:t>
            </a:r>
            <a:r>
              <a:rPr lang="en" sz="2800" b="1">
                <a:solidFill>
                  <a:schemeClr val="dk1"/>
                </a:solidFill>
              </a:rPr>
              <a:t>xpectations (of </a:t>
            </a:r>
            <a:endParaRPr sz="2800" b="1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Future price)</a:t>
            </a:r>
            <a:endParaRPr sz="2800" b="1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200" b="1"/>
          </a:p>
        </p:txBody>
      </p:sp>
      <p:pic>
        <p:nvPicPr>
          <p:cNvPr id="477" name="Google Shape;47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9760" y="1943100"/>
            <a:ext cx="2990835" cy="3581393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76"/>
          <p:cNvSpPr txBox="1"/>
          <p:nvPr/>
        </p:nvSpPr>
        <p:spPr>
          <a:xfrm>
            <a:off x="7238993" y="2430450"/>
            <a:ext cx="5637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 b="1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193" y="5715000"/>
            <a:ext cx="3733784" cy="30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7800" y="1523993"/>
            <a:ext cx="304785" cy="4343377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76"/>
          <p:cNvSpPr txBox="1"/>
          <p:nvPr/>
        </p:nvSpPr>
        <p:spPr>
          <a:xfrm>
            <a:off x="4724393" y="3311505"/>
            <a:ext cx="3051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6"/>
          <p:cNvSpPr txBox="1"/>
          <p:nvPr/>
        </p:nvSpPr>
        <p:spPr>
          <a:xfrm>
            <a:off x="6476985" y="5902313"/>
            <a:ext cx="3447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8"/>
          <p:cNvSpPr txBox="1">
            <a:spLocks noGrp="1"/>
          </p:cNvSpPr>
          <p:nvPr>
            <p:ph type="title"/>
          </p:nvPr>
        </p:nvSpPr>
        <p:spPr>
          <a:xfrm>
            <a:off x="244463" y="-258750"/>
            <a:ext cx="8799900" cy="1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ctr" rtl="0">
              <a:lnSpc>
                <a:spcPct val="120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DETERMINANTS OF DEMAND</a:t>
            </a:r>
            <a:endParaRPr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3" name="Google Shape;493;p78"/>
          <p:cNvSpPr txBox="1">
            <a:spLocks noGrp="1"/>
          </p:cNvSpPr>
          <p:nvPr>
            <p:ph type="body" idx="1"/>
          </p:nvPr>
        </p:nvSpPr>
        <p:spPr>
          <a:xfrm>
            <a:off x="549270" y="1189035"/>
            <a:ext cx="8266200" cy="5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34290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T</a:t>
            </a:r>
            <a:r>
              <a:rPr lang="en" sz="2800" b="1">
                <a:solidFill>
                  <a:schemeClr val="dk1"/>
                </a:solidFill>
              </a:rPr>
              <a:t>astes (preferences)</a:t>
            </a:r>
            <a:endParaRPr sz="2800" b="1">
              <a:solidFill>
                <a:schemeClr val="dk1"/>
              </a:solidFill>
            </a:endParaRPr>
          </a:p>
          <a:p>
            <a:pPr marL="34290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I</a:t>
            </a:r>
            <a:r>
              <a:rPr lang="en" sz="2800" b="1">
                <a:solidFill>
                  <a:schemeClr val="dk1"/>
                </a:solidFill>
              </a:rPr>
              <a:t>ncome</a:t>
            </a:r>
            <a:endParaRPr sz="2800" b="1">
              <a:solidFill>
                <a:schemeClr val="dk1"/>
              </a:solidFill>
            </a:endParaRPr>
          </a:p>
          <a:p>
            <a:pPr marL="34290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M</a:t>
            </a:r>
            <a:r>
              <a:rPr lang="en" sz="2800" b="1">
                <a:solidFill>
                  <a:schemeClr val="dk1"/>
                </a:solidFill>
              </a:rPr>
              <a:t>arket Size </a:t>
            </a:r>
            <a:endParaRPr sz="2800" b="1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(Number of buyers) </a:t>
            </a:r>
            <a:endParaRPr sz="2800" b="1">
              <a:solidFill>
                <a:schemeClr val="dk1"/>
              </a:solidFill>
            </a:endParaRPr>
          </a:p>
          <a:p>
            <a:pPr marL="342900" lvl="0" indent="-22860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E</a:t>
            </a:r>
            <a:r>
              <a:rPr lang="en" sz="2800" b="1">
                <a:solidFill>
                  <a:schemeClr val="dk1"/>
                </a:solidFill>
              </a:rPr>
              <a:t>xpectations (of </a:t>
            </a:r>
            <a:endParaRPr sz="2800" b="1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Future price)</a:t>
            </a:r>
            <a:endParaRPr sz="2800" b="1">
              <a:solidFill>
                <a:schemeClr val="dk1"/>
              </a:solidFill>
            </a:endParaRPr>
          </a:p>
          <a:p>
            <a:pPr marL="342900" lvl="0" indent="-22860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R</a:t>
            </a:r>
            <a:r>
              <a:rPr lang="en" sz="2800" b="1">
                <a:solidFill>
                  <a:schemeClr val="dk1"/>
                </a:solidFill>
              </a:rPr>
              <a:t>elated Goods </a:t>
            </a:r>
            <a:endParaRPr sz="2800" b="1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(Price of other goods)</a:t>
            </a:r>
            <a:r>
              <a:rPr lang="en" sz="3200" b="1">
                <a:solidFill>
                  <a:schemeClr val="dk1"/>
                </a:solidFill>
              </a:rPr>
              <a:t> </a:t>
            </a:r>
            <a:endParaRPr sz="3200" b="1"/>
          </a:p>
        </p:txBody>
      </p:sp>
      <p:pic>
        <p:nvPicPr>
          <p:cNvPr id="494" name="Google Shape;49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560" y="2171678"/>
            <a:ext cx="2990835" cy="358139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78"/>
          <p:cNvSpPr txBox="1"/>
          <p:nvPr/>
        </p:nvSpPr>
        <p:spPr>
          <a:xfrm>
            <a:off x="6781793" y="2659050"/>
            <a:ext cx="4368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 b="1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993" y="5943578"/>
            <a:ext cx="3733784" cy="30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600" y="1752593"/>
            <a:ext cx="304785" cy="4343377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78"/>
          <p:cNvSpPr txBox="1"/>
          <p:nvPr/>
        </p:nvSpPr>
        <p:spPr>
          <a:xfrm>
            <a:off x="4267193" y="3540105"/>
            <a:ext cx="3051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78"/>
          <p:cNvSpPr txBox="1"/>
          <p:nvPr/>
        </p:nvSpPr>
        <p:spPr>
          <a:xfrm>
            <a:off x="6019785" y="6130913"/>
            <a:ext cx="3447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2"/>
          <p:cNvSpPr txBox="1">
            <a:spLocks noGrp="1"/>
          </p:cNvSpPr>
          <p:nvPr>
            <p:ph type="title"/>
          </p:nvPr>
        </p:nvSpPr>
        <p:spPr>
          <a:xfrm>
            <a:off x="433551" y="10619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Calibri"/>
                <a:ea typeface="Calibri"/>
                <a:cs typeface="Calibri"/>
                <a:sym typeface="Calibri"/>
              </a:rPr>
              <a:t>Professional Development Certificate</a:t>
            </a:r>
            <a:endParaRPr sz="4000" b="1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52"/>
          <p:cNvSpPr txBox="1"/>
          <p:nvPr/>
        </p:nvSpPr>
        <p:spPr>
          <a:xfrm>
            <a:off x="588955" y="2359260"/>
            <a:ext cx="8175300" cy="28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earn your professional development certificate for this webinar, you must: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a minimum of 45-minutes and you will automatically receive a professional development </a:t>
            </a:r>
            <a:r>
              <a:rPr lang="en" sz="1800" b="1">
                <a:solidFill>
                  <a:srgbClr val="7A9900"/>
                </a:solidFill>
                <a:latin typeface="Arial"/>
                <a:ea typeface="Arial"/>
                <a:cs typeface="Arial"/>
                <a:sym typeface="Arial"/>
              </a:rPr>
              <a:t>certificate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e-mail within 24 hours.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Accessing resources: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easily download presentations, lesson plan materials, and activities for each webinar from </a:t>
            </a:r>
            <a:r>
              <a:rPr lang="en" sz="1600" b="1" i="1" u="sng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EconEdLink.org/professional-development/</a:t>
            </a:r>
            <a:endParaRPr sz="1600" b="1" i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00" y="2556225"/>
            <a:ext cx="3798500" cy="37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225" y="480250"/>
            <a:ext cx="4285099" cy="4285099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85"/>
          <p:cNvSpPr txBox="1"/>
          <p:nvPr/>
        </p:nvSpPr>
        <p:spPr>
          <a:xfrm>
            <a:off x="499800" y="577550"/>
            <a:ext cx="4975500" cy="1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</a:rPr>
              <a:t>T.I.M.E.R.</a:t>
            </a:r>
            <a:endParaRPr sz="6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9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Price of Related Goods</a:t>
            </a:r>
            <a:endParaRPr sz="3200" dirty="0"/>
          </a:p>
        </p:txBody>
      </p:sp>
      <p:sp>
        <p:nvSpPr>
          <p:cNvPr id="506" name="Google Shape;506;p79"/>
          <p:cNvSpPr txBox="1">
            <a:spLocks noGrp="1"/>
          </p:cNvSpPr>
          <p:nvPr>
            <p:ph type="body" idx="4294967295"/>
          </p:nvPr>
        </p:nvSpPr>
        <p:spPr>
          <a:xfrm>
            <a:off x="0" y="1600200"/>
            <a:ext cx="4916488" cy="4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en" sz="2400" b="1" u="sng" dirty="0"/>
              <a:t>Substitute Goods: </a:t>
            </a:r>
            <a:r>
              <a:rPr lang="en" sz="2400" b="1" u="sng" dirty="0">
                <a:solidFill>
                  <a:schemeClr val="accent3">
                    <a:lumMod val="75000"/>
                  </a:schemeClr>
                </a:solidFill>
              </a:rPr>
              <a:t>Competitors</a:t>
            </a:r>
            <a:endParaRPr sz="2400" b="1" u="sng" dirty="0">
              <a:solidFill>
                <a:schemeClr val="accent3">
                  <a:lumMod val="75000"/>
                </a:schemeClr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 dirty="0"/>
              <a:t>Price of one good goes up, demand for the other goes up. 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 dirty="0"/>
              <a:t>Ex: Price of Pepsi goes up, demand for Coke goes up.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 b="1" u="sng" dirty="0"/>
              <a:t>Complementary Goods: </a:t>
            </a:r>
            <a:r>
              <a:rPr lang="en" sz="2400" b="1" u="sng" dirty="0">
                <a:solidFill>
                  <a:schemeClr val="accent3">
                    <a:lumMod val="75000"/>
                  </a:schemeClr>
                </a:solidFill>
              </a:rPr>
              <a:t>Go together</a:t>
            </a:r>
            <a:endParaRPr sz="2400" b="1" u="sng" dirty="0">
              <a:solidFill>
                <a:schemeClr val="accent3">
                  <a:lumMod val="75000"/>
                </a:schemeClr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 dirty="0"/>
              <a:t>Price of one good goes up, demand for the other goes down.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 dirty="0"/>
              <a:t>Ex: Price of peanut butter goes up, demand for jelly goes down.</a:t>
            </a:r>
            <a:endParaRPr sz="2400" dirty="0"/>
          </a:p>
        </p:txBody>
      </p:sp>
      <p:pic>
        <p:nvPicPr>
          <p:cNvPr id="507" name="Google Shape;507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0100" y="1118794"/>
            <a:ext cx="1314300" cy="277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8700" y="1294675"/>
            <a:ext cx="2595600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9300" y="3890275"/>
            <a:ext cx="2857500" cy="2693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0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Income</a:t>
            </a:r>
            <a:endParaRPr sz="5400" dirty="0"/>
          </a:p>
        </p:txBody>
      </p:sp>
      <p:sp>
        <p:nvSpPr>
          <p:cNvPr id="516" name="Google Shape;516;p80"/>
          <p:cNvSpPr txBox="1">
            <a:spLocks noGrp="1"/>
          </p:cNvSpPr>
          <p:nvPr>
            <p:ph type="body" idx="4294967295"/>
          </p:nvPr>
        </p:nvSpPr>
        <p:spPr>
          <a:xfrm>
            <a:off x="0" y="1600200"/>
            <a:ext cx="4999038" cy="45259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" dirty="0"/>
              <a:t>As a person’s income rises, their demand for </a:t>
            </a: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NORMAL</a:t>
            </a:r>
            <a:r>
              <a:rPr lang="en" dirty="0"/>
              <a:t> goods also rises</a:t>
            </a:r>
          </a:p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endParaRPr dirty="0"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 dirty="0"/>
              <a:t>What about inferior goods?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n" dirty="0"/>
              <a:t>As income rises, demand for </a:t>
            </a: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INFERIOR</a:t>
            </a:r>
            <a:r>
              <a:rPr lang="en" dirty="0"/>
              <a:t> goods </a:t>
            </a: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DECREASES</a:t>
            </a:r>
            <a:endParaRPr dirty="0"/>
          </a:p>
        </p:txBody>
      </p:sp>
      <p:pic>
        <p:nvPicPr>
          <p:cNvPr id="517" name="Google Shape;51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6695" y="3649795"/>
            <a:ext cx="3382500" cy="274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014" y="1032973"/>
            <a:ext cx="2833862" cy="274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1"/>
          <p:cNvSpPr/>
          <p:nvPr/>
        </p:nvSpPr>
        <p:spPr>
          <a:xfrm>
            <a:off x="0" y="762000"/>
            <a:ext cx="4419600" cy="11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4" name="Google Shape;524;p81"/>
          <p:cNvCxnSpPr/>
          <p:nvPr/>
        </p:nvCxnSpPr>
        <p:spPr>
          <a:xfrm>
            <a:off x="5943600" y="1295400"/>
            <a:ext cx="2819400" cy="44958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5" name="Google Shape;525;p81"/>
          <p:cNvSpPr/>
          <p:nvPr/>
        </p:nvSpPr>
        <p:spPr>
          <a:xfrm>
            <a:off x="7543800" y="5181600"/>
            <a:ext cx="8382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3200" b="1" i="0" u="none" strike="noStrike" cap="none" baseline="-25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6" name="Google Shape;526;p81"/>
          <p:cNvCxnSpPr/>
          <p:nvPr/>
        </p:nvCxnSpPr>
        <p:spPr>
          <a:xfrm>
            <a:off x="4953000" y="6096000"/>
            <a:ext cx="41910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7" name="Google Shape;527;p81"/>
          <p:cNvCxnSpPr/>
          <p:nvPr/>
        </p:nvCxnSpPr>
        <p:spPr>
          <a:xfrm>
            <a:off x="4953000" y="1219200"/>
            <a:ext cx="0" cy="48768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528" name="Google Shape;528;p81"/>
          <p:cNvSpPr txBox="1"/>
          <p:nvPr/>
        </p:nvSpPr>
        <p:spPr>
          <a:xfrm>
            <a:off x="6743700" y="6019800"/>
            <a:ext cx="5334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en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9" name="Google Shape;529;p81"/>
          <p:cNvCxnSpPr/>
          <p:nvPr/>
        </p:nvCxnSpPr>
        <p:spPr>
          <a:xfrm>
            <a:off x="5105400" y="1828800"/>
            <a:ext cx="2438400" cy="40386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0" name="Google Shape;530;p81"/>
          <p:cNvSpPr/>
          <p:nvPr/>
        </p:nvSpPr>
        <p:spPr>
          <a:xfrm>
            <a:off x="8534400" y="5105400"/>
            <a:ext cx="8382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3200" b="1" i="0" u="none" strike="noStrike" cap="none" baseline="-25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81"/>
          <p:cNvSpPr/>
          <p:nvPr/>
        </p:nvSpPr>
        <p:spPr>
          <a:xfrm>
            <a:off x="0" y="0"/>
            <a:ext cx="3657600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81"/>
          <p:cNvSpPr txBox="1"/>
          <p:nvPr/>
        </p:nvSpPr>
        <p:spPr>
          <a:xfrm>
            <a:off x="-139225" y="1231294"/>
            <a:ext cx="45720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 Black"/>
              <a:buNone/>
            </a:pPr>
            <a:r>
              <a:rPr lang="en" sz="3600" b="1" i="0" u="none" strike="noStrike" cap="none" dirty="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" sz="2000" b="1" i="1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Kaushan Script"/>
                <a:cs typeface="Calibri" panose="020F0502020204030204" pitchFamily="34" charset="0"/>
                <a:sym typeface="Kaushan Script"/>
              </a:rPr>
              <a:t>Product</a:t>
            </a:r>
            <a:r>
              <a:rPr lang="en" sz="2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Kaushan Script"/>
                <a:cs typeface="Calibri" panose="020F0502020204030204" pitchFamily="34" charset="0"/>
                <a:sym typeface="Kaushan Script"/>
              </a:rPr>
              <a:t>:</a:t>
            </a:r>
            <a:r>
              <a:rPr lang="en" sz="2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  </a:t>
            </a:r>
            <a:r>
              <a:rPr lang="en" sz="2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Kaushan Script"/>
                <a:cs typeface="Calibri" panose="020F0502020204030204" pitchFamily="34" charset="0"/>
                <a:sym typeface="Kaushan Script"/>
              </a:rPr>
              <a:t>Summer Travel</a:t>
            </a:r>
            <a:endParaRPr sz="2000" b="0" i="0" u="none" strike="noStrike" cap="none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3" name="Google Shape;533;p81"/>
          <p:cNvSpPr txBox="1">
            <a:spLocks noGrp="1"/>
          </p:cNvSpPr>
          <p:nvPr>
            <p:ph type="title"/>
          </p:nvPr>
        </p:nvSpPr>
        <p:spPr>
          <a:xfrm>
            <a:off x="4816016" y="192182"/>
            <a:ext cx="4527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umans"/>
              <a:buNone/>
            </a:pPr>
            <a:r>
              <a:rPr lang="en" sz="4000" b="1" i="0" u="none" strike="noStrike" cap="none" dirty="0">
                <a:solidFill>
                  <a:schemeClr val="dk1"/>
                </a:solidFill>
                <a:latin typeface="Baumans"/>
                <a:ea typeface="Baumans"/>
                <a:cs typeface="Baumans"/>
                <a:sym typeface="Baumans"/>
              </a:rPr>
              <a:t> </a:t>
            </a:r>
            <a:br>
              <a:rPr lang="en" sz="4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4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	</a:t>
            </a:r>
            <a:r>
              <a:rPr lang="en" sz="2000" b="1" i="1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Kaushan Script"/>
                <a:cs typeface="Calibri" panose="020F0502020204030204" pitchFamily="34" charset="0"/>
                <a:sym typeface="Kaushan Script"/>
              </a:rPr>
              <a:t>Determinant</a:t>
            </a:r>
            <a:r>
              <a:rPr lang="en" sz="2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:  </a:t>
            </a:r>
            <a:r>
              <a:rPr lang="en" sz="2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Kaushan Script"/>
                <a:cs typeface="Calibri" panose="020F0502020204030204" pitchFamily="34" charset="0"/>
                <a:sym typeface="Kaushan Script"/>
              </a:rPr>
              <a:t>Income</a:t>
            </a:r>
            <a:endParaRPr sz="20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4" name="Google Shape;534;p81"/>
          <p:cNvSpPr txBox="1"/>
          <p:nvPr/>
        </p:nvSpPr>
        <p:spPr>
          <a:xfrm>
            <a:off x="4038600" y="1462213"/>
            <a:ext cx="914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4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81"/>
          <p:cNvSpPr/>
          <p:nvPr/>
        </p:nvSpPr>
        <p:spPr>
          <a:xfrm rot="10800000">
            <a:off x="6599247" y="36576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6" name="Google Shape;536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057400"/>
            <a:ext cx="4419600" cy="413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2"/>
          <p:cNvSpPr txBox="1">
            <a:spLocks noGrp="1"/>
          </p:cNvSpPr>
          <p:nvPr>
            <p:ph type="title"/>
          </p:nvPr>
        </p:nvSpPr>
        <p:spPr>
          <a:xfrm>
            <a:off x="83198" y="914401"/>
            <a:ext cx="4450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000" i="1" dirty="0"/>
              <a:t>Products</a:t>
            </a:r>
            <a:r>
              <a:rPr lang="en" sz="2000" dirty="0"/>
              <a:t>: Disinfectants &amp; TP</a:t>
            </a:r>
            <a:endParaRPr sz="2000" dirty="0"/>
          </a:p>
        </p:txBody>
      </p:sp>
      <p:pic>
        <p:nvPicPr>
          <p:cNvPr id="542" name="Google Shape;542;p82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42" y="2057401"/>
            <a:ext cx="4580339" cy="37400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3" name="Google Shape;543;p82"/>
          <p:cNvCxnSpPr/>
          <p:nvPr/>
        </p:nvCxnSpPr>
        <p:spPr>
          <a:xfrm>
            <a:off x="4884575" y="6357257"/>
            <a:ext cx="41910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4" name="Google Shape;544;p82"/>
          <p:cNvCxnSpPr/>
          <p:nvPr/>
        </p:nvCxnSpPr>
        <p:spPr>
          <a:xfrm>
            <a:off x="4884575" y="1524000"/>
            <a:ext cx="0" cy="48768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545" name="Google Shape;545;p82"/>
          <p:cNvCxnSpPr/>
          <p:nvPr/>
        </p:nvCxnSpPr>
        <p:spPr>
          <a:xfrm>
            <a:off x="5975868" y="1600201"/>
            <a:ext cx="2819400" cy="44958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6" name="Google Shape;546;p82"/>
          <p:cNvCxnSpPr/>
          <p:nvPr/>
        </p:nvCxnSpPr>
        <p:spPr>
          <a:xfrm>
            <a:off x="5151277" y="2057401"/>
            <a:ext cx="2438400" cy="40386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7" name="Google Shape;547;p82"/>
          <p:cNvSpPr/>
          <p:nvPr/>
        </p:nvSpPr>
        <p:spPr>
          <a:xfrm>
            <a:off x="8610601" y="5402262"/>
            <a:ext cx="8382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3200" b="1" i="0" u="none" strike="noStrike" cap="none" baseline="-25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82"/>
          <p:cNvSpPr/>
          <p:nvPr/>
        </p:nvSpPr>
        <p:spPr>
          <a:xfrm>
            <a:off x="7513478" y="5538334"/>
            <a:ext cx="8382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3200" b="1" i="0" u="none" strike="noStrike" cap="none" baseline="-25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82"/>
          <p:cNvSpPr/>
          <p:nvPr/>
        </p:nvSpPr>
        <p:spPr>
          <a:xfrm>
            <a:off x="6593027" y="35814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0" name="Google Shape;550;p82"/>
          <p:cNvSpPr txBox="1"/>
          <p:nvPr/>
        </p:nvSpPr>
        <p:spPr>
          <a:xfrm>
            <a:off x="5548508" y="858450"/>
            <a:ext cx="3062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1" u="none" strike="noStrike" cap="none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Determinant</a:t>
            </a:r>
            <a:r>
              <a:rPr lang="en" sz="2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Expectations </a:t>
            </a:r>
            <a:endParaRPr sz="2000" b="0" i="0" u="none" strike="noStrike" cap="none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82"/>
          <p:cNvSpPr txBox="1"/>
          <p:nvPr/>
        </p:nvSpPr>
        <p:spPr>
          <a:xfrm>
            <a:off x="4169392" y="3328697"/>
            <a:ext cx="914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4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82"/>
          <p:cNvSpPr txBox="1"/>
          <p:nvPr/>
        </p:nvSpPr>
        <p:spPr>
          <a:xfrm>
            <a:off x="6713375" y="6202363"/>
            <a:ext cx="5334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en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3"/>
          <p:cNvSpPr txBox="1">
            <a:spLocks noGrp="1"/>
          </p:cNvSpPr>
          <p:nvPr>
            <p:ph type="title"/>
          </p:nvPr>
        </p:nvSpPr>
        <p:spPr>
          <a:xfrm>
            <a:off x="457200" y="9051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5500" dirty="0"/>
              <a:t>Demand Cartoons</a:t>
            </a:r>
            <a:endParaRPr sz="5500" dirty="0"/>
          </a:p>
        </p:txBody>
      </p:sp>
      <p:sp>
        <p:nvSpPr>
          <p:cNvPr id="558" name="Google Shape;558;p83"/>
          <p:cNvSpPr txBox="1">
            <a:spLocks noGrp="1"/>
          </p:cNvSpPr>
          <p:nvPr>
            <p:ph type="body" idx="1"/>
          </p:nvPr>
        </p:nvSpPr>
        <p:spPr>
          <a:xfrm>
            <a:off x="0" y="1792721"/>
            <a:ext cx="9144000" cy="4328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Go to </a:t>
            </a:r>
            <a:r>
              <a:rPr lang="en" sz="2400" u="sng" dirty="0">
                <a:latin typeface="Calibri"/>
                <a:ea typeface="Calibri"/>
                <a:cs typeface="Calibri"/>
                <a:sym typeface="Calibri"/>
              </a:rPr>
              <a:t>cartoonstock.com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 or any other political cartoon site</a:t>
            </a:r>
            <a:endParaRPr sz="2400" u="sng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Find cartoons that illustrate </a:t>
            </a:r>
            <a:r>
              <a:rPr lang="en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THREE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 (different) determinants of demand </a:t>
            </a:r>
            <a:r>
              <a:rPr lang="en" sz="2400" i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(you should have a total of three cartoons, one for each determinant)</a:t>
            </a:r>
            <a:endParaRPr i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Copy and paste the cartoon to a Google Slides presentation </a:t>
            </a:r>
            <a:r>
              <a:rPr lang="en" sz="2400" i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(one slide per cartoon)</a:t>
            </a:r>
            <a:endParaRPr i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Show </a:t>
            </a:r>
            <a:r>
              <a:rPr lang="en" sz="2400" i="1" dirty="0"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 determinant shifts the demand curve and tell what the product is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Draw graph to show </a:t>
            </a:r>
            <a:r>
              <a:rPr lang="en" sz="2400" i="1" dirty="0"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 the demand curve shifts</a:t>
            </a:r>
            <a:endParaRPr sz="2400" dirty="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Presentation should be three slides 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total</a:t>
            </a:r>
            <a:r>
              <a:rPr lang="en" sz="24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 i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(one slide for each cartoon, graph, explanation)</a:t>
            </a:r>
            <a:endParaRPr i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Here are some examples</a:t>
            </a:r>
            <a:r>
              <a:rPr lang="en" sz="2400" i="1" dirty="0">
                <a:latin typeface="Calibri"/>
                <a:ea typeface="Calibri"/>
                <a:cs typeface="Calibri"/>
                <a:sym typeface="Calibri"/>
              </a:rPr>
              <a:t>… </a:t>
            </a:r>
            <a:r>
              <a:rPr lang="en" sz="2400" i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(your product should look very similar to this)</a:t>
            </a:r>
            <a:endParaRPr sz="2400" i="1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4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Got Yours?</a:t>
            </a:r>
            <a:endParaRPr/>
          </a:p>
        </p:txBody>
      </p:sp>
      <p:sp>
        <p:nvSpPr>
          <p:cNvPr id="565" name="Google Shape;565;p84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566" name="Google Shape;566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152525"/>
            <a:ext cx="8034350" cy="4978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6"/>
          <p:cNvSpPr txBox="1">
            <a:spLocks noGrp="1"/>
          </p:cNvSpPr>
          <p:nvPr>
            <p:ph type="ctrTitle"/>
          </p:nvPr>
        </p:nvSpPr>
        <p:spPr>
          <a:xfrm>
            <a:off x="756139" y="1145686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latin typeface="Calibri"/>
                <a:ea typeface="Calibri"/>
                <a:cs typeface="Calibri"/>
                <a:sym typeface="Calibri"/>
              </a:rPr>
              <a:t>Thank You to Our Sponsors!</a:t>
            </a:r>
            <a:endParaRPr sz="5400"/>
          </a:p>
        </p:txBody>
      </p:sp>
      <p:sp>
        <p:nvSpPr>
          <p:cNvPr id="579" name="Google Shape;579;p8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/>
          </a:p>
        </p:txBody>
      </p:sp>
      <p:pic>
        <p:nvPicPr>
          <p:cNvPr id="580" name="Google Shape;580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8479" y="2622632"/>
            <a:ext cx="2378111" cy="237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16" y="2690224"/>
            <a:ext cx="4725800" cy="13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831" y="5899538"/>
            <a:ext cx="621792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86"/>
          <p:cNvSpPr/>
          <p:nvPr/>
        </p:nvSpPr>
        <p:spPr>
          <a:xfrm>
            <a:off x="4450813" y="3244334"/>
            <a:ext cx="24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4" name="Google Shape;584;p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4015" y="3811687"/>
            <a:ext cx="190500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86" descr="A picture containing draw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7274" y="5243613"/>
            <a:ext cx="1188720" cy="11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794"/>
          <a:stretch/>
        </p:blipFill>
        <p:spPr>
          <a:xfrm>
            <a:off x="3761072" y="917488"/>
            <a:ext cx="5382927" cy="10663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5520690"/>
            <a:ext cx="9143999" cy="48006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14847" r="8883" b="16305"/>
          <a:stretch/>
        </p:blipFill>
        <p:spPr>
          <a:xfrm>
            <a:off x="0" y="1968968"/>
            <a:ext cx="9144000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4" y="1105431"/>
            <a:ext cx="3420644" cy="463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164" y="1568715"/>
            <a:ext cx="23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rgbClr val="0873BB"/>
                </a:solidFill>
                <a:latin typeface="Arial" charset="0"/>
                <a:ea typeface="Arial" charset="0"/>
                <a:cs typeface="Arial" charset="0"/>
              </a:rPr>
              <a:t>We’ve gone Virtual!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644" y="2194443"/>
            <a:ext cx="2625278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Teach Economics?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students may have what it takes to compete in the nation’s only high school economics competition!</a:t>
            </a:r>
          </a:p>
          <a:p>
            <a:pPr>
              <a:lnSpc>
                <a:spcPts val="1350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Why Play?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 team learning experience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Great for college applications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 other challenge like this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Online participation makes access easy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Chance for cash prizes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3785" y="2092651"/>
            <a:ext cx="3217233" cy="3672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How it Works</a:t>
            </a: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register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Teachers enroll team(s) of 3- 4 high school students from the same school. Multiple teams allowed.</a:t>
            </a:r>
          </a:p>
          <a:p>
            <a:pPr>
              <a:lnSpc>
                <a:spcPts val="675"/>
              </a:lnSpc>
            </a:pPr>
            <a:endParaRPr lang="en-US" sz="105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compete within their state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 to win your state competition for a </a:t>
            </a:r>
            <a:b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chance to advance to the National Semi-Finals.</a:t>
            </a:r>
          </a:p>
          <a:p>
            <a:pPr>
              <a:lnSpc>
                <a:spcPts val="675"/>
              </a:lnSpc>
            </a:pPr>
            <a:endParaRPr lang="en-US" sz="105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Semi-Finals:  May 3-20,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answer multiple-choice questions on macroeconomics, microeconomics, and international &amp; current events.</a:t>
            </a:r>
          </a:p>
          <a:p>
            <a:pPr>
              <a:lnSpc>
                <a:spcPts val="675"/>
              </a:lnSpc>
            </a:pPr>
            <a:endParaRPr lang="en-US" sz="105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Finals: May 22-24,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analyze an economic issue and present their solution. Top teams engage in the Finals Quiz Bowl where they face-off answering questions to claim the National Title.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5409" y="3698687"/>
            <a:ext cx="2356982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CADB2A"/>
                </a:solidFill>
                <a:latin typeface="Arial" charset="0"/>
                <a:ea typeface="Arial" charset="0"/>
                <a:cs typeface="Arial" charset="0"/>
              </a:rPr>
              <a:t>Two divisions based on experience level</a:t>
            </a:r>
            <a:r>
              <a:rPr lang="en-US" sz="1800" b="1">
                <a:solidFill>
                  <a:srgbClr val="74BEE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Ricardo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first-time competitors who have taken no more than one economics course.</a:t>
            </a: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Adam Smith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returning competitors, AP, International Baccalaureate, and honors students.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Register Today at </a:t>
            </a:r>
            <a:r>
              <a:rPr lang="en-US" sz="1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NationalEconomicsChallenge.org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0018" r="3696" b="12060"/>
          <a:stretch/>
        </p:blipFill>
        <p:spPr>
          <a:xfrm>
            <a:off x="6578881" y="2079213"/>
            <a:ext cx="1340305" cy="1544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7414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6257926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" y="3325932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personalfinancechallenge.org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18" y="1046765"/>
            <a:ext cx="2912432" cy="833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398284"/>
            <a:ext cx="4034118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FIND YOUR LOCAL COMPETITION</a:t>
            </a:r>
            <a:b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REGISTER TODAY!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1973381"/>
            <a:ext cx="1360648" cy="1352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299" y="3424072"/>
            <a:ext cx="5449421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of up to four students, with one teacher/coach, can qualify to represent their state at the National Personal Finance Challenge by winning their local competition.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8559" y="4961008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Semi-Finals: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First round elimination via online multiple-choice questions.</a:t>
            </a:r>
          </a:p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study round virtually co-hosted by the Cleveland Fed on June 3.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387146" y="5003492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9490" y="5042645"/>
            <a:ext cx="934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0428" r="10998" b="9244"/>
          <a:stretch/>
        </p:blipFill>
        <p:spPr>
          <a:xfrm>
            <a:off x="5979102" y="954739"/>
            <a:ext cx="3164895" cy="4636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3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Clr>
                <a:srgbClr val="005CB8"/>
              </a:buClr>
              <a:buSzPts val="5500"/>
              <a:buFont typeface="Calibri"/>
              <a:buNone/>
            </a:pPr>
            <a:r>
              <a:rPr lang="en" sz="5500"/>
              <a:t>National Standards</a:t>
            </a:r>
            <a:endParaRPr sz="5500" b="1"/>
          </a:p>
        </p:txBody>
      </p:sp>
      <p:sp>
        <p:nvSpPr>
          <p:cNvPr id="213" name="Google Shape;213;p53"/>
          <p:cNvSpPr txBox="1">
            <a:spLocks noGrp="1"/>
          </p:cNvSpPr>
          <p:nvPr>
            <p:ph type="body" idx="4294967295"/>
          </p:nvPr>
        </p:nvSpPr>
        <p:spPr>
          <a:xfrm>
            <a:off x="457200" y="23774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" sz="2400"/>
              <a:t>National Standards for Economics</a:t>
            </a:r>
            <a:endParaRPr sz="240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rPr lang="en" sz="2750"/>
              <a:t>STANDARD 7: MARKETS AND PRICES </a:t>
            </a:r>
            <a:endParaRPr sz="275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rPr lang="en" sz="2750"/>
              <a:t>A market exists when buyers and sellers interact. This interaction determines market prices and thereby allocates scarce goods and services. </a:t>
            </a:r>
            <a:endParaRPr sz="27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5618752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/>
              <a:t>Winners receive: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$5,000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$2,500 for their school to support economic education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Recognition at our annual Visionary Awards convening. </a:t>
            </a:r>
          </a:p>
          <a:p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>
            <a:off x="-1" y="3315570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9742" y="1044145"/>
            <a:ext cx="403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2021 Sloan Teaching Champion Award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309725"/>
            <a:ext cx="9144000" cy="234609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This award promotes economic education by honoring three outstanding teachers who incorporate exemplary teaching techniques that improve their students’ economic understanding in and out of the classroom.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This award is open to New York metropolitan area high school teachers of all subjects, not just teachers of economics. Applicants must demonstrate how they integrate economics into their teaching.</a:t>
            </a:r>
          </a:p>
          <a:p>
            <a:pPr algn="ctr"/>
            <a:r>
              <a:rPr lang="en-US" sz="1125" b="1" u="sng" dirty="0">
                <a:solidFill>
                  <a:schemeClr val="bg1"/>
                </a:solidFill>
              </a:rPr>
              <a:t>Sound like you or someone you know?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Applicants must teach in one of the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Twelve </a:t>
            </a:r>
            <a:r>
              <a:rPr lang="en-US" sz="1125" b="1" dirty="0">
                <a:solidFill>
                  <a:schemeClr val="bg1"/>
                </a:solidFill>
              </a:rPr>
              <a:t>New York</a:t>
            </a:r>
            <a:r>
              <a:rPr lang="en-US" sz="1125" dirty="0">
                <a:solidFill>
                  <a:schemeClr val="bg1"/>
                </a:solidFill>
              </a:rPr>
              <a:t> state counties (New York, Kings, Bronx, Richmond, Queens, Nassau, Suffolk, Westchester, Putnam, Rockland, Orange and </a:t>
            </a:r>
            <a:r>
              <a:rPr lang="en-US" sz="1125" dirty="0" err="1">
                <a:solidFill>
                  <a:schemeClr val="bg1"/>
                </a:solidFill>
              </a:rPr>
              <a:t>Dutchess</a:t>
            </a:r>
            <a:r>
              <a:rPr lang="en-US" sz="1125" dirty="0">
                <a:solidFill>
                  <a:schemeClr val="bg1"/>
                </a:solidFill>
              </a:rPr>
              <a:t>)</a:t>
            </a:r>
            <a:endParaRPr lang="en-US" sz="1125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Eight </a:t>
            </a:r>
            <a:r>
              <a:rPr lang="en-US" sz="1125" b="1" dirty="0">
                <a:solidFill>
                  <a:schemeClr val="bg1"/>
                </a:solidFill>
              </a:rPr>
              <a:t>New Jersey</a:t>
            </a:r>
            <a:r>
              <a:rPr lang="en-US" sz="1125" dirty="0">
                <a:solidFill>
                  <a:schemeClr val="bg1"/>
                </a:solidFill>
              </a:rPr>
              <a:t> counties (Bergen, Passaic, Essex, Hudson, Middlesex, Union, Morris, Monmouth), or the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Two </a:t>
            </a:r>
            <a:r>
              <a:rPr lang="en-US" sz="1125" b="1" dirty="0">
                <a:solidFill>
                  <a:schemeClr val="bg1"/>
                </a:solidFill>
              </a:rPr>
              <a:t>Connecticut </a:t>
            </a:r>
            <a:r>
              <a:rPr lang="en-US" sz="1125" dirty="0">
                <a:solidFill>
                  <a:schemeClr val="bg1"/>
                </a:solidFill>
              </a:rPr>
              <a:t>counties (Fairfield and New Haven)</a:t>
            </a:r>
          </a:p>
          <a:p>
            <a:pPr algn="ctr"/>
            <a:r>
              <a:rPr lang="en-US" sz="1125" b="1" u="sng" dirty="0">
                <a:solidFill>
                  <a:schemeClr val="bg1"/>
                </a:solidFill>
              </a:rPr>
              <a:t>Application will be launched on Friday February 19</a:t>
            </a:r>
            <a:r>
              <a:rPr lang="en-US" sz="1125" b="1" u="sng" baseline="30000" dirty="0">
                <a:solidFill>
                  <a:schemeClr val="bg1"/>
                </a:solidFill>
              </a:rPr>
              <a:t>th</a:t>
            </a:r>
            <a:r>
              <a:rPr lang="en-US" sz="1125" b="1" u="sng" dirty="0">
                <a:solidFill>
                  <a:schemeClr val="bg1"/>
                </a:solidFill>
              </a:rPr>
              <a:t> 2021</a:t>
            </a:r>
            <a:endParaRPr lang="en-US" sz="1200" b="1" u="sng" dirty="0">
              <a:solidFill>
                <a:schemeClr val="bg1"/>
              </a:solidFill>
            </a:endParaRPr>
          </a:p>
          <a:p>
            <a:pPr algn="ctr"/>
            <a:r>
              <a:rPr lang="en-US" sz="1500" b="1" u="sng" dirty="0">
                <a:solidFill>
                  <a:schemeClr val="bg1"/>
                </a:solidFill>
              </a:rPr>
              <a:t>You can access the application </a:t>
            </a:r>
            <a:r>
              <a:rPr lang="en-US" sz="1500" b="1" u="sng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500" b="1" u="sng" dirty="0">
                <a:solidFill>
                  <a:schemeClr val="accent2"/>
                </a:solidFill>
              </a:rPr>
              <a:t>. 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45784" y="5511696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Please feel free to e-mail us at </a:t>
            </a:r>
            <a:r>
              <a:rPr lang="en-US" sz="1050" b="1" u="sng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rrivera@councilforeconed.org</a:t>
            </a:r>
            <a:r>
              <a:rPr lang="en-US" sz="1050">
                <a:solidFill>
                  <a:schemeClr val="bg1"/>
                </a:solidFill>
              </a:rPr>
              <a:t> </a:t>
            </a:r>
          </a:p>
          <a:p>
            <a:r>
              <a:rPr lang="en-US" sz="1050">
                <a:solidFill>
                  <a:schemeClr val="bg1"/>
                </a:solidFill>
              </a:rPr>
              <a:t>with any questions you have.</a:t>
            </a:r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2384371" y="5554179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715" y="5593332"/>
            <a:ext cx="934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5" name="Picture 4" descr="A group of people holding awards&#10;&#10;Description automatically generated with medium confidence">
            <a:extLst>
              <a:ext uri="{FF2B5EF4-FFF2-40B4-BE49-F238E27FC236}">
                <a16:creationId xmlns:a16="http://schemas.microsoft.com/office/drawing/2014/main" id="{C03AD284-B4AE-4045-8DF7-C942648AB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752" y="972281"/>
            <a:ext cx="3525248" cy="23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4"/>
          <p:cNvSpPr txBox="1">
            <a:spLocks noGrp="1"/>
          </p:cNvSpPr>
          <p:nvPr>
            <p:ph type="title"/>
          </p:nvPr>
        </p:nvSpPr>
        <p:spPr>
          <a:xfrm>
            <a:off x="655500" y="9872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5500"/>
              <a:t>Objectives</a:t>
            </a:r>
            <a:endParaRPr sz="5500" b="1"/>
          </a:p>
        </p:txBody>
      </p:sp>
      <p:sp>
        <p:nvSpPr>
          <p:cNvPr id="220" name="Google Shape;220;p54"/>
          <p:cNvSpPr txBox="1">
            <a:spLocks noGrp="1"/>
          </p:cNvSpPr>
          <p:nvPr>
            <p:ph type="body" idx="4294967295"/>
          </p:nvPr>
        </p:nvSpPr>
        <p:spPr>
          <a:xfrm>
            <a:off x="0" y="1732950"/>
            <a:ext cx="52881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" sz="2500" dirty="0">
                <a:latin typeface="Calibri"/>
                <a:ea typeface="Calibri"/>
                <a:cs typeface="Calibri"/>
                <a:sym typeface="Calibri"/>
              </a:rPr>
              <a:t>I can: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</a:pPr>
            <a:r>
              <a:rPr lang="en" sz="2500" dirty="0">
                <a:solidFill>
                  <a:schemeClr val="accent3">
                    <a:lumMod val="75000"/>
                  </a:schemeClr>
                </a:solidFill>
              </a:rPr>
              <a:t>Explain</a:t>
            </a:r>
            <a:r>
              <a:rPr lang="en" sz="2500" dirty="0"/>
              <a:t> the difference between a change in demand and change in quantity demanded.</a:t>
            </a:r>
            <a:endParaRPr sz="2500" dirty="0"/>
          </a:p>
          <a:p>
            <a:pPr marL="742950" lvl="1" indent="-285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</a:pPr>
            <a:r>
              <a:rPr lang="en" sz="2500" dirty="0">
                <a:solidFill>
                  <a:schemeClr val="accent3">
                    <a:lumMod val="75000"/>
                  </a:schemeClr>
                </a:solidFill>
              </a:rPr>
              <a:t>Describe</a:t>
            </a:r>
            <a:r>
              <a:rPr lang="en" sz="2500" dirty="0"/>
              <a:t> factors that cause changes in demand.</a:t>
            </a:r>
            <a:r>
              <a:rPr lang="en" sz="25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</a:pPr>
            <a:r>
              <a:rPr lang="en" sz="2500" dirty="0">
                <a:solidFill>
                  <a:schemeClr val="accent3">
                    <a:lumMod val="75000"/>
                  </a:schemeClr>
                </a:solidFill>
              </a:rPr>
              <a:t>Explain</a:t>
            </a:r>
            <a:r>
              <a:rPr lang="en" sz="2500" dirty="0"/>
              <a:t> why the demand curve is downward sloping. </a:t>
            </a:r>
            <a:endParaRPr sz="2500"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  <p:pic>
        <p:nvPicPr>
          <p:cNvPr id="221" name="Google Shape;22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2800" y="2266100"/>
            <a:ext cx="4083576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6"/>
          <p:cNvSpPr txBox="1">
            <a:spLocks noGrp="1"/>
          </p:cNvSpPr>
          <p:nvPr>
            <p:ph type="ctrTitle"/>
          </p:nvPr>
        </p:nvSpPr>
        <p:spPr>
          <a:xfrm>
            <a:off x="599739" y="1095248"/>
            <a:ext cx="7772400" cy="14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Agenda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Arial Black"/>
              <a:cs typeface="Calibri" panose="020F0502020204030204" pitchFamily="34" charset="0"/>
              <a:sym typeface="Arial Black"/>
            </a:endParaRPr>
          </a:p>
        </p:txBody>
      </p:sp>
      <p:sp>
        <p:nvSpPr>
          <p:cNvPr id="255" name="Google Shape;255;p56"/>
          <p:cNvSpPr txBox="1">
            <a:spLocks noGrp="1"/>
          </p:cNvSpPr>
          <p:nvPr>
            <p:ph type="subTitle" idx="1"/>
          </p:nvPr>
        </p:nvSpPr>
        <p:spPr>
          <a:xfrm>
            <a:off x="3330475" y="1493750"/>
            <a:ext cx="6400800" cy="17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 Cloud Activity</a:t>
            </a:r>
            <a:endParaRPr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to Climb</a:t>
            </a:r>
            <a:endParaRPr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Coronavirus Related Demand Spikes</a:t>
            </a:r>
            <a:endParaRPr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Content:</a:t>
            </a:r>
            <a:r>
              <a:rPr lang="en" sz="2000" b="1" dirty="0">
                <a:solidFill>
                  <a:srgbClr val="0B5394"/>
                </a:solidFill>
                <a:latin typeface="Calibri" panose="020F0502020204030204" pitchFamily="34" charset="0"/>
                <a:ea typeface="Shadows Into Light"/>
                <a:cs typeface="Calibri" panose="020F0502020204030204" pitchFamily="34" charset="0"/>
                <a:sym typeface="Shadows Into Light"/>
              </a:rPr>
              <a:t> </a:t>
            </a:r>
            <a:r>
              <a:rPr lang="en" sz="2900" b="1" dirty="0">
                <a:solidFill>
                  <a:srgbClr val="0B5394"/>
                </a:solidFill>
                <a:latin typeface="Calibri" panose="020F0502020204030204" pitchFamily="34" charset="0"/>
                <a:ea typeface="Shadows Into Light"/>
                <a:cs typeface="Calibri" panose="020F0502020204030204" pitchFamily="34" charset="0"/>
                <a:sym typeface="Shadows Into Light"/>
              </a:rPr>
              <a:t>“</a:t>
            </a:r>
            <a:r>
              <a:rPr lang="en" sz="2900" b="1" dirty="0">
                <a:solidFill>
                  <a:srgbClr val="0000FF"/>
                </a:solidFill>
                <a:latin typeface="Calibri" panose="020F0502020204030204" pitchFamily="34" charset="0"/>
                <a:ea typeface="Shadows Into Light"/>
                <a:cs typeface="Calibri" panose="020F0502020204030204" pitchFamily="34" charset="0"/>
                <a:sym typeface="Shadows Into Light"/>
              </a:rPr>
              <a:t>What is demand, and what affects it?” </a:t>
            </a:r>
            <a:endParaRPr sz="2900" b="1" dirty="0">
              <a:solidFill>
                <a:srgbClr val="0000FF"/>
              </a:solidFill>
              <a:latin typeface="Calibri" panose="020F0502020204030204" pitchFamily="34" charset="0"/>
              <a:ea typeface="Shadows Into Light"/>
              <a:cs typeface="Calibri" panose="020F0502020204030204" pitchFamily="34" charset="0"/>
              <a:sym typeface="Shadows Into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b="1" dirty="0">
              <a:solidFill>
                <a:srgbClr val="0000FF"/>
              </a:solidFill>
              <a:latin typeface="Calibri" panose="020F0502020204030204" pitchFamily="34" charset="0"/>
              <a:ea typeface="Shadows Into Light"/>
              <a:cs typeface="Calibri" panose="020F0502020204030204" pitchFamily="34" charset="0"/>
              <a:sym typeface="Shadows Into Light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 Cartoons Activity</a:t>
            </a:r>
            <a:endParaRPr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Debrief Activity</a:t>
            </a:r>
            <a:endParaRPr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56" name="Google Shape;256;p56"/>
          <p:cNvPicPr preferRelativeResize="0"/>
          <p:nvPr/>
        </p:nvPicPr>
        <p:blipFill rotWithShape="1">
          <a:blip r:embed="rId3">
            <a:alphaModFix/>
          </a:blip>
          <a:srcRect b="6594"/>
          <a:stretch/>
        </p:blipFill>
        <p:spPr>
          <a:xfrm>
            <a:off x="0" y="1493750"/>
            <a:ext cx="3330475" cy="44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5"/>
          <p:cNvSpPr txBox="1">
            <a:spLocks noGrp="1"/>
          </p:cNvSpPr>
          <p:nvPr>
            <p:ph type="title"/>
          </p:nvPr>
        </p:nvSpPr>
        <p:spPr>
          <a:xfrm>
            <a:off x="685800" y="76200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400"/>
              <a:buFont typeface="Palatino"/>
              <a:buNone/>
            </a:pPr>
            <a:r>
              <a:rPr lang="en" sz="6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Palatino"/>
                <a:cs typeface="Calibri" panose="020F0502020204030204" pitchFamily="34" charset="0"/>
                <a:sym typeface="Palatino"/>
              </a:rPr>
              <a:t>DEMAND</a:t>
            </a:r>
            <a:endParaRPr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7" name="Google Shape;227;p55"/>
          <p:cNvSpPr txBox="1">
            <a:spLocks noGrp="1"/>
          </p:cNvSpPr>
          <p:nvPr>
            <p:ph type="body" idx="1"/>
          </p:nvPr>
        </p:nvSpPr>
        <p:spPr>
          <a:xfrm>
            <a:off x="0" y="1219200"/>
            <a:ext cx="46482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Arial"/>
              <a:buChar char="•"/>
            </a:pPr>
            <a:r>
              <a:rPr lang="en" sz="2800" b="1" i="0" u="none" strike="noStrike" cap="none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DEMAND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  The </a:t>
            </a:r>
            <a:r>
              <a:rPr lang="en" sz="2800" b="1" i="0" u="none" strike="noStrike" cap="none" dirty="0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WILLINGNESS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and </a:t>
            </a:r>
            <a:r>
              <a:rPr lang="en" sz="2800" b="1" i="0" u="none" strike="noStrike" cap="none" dirty="0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ABILITY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buy a product at a given price.</a:t>
            </a:r>
            <a:endParaRPr dirty="0"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Arial"/>
              <a:buChar char="•"/>
            </a:pPr>
            <a:r>
              <a:rPr lang="en" sz="2800" b="1" i="0" u="none" strike="noStrike" cap="none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THE LAW OF DEMAND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The quantity demanded of a product varies </a:t>
            </a:r>
            <a:r>
              <a:rPr lang="en" sz="2800" b="1" i="0" u="none" strike="noStrike" cap="none" dirty="0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INVERSELY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its price.								</a:t>
            </a:r>
            <a:endParaRPr dirty="0"/>
          </a:p>
        </p:txBody>
      </p:sp>
      <p:sp>
        <p:nvSpPr>
          <p:cNvPr id="228" name="Google Shape;228;p55"/>
          <p:cNvSpPr/>
          <p:nvPr/>
        </p:nvSpPr>
        <p:spPr>
          <a:xfrm>
            <a:off x="6705600" y="2362200"/>
            <a:ext cx="6795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5400"/>
              <a:buFont typeface="Arial"/>
              <a:buNone/>
            </a:pPr>
            <a:r>
              <a:rPr lang="en" sz="54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9" name="Google Shape;229;p55"/>
          <p:cNvCxnSpPr/>
          <p:nvPr/>
        </p:nvCxnSpPr>
        <p:spPr>
          <a:xfrm>
            <a:off x="5410200" y="6096000"/>
            <a:ext cx="37338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0" name="Google Shape;230;p55"/>
          <p:cNvCxnSpPr/>
          <p:nvPr/>
        </p:nvCxnSpPr>
        <p:spPr>
          <a:xfrm>
            <a:off x="5410200" y="1143000"/>
            <a:ext cx="0" cy="49530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231" name="Google Shape;231;p55"/>
          <p:cNvSpPr txBox="1"/>
          <p:nvPr/>
        </p:nvSpPr>
        <p:spPr>
          <a:xfrm>
            <a:off x="3886200" y="3429000"/>
            <a:ext cx="4206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5"/>
          <p:cNvSpPr txBox="1"/>
          <p:nvPr/>
        </p:nvSpPr>
        <p:spPr>
          <a:xfrm>
            <a:off x="6858000" y="6338888"/>
            <a:ext cx="8382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5"/>
          <p:cNvSpPr txBox="1"/>
          <p:nvPr/>
        </p:nvSpPr>
        <p:spPr>
          <a:xfrm>
            <a:off x="4495800" y="1371600"/>
            <a:ext cx="755700" cy="47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2.00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1.75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1.50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1.25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1.00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.75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5"/>
          <p:cNvSpPr txBox="1"/>
          <p:nvPr/>
        </p:nvSpPr>
        <p:spPr>
          <a:xfrm>
            <a:off x="5334000" y="1295400"/>
            <a:ext cx="381000" cy="47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5"/>
          <p:cNvSpPr txBox="1"/>
          <p:nvPr/>
        </p:nvSpPr>
        <p:spPr>
          <a:xfrm>
            <a:off x="5597525" y="5867400"/>
            <a:ext cx="3546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  +   +   +   +   +   +   +   +   +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5"/>
          <p:cNvSpPr txBox="1"/>
          <p:nvPr/>
        </p:nvSpPr>
        <p:spPr>
          <a:xfrm>
            <a:off x="5546725" y="6132513"/>
            <a:ext cx="33591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1    2   3    4    5   6    7   8   9</a:t>
            </a: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55"/>
          <p:cNvSpPr/>
          <p:nvPr/>
        </p:nvSpPr>
        <p:spPr>
          <a:xfrm>
            <a:off x="6019800" y="25146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55"/>
          <p:cNvSpPr/>
          <p:nvPr/>
        </p:nvSpPr>
        <p:spPr>
          <a:xfrm>
            <a:off x="6477000" y="31242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55"/>
          <p:cNvSpPr/>
          <p:nvPr/>
        </p:nvSpPr>
        <p:spPr>
          <a:xfrm>
            <a:off x="7162800" y="36576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55"/>
          <p:cNvSpPr/>
          <p:nvPr/>
        </p:nvSpPr>
        <p:spPr>
          <a:xfrm>
            <a:off x="7696200" y="42672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55"/>
          <p:cNvSpPr/>
          <p:nvPr/>
        </p:nvSpPr>
        <p:spPr>
          <a:xfrm>
            <a:off x="8153400" y="48006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55"/>
          <p:cNvSpPr/>
          <p:nvPr/>
        </p:nvSpPr>
        <p:spPr>
          <a:xfrm>
            <a:off x="8534400" y="54102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55"/>
          <p:cNvSpPr/>
          <p:nvPr/>
        </p:nvSpPr>
        <p:spPr>
          <a:xfrm>
            <a:off x="5715000" y="20574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55"/>
          <p:cNvSpPr/>
          <p:nvPr/>
        </p:nvSpPr>
        <p:spPr>
          <a:xfrm>
            <a:off x="5257800" y="14478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5" name="Google Shape;245;p55"/>
          <p:cNvCxnSpPr/>
          <p:nvPr/>
        </p:nvCxnSpPr>
        <p:spPr>
          <a:xfrm>
            <a:off x="5334000" y="1600200"/>
            <a:ext cx="1295400" cy="16002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55"/>
          <p:cNvCxnSpPr/>
          <p:nvPr/>
        </p:nvCxnSpPr>
        <p:spPr>
          <a:xfrm>
            <a:off x="6629400" y="3200400"/>
            <a:ext cx="609600" cy="6096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p55"/>
          <p:cNvCxnSpPr/>
          <p:nvPr/>
        </p:nvCxnSpPr>
        <p:spPr>
          <a:xfrm>
            <a:off x="7162800" y="3733800"/>
            <a:ext cx="609600" cy="6096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55"/>
          <p:cNvCxnSpPr/>
          <p:nvPr/>
        </p:nvCxnSpPr>
        <p:spPr>
          <a:xfrm>
            <a:off x="7772400" y="4343400"/>
            <a:ext cx="533400" cy="6096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p55"/>
          <p:cNvCxnSpPr/>
          <p:nvPr/>
        </p:nvCxnSpPr>
        <p:spPr>
          <a:xfrm>
            <a:off x="8305800" y="4953000"/>
            <a:ext cx="304800" cy="5334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">
  <a:themeElements>
    <a:clrScheme name="blank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47FE57-42BE-4533-8BA9-C00843823C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3FC005-6669-4447-A995-5194FBB6C35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25216E4-B965-48D0-9713-47295379CA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1654</Words>
  <Application>Microsoft Office PowerPoint</Application>
  <PresentationFormat>On-screen Show (4:3)</PresentationFormat>
  <Paragraphs>331</Paragraphs>
  <Slides>40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Times New Roman</vt:lpstr>
      <vt:lpstr>Wingdings</vt:lpstr>
      <vt:lpstr>Calibri</vt:lpstr>
      <vt:lpstr>Impact</vt:lpstr>
      <vt:lpstr>Palatino</vt:lpstr>
      <vt:lpstr>Arial Black</vt:lpstr>
      <vt:lpstr>Baumans</vt:lpstr>
      <vt:lpstr>Simple Light</vt:lpstr>
      <vt:lpstr>Custom</vt:lpstr>
      <vt:lpstr>Office Theme</vt:lpstr>
      <vt:lpstr>Office Theme</vt:lpstr>
      <vt:lpstr>  Fundamentals of AP Economics: Demand  Presented by Amanda Stiglbauer Blythewood High School Blythewood, SC March 15, 2021 astiglbauer@richland2.org </vt:lpstr>
      <vt:lpstr>EconEdLink Membership</vt:lpstr>
      <vt:lpstr>Professional Development Certificate</vt:lpstr>
      <vt:lpstr>National Standards</vt:lpstr>
      <vt:lpstr>Objectives</vt:lpstr>
      <vt:lpstr>Agenda</vt:lpstr>
      <vt:lpstr>DEMAND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DEMAND</vt:lpstr>
      <vt:lpstr>PowerPoint Presentation</vt:lpstr>
      <vt:lpstr>Change in Demand</vt:lpstr>
      <vt:lpstr>Why is the demand curve downward sloping?</vt:lpstr>
      <vt:lpstr>Difference between a change in demand and quantity demanded</vt:lpstr>
      <vt:lpstr>PowerPoint Presentation</vt:lpstr>
      <vt:lpstr>PowerPoint Presentation</vt:lpstr>
      <vt:lpstr>DETERMINANTS OF DEMAND</vt:lpstr>
      <vt:lpstr>PowerPoint Presentation</vt:lpstr>
      <vt:lpstr>DETERMINANTS OF DEMAND</vt:lpstr>
      <vt:lpstr>PowerPoint Presentation</vt:lpstr>
      <vt:lpstr>PowerPoint Presentation</vt:lpstr>
      <vt:lpstr>DETERMINANTS OF DEMAND</vt:lpstr>
      <vt:lpstr>PowerPoint Presentation</vt:lpstr>
      <vt:lpstr>DETERMINANTS OF DEMAND</vt:lpstr>
      <vt:lpstr>PowerPoint Presentation</vt:lpstr>
      <vt:lpstr>DETERMINANTS OF DEMAND</vt:lpstr>
      <vt:lpstr>PowerPoint Presentation</vt:lpstr>
      <vt:lpstr>Price of Related Goods</vt:lpstr>
      <vt:lpstr>Income</vt:lpstr>
      <vt:lpstr>                                Determinant:  Income</vt:lpstr>
      <vt:lpstr>Products: Disinfectants &amp; TP</vt:lpstr>
      <vt:lpstr>Demand Cartoons</vt:lpstr>
      <vt:lpstr>Got Yours?</vt:lpstr>
      <vt:lpstr>Thank You to Our Sponsors!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Economics Demand Presented by Amanda Stiglbauer Blythewood High School Blythewood, SC March 15, 2021 astiglbauer@richland2.org</dc:title>
  <dc:creator>Amanda Stiglbauer</dc:creator>
  <cp:lastModifiedBy>Jarvon Carson</cp:lastModifiedBy>
  <cp:revision>3</cp:revision>
  <dcterms:modified xsi:type="dcterms:W3CDTF">2021-03-15T15:27:45Z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