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93" r:id="rId5"/>
    <p:sldId id="354" r:id="rId6"/>
    <p:sldId id="355" r:id="rId7"/>
    <p:sldId id="336" r:id="rId8"/>
    <p:sldId id="391" r:id="rId9"/>
    <p:sldId id="258" r:id="rId10"/>
    <p:sldId id="300" r:id="rId11"/>
    <p:sldId id="269" r:id="rId12"/>
    <p:sldId id="262" r:id="rId13"/>
    <p:sldId id="335" r:id="rId14"/>
    <p:sldId id="264" r:id="rId15"/>
    <p:sldId id="301" r:id="rId16"/>
    <p:sldId id="270" r:id="rId17"/>
    <p:sldId id="265" r:id="rId18"/>
    <p:sldId id="303" r:id="rId19"/>
    <p:sldId id="310" r:id="rId20"/>
    <p:sldId id="338" r:id="rId21"/>
    <p:sldId id="311" r:id="rId22"/>
    <p:sldId id="337" r:id="rId23"/>
    <p:sldId id="321" r:id="rId24"/>
    <p:sldId id="357" r:id="rId25"/>
    <p:sldId id="307" r:id="rId26"/>
    <p:sldId id="317" r:id="rId27"/>
    <p:sldId id="319" r:id="rId28"/>
    <p:sldId id="339" r:id="rId29"/>
    <p:sldId id="340" r:id="rId30"/>
    <p:sldId id="322" r:id="rId31"/>
    <p:sldId id="341" r:id="rId32"/>
    <p:sldId id="342" r:id="rId33"/>
    <p:sldId id="343" r:id="rId34"/>
    <p:sldId id="348" r:id="rId35"/>
    <p:sldId id="344" r:id="rId36"/>
    <p:sldId id="345" r:id="rId37"/>
    <p:sldId id="346" r:id="rId38"/>
    <p:sldId id="347" r:id="rId39"/>
    <p:sldId id="349" r:id="rId40"/>
    <p:sldId id="350" r:id="rId41"/>
    <p:sldId id="351" r:id="rId42"/>
    <p:sldId id="352" r:id="rId43"/>
    <p:sldId id="295" r:id="rId44"/>
    <p:sldId id="356" r:id="rId45"/>
    <p:sldId id="260" r:id="rId46"/>
    <p:sldId id="285" r:id="rId47"/>
    <p:sldId id="266" r:id="rId48"/>
    <p:sldId id="334" r:id="rId49"/>
    <p:sldId id="35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C7C6F8"/>
    <a:srgbClr val="8BA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599F1-D6C7-48EE-9144-5EA0DE832955}" v="15" dt="2020-12-03T17:06:21.571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85775" autoAdjust="0"/>
  </p:normalViewPr>
  <p:slideViewPr>
    <p:cSldViewPr snapToGrid="0">
      <p:cViewPr varScale="1">
        <p:scale>
          <a:sx n="65" d="100"/>
          <a:sy n="65" d="100"/>
        </p:scale>
        <p:origin x="196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amyglenn.com/GEOG-REGIONAL/geog1303population.htm" TargetMode="External"/><Relationship Id="rId2" Type="http://schemas.openxmlformats.org/officeDocument/2006/relationships/image" Target="../media/image20.gif"/><Relationship Id="rId1" Type="http://schemas.openxmlformats.org/officeDocument/2006/relationships/image" Target="../media/image19.jpeg"/><Relationship Id="rId5" Type="http://schemas.openxmlformats.org/officeDocument/2006/relationships/hyperlink" Target="https://pixabay.com/en/stock-exchange-bull-bear-securities-642896/" TargetMode="External"/><Relationship Id="rId4" Type="http://schemas.openxmlformats.org/officeDocument/2006/relationships/image" Target="../media/image2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amyglenn.com/GEOG-REGIONAL/geog1303population.htm" TargetMode="External"/><Relationship Id="rId2" Type="http://schemas.openxmlformats.org/officeDocument/2006/relationships/image" Target="../media/image20.gif"/><Relationship Id="rId1" Type="http://schemas.openxmlformats.org/officeDocument/2006/relationships/image" Target="../media/image19.jpeg"/><Relationship Id="rId5" Type="http://schemas.openxmlformats.org/officeDocument/2006/relationships/hyperlink" Target="https://pixabay.com/en/stock-exchange-bull-bear-securities-642896/" TargetMode="External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13627-B22B-4EF2-96B8-7887A6F104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346D374-7901-4C09-89E0-46B412FC7644}">
      <dgm:prSet/>
      <dgm:spPr/>
      <dgm:t>
        <a:bodyPr/>
        <a:lstStyle/>
        <a:p>
          <a:r>
            <a:rPr lang="en-US" dirty="0"/>
            <a:t>Invest it in an investment portfolio that promises an average rate of return of 7%</a:t>
          </a:r>
        </a:p>
      </dgm:t>
    </dgm:pt>
    <dgm:pt modelId="{94835ACF-05C1-4CBB-B28E-D2FF2417756B}" type="parTrans" cxnId="{A09CA9C1-623C-44BE-A02A-4845FB4779C1}">
      <dgm:prSet/>
      <dgm:spPr/>
      <dgm:t>
        <a:bodyPr/>
        <a:lstStyle/>
        <a:p>
          <a:endParaRPr lang="en-US"/>
        </a:p>
      </dgm:t>
    </dgm:pt>
    <dgm:pt modelId="{ADF38634-0F2D-44E6-B269-6EF20D1173AD}" type="sibTrans" cxnId="{A09CA9C1-623C-44BE-A02A-4845FB4779C1}">
      <dgm:prSet/>
      <dgm:spPr/>
      <dgm:t>
        <a:bodyPr/>
        <a:lstStyle/>
        <a:p>
          <a:endParaRPr lang="en-US"/>
        </a:p>
      </dgm:t>
    </dgm:pt>
    <dgm:pt modelId="{6A7B1A2E-F005-4A8A-8506-3FE5F6482062}">
      <dgm:prSet/>
      <dgm:spPr/>
      <dgm:t>
        <a:bodyPr/>
        <a:lstStyle/>
        <a:p>
          <a:r>
            <a:rPr lang="en-US"/>
            <a:t>The stock market index funds have historically generated 7 percent in returns.  See the Rule of 70 for details on the power of compounding interest.</a:t>
          </a:r>
        </a:p>
      </dgm:t>
    </dgm:pt>
    <dgm:pt modelId="{6CEBA98D-0877-49BA-AE74-C5B28B367F18}" type="parTrans" cxnId="{9080EC0C-FB1B-4ECC-9949-AFD8AFC0739F}">
      <dgm:prSet/>
      <dgm:spPr/>
      <dgm:t>
        <a:bodyPr/>
        <a:lstStyle/>
        <a:p>
          <a:endParaRPr lang="en-US"/>
        </a:p>
      </dgm:t>
    </dgm:pt>
    <dgm:pt modelId="{965ED2B4-E50A-4395-9353-67B7D6BD3AD6}" type="sibTrans" cxnId="{9080EC0C-FB1B-4ECC-9949-AFD8AFC0739F}">
      <dgm:prSet/>
      <dgm:spPr/>
      <dgm:t>
        <a:bodyPr/>
        <a:lstStyle/>
        <a:p>
          <a:endParaRPr lang="en-US"/>
        </a:p>
      </dgm:t>
    </dgm:pt>
    <dgm:pt modelId="{DEB4708D-BBCF-48AB-8318-22D577DA713C}">
      <dgm:prSet/>
      <dgm:spPr/>
      <dgm:t>
        <a:bodyPr/>
        <a:lstStyle/>
        <a:p>
          <a:r>
            <a:rPr lang="en-US" dirty="0"/>
            <a:t>Warning, there have been ups and downs in these returns! So, proceed strategically. Well-diversified investments have positive expected returns, on average. They also have risks.</a:t>
          </a:r>
        </a:p>
      </dgm:t>
    </dgm:pt>
    <dgm:pt modelId="{5BD022FE-EEB8-4314-83E8-F5B4167A0763}" type="parTrans" cxnId="{762F6394-C1E3-424F-94BE-616229B7A683}">
      <dgm:prSet/>
      <dgm:spPr/>
      <dgm:t>
        <a:bodyPr/>
        <a:lstStyle/>
        <a:p>
          <a:endParaRPr lang="en-US"/>
        </a:p>
      </dgm:t>
    </dgm:pt>
    <dgm:pt modelId="{72AF3FB6-F9EA-4262-87C5-3DC89451B66F}" type="sibTrans" cxnId="{762F6394-C1E3-424F-94BE-616229B7A683}">
      <dgm:prSet/>
      <dgm:spPr/>
      <dgm:t>
        <a:bodyPr/>
        <a:lstStyle/>
        <a:p>
          <a:endParaRPr lang="en-US"/>
        </a:p>
      </dgm:t>
    </dgm:pt>
    <dgm:pt modelId="{F9C26AD5-2921-42CF-88EB-17853F3E9256}" type="pres">
      <dgm:prSet presAssocID="{08713627-B22B-4EF2-96B8-7887A6F1045F}" presName="root" presStyleCnt="0">
        <dgm:presLayoutVars>
          <dgm:dir/>
          <dgm:resizeHandles val="exact"/>
        </dgm:presLayoutVars>
      </dgm:prSet>
      <dgm:spPr/>
    </dgm:pt>
    <dgm:pt modelId="{57C8E4E0-7351-452C-9A93-8119DD3D3435}" type="pres">
      <dgm:prSet presAssocID="{A346D374-7901-4C09-89E0-46B412FC7644}" presName="compNode" presStyleCnt="0"/>
      <dgm:spPr/>
    </dgm:pt>
    <dgm:pt modelId="{F47EADDB-900E-4006-A1C5-A7A4C0D55A86}" type="pres">
      <dgm:prSet presAssocID="{A346D374-7901-4C09-89E0-46B412FC7644}" presName="bgRect" presStyleLbl="bgShp" presStyleIdx="0" presStyleCnt="3"/>
      <dgm:spPr/>
    </dgm:pt>
    <dgm:pt modelId="{A896D641-9E7C-4A40-BE5C-E10B6CC59C9E}" type="pres">
      <dgm:prSet presAssocID="{A346D374-7901-4C09-89E0-46B412FC764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h"/>
        </a:ext>
      </dgm:extLst>
    </dgm:pt>
    <dgm:pt modelId="{2F638B80-2CA8-41B2-B0C0-DDF4B55ABD5B}" type="pres">
      <dgm:prSet presAssocID="{A346D374-7901-4C09-89E0-46B412FC7644}" presName="spaceRect" presStyleCnt="0"/>
      <dgm:spPr/>
    </dgm:pt>
    <dgm:pt modelId="{12A60F6C-87D3-4D8D-9262-00FDCFF6811F}" type="pres">
      <dgm:prSet presAssocID="{A346D374-7901-4C09-89E0-46B412FC7644}" presName="parTx" presStyleLbl="revTx" presStyleIdx="0" presStyleCnt="3">
        <dgm:presLayoutVars>
          <dgm:chMax val="0"/>
          <dgm:chPref val="0"/>
        </dgm:presLayoutVars>
      </dgm:prSet>
      <dgm:spPr/>
    </dgm:pt>
    <dgm:pt modelId="{932876E9-3F94-49C9-A305-968C20575103}" type="pres">
      <dgm:prSet presAssocID="{ADF38634-0F2D-44E6-B269-6EF20D1173AD}" presName="sibTrans" presStyleCnt="0"/>
      <dgm:spPr/>
    </dgm:pt>
    <dgm:pt modelId="{8CCFCBF1-BCE1-4F0D-ADD6-0ABFD64EBE78}" type="pres">
      <dgm:prSet presAssocID="{6A7B1A2E-F005-4A8A-8506-3FE5F6482062}" presName="compNode" presStyleCnt="0"/>
      <dgm:spPr/>
    </dgm:pt>
    <dgm:pt modelId="{95A8B456-8BFD-4C8A-BB24-269B06169BBB}" type="pres">
      <dgm:prSet presAssocID="{6A7B1A2E-F005-4A8A-8506-3FE5F6482062}" presName="bgRect" presStyleLbl="bgShp" presStyleIdx="1" presStyleCnt="3"/>
      <dgm:spPr/>
    </dgm:pt>
    <dgm:pt modelId="{1AF8D7E2-0988-482B-B0E5-E440AE76403A}" type="pres">
      <dgm:prSet presAssocID="{6A7B1A2E-F005-4A8A-8506-3FE5F6482062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6000" r="-36000"/>
          </a:stretch>
        </a:blipFill>
        <a:ln>
          <a:noFill/>
        </a:ln>
      </dgm:spPr>
    </dgm:pt>
    <dgm:pt modelId="{FA7AD2E6-99D0-4E30-8590-03DB0F82F364}" type="pres">
      <dgm:prSet presAssocID="{6A7B1A2E-F005-4A8A-8506-3FE5F6482062}" presName="spaceRect" presStyleCnt="0"/>
      <dgm:spPr/>
    </dgm:pt>
    <dgm:pt modelId="{D50F3A3A-E78D-43A8-B4DA-30319721AAA3}" type="pres">
      <dgm:prSet presAssocID="{6A7B1A2E-F005-4A8A-8506-3FE5F6482062}" presName="parTx" presStyleLbl="revTx" presStyleIdx="1" presStyleCnt="3">
        <dgm:presLayoutVars>
          <dgm:chMax val="0"/>
          <dgm:chPref val="0"/>
        </dgm:presLayoutVars>
      </dgm:prSet>
      <dgm:spPr/>
    </dgm:pt>
    <dgm:pt modelId="{B8B1BB83-6DA2-4F2E-B6D7-1CE9D296AB5E}" type="pres">
      <dgm:prSet presAssocID="{965ED2B4-E50A-4395-9353-67B7D6BD3AD6}" presName="sibTrans" presStyleCnt="0"/>
      <dgm:spPr/>
    </dgm:pt>
    <dgm:pt modelId="{2E5A2AA2-5921-4C3E-A26B-454DC9A8A8A4}" type="pres">
      <dgm:prSet presAssocID="{DEB4708D-BBCF-48AB-8318-22D577DA713C}" presName="compNode" presStyleCnt="0"/>
      <dgm:spPr/>
    </dgm:pt>
    <dgm:pt modelId="{7A2EF5AF-CC26-48E0-86EB-6740272001E7}" type="pres">
      <dgm:prSet presAssocID="{DEB4708D-BBCF-48AB-8318-22D577DA713C}" presName="bgRect" presStyleLbl="bgShp" presStyleIdx="2" presStyleCnt="3"/>
      <dgm:spPr/>
    </dgm:pt>
    <dgm:pt modelId="{885B5D17-2032-41EA-9EEE-4FDABC35A33F}" type="pres">
      <dgm:prSet presAssocID="{DEB4708D-BBCF-48AB-8318-22D577DA713C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1000" r="-21000"/>
          </a:stretch>
        </a:blipFill>
        <a:ln>
          <a:noFill/>
        </a:ln>
      </dgm:spPr>
    </dgm:pt>
    <dgm:pt modelId="{5E55EA09-47A9-4624-A850-39566B218F18}" type="pres">
      <dgm:prSet presAssocID="{DEB4708D-BBCF-48AB-8318-22D577DA713C}" presName="spaceRect" presStyleCnt="0"/>
      <dgm:spPr/>
    </dgm:pt>
    <dgm:pt modelId="{79DE4C6B-3429-4AA3-8179-3137FC40EF29}" type="pres">
      <dgm:prSet presAssocID="{DEB4708D-BBCF-48AB-8318-22D577DA71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80EC0C-FB1B-4ECC-9949-AFD8AFC0739F}" srcId="{08713627-B22B-4EF2-96B8-7887A6F1045F}" destId="{6A7B1A2E-F005-4A8A-8506-3FE5F6482062}" srcOrd="1" destOrd="0" parTransId="{6CEBA98D-0877-49BA-AE74-C5B28B367F18}" sibTransId="{965ED2B4-E50A-4395-9353-67B7D6BD3AD6}"/>
    <dgm:cxn modelId="{96E7DF7D-CBD7-4A83-8525-50B9B80738C9}" type="presOf" srcId="{DEB4708D-BBCF-48AB-8318-22D577DA713C}" destId="{79DE4C6B-3429-4AA3-8179-3137FC40EF29}" srcOrd="0" destOrd="0" presId="urn:microsoft.com/office/officeart/2018/2/layout/IconVerticalSolidList"/>
    <dgm:cxn modelId="{762F6394-C1E3-424F-94BE-616229B7A683}" srcId="{08713627-B22B-4EF2-96B8-7887A6F1045F}" destId="{DEB4708D-BBCF-48AB-8318-22D577DA713C}" srcOrd="2" destOrd="0" parTransId="{5BD022FE-EEB8-4314-83E8-F5B4167A0763}" sibTransId="{72AF3FB6-F9EA-4262-87C5-3DC89451B66F}"/>
    <dgm:cxn modelId="{88A8DEB5-C2D1-4AEB-B3F2-D1E0E405207C}" type="presOf" srcId="{08713627-B22B-4EF2-96B8-7887A6F1045F}" destId="{F9C26AD5-2921-42CF-88EB-17853F3E9256}" srcOrd="0" destOrd="0" presId="urn:microsoft.com/office/officeart/2018/2/layout/IconVerticalSolidList"/>
    <dgm:cxn modelId="{A09CA9C1-623C-44BE-A02A-4845FB4779C1}" srcId="{08713627-B22B-4EF2-96B8-7887A6F1045F}" destId="{A346D374-7901-4C09-89E0-46B412FC7644}" srcOrd="0" destOrd="0" parTransId="{94835ACF-05C1-4CBB-B28E-D2FF2417756B}" sibTransId="{ADF38634-0F2D-44E6-B269-6EF20D1173AD}"/>
    <dgm:cxn modelId="{CE891AC8-45AA-4BB8-90CD-4D682DE70F90}" type="presOf" srcId="{A346D374-7901-4C09-89E0-46B412FC7644}" destId="{12A60F6C-87D3-4D8D-9262-00FDCFF6811F}" srcOrd="0" destOrd="0" presId="urn:microsoft.com/office/officeart/2018/2/layout/IconVerticalSolidList"/>
    <dgm:cxn modelId="{D49CE3FE-923D-4815-B139-9634EF8B1569}" type="presOf" srcId="{6A7B1A2E-F005-4A8A-8506-3FE5F6482062}" destId="{D50F3A3A-E78D-43A8-B4DA-30319721AAA3}" srcOrd="0" destOrd="0" presId="urn:microsoft.com/office/officeart/2018/2/layout/IconVerticalSolidList"/>
    <dgm:cxn modelId="{B6EF19E3-05BF-4B02-838C-239E27AA09FA}" type="presParOf" srcId="{F9C26AD5-2921-42CF-88EB-17853F3E9256}" destId="{57C8E4E0-7351-452C-9A93-8119DD3D3435}" srcOrd="0" destOrd="0" presId="urn:microsoft.com/office/officeart/2018/2/layout/IconVerticalSolidList"/>
    <dgm:cxn modelId="{72AB81D9-F4E2-4134-8C28-FB6F11918F98}" type="presParOf" srcId="{57C8E4E0-7351-452C-9A93-8119DD3D3435}" destId="{F47EADDB-900E-4006-A1C5-A7A4C0D55A86}" srcOrd="0" destOrd="0" presId="urn:microsoft.com/office/officeart/2018/2/layout/IconVerticalSolidList"/>
    <dgm:cxn modelId="{EE775B8B-F097-4CC5-BC6B-032BF2F4F99E}" type="presParOf" srcId="{57C8E4E0-7351-452C-9A93-8119DD3D3435}" destId="{A896D641-9E7C-4A40-BE5C-E10B6CC59C9E}" srcOrd="1" destOrd="0" presId="urn:microsoft.com/office/officeart/2018/2/layout/IconVerticalSolidList"/>
    <dgm:cxn modelId="{76E515DE-CCF4-44D4-801A-2068FAF547F2}" type="presParOf" srcId="{57C8E4E0-7351-452C-9A93-8119DD3D3435}" destId="{2F638B80-2CA8-41B2-B0C0-DDF4B55ABD5B}" srcOrd="2" destOrd="0" presId="urn:microsoft.com/office/officeart/2018/2/layout/IconVerticalSolidList"/>
    <dgm:cxn modelId="{A0A6578C-CB30-4695-B1DF-EEA285C3D5D7}" type="presParOf" srcId="{57C8E4E0-7351-452C-9A93-8119DD3D3435}" destId="{12A60F6C-87D3-4D8D-9262-00FDCFF6811F}" srcOrd="3" destOrd="0" presId="urn:microsoft.com/office/officeart/2018/2/layout/IconVerticalSolidList"/>
    <dgm:cxn modelId="{9DE46DEC-EF04-4C28-916B-7C9C73815C95}" type="presParOf" srcId="{F9C26AD5-2921-42CF-88EB-17853F3E9256}" destId="{932876E9-3F94-49C9-A305-968C20575103}" srcOrd="1" destOrd="0" presId="urn:microsoft.com/office/officeart/2018/2/layout/IconVerticalSolidList"/>
    <dgm:cxn modelId="{55B8ABC0-8F84-44E1-A9A8-682C97179C14}" type="presParOf" srcId="{F9C26AD5-2921-42CF-88EB-17853F3E9256}" destId="{8CCFCBF1-BCE1-4F0D-ADD6-0ABFD64EBE78}" srcOrd="2" destOrd="0" presId="urn:microsoft.com/office/officeart/2018/2/layout/IconVerticalSolidList"/>
    <dgm:cxn modelId="{A35AC754-8712-4E13-A38A-36531D583629}" type="presParOf" srcId="{8CCFCBF1-BCE1-4F0D-ADD6-0ABFD64EBE78}" destId="{95A8B456-8BFD-4C8A-BB24-269B06169BBB}" srcOrd="0" destOrd="0" presId="urn:microsoft.com/office/officeart/2018/2/layout/IconVerticalSolidList"/>
    <dgm:cxn modelId="{112EE5E2-12BB-4CA7-BCD6-DE477F26B22D}" type="presParOf" srcId="{8CCFCBF1-BCE1-4F0D-ADD6-0ABFD64EBE78}" destId="{1AF8D7E2-0988-482B-B0E5-E440AE76403A}" srcOrd="1" destOrd="0" presId="urn:microsoft.com/office/officeart/2018/2/layout/IconVerticalSolidList"/>
    <dgm:cxn modelId="{63A382E1-3410-45C2-8C94-2ABE4C3A4F6F}" type="presParOf" srcId="{8CCFCBF1-BCE1-4F0D-ADD6-0ABFD64EBE78}" destId="{FA7AD2E6-99D0-4E30-8590-03DB0F82F364}" srcOrd="2" destOrd="0" presId="urn:microsoft.com/office/officeart/2018/2/layout/IconVerticalSolidList"/>
    <dgm:cxn modelId="{41B317FF-9831-4A18-B56E-37A6E6802327}" type="presParOf" srcId="{8CCFCBF1-BCE1-4F0D-ADD6-0ABFD64EBE78}" destId="{D50F3A3A-E78D-43A8-B4DA-30319721AAA3}" srcOrd="3" destOrd="0" presId="urn:microsoft.com/office/officeart/2018/2/layout/IconVerticalSolidList"/>
    <dgm:cxn modelId="{8216B60E-EE98-40AE-9FF2-E5F7CBC9365C}" type="presParOf" srcId="{F9C26AD5-2921-42CF-88EB-17853F3E9256}" destId="{B8B1BB83-6DA2-4F2E-B6D7-1CE9D296AB5E}" srcOrd="3" destOrd="0" presId="urn:microsoft.com/office/officeart/2018/2/layout/IconVerticalSolidList"/>
    <dgm:cxn modelId="{7A6ACA63-FBBA-4693-8CC3-072F8561E27D}" type="presParOf" srcId="{F9C26AD5-2921-42CF-88EB-17853F3E9256}" destId="{2E5A2AA2-5921-4C3E-A26B-454DC9A8A8A4}" srcOrd="4" destOrd="0" presId="urn:microsoft.com/office/officeart/2018/2/layout/IconVerticalSolidList"/>
    <dgm:cxn modelId="{73ADED6C-E2DF-4AF8-B305-100F859EFA3F}" type="presParOf" srcId="{2E5A2AA2-5921-4C3E-A26B-454DC9A8A8A4}" destId="{7A2EF5AF-CC26-48E0-86EB-6740272001E7}" srcOrd="0" destOrd="0" presId="urn:microsoft.com/office/officeart/2018/2/layout/IconVerticalSolidList"/>
    <dgm:cxn modelId="{A4D0F69F-3843-4D5B-BC4D-A01BE94C4B91}" type="presParOf" srcId="{2E5A2AA2-5921-4C3E-A26B-454DC9A8A8A4}" destId="{885B5D17-2032-41EA-9EEE-4FDABC35A33F}" srcOrd="1" destOrd="0" presId="urn:microsoft.com/office/officeart/2018/2/layout/IconVerticalSolidList"/>
    <dgm:cxn modelId="{7C2D1304-BA54-4B11-A97C-D54FF34A1465}" type="presParOf" srcId="{2E5A2AA2-5921-4C3E-A26B-454DC9A8A8A4}" destId="{5E55EA09-47A9-4624-A850-39566B218F18}" srcOrd="2" destOrd="0" presId="urn:microsoft.com/office/officeart/2018/2/layout/IconVerticalSolidList"/>
    <dgm:cxn modelId="{5DEABF90-841E-4916-815B-CC65D0B6EAC1}" type="presParOf" srcId="{2E5A2AA2-5921-4C3E-A26B-454DC9A8A8A4}" destId="{79DE4C6B-3429-4AA3-8179-3137FC40E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8B1D6-5A17-473C-AE21-ECB9AF3ACB5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DE41CBA-6209-41E7-8427-A37D350D644D}">
      <dgm:prSet/>
      <dgm:spPr/>
      <dgm:t>
        <a:bodyPr/>
        <a:lstStyle/>
        <a:p>
          <a:r>
            <a:rPr lang="en-US" b="0" i="0"/>
            <a:t>Can you find a way to save $1 per day? $2? $3?</a:t>
          </a:r>
          <a:endParaRPr lang="en-US"/>
        </a:p>
      </dgm:t>
    </dgm:pt>
    <dgm:pt modelId="{1297AE5B-3EF5-4084-9F8E-FEA8BFE4F90D}" type="parTrans" cxnId="{B92F8E08-3315-4E64-BAAC-759CECA1CEE8}">
      <dgm:prSet/>
      <dgm:spPr/>
      <dgm:t>
        <a:bodyPr/>
        <a:lstStyle/>
        <a:p>
          <a:endParaRPr lang="en-US"/>
        </a:p>
      </dgm:t>
    </dgm:pt>
    <dgm:pt modelId="{C21A4DDE-25A8-4B6E-A00A-EE2A0B6EEF02}" type="sibTrans" cxnId="{B92F8E08-3315-4E64-BAAC-759CECA1CEE8}">
      <dgm:prSet/>
      <dgm:spPr/>
      <dgm:t>
        <a:bodyPr/>
        <a:lstStyle/>
        <a:p>
          <a:endParaRPr lang="en-US"/>
        </a:p>
      </dgm:t>
    </dgm:pt>
    <dgm:pt modelId="{61386DBA-BCDC-4667-AEB2-D23DD9117458}">
      <dgm:prSet/>
      <dgm:spPr/>
      <dgm:t>
        <a:bodyPr/>
        <a:lstStyle/>
        <a:p>
          <a:r>
            <a:rPr lang="en-US" b="0" i="0" dirty="0"/>
            <a:t>Seniors in high school? $1000 over the year, including the holidays, birthday and graduation? </a:t>
          </a:r>
          <a:endParaRPr lang="en-US" dirty="0"/>
        </a:p>
      </dgm:t>
    </dgm:pt>
    <dgm:pt modelId="{F85E21CC-A135-4627-B70A-AD8DCC4300AA}" type="parTrans" cxnId="{0E14EF9E-0AB2-4D81-801D-4D0025A35DFC}">
      <dgm:prSet/>
      <dgm:spPr/>
      <dgm:t>
        <a:bodyPr/>
        <a:lstStyle/>
        <a:p>
          <a:endParaRPr lang="en-US"/>
        </a:p>
      </dgm:t>
    </dgm:pt>
    <dgm:pt modelId="{51EFC6E3-C86D-45AF-8618-AF171DB3AB4D}" type="sibTrans" cxnId="{0E14EF9E-0AB2-4D81-801D-4D0025A35DFC}">
      <dgm:prSet/>
      <dgm:spPr/>
      <dgm:t>
        <a:bodyPr/>
        <a:lstStyle/>
        <a:p>
          <a:endParaRPr lang="en-US"/>
        </a:p>
      </dgm:t>
    </dgm:pt>
    <dgm:pt modelId="{51F18090-C9AE-42A7-814C-D8D895F24BF3}" type="pres">
      <dgm:prSet presAssocID="{5548B1D6-5A17-473C-AE21-ECB9AF3ACB5C}" presName="root" presStyleCnt="0">
        <dgm:presLayoutVars>
          <dgm:dir/>
          <dgm:resizeHandles val="exact"/>
        </dgm:presLayoutVars>
      </dgm:prSet>
      <dgm:spPr/>
    </dgm:pt>
    <dgm:pt modelId="{EC7280FC-C71E-4F35-B7B4-6C2ECCDEB1AB}" type="pres">
      <dgm:prSet presAssocID="{ADE41CBA-6209-41E7-8427-A37D350D644D}" presName="compNode" presStyleCnt="0"/>
      <dgm:spPr/>
    </dgm:pt>
    <dgm:pt modelId="{AA343565-BA21-4BC6-9BAA-7D66EDE0B876}" type="pres">
      <dgm:prSet presAssocID="{ADE41CBA-6209-41E7-8427-A37D350D644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A1163DC-8C92-40BC-8597-6D2AC7EDAC35}" type="pres">
      <dgm:prSet presAssocID="{ADE41CBA-6209-41E7-8427-A37D350D644D}" presName="spaceRect" presStyleCnt="0"/>
      <dgm:spPr/>
    </dgm:pt>
    <dgm:pt modelId="{F607A26E-40F4-4CC5-A780-6FA14BF23EE1}" type="pres">
      <dgm:prSet presAssocID="{ADE41CBA-6209-41E7-8427-A37D350D644D}" presName="textRect" presStyleLbl="revTx" presStyleIdx="0" presStyleCnt="2">
        <dgm:presLayoutVars>
          <dgm:chMax val="1"/>
          <dgm:chPref val="1"/>
        </dgm:presLayoutVars>
      </dgm:prSet>
      <dgm:spPr/>
    </dgm:pt>
    <dgm:pt modelId="{DF8C3DAA-E36F-453B-A3AE-C1CE815E02EF}" type="pres">
      <dgm:prSet presAssocID="{C21A4DDE-25A8-4B6E-A00A-EE2A0B6EEF02}" presName="sibTrans" presStyleCnt="0"/>
      <dgm:spPr/>
    </dgm:pt>
    <dgm:pt modelId="{62FA62F7-6854-4654-837D-038C8BBA55B2}" type="pres">
      <dgm:prSet presAssocID="{61386DBA-BCDC-4667-AEB2-D23DD9117458}" presName="compNode" presStyleCnt="0"/>
      <dgm:spPr/>
    </dgm:pt>
    <dgm:pt modelId="{7794A3D1-F5E1-41A9-9C8C-9790B04E0A36}" type="pres">
      <dgm:prSet presAssocID="{61386DBA-BCDC-4667-AEB2-D23DD91174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715F561-EA16-4054-B0B2-71F3B1D7B18F}" type="pres">
      <dgm:prSet presAssocID="{61386DBA-BCDC-4667-AEB2-D23DD9117458}" presName="spaceRect" presStyleCnt="0"/>
      <dgm:spPr/>
    </dgm:pt>
    <dgm:pt modelId="{333AE7E3-D64F-4041-A647-ACE10F49D8B3}" type="pres">
      <dgm:prSet presAssocID="{61386DBA-BCDC-4667-AEB2-D23DD911745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92F8E08-3315-4E64-BAAC-759CECA1CEE8}" srcId="{5548B1D6-5A17-473C-AE21-ECB9AF3ACB5C}" destId="{ADE41CBA-6209-41E7-8427-A37D350D644D}" srcOrd="0" destOrd="0" parTransId="{1297AE5B-3EF5-4084-9F8E-FEA8BFE4F90D}" sibTransId="{C21A4DDE-25A8-4B6E-A00A-EE2A0B6EEF02}"/>
    <dgm:cxn modelId="{C6F55B9B-261B-4B6F-9472-4964B3481D6A}" type="presOf" srcId="{5548B1D6-5A17-473C-AE21-ECB9AF3ACB5C}" destId="{51F18090-C9AE-42A7-814C-D8D895F24BF3}" srcOrd="0" destOrd="0" presId="urn:microsoft.com/office/officeart/2018/2/layout/IconLabelList"/>
    <dgm:cxn modelId="{0E14EF9E-0AB2-4D81-801D-4D0025A35DFC}" srcId="{5548B1D6-5A17-473C-AE21-ECB9AF3ACB5C}" destId="{61386DBA-BCDC-4667-AEB2-D23DD9117458}" srcOrd="1" destOrd="0" parTransId="{F85E21CC-A135-4627-B70A-AD8DCC4300AA}" sibTransId="{51EFC6E3-C86D-45AF-8618-AF171DB3AB4D}"/>
    <dgm:cxn modelId="{A1E039EE-6F37-4545-8281-3E5979EB5C5F}" type="presOf" srcId="{ADE41CBA-6209-41E7-8427-A37D350D644D}" destId="{F607A26E-40F4-4CC5-A780-6FA14BF23EE1}" srcOrd="0" destOrd="0" presId="urn:microsoft.com/office/officeart/2018/2/layout/IconLabelList"/>
    <dgm:cxn modelId="{876092F2-94B7-4939-A966-02E35FA5AB91}" type="presOf" srcId="{61386DBA-BCDC-4667-AEB2-D23DD9117458}" destId="{333AE7E3-D64F-4041-A647-ACE10F49D8B3}" srcOrd="0" destOrd="0" presId="urn:microsoft.com/office/officeart/2018/2/layout/IconLabelList"/>
    <dgm:cxn modelId="{6DC5E38D-E4BF-40CE-B2CE-7C385F0AAF1B}" type="presParOf" srcId="{51F18090-C9AE-42A7-814C-D8D895F24BF3}" destId="{EC7280FC-C71E-4F35-B7B4-6C2ECCDEB1AB}" srcOrd="0" destOrd="0" presId="urn:microsoft.com/office/officeart/2018/2/layout/IconLabelList"/>
    <dgm:cxn modelId="{9A3B61F7-E3C5-4318-807D-72C713E050B8}" type="presParOf" srcId="{EC7280FC-C71E-4F35-B7B4-6C2ECCDEB1AB}" destId="{AA343565-BA21-4BC6-9BAA-7D66EDE0B876}" srcOrd="0" destOrd="0" presId="urn:microsoft.com/office/officeart/2018/2/layout/IconLabelList"/>
    <dgm:cxn modelId="{9E306F04-9F37-4CD2-9FB8-C483D8D7AD3E}" type="presParOf" srcId="{EC7280FC-C71E-4F35-B7B4-6C2ECCDEB1AB}" destId="{5A1163DC-8C92-40BC-8597-6D2AC7EDAC35}" srcOrd="1" destOrd="0" presId="urn:microsoft.com/office/officeart/2018/2/layout/IconLabelList"/>
    <dgm:cxn modelId="{1B3ECB61-241C-402E-AF2E-BFADEDB2A595}" type="presParOf" srcId="{EC7280FC-C71E-4F35-B7B4-6C2ECCDEB1AB}" destId="{F607A26E-40F4-4CC5-A780-6FA14BF23EE1}" srcOrd="2" destOrd="0" presId="urn:microsoft.com/office/officeart/2018/2/layout/IconLabelList"/>
    <dgm:cxn modelId="{0C645220-BA6D-4D48-89C0-2ADB127E864E}" type="presParOf" srcId="{51F18090-C9AE-42A7-814C-D8D895F24BF3}" destId="{DF8C3DAA-E36F-453B-A3AE-C1CE815E02EF}" srcOrd="1" destOrd="0" presId="urn:microsoft.com/office/officeart/2018/2/layout/IconLabelList"/>
    <dgm:cxn modelId="{50A4D90C-8E71-4394-8226-F88D3CBEA201}" type="presParOf" srcId="{51F18090-C9AE-42A7-814C-D8D895F24BF3}" destId="{62FA62F7-6854-4654-837D-038C8BBA55B2}" srcOrd="2" destOrd="0" presId="urn:microsoft.com/office/officeart/2018/2/layout/IconLabelList"/>
    <dgm:cxn modelId="{FB2432CF-F1BA-47B6-9E94-8403CBEEC970}" type="presParOf" srcId="{62FA62F7-6854-4654-837D-038C8BBA55B2}" destId="{7794A3D1-F5E1-41A9-9C8C-9790B04E0A36}" srcOrd="0" destOrd="0" presId="urn:microsoft.com/office/officeart/2018/2/layout/IconLabelList"/>
    <dgm:cxn modelId="{79634406-3E6B-488C-B82B-E29CAFFA6419}" type="presParOf" srcId="{62FA62F7-6854-4654-837D-038C8BBA55B2}" destId="{1715F561-EA16-4054-B0B2-71F3B1D7B18F}" srcOrd="1" destOrd="0" presId="urn:microsoft.com/office/officeart/2018/2/layout/IconLabelList"/>
    <dgm:cxn modelId="{289843C9-1912-4A0D-A1B3-0971416223DB}" type="presParOf" srcId="{62FA62F7-6854-4654-837D-038C8BBA55B2}" destId="{333AE7E3-D64F-4041-A647-ACE10F49D8B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ADDB-900E-4006-A1C5-A7A4C0D55A86}">
      <dsp:nvSpPr>
        <dsp:cNvPr id="0" name=""/>
        <dsp:cNvSpPr/>
      </dsp:nvSpPr>
      <dsp:spPr>
        <a:xfrm>
          <a:off x="0" y="559"/>
          <a:ext cx="7879842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6D641-9E7C-4A40-BE5C-E10B6CC59C9E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60F6C-87D3-4D8D-9262-00FDCFF6811F}">
      <dsp:nvSpPr>
        <dsp:cNvPr id="0" name=""/>
        <dsp:cNvSpPr/>
      </dsp:nvSpPr>
      <dsp:spPr>
        <a:xfrm>
          <a:off x="1512662" y="559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Invest it in an investment portfolio that promises an average rate of return of 7%</a:t>
          </a:r>
        </a:p>
      </dsp:txBody>
      <dsp:txXfrm>
        <a:off x="1512662" y="559"/>
        <a:ext cx="6367179" cy="1309664"/>
      </dsp:txXfrm>
    </dsp:sp>
    <dsp:sp modelId="{95A8B456-8BFD-4C8A-BB24-269B06169BBB}">
      <dsp:nvSpPr>
        <dsp:cNvPr id="0" name=""/>
        <dsp:cNvSpPr/>
      </dsp:nvSpPr>
      <dsp:spPr>
        <a:xfrm>
          <a:off x="0" y="1637640"/>
          <a:ext cx="7879842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8D7E2-0988-482B-B0E5-E440AE76403A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F3A3A-E78D-43A8-B4DA-30319721AAA3}">
      <dsp:nvSpPr>
        <dsp:cNvPr id="0" name=""/>
        <dsp:cNvSpPr/>
      </dsp:nvSpPr>
      <dsp:spPr>
        <a:xfrm>
          <a:off x="1512662" y="1637640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stock market index funds have historically generated 7 percent in returns.  See the Rule of 70 for details on the power of compounding interest.</a:t>
          </a:r>
        </a:p>
      </dsp:txBody>
      <dsp:txXfrm>
        <a:off x="1512662" y="1637640"/>
        <a:ext cx="6367179" cy="1309664"/>
      </dsp:txXfrm>
    </dsp:sp>
    <dsp:sp modelId="{7A2EF5AF-CC26-48E0-86EB-6740272001E7}">
      <dsp:nvSpPr>
        <dsp:cNvPr id="0" name=""/>
        <dsp:cNvSpPr/>
      </dsp:nvSpPr>
      <dsp:spPr>
        <a:xfrm>
          <a:off x="0" y="3274721"/>
          <a:ext cx="7879842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B5D17-2032-41EA-9EEE-4FDABC35A33F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4C6B-3429-4AA3-8179-3137FC40EF29}">
      <dsp:nvSpPr>
        <dsp:cNvPr id="0" name=""/>
        <dsp:cNvSpPr/>
      </dsp:nvSpPr>
      <dsp:spPr>
        <a:xfrm>
          <a:off x="1512662" y="3274721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Warning, there have been ups and downs in these returns! So, proceed strategically. Well-diversified investments have positive expected returns, on average. They also have risks.</a:t>
          </a:r>
        </a:p>
      </dsp:txBody>
      <dsp:txXfrm>
        <a:off x="1512662" y="3274721"/>
        <a:ext cx="6367179" cy="130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43565-BA21-4BC6-9BAA-7D66EDE0B876}">
      <dsp:nvSpPr>
        <dsp:cNvPr id="0" name=""/>
        <dsp:cNvSpPr/>
      </dsp:nvSpPr>
      <dsp:spPr>
        <a:xfrm>
          <a:off x="1009209" y="578558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7A26E-40F4-4CC5-A780-6FA14BF23EE1}">
      <dsp:nvSpPr>
        <dsp:cNvPr id="0" name=""/>
        <dsp:cNvSpPr/>
      </dsp:nvSpPr>
      <dsp:spPr>
        <a:xfrm>
          <a:off x="16115" y="2617567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Can you find a way to save $1 per day? $2? $3?</a:t>
          </a:r>
          <a:endParaRPr lang="en-US" sz="1700" kern="1200"/>
        </a:p>
      </dsp:txBody>
      <dsp:txXfrm>
        <a:off x="16115" y="2617567"/>
        <a:ext cx="3611250" cy="720000"/>
      </dsp:txXfrm>
    </dsp:sp>
    <dsp:sp modelId="{7794A3D1-F5E1-41A9-9C8C-9790B04E0A36}">
      <dsp:nvSpPr>
        <dsp:cNvPr id="0" name=""/>
        <dsp:cNvSpPr/>
      </dsp:nvSpPr>
      <dsp:spPr>
        <a:xfrm>
          <a:off x="5252428" y="578558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AE7E3-D64F-4041-A647-ACE10F49D8B3}">
      <dsp:nvSpPr>
        <dsp:cNvPr id="0" name=""/>
        <dsp:cNvSpPr/>
      </dsp:nvSpPr>
      <dsp:spPr>
        <a:xfrm>
          <a:off x="4259334" y="2617567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Seniors in high school? $1000 over the year, including the holidays, birthday and graduation? </a:t>
          </a:r>
          <a:endParaRPr lang="en-US" sz="1700" kern="1200" dirty="0"/>
        </a:p>
      </dsp:txBody>
      <dsp:txXfrm>
        <a:off x="4259334" y="2617567"/>
        <a:ext cx="361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22:08:18.09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19748 1,'-16779'0,"13811"0,3090 0,-93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b/bureau_of_public_debt.asp" TargetMode="External"/><Relationship Id="rId7" Type="http://schemas.openxmlformats.org/officeDocument/2006/relationships/hyperlink" Target="https://www.pewresearch.org/fact-tank/2019/07/24/facts-about-the-national-debt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gpf.org/national-debt-clock" TargetMode="External"/><Relationship Id="rId5" Type="http://schemas.openxmlformats.org/officeDocument/2006/relationships/hyperlink" Target="https://www.treasurydirect.gov/govt/resources/faq/faq_publicdebt.htm#DebtMakeup" TargetMode="External"/><Relationship Id="rId4" Type="http://schemas.openxmlformats.org/officeDocument/2006/relationships/hyperlink" Target="https://h5p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5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https://www.investopedia.com/terms/b/bureau_of_public_debt.asp</a:t>
            </a:r>
            <a:endParaRPr lang="en-US" dirty="0"/>
          </a:p>
          <a:p>
            <a:r>
              <a:rPr lang="en-US" dirty="0">
                <a:hlinkClick r:id="rId4"/>
              </a:rPr>
              <a:t>https://h5p.org/</a:t>
            </a:r>
            <a:endParaRPr lang="en-US" dirty="0"/>
          </a:p>
          <a:p>
            <a:r>
              <a:rPr lang="en-US" dirty="0">
                <a:hlinkClick r:id="rId5"/>
              </a:rPr>
              <a:t>https://www.treasurydirect.gov/govt/resources/faq/faq_publicdebt.htm#DebtMakeup</a:t>
            </a:r>
            <a:endParaRPr lang="en-US" dirty="0"/>
          </a:p>
          <a:p>
            <a:r>
              <a:rPr lang="en-US" dirty="0">
                <a:hlinkClick r:id="rId6"/>
              </a:rPr>
              <a:t>https://www.pgpf.org/national-debt-clock</a:t>
            </a:r>
            <a:endParaRPr lang="en-US" dirty="0"/>
          </a:p>
          <a:p>
            <a:r>
              <a:rPr lang="en-US" dirty="0">
                <a:hlinkClick r:id="rId7"/>
              </a:rPr>
              <a:t>https://www.pewresearch.org/fact-tank/2019/07/24/facts-about-the-national-debt/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tawni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ncilforeconed.org/resource/national-standards-for-financial-literacy/#sthash.Xw84Vgav.dpb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urriculum-instru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urriculum-instru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conedlink.org/resources/risk-and-return-video-and-qui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5p.org/node/10708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0518&amp;picture=sca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ositek.net/friends-email-faked/" TargetMode="Externa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treasurydirect.gov/indiv/research/indepth/tbonds/res_tbond_rates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treasurydirect.gov/indiv/research/indepth/tips/res_tips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nasdaq.com/market-activity/stocks/amz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fool.com/knowledge-center/what-is-the-sp-500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plinger.com/investing/stocks/stocks-to-buy/601685/coronavirus-stocks-to-buy-that-wont-let-up" TargetMode="External"/><Relationship Id="rId2" Type="http://schemas.openxmlformats.org/officeDocument/2006/relationships/hyperlink" Target="https://money.usnews.com/investing/stock-market-news/articles/marijuana-stocks-to-wat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70549846513119766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mru.org/courses/money-skills/expert-stock-picks" TargetMode="External"/><Relationship Id="rId3" Type="http://schemas.openxmlformats.org/officeDocument/2006/relationships/hyperlink" Target="https://www.npr.org/sections/money/2016/03/04/469247400/episode-688-brilliant-vs-boring" TargetMode="External"/><Relationship Id="rId7" Type="http://schemas.openxmlformats.org/officeDocument/2006/relationships/hyperlink" Target="https://www.forbes.com/sites/frederickallen/2013/01/15/cat-beats-professionals-at-stock-picking/?sh=770ff590621a" TargetMode="External"/><Relationship Id="rId12" Type="http://schemas.openxmlformats.org/officeDocument/2006/relationships/hyperlink" Target="https://www.visualcapitalist.com/the-soaring-value-of-intangible-assets-in-the-sp-50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5p.org/node/1070861" TargetMode="External"/><Relationship Id="rId11" Type="http://schemas.openxmlformats.org/officeDocument/2006/relationships/hyperlink" Target="https://www.visualcapitalist.com/historical-returns-by-asset-class/" TargetMode="External"/><Relationship Id="rId5" Type="http://schemas.openxmlformats.org/officeDocument/2006/relationships/hyperlink" Target="https://econedlink.org/" TargetMode="External"/><Relationship Id="rId10" Type="http://schemas.openxmlformats.org/officeDocument/2006/relationships/hyperlink" Target="https://www.measuringworth.com/" TargetMode="External"/><Relationship Id="rId4" Type="http://schemas.openxmlformats.org/officeDocument/2006/relationships/hyperlink" Target="https://fffl.councilforeconed.org/" TargetMode="External"/><Relationship Id="rId9" Type="http://schemas.openxmlformats.org/officeDocument/2006/relationships/hyperlink" Target="https://fred.stlouisfed.org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tawni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uncilforeconed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peardeck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739" y="1163619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4000" dirty="0"/>
              <a:t>Financial Fitness for Life, Chapter 21:</a:t>
            </a:r>
            <a:br>
              <a:rPr lang="en-US" sz="5300" dirty="0"/>
            </a:br>
            <a:r>
              <a:rPr lang="en-US" sz="4000" i="1" dirty="0">
                <a:solidFill>
                  <a:srgbClr val="7A9900"/>
                </a:solidFill>
                <a:effectLst/>
              </a:rPr>
              <a:t>There Is No Free Lunch in Investing</a:t>
            </a:r>
            <a:br>
              <a:rPr lang="en-US" sz="600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Tawni Hunt Ferrarini, PhD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Dec 03, 2020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Tferrarini@Lindenwood.edu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 * 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4"/>
              </a:rPr>
              <a:t>Tawni.org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C332F2B-A386-48F8-B84E-BF1449377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2276" y="5063146"/>
            <a:ext cx="1134672" cy="11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802BDF-4741-4A5F-A612-399D28EA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" y="4056610"/>
            <a:ext cx="9074331" cy="1742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98481-8397-4172-9EEB-22D24626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46" y="1102676"/>
            <a:ext cx="6062707" cy="2809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DA60B-1DC6-4F54-92C3-51AE2787F813}"/>
              </a:ext>
            </a:extLst>
          </p:cNvPr>
          <p:cNvSpPr txBox="1"/>
          <p:nvPr/>
        </p:nvSpPr>
        <p:spPr>
          <a:xfrm>
            <a:off x="1806081" y="5942810"/>
            <a:ext cx="7173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https://www.councilforeconed.org/resource/national-standards-for-financial-literacy/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708285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Standards</a:t>
            </a:r>
            <a:endParaRPr lang="en-US" sz="3500" b="1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Connect</a:t>
            </a:r>
            <a:r>
              <a:rPr lang="en-US" sz="2100" dirty="0">
                <a:latin typeface="+mn-lt"/>
                <a:ea typeface="+mn-ea"/>
                <a:cs typeface="+mn-cs"/>
              </a:rPr>
              <a:t> to regional and state standards at EconEdLink.org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Search</a:t>
            </a:r>
            <a:r>
              <a:rPr lang="en-US" sz="2100" dirty="0">
                <a:latin typeface="+mn-lt"/>
                <a:ea typeface="+mn-ea"/>
                <a:cs typeface="+mn-cs"/>
              </a:rPr>
              <a:t> for “</a:t>
            </a:r>
            <a:r>
              <a:rPr lang="en-US" sz="2100" dirty="0">
                <a:latin typeface="+mj-lt"/>
              </a:rPr>
              <a:t>Risk and Return</a:t>
            </a:r>
            <a:r>
              <a:rPr lang="en-US" sz="2100" dirty="0">
                <a:latin typeface="+mn-lt"/>
                <a:ea typeface="+mn-ea"/>
                <a:cs typeface="+mn-cs"/>
              </a:rPr>
              <a:t>”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Choose</a:t>
            </a:r>
            <a:r>
              <a:rPr lang="en-US" sz="2100" dirty="0">
                <a:latin typeface="+mn-lt"/>
                <a:ea typeface="+mn-ea"/>
                <a:cs typeface="+mn-cs"/>
              </a:rPr>
              <a:t> a lesson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Click</a:t>
            </a:r>
            <a:r>
              <a:rPr lang="en-US" sz="2100" dirty="0">
                <a:latin typeface="+mn-lt"/>
                <a:ea typeface="+mn-ea"/>
                <a:cs typeface="+mn-cs"/>
              </a:rPr>
              <a:t> on State Standards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dirty="0">
                <a:latin typeface="+mn-lt"/>
                <a:ea typeface="+mn-ea"/>
                <a:cs typeface="+mn-cs"/>
                <a:hlinkClick r:id="rId3"/>
              </a:rPr>
              <a:t>NYSed.gov</a:t>
            </a:r>
            <a:endParaRPr lang="en-US" sz="2100" dirty="0">
              <a:latin typeface="+mn-lt"/>
              <a:ea typeface="+mn-ea"/>
              <a:cs typeface="+mn-cs"/>
            </a:endParaRPr>
          </a:p>
          <a:p>
            <a:pPr marL="114300" indent="0">
              <a:lnSpc>
                <a:spcPct val="90000"/>
              </a:lnSpc>
              <a:buNone/>
              <a:defRPr sz="3168"/>
            </a:pPr>
            <a:endParaRPr lang="en-US" sz="21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2100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CB667-D08D-494C-A4DD-24545622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416" y="4312438"/>
            <a:ext cx="3300902" cy="198849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ABDB2A0-C863-4717-A45D-C02376506445}"/>
              </a:ext>
            </a:extLst>
          </p:cNvPr>
          <p:cNvSpPr/>
          <p:nvPr/>
        </p:nvSpPr>
        <p:spPr>
          <a:xfrm>
            <a:off x="3343686" y="5113323"/>
            <a:ext cx="1164730" cy="386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AC5BC-2C88-4BB9-8474-76F391790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066" y="2378076"/>
            <a:ext cx="3300903" cy="16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Standards</a:t>
            </a:r>
            <a:endParaRPr lang="en-US" sz="3500" b="1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Connect</a:t>
            </a:r>
            <a:r>
              <a:rPr lang="en-US" sz="2100" dirty="0">
                <a:latin typeface="+mn-lt"/>
                <a:ea typeface="+mn-ea"/>
                <a:cs typeface="+mn-cs"/>
              </a:rPr>
              <a:t> to regional and state standards at EconEdLink.org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Search</a:t>
            </a:r>
            <a:r>
              <a:rPr lang="en-US" sz="2100" dirty="0">
                <a:latin typeface="+mn-lt"/>
                <a:ea typeface="+mn-ea"/>
                <a:cs typeface="+mn-cs"/>
              </a:rPr>
              <a:t> for “</a:t>
            </a:r>
            <a:r>
              <a:rPr lang="en-US" sz="2100" dirty="0">
                <a:latin typeface="+mj-lt"/>
              </a:rPr>
              <a:t>Risk and Return</a:t>
            </a:r>
            <a:r>
              <a:rPr lang="en-US" sz="2100" dirty="0">
                <a:latin typeface="+mn-lt"/>
                <a:ea typeface="+mn-ea"/>
                <a:cs typeface="+mn-cs"/>
              </a:rPr>
              <a:t>”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Choose</a:t>
            </a:r>
            <a:r>
              <a:rPr lang="en-US" sz="2100" dirty="0">
                <a:latin typeface="+mn-lt"/>
                <a:ea typeface="+mn-ea"/>
                <a:cs typeface="+mn-cs"/>
              </a:rPr>
              <a:t> a lesson 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b="1" dirty="0">
                <a:latin typeface="+mn-lt"/>
                <a:ea typeface="+mn-ea"/>
                <a:cs typeface="+mn-cs"/>
              </a:rPr>
              <a:t>Click</a:t>
            </a:r>
            <a:r>
              <a:rPr lang="en-US" sz="2100" dirty="0">
                <a:latin typeface="+mn-lt"/>
                <a:ea typeface="+mn-ea"/>
                <a:cs typeface="+mn-cs"/>
              </a:rPr>
              <a:t> on State Standards</a:t>
            </a: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 sz="3168"/>
            </a:pPr>
            <a:r>
              <a:rPr lang="en-US" sz="2100" dirty="0">
                <a:latin typeface="+mn-lt"/>
                <a:ea typeface="+mn-ea"/>
                <a:cs typeface="+mn-cs"/>
                <a:hlinkClick r:id="rId3"/>
              </a:rPr>
              <a:t>NYSed.gov</a:t>
            </a:r>
            <a:endParaRPr lang="en-US" sz="2100" dirty="0">
              <a:latin typeface="+mn-lt"/>
              <a:ea typeface="+mn-ea"/>
              <a:cs typeface="+mn-cs"/>
            </a:endParaRPr>
          </a:p>
          <a:p>
            <a:pPr marL="114300" indent="0">
              <a:lnSpc>
                <a:spcPct val="90000"/>
              </a:lnSpc>
              <a:buNone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endParaRPr lang="en-US" sz="21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A2296-6C3E-42F3-8E4D-58F9EAF20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13" y="2694856"/>
            <a:ext cx="4505670" cy="265112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ABDB2A0-C863-4717-A45D-C02376506445}"/>
              </a:ext>
            </a:extLst>
          </p:cNvPr>
          <p:cNvSpPr/>
          <p:nvPr/>
        </p:nvSpPr>
        <p:spPr>
          <a:xfrm>
            <a:off x="3343686" y="4991765"/>
            <a:ext cx="2067791" cy="42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DB2D3-5299-45CA-B941-60EDE2621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917" y="1215733"/>
            <a:ext cx="2105040" cy="49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6A42-6038-4363-90AE-3DB244EB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82C7-4638-4D2C-A6DB-A8F9BE81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Describe an investment that interests you with respect to its expected return and risk.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B02703-4A3F-4E3A-B362-A175EB931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78" y="3716973"/>
            <a:ext cx="2439987" cy="24399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3E34DF6-3F62-4F56-880C-967B4315A514}"/>
              </a:ext>
            </a:extLst>
          </p:cNvPr>
          <p:cNvSpPr/>
          <p:nvPr/>
        </p:nvSpPr>
        <p:spPr>
          <a:xfrm>
            <a:off x="2032879" y="4267200"/>
            <a:ext cx="4317423" cy="1376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27A68-1AA0-4787-AAE7-886DD86761A6}"/>
              </a:ext>
            </a:extLst>
          </p:cNvPr>
          <p:cNvSpPr txBox="1"/>
          <p:nvPr/>
        </p:nvSpPr>
        <p:spPr>
          <a:xfrm>
            <a:off x="2372081" y="4814682"/>
            <a:ext cx="3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BITMOJI. TAKE ACTION!!!!</a:t>
            </a:r>
          </a:p>
        </p:txBody>
      </p:sp>
    </p:spTree>
    <p:extLst>
      <p:ext uri="{BB962C8B-B14F-4D97-AF65-F5344CB8AC3E}">
        <p14:creationId xmlns:p14="http://schemas.microsoft.com/office/powerpoint/2010/main" val="9170841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Active Learning 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276" y="1881339"/>
            <a:ext cx="8933447" cy="4175760"/>
          </a:xfrm>
        </p:spPr>
        <p:txBody>
          <a:bodyPr>
            <a:noAutofit/>
          </a:bodyPr>
          <a:lstStyle/>
          <a:p>
            <a:pPr marL="0" indent="0" defTabSz="905255">
              <a:spcAft>
                <a:spcPts val="600"/>
              </a:spcAft>
              <a:buNone/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Activities will lead you to do the following: 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relevancy of investment income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relationship between the expected rate of return and different types investment risk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the link between investments choices and their opportunity costs (investment opportunities foregone)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investment options and attach the risks associated with them within a well-diversified portfolio</a:t>
            </a:r>
          </a:p>
          <a:p>
            <a:pPr lvl="1" defTabSz="905255">
              <a:spcAft>
                <a:spcPts val="600"/>
              </a:spcAft>
              <a:defRPr sz="3168"/>
            </a:pPr>
            <a:r>
              <a:rPr lang="en-US" sz="2500" dirty="0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how to live comfortably and securely through a well-diversified portfolio that generates future income</a:t>
            </a:r>
            <a:endParaRPr lang="en-US" sz="25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4A76-B738-42B4-9D33-FD227EC6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5901"/>
            <a:ext cx="8229600" cy="1143000"/>
          </a:xfrm>
        </p:spPr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CA6294-861A-4EA6-8EAE-730B7BA4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2566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way to earn income </a:t>
            </a:r>
            <a:r>
              <a:rPr lang="en-US" dirty="0">
                <a:solidFill>
                  <a:srgbClr val="7A9900"/>
                </a:solidFill>
              </a:rPr>
              <a:t>outside of working at a job that pays an annual salary </a:t>
            </a:r>
            <a:r>
              <a:rPr lang="en-US" dirty="0"/>
              <a:t>or hourly wage rate? Outside of running a business?  What do you think it is?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14D491-AFE3-4883-B544-79D7E07E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58" y="3620422"/>
            <a:ext cx="2439987" cy="24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852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07B39-0785-413C-BA44-76A0A9DC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is no free lunch in investing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D32367A-9337-4A7F-A174-C9945BA2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2" y="2292782"/>
            <a:ext cx="3606522" cy="456521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25FC5B4-FB14-41EB-A6E1-772BE3699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27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07B39-0785-413C-BA44-76A0A9DC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is no free lunch in investing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734B-5B91-43A0-B13F-4283E87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Investments generate returns</a:t>
            </a:r>
            <a:r>
              <a:rPr lang="en-US" sz="1800" dirty="0">
                <a:latin typeface="+mn-lt"/>
                <a:ea typeface="+mn-ea"/>
                <a:cs typeface="+mn-cs"/>
              </a:rPr>
              <a:t>. Through saving and/or investing in other vehicles well-diversified investment portfolios produce interest income, dividend income, and capital gains – on average.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Investments involve risk</a:t>
            </a:r>
            <a:r>
              <a:rPr lang="en-US" sz="1800" dirty="0">
                <a:latin typeface="+mn-lt"/>
                <a:ea typeface="+mn-ea"/>
                <a:cs typeface="+mn-cs"/>
              </a:rPr>
              <a:t>. That is, there is a possibility that the investor will receive a positive or negative return in the future.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The greater the risk, the greater the potential for reward or loss.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All choices involve some type of risk with some having higher degrees of risk than others.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Choose strategically. Be informed</a:t>
            </a:r>
            <a:r>
              <a:rPr lang="en-US" sz="1800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2D4BE701-A2E9-4C62-94D4-154A1E3EE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235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C0005-37BA-4C13-9A0C-B4454F83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you turn $1000 into $2000 in ten years?</a:t>
            </a: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438EA-8DBE-4F60-B6B7-C9BB1CFE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490788"/>
            <a:ext cx="3567112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C0005-37BA-4C13-9A0C-B4454F83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you turn $1000 into $2000 in ten years?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C55903B-6C9B-4387-B7DA-024D0E573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25382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9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B286A-DCB8-4BD3-97C5-FDB595B6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Pyramid of Risk and Rewards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4CEC87-0180-4F7E-B06B-F7C86A9A5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563" y="2282058"/>
            <a:ext cx="4943766" cy="44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5306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5FF8-B1D3-470C-BE73-77676A9E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A99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EconEdLink</a:t>
            </a:r>
            <a:endParaRPr lang="en-US" dirty="0">
              <a:solidFill>
                <a:srgbClr val="7A9900"/>
              </a:solidFill>
            </a:endParaRP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7CF498BE-A753-4559-807C-B8B31DA24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8184" y="2764281"/>
            <a:ext cx="4047631" cy="3778250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193BCB4-E733-4B2A-910C-26BC414F6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293" y="1830824"/>
            <a:ext cx="4905411" cy="933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08C9A-236B-4BF2-98C8-3593A2272EA6}"/>
              </a:ext>
            </a:extLst>
          </p:cNvPr>
          <p:cNvSpPr txBox="1"/>
          <p:nvPr/>
        </p:nvSpPr>
        <p:spPr>
          <a:xfrm>
            <a:off x="528193" y="3612164"/>
            <a:ext cx="159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10-min video; Kahoot! Quiz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3A1CCC-9732-4F13-B282-377DC971E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04" y="5154275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037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4AAD-34B0-408E-BE2B-2CD87B5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15" y="1134334"/>
            <a:ext cx="8229600" cy="1143000"/>
          </a:xfrm>
        </p:spPr>
        <p:txBody>
          <a:bodyPr/>
          <a:lstStyle/>
          <a:p>
            <a:r>
              <a:rPr lang="en-US" sz="4400" dirty="0"/>
              <a:t>5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6543-8A8C-471A-8606-8249151B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26851"/>
            <a:ext cx="8229600" cy="3779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5CB8"/>
                </a:solidFill>
              </a:rPr>
              <a:t>Liquidity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5CB8"/>
                </a:solidFill>
              </a:rPr>
              <a:t>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5CB8"/>
                </a:solidFill>
              </a:rPr>
              <a:t>Financial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5CB8"/>
                </a:solidFill>
              </a:rPr>
              <a:t>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5CB8"/>
                </a:solidFill>
              </a:rPr>
              <a:t>Fraud</a:t>
            </a:r>
          </a:p>
        </p:txBody>
      </p:sp>
    </p:spTree>
    <p:extLst>
      <p:ext uri="{BB962C8B-B14F-4D97-AF65-F5344CB8AC3E}">
        <p14:creationId xmlns:p14="http://schemas.microsoft.com/office/powerpoint/2010/main" val="98200854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04AAD-34B0-408E-BE2B-2CD87B5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7A9900"/>
                </a:solidFill>
                <a:latin typeface="+mj-lt"/>
                <a:ea typeface="+mj-ea"/>
                <a:cs typeface="+mj-cs"/>
              </a:rPr>
              <a:t>Liquidity Risks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B1DCABE-4C9F-48DE-B8FA-00055FCEB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0"/>
          <a:stretch/>
        </p:blipFill>
        <p:spPr>
          <a:xfrm>
            <a:off x="-4208" y="0"/>
            <a:ext cx="9143999" cy="45477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6543-8A8C-471A-8606-8249151B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Liquidity involves turning your investment into cash or spendable funds.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Educational Tool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H5P (no money cost)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  <a:hlinkClick r:id="rId2"/>
              </a:rPr>
              <a:t>https://h5p.org/node/1070861</a:t>
            </a:r>
            <a:endParaRPr lang="en-US" sz="1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B4F9B-BCCD-49A2-987A-D55E314F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73" y="5557520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121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4AAD-34B0-408E-BE2B-2CD87B5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789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7A9900"/>
                </a:solidFill>
              </a:rPr>
              <a:t>Inflation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6543-8A8C-471A-8606-8249151B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2518"/>
            <a:ext cx="8229600" cy="3779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Inflation </a:t>
            </a:r>
            <a:r>
              <a:rPr lang="en-US" sz="3200" b="1" dirty="0">
                <a:solidFill>
                  <a:srgbClr val="7A9900"/>
                </a:solidFill>
              </a:rPr>
              <a:t>erodes the purchasing power </a:t>
            </a:r>
            <a:r>
              <a:rPr lang="en-US" sz="3200" b="1" dirty="0"/>
              <a:t>of income that does not increase along with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When you invest, you want to protect the quantity of goods and services purchased in the future. This involves determining the </a:t>
            </a:r>
            <a:r>
              <a:rPr lang="en-US" sz="3200" b="1" dirty="0">
                <a:solidFill>
                  <a:srgbClr val="7A9900"/>
                </a:solidFill>
              </a:rPr>
              <a:t>real return </a:t>
            </a:r>
            <a:r>
              <a:rPr lang="en-US" sz="3200" b="1" dirty="0"/>
              <a:t>on your investment.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82C23-9588-4DCB-9DE2-57979F9E66AA}"/>
              </a:ext>
            </a:extLst>
          </p:cNvPr>
          <p:cNvSpPr txBox="1"/>
          <p:nvPr/>
        </p:nvSpPr>
        <p:spPr>
          <a:xfrm>
            <a:off x="2489760" y="6226840"/>
            <a:ext cx="53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ECONOMISTS make it REAL.</a:t>
            </a:r>
          </a:p>
        </p:txBody>
      </p:sp>
    </p:spTree>
    <p:extLst>
      <p:ext uri="{BB962C8B-B14F-4D97-AF65-F5344CB8AC3E}">
        <p14:creationId xmlns:p14="http://schemas.microsoft.com/office/powerpoint/2010/main" val="184462530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748-4BF2-4788-863E-37693E89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0311"/>
            <a:ext cx="8229600" cy="1143000"/>
          </a:xfrm>
        </p:spPr>
        <p:txBody>
          <a:bodyPr/>
          <a:lstStyle/>
          <a:p>
            <a:r>
              <a:rPr lang="en-US" sz="4800" u="sng" dirty="0"/>
              <a:t>Real Rates </a:t>
            </a:r>
            <a:r>
              <a:rPr lang="en-US" sz="4800" dirty="0"/>
              <a:t>of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A5F7-6979-495A-8ADB-1BB6839C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certificate of deposit pays </a:t>
            </a:r>
            <a:r>
              <a:rPr lang="en-US" dirty="0">
                <a:solidFill>
                  <a:srgbClr val="FF0000"/>
                </a:solidFill>
              </a:rPr>
              <a:t>5 percent </a:t>
            </a:r>
            <a:r>
              <a:rPr lang="en-US" dirty="0"/>
              <a:t>in one year. This is the nominal rate of return.</a:t>
            </a:r>
          </a:p>
          <a:p>
            <a:r>
              <a:rPr lang="en-US" dirty="0"/>
              <a:t>Prices across the U.S. economy increase at </a:t>
            </a:r>
            <a:r>
              <a:rPr lang="en-US" dirty="0">
                <a:solidFill>
                  <a:srgbClr val="FF0000"/>
                </a:solidFill>
              </a:rPr>
              <a:t>3 percent</a:t>
            </a:r>
            <a:r>
              <a:rPr lang="en-US" dirty="0"/>
              <a:t>.  That is everything, on average, increases by 3 percent. So, a $1.00 today takes $1.03 to buy the same thing in one year.</a:t>
            </a:r>
          </a:p>
          <a:p>
            <a:r>
              <a:rPr lang="en-US" dirty="0">
                <a:highlight>
                  <a:srgbClr val="FFFF00"/>
                </a:highlight>
              </a:rPr>
              <a:t>The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real rate of return </a:t>
            </a:r>
            <a:r>
              <a:rPr lang="en-US" dirty="0">
                <a:highlight>
                  <a:srgbClr val="FFFF00"/>
                </a:highlight>
              </a:rPr>
              <a:t>is 2 percent (=5%-3%)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5CA85-CC57-4128-BFFC-ADA1788C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73" y="5557520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1381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CBF-693F-4462-B1E7-57596225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sz="4800" dirty="0"/>
              <a:t>Long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3B75-48F0-49A3-9C2D-778434FF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longer periods </a:t>
            </a:r>
            <a:r>
              <a:rPr lang="en-US" dirty="0">
                <a:solidFill>
                  <a:srgbClr val="7A9900"/>
                </a:solidFill>
              </a:rPr>
              <a:t>increase the likelihood </a:t>
            </a:r>
            <a:r>
              <a:rPr lang="en-US" dirty="0"/>
              <a:t>of unanticipated inflation benefiting some at the expense of others. </a:t>
            </a:r>
          </a:p>
          <a:p>
            <a:r>
              <a:rPr lang="en-US" dirty="0"/>
              <a:t>Future inflation </a:t>
            </a:r>
            <a:r>
              <a:rPr lang="en-US" dirty="0">
                <a:solidFill>
                  <a:srgbClr val="7A9900"/>
                </a:solidFill>
              </a:rPr>
              <a:t>decreases the purchasing power </a:t>
            </a:r>
            <a:r>
              <a:rPr lang="en-US" dirty="0"/>
              <a:t>of your initial investment (if a creditor) unless protected.</a:t>
            </a:r>
          </a:p>
          <a:p>
            <a:r>
              <a:rPr lang="en-US" dirty="0"/>
              <a:t>Consider protecting the value of your investment as the need for that </a:t>
            </a:r>
            <a:r>
              <a:rPr lang="en-US" dirty="0">
                <a:solidFill>
                  <a:srgbClr val="7A9900"/>
                </a:solidFill>
              </a:rPr>
              <a:t>protection against inflation </a:t>
            </a:r>
            <a:r>
              <a:rPr lang="en-US" dirty="0"/>
              <a:t>increases.</a:t>
            </a:r>
          </a:p>
        </p:txBody>
      </p:sp>
    </p:spTree>
    <p:extLst>
      <p:ext uri="{BB962C8B-B14F-4D97-AF65-F5344CB8AC3E}">
        <p14:creationId xmlns:p14="http://schemas.microsoft.com/office/powerpoint/2010/main" val="51613815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4AAD-34B0-408E-BE2B-2CD87B5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813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7A9900"/>
                </a:solidFill>
              </a:rPr>
              <a:t>Financial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6543-8A8C-471A-8606-8249151B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0167"/>
            <a:ext cx="8229600" cy="3779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There is a financial risk that the business or government in which you invest will not be able to return your investment and/or pay the promised return.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Businesses, local governments, and state agencies can and do declare </a:t>
            </a:r>
            <a:r>
              <a:rPr lang="en-US" u="sng" dirty="0">
                <a:latin typeface="+mj-lt"/>
              </a:rPr>
              <a:t>bankruptcy</a:t>
            </a:r>
            <a:r>
              <a:rPr lang="en-US" dirty="0">
                <a:latin typeface="+mj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Assess that risk. Know if they’re insured. (Look at pensions.)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U.S. Treasury Bonds</a:t>
            </a:r>
            <a:r>
              <a:rPr lang="en-US" dirty="0">
                <a:latin typeface="+mj-lt"/>
              </a:rPr>
              <a:t> are least risky.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B4F9B-BCCD-49A2-987A-D55E314F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73" y="5557520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620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543FB-81F4-4FEA-86D9-9F9F9D3C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Market Risks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BE60-251B-4829-81E5-73236FC1E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i="0">
                <a:effectLst/>
                <a:latin typeface="+mn-lt"/>
                <a:ea typeface="+mn-ea"/>
                <a:cs typeface="+mn-cs"/>
              </a:rPr>
              <a:t>Market risks</a:t>
            </a:r>
            <a:r>
              <a:rPr lang="en-US" sz="2400" b="0" i="0"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2400">
                <a:latin typeface="+mn-lt"/>
                <a:ea typeface="+mn-ea"/>
                <a:cs typeface="+mn-cs"/>
              </a:rPr>
              <a:t>involve </a:t>
            </a:r>
            <a:r>
              <a:rPr lang="en-US" sz="2400" b="0" i="0">
                <a:effectLst/>
                <a:latin typeface="+mn-lt"/>
                <a:ea typeface="+mn-ea"/>
                <a:cs typeface="+mn-cs"/>
              </a:rPr>
              <a:t>those experiences of loss contributed to factors that affect the overall performance of the financial markets.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  <a:ea typeface="+mn-ea"/>
                <a:cs typeface="+mn-cs"/>
              </a:rPr>
              <a:t>Changes</a:t>
            </a:r>
            <a:r>
              <a:rPr lang="en-US" sz="2400">
                <a:latin typeface="+mn-lt"/>
                <a:ea typeface="+mn-ea"/>
                <a:cs typeface="+mn-cs"/>
              </a:rPr>
              <a:t> in interest rates, security prices (both systematic and unsystematic), foreign exchange rates, commodity prices and industries (transportation, oil, supply chains) and monetary and fiscal policy.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  <a:ea typeface="+mn-ea"/>
                <a:cs typeface="+mn-cs"/>
              </a:rPr>
              <a:t>Diversification</a:t>
            </a:r>
            <a:r>
              <a:rPr lang="en-US" sz="2400">
                <a:latin typeface="+mn-lt"/>
                <a:ea typeface="+mn-ea"/>
                <a:cs typeface="+mn-cs"/>
              </a:rPr>
              <a:t> and hedging of certain assets help manage the unsystematic risks.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9529-518A-4207-AFFD-01A36B615157}"/>
              </a:ext>
            </a:extLst>
          </p:cNvPr>
          <p:cNvSpPr txBox="1"/>
          <p:nvPr/>
        </p:nvSpPr>
        <p:spPr>
          <a:xfrm>
            <a:off x="2683566" y="64840"/>
            <a:ext cx="409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7A9900"/>
                </a:solidFill>
              </a:rPr>
              <a:t>Great Recession of 2008</a:t>
            </a:r>
          </a:p>
        </p:txBody>
      </p:sp>
    </p:spTree>
    <p:extLst>
      <p:ext uri="{BB962C8B-B14F-4D97-AF65-F5344CB8AC3E}">
        <p14:creationId xmlns:p14="http://schemas.microsoft.com/office/powerpoint/2010/main" val="286442021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D9D7-9F13-4862-8F30-373AE1A5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 dirty="0">
                <a:solidFill>
                  <a:srgbClr val="7A9900"/>
                </a:solidFill>
                <a:latin typeface="+mj-lt"/>
                <a:ea typeface="+mj-ea"/>
                <a:cs typeface="+mj-cs"/>
              </a:rPr>
              <a:t>Fraud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A3BC-273C-4294-A722-D3A36BAE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If it sounds too good to be true, it usually is!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Fraud risk involves dishonesty, misrepresentation, and the threat of theft.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Emails, solicitation calls, social media personal messages, and other outreach efforts promising $1 million deposited in your bank account or asking for a social security number to manage a transfer of funds often leads into fraud. 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Protect yourself. Do nothing.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CAEDD-FFB9-4C4F-90E1-D3653CCBE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72" r="7217" b="3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monitor, electronics&#10;&#10;Description automatically generated">
            <a:extLst>
              <a:ext uri="{FF2B5EF4-FFF2-40B4-BE49-F238E27FC236}">
                <a16:creationId xmlns:a16="http://schemas.microsoft.com/office/drawing/2014/main" id="{179C32A6-115C-4AEC-A285-465356C92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534" r="8896" b="-2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4CA0E7-A9C7-4CEE-8578-E1A1D96F00AF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5" tooltip="https://positek.net/friends-email-fak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326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0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76A3D-D8A0-4032-A938-C196E15E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 such thing as a free lunch? Say what?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23C63-7294-4886-9E2A-2D4F4BF77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005CB8"/>
                </a:solidFill>
                <a:latin typeface="+mn-lt"/>
                <a:ea typeface="+mn-ea"/>
                <a:cs typeface="+mn-cs"/>
              </a:rPr>
              <a:t>What does that mean in the investment world?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A person who is committed to earning investment income has many investment vehicles from which to choose. Choosing one comes at a cost. That cost in economics is its opportunity cost.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Consider the risk-reward tradeoff associated with each investment choice. 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704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2E7E6-0185-44B7-851D-B22EE2A0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9144000" cy="2083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12EE8-FD26-48A8-8FA9-8AB2844F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51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700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Not Consuming, Saving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BA6C62-C9EF-4937-9DA3-29A2180FC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17860"/>
              </p:ext>
            </p:extLst>
          </p:nvPr>
        </p:nvGraphicFramePr>
        <p:xfrm>
          <a:off x="628650" y="2265218"/>
          <a:ext cx="7886700" cy="391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7371E3-0346-4E66-B438-9CB2AC667B5F}"/>
              </a:ext>
            </a:extLst>
          </p:cNvPr>
          <p:cNvSpPr txBox="1"/>
          <p:nvPr/>
        </p:nvSpPr>
        <p:spPr>
          <a:xfrm>
            <a:off x="1857198" y="5918042"/>
            <a:ext cx="526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strategic choices!</a:t>
            </a:r>
          </a:p>
        </p:txBody>
      </p:sp>
    </p:spTree>
    <p:extLst>
      <p:ext uri="{BB962C8B-B14F-4D97-AF65-F5344CB8AC3E}">
        <p14:creationId xmlns:p14="http://schemas.microsoft.com/office/powerpoint/2010/main" val="168453208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8EFB-5957-4B20-B4CC-46C25254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0" y="914400"/>
            <a:ext cx="8962256" cy="1143000"/>
          </a:xfrm>
        </p:spPr>
        <p:txBody>
          <a:bodyPr/>
          <a:lstStyle/>
          <a:p>
            <a:r>
              <a:rPr lang="en-US" sz="4800" dirty="0"/>
              <a:t>Rank the Risks and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8B353-60C9-47EA-8E33-06DC0B6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389689"/>
              </p:ext>
            </p:extLst>
          </p:nvPr>
        </p:nvGraphicFramePr>
        <p:xfrm>
          <a:off x="457200" y="2057400"/>
          <a:ext cx="82296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1115883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671563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759301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8291228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7C6F8"/>
                          </a:solidFill>
                        </a:rPr>
                        <a:t>$1000 hidden under your mattress for 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20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2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7367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BBC99-E6C8-4C51-82E0-7C132774A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87333"/>
              </p:ext>
            </p:extLst>
          </p:nvPr>
        </p:nvGraphicFramePr>
        <p:xfrm>
          <a:off x="513994" y="5446486"/>
          <a:ext cx="811601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70088334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4142270151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371555589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96926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1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D90640E-6A21-4BC5-800F-A8764F011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8" y="5338072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938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8EFB-5957-4B20-B4CC-46C25254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2" y="1067747"/>
            <a:ext cx="8962256" cy="1143000"/>
          </a:xfrm>
        </p:spPr>
        <p:txBody>
          <a:bodyPr/>
          <a:lstStyle/>
          <a:p>
            <a:r>
              <a:rPr lang="en-US" sz="4800" dirty="0"/>
              <a:t>Rank the Risks and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8B353-60C9-47EA-8E33-06DC0B6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39592"/>
              </p:ext>
            </p:extLst>
          </p:nvPr>
        </p:nvGraphicFramePr>
        <p:xfrm>
          <a:off x="457200" y="2378075"/>
          <a:ext cx="8229600" cy="239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1115883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671563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759301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8291228"/>
                    </a:ext>
                  </a:extLst>
                </a:gridCol>
              </a:tblGrid>
              <a:tr h="5372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7C6F8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U.S. Treasury Bond</a:t>
                      </a:r>
                      <a:endParaRPr lang="en-US" dirty="0">
                        <a:solidFill>
                          <a:srgbClr val="C7C6F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20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2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7367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BBC99-E6C8-4C51-82E0-7C132774A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96956"/>
              </p:ext>
            </p:extLst>
          </p:nvPr>
        </p:nvGraphicFramePr>
        <p:xfrm>
          <a:off x="513994" y="5446486"/>
          <a:ext cx="811601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70088334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4142270151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371555589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96926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Return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(10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1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1CF236-3F44-4FD1-A6BD-A95120CF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98" y="5446486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5388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8EFB-5957-4B20-B4CC-46C25254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0" y="914400"/>
            <a:ext cx="8962256" cy="1143000"/>
          </a:xfrm>
        </p:spPr>
        <p:txBody>
          <a:bodyPr/>
          <a:lstStyle/>
          <a:p>
            <a:r>
              <a:rPr lang="en-US" sz="4800" dirty="0"/>
              <a:t>Rank the Risks and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8B353-60C9-47EA-8E33-06DC0B6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974288"/>
              </p:ext>
            </p:extLst>
          </p:nvPr>
        </p:nvGraphicFramePr>
        <p:xfrm>
          <a:off x="457200" y="2378075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1115883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671563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759301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829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C7C6F8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Treasury Inflation-Protected Securities (TIPS)</a:t>
                      </a:r>
                      <a:endParaRPr lang="en-US" b="1" dirty="0">
                        <a:solidFill>
                          <a:srgbClr val="C7C6F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20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2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7367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BBC99-E6C8-4C51-82E0-7C132774A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92637"/>
              </p:ext>
            </p:extLst>
          </p:nvPr>
        </p:nvGraphicFramePr>
        <p:xfrm>
          <a:off x="513994" y="5446486"/>
          <a:ext cx="811601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70088334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4142270151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371555589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96926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Return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(10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1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9647486-6713-43DB-9A01-1AE710CD1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46" y="5446486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6523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8EFB-5957-4B20-B4CC-46C25254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1" y="1107502"/>
            <a:ext cx="8967935" cy="949897"/>
          </a:xfrm>
        </p:spPr>
        <p:txBody>
          <a:bodyPr/>
          <a:lstStyle/>
          <a:p>
            <a:r>
              <a:rPr lang="en-US" sz="4800" dirty="0"/>
              <a:t>Rank the Risks and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8B353-60C9-47EA-8E33-06DC0B6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390457"/>
              </p:ext>
            </p:extLst>
          </p:nvPr>
        </p:nvGraphicFramePr>
        <p:xfrm>
          <a:off x="457200" y="2378075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1115883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671563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759301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829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C7C6F8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Amazon.com, Inc. (AMZN) Stock</a:t>
                      </a:r>
                      <a:endParaRPr lang="en-US" sz="1800" b="1" i="0" kern="1200" dirty="0">
                        <a:solidFill>
                          <a:srgbClr val="C7C6F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20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2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7367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BBC99-E6C8-4C51-82E0-7C132774A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30547"/>
              </p:ext>
            </p:extLst>
          </p:nvPr>
        </p:nvGraphicFramePr>
        <p:xfrm>
          <a:off x="513994" y="5446486"/>
          <a:ext cx="8116012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70088334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4142270151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371555589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96926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Expected Return</a:t>
                      </a:r>
                      <a:br>
                        <a:rPr lang="en-US" dirty="0"/>
                      </a:br>
                      <a:r>
                        <a:rPr lang="en-US" dirty="0"/>
                        <a:t>(10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1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7DE6AF0-A034-47DE-BF93-6F9E1C67D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2" y="5446486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0002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8EFB-5957-4B20-B4CC-46C25254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1" y="1107502"/>
            <a:ext cx="8967935" cy="949897"/>
          </a:xfrm>
        </p:spPr>
        <p:txBody>
          <a:bodyPr/>
          <a:lstStyle/>
          <a:p>
            <a:r>
              <a:rPr lang="en-US" sz="4800" dirty="0"/>
              <a:t>Rank the Risks and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8B353-60C9-47EA-8E33-06DC0B6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20884"/>
              </p:ext>
            </p:extLst>
          </p:nvPr>
        </p:nvGraphicFramePr>
        <p:xfrm>
          <a:off x="457200" y="2378075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1115883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6715639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759301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829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C7C6F8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S&amp;P 500- Index Fund</a:t>
                      </a:r>
                      <a:endParaRPr lang="en-US" b="1" dirty="0">
                        <a:solidFill>
                          <a:srgbClr val="C7C6F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20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2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7367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BBC99-E6C8-4C51-82E0-7C132774A377}"/>
              </a:ext>
            </a:extLst>
          </p:cNvPr>
          <p:cNvGraphicFramePr>
            <a:graphicFrameLocks noGrp="1"/>
          </p:cNvGraphicFramePr>
          <p:nvPr/>
        </p:nvGraphicFramePr>
        <p:xfrm>
          <a:off x="513994" y="5446486"/>
          <a:ext cx="811601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70088334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4142270151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371555589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96926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1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81DB54-23F2-4C47-BD19-01E369954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8" y="5381455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956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8EFB-5957-4B20-B4CC-46C25254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1" y="1107502"/>
            <a:ext cx="8967935" cy="949897"/>
          </a:xfrm>
        </p:spPr>
        <p:txBody>
          <a:bodyPr/>
          <a:lstStyle/>
          <a:p>
            <a:r>
              <a:rPr lang="en-US" sz="4800" dirty="0"/>
              <a:t>Rank the Risks and Returns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8B353-60C9-47EA-8E33-06DC0B64E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386542"/>
              </p:ext>
            </p:extLst>
          </p:nvPr>
        </p:nvGraphicFramePr>
        <p:xfrm>
          <a:off x="107910" y="2378075"/>
          <a:ext cx="884245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14">
                  <a:extLst>
                    <a:ext uri="{9D8B030D-6E8A-4147-A177-3AD203B41FA5}">
                      <a16:colId xmlns:a16="http://schemas.microsoft.com/office/drawing/2014/main" val="3111588333"/>
                    </a:ext>
                  </a:extLst>
                </a:gridCol>
                <a:gridCol w="2126812">
                  <a:extLst>
                    <a:ext uri="{9D8B030D-6E8A-4147-A177-3AD203B41FA5}">
                      <a16:colId xmlns:a16="http://schemas.microsoft.com/office/drawing/2014/main" val="3867156398"/>
                    </a:ext>
                  </a:extLst>
                </a:gridCol>
                <a:gridCol w="2210613">
                  <a:extLst>
                    <a:ext uri="{9D8B030D-6E8A-4147-A177-3AD203B41FA5}">
                      <a16:colId xmlns:a16="http://schemas.microsoft.com/office/drawing/2014/main" val="1475930108"/>
                    </a:ext>
                  </a:extLst>
                </a:gridCol>
                <a:gridCol w="2210613">
                  <a:extLst>
                    <a:ext uri="{9D8B030D-6E8A-4147-A177-3AD203B41FA5}">
                      <a16:colId xmlns:a16="http://schemas.microsoft.com/office/drawing/2014/main" val="353829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C7C6F8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Speculative Stocks – Cannabis</a:t>
                      </a:r>
                      <a:r>
                        <a:rPr lang="en-US" sz="1800" b="1" i="0" kern="1200" dirty="0">
                          <a:solidFill>
                            <a:srgbClr val="C7C6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i="0" kern="1200" dirty="0">
                          <a:solidFill>
                            <a:srgbClr val="C7C6F8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Coronavirus</a:t>
                      </a:r>
                      <a:endParaRPr lang="en-US" b="1" dirty="0">
                        <a:solidFill>
                          <a:srgbClr val="C7C6F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20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02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7367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BBC99-E6C8-4C51-82E0-7C132774A377}"/>
              </a:ext>
            </a:extLst>
          </p:cNvPr>
          <p:cNvGraphicFramePr>
            <a:graphicFrameLocks noGrp="1"/>
          </p:cNvGraphicFramePr>
          <p:nvPr/>
        </p:nvGraphicFramePr>
        <p:xfrm>
          <a:off x="513994" y="5446486"/>
          <a:ext cx="811601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003">
                  <a:extLst>
                    <a:ext uri="{9D8B030D-6E8A-4147-A177-3AD203B41FA5}">
                      <a16:colId xmlns:a16="http://schemas.microsoft.com/office/drawing/2014/main" val="270088334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4142270151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3715555892"/>
                    </a:ext>
                  </a:extLst>
                </a:gridCol>
                <a:gridCol w="2029003">
                  <a:extLst>
                    <a:ext uri="{9D8B030D-6E8A-4147-A177-3AD203B41FA5}">
                      <a16:colId xmlns:a16="http://schemas.microsoft.com/office/drawing/2014/main" val="296926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1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2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5F0891-BAC0-4B7E-9F55-81E098904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92" y="5338072"/>
            <a:ext cx="958508" cy="9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8608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6FC5-3D68-4F65-9115-7758EA93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36" y="1539144"/>
            <a:ext cx="9144000" cy="518255"/>
          </a:xfrm>
        </p:spPr>
        <p:txBody>
          <a:bodyPr/>
          <a:lstStyle/>
          <a:p>
            <a:r>
              <a:rPr lang="en-US" sz="4800" dirty="0"/>
              <a:t>S&amp;P 500 </a:t>
            </a:r>
            <a:r>
              <a:rPr lang="en-US" sz="4800" dirty="0">
                <a:solidFill>
                  <a:srgbClr val="7A9900"/>
                </a:solidFill>
              </a:rPr>
              <a:t>Before/After </a:t>
            </a:r>
            <a:r>
              <a:rPr lang="en-US" sz="4800" dirty="0"/>
              <a:t>Pandemic</a:t>
            </a: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D077FCD5-7035-4DF4-8132-A24B03E95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7" y="2336571"/>
            <a:ext cx="8767825" cy="407595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AFEDA8-6671-49EA-B7FD-46B1023BC45F}"/>
              </a:ext>
            </a:extLst>
          </p:cNvPr>
          <p:cNvSpPr/>
          <p:nvPr/>
        </p:nvSpPr>
        <p:spPr>
          <a:xfrm>
            <a:off x="599155" y="5384169"/>
            <a:ext cx="556591" cy="27829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48FCB-20A7-461D-91AE-4D79660A2A6C}"/>
              </a:ext>
            </a:extLst>
          </p:cNvPr>
          <p:cNvSpPr/>
          <p:nvPr/>
        </p:nvSpPr>
        <p:spPr>
          <a:xfrm>
            <a:off x="7988254" y="3225011"/>
            <a:ext cx="556591" cy="2782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0ED3F6-15B7-4483-9671-23F65FB8019B}"/>
                  </a:ext>
                </a:extLst>
              </p14:cNvPr>
              <p14:cNvContentPartPr/>
              <p14:nvPr/>
            </p14:nvContentPartPr>
            <p14:xfrm>
              <a:off x="1091964" y="3243486"/>
              <a:ext cx="7109237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0ED3F6-15B7-4483-9671-23F65FB80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324" y="3225846"/>
                <a:ext cx="7144877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45341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6FC5-3D68-4F65-9115-7758EA93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36" y="1539144"/>
            <a:ext cx="9144000" cy="518255"/>
          </a:xfrm>
        </p:spPr>
        <p:txBody>
          <a:bodyPr/>
          <a:lstStyle/>
          <a:p>
            <a:r>
              <a:rPr lang="en-US" sz="4800" dirty="0"/>
              <a:t>S&amp;P 500 </a:t>
            </a:r>
            <a:r>
              <a:rPr lang="en-US" sz="4800" dirty="0">
                <a:solidFill>
                  <a:srgbClr val="7A9900"/>
                </a:solidFill>
              </a:rPr>
              <a:t>Before/After </a:t>
            </a:r>
            <a:r>
              <a:rPr lang="en-US" sz="4800" dirty="0"/>
              <a:t>Pandemic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6E72E0-1015-4EA7-9A28-4992631E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diversified across investments, recognizing the risks and returns</a:t>
            </a:r>
          </a:p>
          <a:p>
            <a:r>
              <a:rPr lang="en-US" dirty="0"/>
              <a:t>Buy and hold</a:t>
            </a:r>
          </a:p>
          <a:p>
            <a:r>
              <a:rPr lang="en-US" dirty="0"/>
              <a:t>$1000 would have dropped to $660 if sold in </a:t>
            </a:r>
            <a:r>
              <a:rPr lang="en-US" dirty="0">
                <a:solidFill>
                  <a:srgbClr val="7A9900"/>
                </a:solidFill>
              </a:rPr>
              <a:t>March</a:t>
            </a:r>
            <a:r>
              <a:rPr lang="en-US" dirty="0"/>
              <a:t> $1000 would have returned to $1000 if held until </a:t>
            </a:r>
            <a:r>
              <a:rPr lang="en-US" dirty="0">
                <a:solidFill>
                  <a:srgbClr val="7A9900"/>
                </a:solidFill>
              </a:rPr>
              <a:t>Aug</a:t>
            </a:r>
          </a:p>
          <a:p>
            <a:r>
              <a:rPr lang="en-US" dirty="0"/>
              <a:t>$1010 (</a:t>
            </a:r>
            <a:r>
              <a:rPr lang="en-US" dirty="0" err="1"/>
              <a:t>est</a:t>
            </a:r>
            <a:r>
              <a:rPr lang="en-US" dirty="0"/>
              <a:t>) if held until Sept</a:t>
            </a:r>
          </a:p>
        </p:txBody>
      </p:sp>
    </p:spTree>
    <p:extLst>
      <p:ext uri="{BB962C8B-B14F-4D97-AF65-F5344CB8AC3E}">
        <p14:creationId xmlns:p14="http://schemas.microsoft.com/office/powerpoint/2010/main" val="138326577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3E736A-E510-4A0A-A9E8-A5A4076EE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33" y="968188"/>
            <a:ext cx="8599333" cy="3087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1B6AB-EE75-4A89-B8C9-5B2DE443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19" y="5172017"/>
            <a:ext cx="4146434" cy="135592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4624641-E028-4072-8984-A1B19D15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5580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D1CC-9F9B-4C33-95AF-C733F119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Business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5CBF6-A3B4-4FC7-B3BF-B311E761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21" y="2217420"/>
            <a:ext cx="5519778" cy="371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5C779-E709-4B31-8D3E-F7E62A72A2A1}"/>
              </a:ext>
            </a:extLst>
          </p:cNvPr>
          <p:cNvSpPr txBox="1"/>
          <p:nvPr/>
        </p:nvSpPr>
        <p:spPr>
          <a:xfrm>
            <a:off x="589376" y="6096980"/>
            <a:ext cx="5560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3"/>
              </a:rPr>
              <a:t>Citation</a:t>
            </a:r>
            <a:r>
              <a:rPr lang="en-US" sz="1000" dirty="0">
                <a:hlinkClick r:id="rId3"/>
              </a:rPr>
              <a:t>: https://www.pinterest.com/pin/570549846513119766/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22617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BD4D-30EB-40E0-B482-874B38AC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Investing to Grow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58C1-D136-4FCA-99F8-54BADB29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96" y="1783364"/>
            <a:ext cx="8187004" cy="4373596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dirty="0"/>
              <a:t>    As a rule,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investment decisions </a:t>
            </a:r>
            <a:r>
              <a:rPr lang="en-US" sz="1800" dirty="0"/>
              <a:t>must be made in the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 of markets</a:t>
            </a:r>
            <a:r>
              <a:rPr lang="en-US" sz="1800" dirty="0"/>
              <a:t>. A better understanding of markets should result in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informed financial decisions</a:t>
            </a:r>
            <a:r>
              <a:rPr lang="en-US" sz="1800" dirty="0"/>
              <a:t>. </a:t>
            </a:r>
          </a:p>
          <a:p>
            <a:pPr marL="0" indent="0" algn="l">
              <a:buNone/>
            </a:pPr>
            <a:r>
              <a:rPr lang="en-US" sz="1800" dirty="0"/>
              <a:t>For example, investors may be offered a chance to buy a bond that pays an interest rate well above that paid by an insured account at a bank. If investors understand that riskier borrowers must pay a higher rate of interest, they know that the bond is probably riskier than the bank account.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Financially illiterate investors </a:t>
            </a:r>
            <a:r>
              <a:rPr lang="en-US" sz="1800" dirty="0"/>
              <a:t>who do not understand this risk-reward trade-off may unwittingly take on an inappropriate level of risk and, consequently, experience losses.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Financially literate investors </a:t>
            </a:r>
            <a:r>
              <a:rPr lang="en-US" sz="1800" dirty="0"/>
              <a:t>may also decide to take on the risk, but they understand and, more importantly, knowingly accept and plan for the consequences of this risk. </a:t>
            </a:r>
          </a:p>
          <a:p>
            <a:pPr marL="0" indent="0" algn="l">
              <a:buNone/>
            </a:pPr>
            <a:r>
              <a:rPr lang="en-US" sz="1800" dirty="0"/>
              <a:t>In summary, investors who understand the risk-reward trade-off can make strategic decisions and are more likely to live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securely and comfortably</a:t>
            </a:r>
            <a:r>
              <a:rPr lang="en-US" sz="1800" dirty="0"/>
              <a:t>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07458077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  <a:endParaRPr lang="en-US" sz="3500" b="1" kern="1200" dirty="0">
              <a:ln w="11430"/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Audio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effectLst/>
                <a:latin typeface="+mn-lt"/>
                <a:ea typeface="+mn-ea"/>
                <a:cs typeface="+mn-cs"/>
                <a:hlinkClick r:id="rId3"/>
              </a:rPr>
              <a:t>Episode 688: Brilliant vs. Boring @ </a:t>
            </a:r>
            <a:r>
              <a:rPr lang="en-US" sz="1600" dirty="0" err="1">
                <a:effectLst/>
                <a:latin typeface="+mn-lt"/>
                <a:ea typeface="+mn-ea"/>
                <a:cs typeface="+mn-cs"/>
                <a:hlinkClick r:id="rId3"/>
              </a:rPr>
              <a:t>PlanetMoney</a:t>
            </a:r>
            <a:r>
              <a:rPr lang="en-US" sz="1600" dirty="0">
                <a:effectLst/>
                <a:latin typeface="+mn-lt"/>
                <a:ea typeface="+mn-ea"/>
                <a:cs typeface="+mn-cs"/>
                <a:hlinkClick r:id="rId3"/>
              </a:rPr>
              <a:t> (21 min)</a:t>
            </a:r>
            <a:r>
              <a:rPr lang="en-US" sz="1600" dirty="0"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  <a:hlinkClick r:id="rId4"/>
              </a:rPr>
              <a:t>Financial Fitness for Life </a:t>
            </a:r>
            <a:r>
              <a:rPr lang="en-US" sz="1600" b="1" dirty="0">
                <a:latin typeface="+mn-lt"/>
                <a:ea typeface="+mn-ea"/>
                <a:cs typeface="+mn-cs"/>
              </a:rPr>
              <a:t>and </a:t>
            </a:r>
            <a:r>
              <a:rPr lang="en-US" sz="1600" b="1" dirty="0">
                <a:latin typeface="+mn-lt"/>
                <a:ea typeface="+mn-ea"/>
                <a:cs typeface="+mn-cs"/>
                <a:hlinkClick r:id="rId5"/>
              </a:rPr>
              <a:t>EconEdLink.org</a:t>
            </a:r>
            <a:endParaRPr lang="en-US" sz="1600" b="1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Interactives</a:t>
            </a:r>
            <a:r>
              <a:rPr lang="en-US" sz="1600" dirty="0">
                <a:latin typeface="+mn-lt"/>
                <a:ea typeface="+mn-ea"/>
                <a:cs typeface="+mn-cs"/>
              </a:rPr>
              <a:t> (Virtual classroom activities, preparatory interactives, or follow-up reinforcements) H5P </a:t>
            </a:r>
            <a:r>
              <a:rPr lang="en-US" sz="1500" b="0" i="0" u="none" strike="noStrike" dirty="0">
                <a:solidFill>
                  <a:srgbClr val="FFFFFF"/>
                </a:solidFill>
                <a:effectLst/>
                <a:latin typeface="open sans"/>
                <a:hlinkClick r:id="rId6"/>
              </a:rPr>
              <a:t>Matters of Practical Personal Finance - Investments and Liquidity Risk</a:t>
            </a:r>
            <a:endParaRPr lang="en-US" sz="1600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Learning Activity Suggestions</a:t>
            </a:r>
            <a:r>
              <a:rPr lang="en-US" sz="1600" dirty="0">
                <a:latin typeface="+mn-lt"/>
                <a:ea typeface="+mn-ea"/>
                <a:cs typeface="+mn-cs"/>
              </a:rPr>
              <a:t> Critical Review of Podcast ** Short Essay Assignment Summarizing the Risk and Return Tradeoffs ** Case Study –  Index Funds vs Actively Managed Funds vs </a:t>
            </a:r>
            <a:r>
              <a:rPr lang="en-US" sz="1600" dirty="0">
                <a:latin typeface="+mn-lt"/>
                <a:ea typeface="+mn-ea"/>
                <a:cs typeface="+mn-cs"/>
                <a:hlinkClick r:id="rId7"/>
              </a:rPr>
              <a:t>Orlando the Cat</a:t>
            </a: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Videos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latin typeface="+mn-lt"/>
                <a:ea typeface="+mn-ea"/>
                <a:cs typeface="+mn-cs"/>
                <a:hlinkClick r:id="rId8"/>
              </a:rPr>
              <a:t>How Expert Are Expert Stock Pickers? </a:t>
            </a:r>
            <a:r>
              <a:rPr lang="en-US" sz="1600" dirty="0">
                <a:latin typeface="+mn-lt"/>
                <a:ea typeface="+mn-ea"/>
                <a:cs typeface="+mn-cs"/>
              </a:rPr>
              <a:t>@ Marginal Revolution University (03:26)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ea typeface="+mn-ea"/>
                <a:cs typeface="+mn-cs"/>
              </a:rPr>
              <a:t>Visuals and Data </a:t>
            </a:r>
            <a:r>
              <a:rPr lang="en-US" sz="1600" dirty="0">
                <a:latin typeface="+mn-lt"/>
                <a:ea typeface="+mn-ea"/>
                <a:cs typeface="+mn-cs"/>
                <a:hlinkClick r:id="rId9"/>
              </a:rPr>
              <a:t>FRED St. Louis, FED </a:t>
            </a:r>
            <a:r>
              <a:rPr lang="en-US" sz="1600" dirty="0">
                <a:latin typeface="+mn-lt"/>
                <a:ea typeface="+mn-ea"/>
                <a:cs typeface="+mn-cs"/>
              </a:rPr>
              <a:t>(Current) ** </a:t>
            </a:r>
            <a:r>
              <a:rPr lang="en-US" sz="1600" dirty="0">
                <a:latin typeface="+mn-lt"/>
                <a:ea typeface="+mn-ea"/>
                <a:cs typeface="+mn-cs"/>
                <a:hlinkClick r:id="rId10"/>
              </a:rPr>
              <a:t>MeasuringWorth.com</a:t>
            </a:r>
            <a:r>
              <a:rPr lang="en-US" sz="1600" dirty="0">
                <a:latin typeface="+mn-lt"/>
                <a:ea typeface="+mn-ea"/>
                <a:cs typeface="+mn-cs"/>
              </a:rPr>
              <a:t> (Historic Data)  ** Visual Capitalist </a:t>
            </a:r>
            <a:r>
              <a:rPr lang="en-US" sz="1600" dirty="0">
                <a:latin typeface="+mn-lt"/>
                <a:ea typeface="+mn-ea"/>
                <a:cs typeface="+mn-cs"/>
                <a:hlinkClick r:id="rId11"/>
              </a:rPr>
              <a:t>Ranking Asset Classes by Historical Returns (1985-2020)</a:t>
            </a:r>
            <a:r>
              <a:rPr lang="en-US" sz="1600" dirty="0">
                <a:latin typeface="+mn-lt"/>
                <a:ea typeface="+mn-ea"/>
                <a:cs typeface="+mn-cs"/>
              </a:rPr>
              <a:t> and </a:t>
            </a:r>
            <a:r>
              <a:rPr lang="en-US" sz="1600" dirty="0">
                <a:latin typeface="+mn-lt"/>
                <a:ea typeface="+mn-ea"/>
                <a:cs typeface="+mn-cs"/>
                <a:hlinkClick r:id="rId12"/>
              </a:rPr>
              <a:t>The Soaring Value of Intangible Assets in the S&amp;P 500</a:t>
            </a:r>
            <a:endParaRPr lang="en-US" sz="1600" dirty="0"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Wrapping Up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199" y="2377441"/>
            <a:ext cx="8504787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Risk-reward tradeoffs exist in investments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Apply the seven online practices for good teaching to advance students understanding of them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Geek out by reviewing the references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Let’s conclude and express thanks</a:t>
            </a:r>
          </a:p>
        </p:txBody>
      </p:sp>
    </p:spTree>
    <p:extLst>
      <p:ext uri="{BB962C8B-B14F-4D97-AF65-F5344CB8AC3E}">
        <p14:creationId xmlns:p14="http://schemas.microsoft.com/office/powerpoint/2010/main" val="17541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4000" dirty="0"/>
            </a:br>
            <a:br>
              <a:rPr lang="en-US" sz="4000" dirty="0"/>
            </a:br>
            <a:r>
              <a:rPr lang="en-US" sz="3100" dirty="0"/>
              <a:t>Financial Fitness for Life, Chapter 2:</a:t>
            </a:r>
            <a:br>
              <a:rPr lang="en-US" sz="2700" dirty="0"/>
            </a:br>
            <a:r>
              <a:rPr lang="en-US" sz="2700" i="1" dirty="0">
                <a:solidFill>
                  <a:srgbClr val="7A9900"/>
                </a:solidFill>
                <a:effectLst/>
              </a:rPr>
              <a:t>Using Active Learning Techniques to Explore the Economic Way of Thinking as Applied to Practical Personal Finance</a:t>
            </a:r>
            <a:br>
              <a:rPr lang="en-US" sz="600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</a:t>
            </a:r>
            <a:b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Tawni Hunt Ferrarini, PhD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Dec 10, 2020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Tferrarini@Lindenwood.edu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 * 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4"/>
              </a:rPr>
              <a:t>Tawni.org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C332F2B-A386-48F8-B84E-BF1449377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2276" y="5063146"/>
            <a:ext cx="1134672" cy="11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E07D46-8268-4A1E-853F-435FD2B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131570"/>
            <a:ext cx="3246120" cy="4594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9032" y="5719572"/>
            <a:ext cx="634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https://store.councilforeconed.org/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99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551957" y="1922609"/>
            <a:ext cx="8229600" cy="41757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Welcome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Investment objectives with attention drawn to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risk and return 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tradeoffs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Seven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online practices 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for good teaching applied to economics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Deep dive into the </a:t>
            </a:r>
            <a:r>
              <a:rPr lang="en-US" sz="2500" dirty="0">
                <a:solidFill>
                  <a:srgbClr val="7A9900"/>
                </a:solidFill>
                <a:latin typeface="Calibri Light"/>
                <a:ea typeface="ＭＳ Ｐゴシック"/>
                <a:cs typeface="Calibri Light"/>
              </a:rPr>
              <a:t>expected returns </a:t>
            </a:r>
            <a:r>
              <a:rPr lang="en-US" sz="2500" dirty="0">
                <a:latin typeface="Calibri Light"/>
                <a:ea typeface="ＭＳ Ｐゴシック"/>
                <a:cs typeface="Calibri Light"/>
              </a:rPr>
              <a:t>on investments and their relationship to various types of risk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Review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Conclusion and references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Calibri Light"/>
                <a:ea typeface="ＭＳ Ｐゴシック"/>
                <a:cs typeface="Calibri Light"/>
              </a:rPr>
              <a:t> Thanks to you and our sponsors</a:t>
            </a:r>
          </a:p>
          <a:p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B5F4-178A-4719-9F49-7DA223B2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Two webinar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5417-0CB1-420C-884A-E1A12758D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3964132" cy="2925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A9900"/>
                </a:solidFill>
              </a:rPr>
              <a:t>1. </a:t>
            </a:r>
            <a:r>
              <a:rPr lang="en-US" dirty="0"/>
              <a:t>Sit back and passively listen to the webinar and take 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CE62-91C0-413B-9EE5-2FF686524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773" y="3200400"/>
            <a:ext cx="3747655" cy="2764127"/>
          </a:xfrm>
        </p:spPr>
        <p:txBody>
          <a:bodyPr/>
          <a:lstStyle/>
          <a:p>
            <a:pPr marL="0" indent="-457200">
              <a:buNone/>
            </a:pPr>
            <a:r>
              <a:rPr lang="en-US" b="1" dirty="0">
                <a:solidFill>
                  <a:srgbClr val="7A9900"/>
                </a:solidFill>
              </a:rPr>
              <a:t>2. </a:t>
            </a:r>
            <a:r>
              <a:rPr lang="en-US" dirty="0"/>
              <a:t>Actively participate in the webinar and learn-by-doing using </a:t>
            </a:r>
            <a:r>
              <a:rPr lang="en-US" i="1" dirty="0">
                <a:solidFill>
                  <a:srgbClr val="7A9900"/>
                </a:solidFill>
              </a:rPr>
              <a:t>PearDeck</a:t>
            </a:r>
          </a:p>
        </p:txBody>
      </p:sp>
    </p:spTree>
    <p:extLst>
      <p:ext uri="{BB962C8B-B14F-4D97-AF65-F5344CB8AC3E}">
        <p14:creationId xmlns:p14="http://schemas.microsoft.com/office/powerpoint/2010/main" val="51699193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2EB973-3C76-458B-9928-B8C29A1787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5" y="111669"/>
            <a:ext cx="2484009" cy="6210024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Brand — Pear Deck">
            <a:extLst>
              <a:ext uri="{FF2B5EF4-FFF2-40B4-BE49-F238E27FC236}">
                <a16:creationId xmlns:a16="http://schemas.microsoft.com/office/drawing/2014/main" id="{6A243B13-49AE-40E0-AF99-1085182A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248" y="4042502"/>
            <a:ext cx="4515547" cy="15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8111C-AA8C-4C00-A484-AE9BFCD0DDE0}"/>
              </a:ext>
            </a:extLst>
          </p:cNvPr>
          <p:cNvSpPr txBox="1"/>
          <p:nvPr/>
        </p:nvSpPr>
        <p:spPr>
          <a:xfrm>
            <a:off x="3851636" y="1540060"/>
            <a:ext cx="5226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Good Online Teaching Practices</a:t>
            </a:r>
          </a:p>
          <a:p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81737-FC17-4E96-8087-9F811BAB6942}"/>
              </a:ext>
            </a:extLst>
          </p:cNvPr>
          <p:cNvSpPr txBox="1"/>
          <p:nvPr/>
        </p:nvSpPr>
        <p:spPr>
          <a:xfrm>
            <a:off x="4742728" y="5675362"/>
            <a:ext cx="344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peardeck.com</a:t>
            </a:r>
            <a:r>
              <a:rPr lang="en-US" dirty="0"/>
              <a:t> (Level 1, $0)</a:t>
            </a:r>
          </a:p>
        </p:txBody>
      </p:sp>
    </p:spTree>
    <p:extLst>
      <p:ext uri="{BB962C8B-B14F-4D97-AF65-F5344CB8AC3E}">
        <p14:creationId xmlns:p14="http://schemas.microsoft.com/office/powerpoint/2010/main" val="97082789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Objectives</a:t>
            </a:r>
            <a:endParaRPr lang="en-US" sz="3500" b="1" kern="1200" dirty="0">
              <a:ln w="11430">
                <a:noFill/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Define</a:t>
            </a:r>
            <a:r>
              <a:rPr lang="en-US" dirty="0"/>
              <a:t> investment and link it to growth and prosperity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Establish</a:t>
            </a:r>
            <a:r>
              <a:rPr lang="en-US" dirty="0"/>
              <a:t> a relationship between the reward associated with an investment and its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Analyze</a:t>
            </a:r>
            <a:r>
              <a:rPr lang="en-US" dirty="0"/>
              <a:t> the tradeoff between risks and expected rates of returns attached to different financial investments</a:t>
            </a:r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www.w3.org/XML/1998/namespace"/>
    <ds:schemaRef ds:uri="bfa4db11-c700-41fb-b639-f7e6b4e680b5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cd82c5b-74c9-4827-94f1-5bf219ae6b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CEE Webinar Presentation Master Template</Template>
  <TotalTime>187</TotalTime>
  <Words>2204</Words>
  <Application>Microsoft Office PowerPoint</Application>
  <PresentationFormat>On-screen Show (4:3)</PresentationFormat>
  <Paragraphs>354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Arial,Sans-Serif</vt:lpstr>
      <vt:lpstr>Calibri</vt:lpstr>
      <vt:lpstr>Calibri Light</vt:lpstr>
      <vt:lpstr>open sans</vt:lpstr>
      <vt:lpstr>Times New Roman</vt:lpstr>
      <vt:lpstr>Wingdings</vt:lpstr>
      <vt:lpstr>Office Theme</vt:lpstr>
      <vt:lpstr>  Financial Fitness for Life, Chapter 21: There Is No Free Lunch in Investing Presented by Tawni Hunt Ferrarini, PhD Dec 03, 2020 Tferrarini@Lindenwood.edu  *  Tawni.org</vt:lpstr>
      <vt:lpstr>EconEdLink Membership</vt:lpstr>
      <vt:lpstr>Professional Development Certificate</vt:lpstr>
      <vt:lpstr>PowerPoint Presentation</vt:lpstr>
      <vt:lpstr>PowerPoint Presentation</vt:lpstr>
      <vt:lpstr>Agenda</vt:lpstr>
      <vt:lpstr>Two webinar options</vt:lpstr>
      <vt:lpstr>PowerPoint Presentation</vt:lpstr>
      <vt:lpstr>Objectives</vt:lpstr>
      <vt:lpstr>PowerPoint Presentation</vt:lpstr>
      <vt:lpstr>State Standards</vt:lpstr>
      <vt:lpstr>State Standards</vt:lpstr>
      <vt:lpstr>Bell Ringer</vt:lpstr>
      <vt:lpstr>Active Learning </vt:lpstr>
      <vt:lpstr>Did You Know?</vt:lpstr>
      <vt:lpstr>There is no free lunch in investing</vt:lpstr>
      <vt:lpstr>There is no free lunch in investing</vt:lpstr>
      <vt:lpstr>How can you turn $1000 into $2000 in ten years?</vt:lpstr>
      <vt:lpstr>How can you turn $1000 into $2000 in ten years?</vt:lpstr>
      <vt:lpstr>The Pyramid of Risk and Rewards</vt:lpstr>
      <vt:lpstr>EconEdLink</vt:lpstr>
      <vt:lpstr>5 Risks</vt:lpstr>
      <vt:lpstr>Liquidity Risks</vt:lpstr>
      <vt:lpstr>Inflation Risks</vt:lpstr>
      <vt:lpstr>Real Rates of Return</vt:lpstr>
      <vt:lpstr>Long Periods</vt:lpstr>
      <vt:lpstr>Financial Risks</vt:lpstr>
      <vt:lpstr>Market Risks</vt:lpstr>
      <vt:lpstr>Fraud Risks</vt:lpstr>
      <vt:lpstr>No such thing as a free lunch? Say what?</vt:lpstr>
      <vt:lpstr>Not Consuming, Saving</vt:lpstr>
      <vt:lpstr>Rank the Risks and Returns</vt:lpstr>
      <vt:lpstr>Rank the Risks and Returns</vt:lpstr>
      <vt:lpstr>Rank the Risks and Returns</vt:lpstr>
      <vt:lpstr>Rank the Risks and Returns</vt:lpstr>
      <vt:lpstr>Rank the Risks and Returns</vt:lpstr>
      <vt:lpstr>Rank the Risks and Returns</vt:lpstr>
      <vt:lpstr>S&amp;P 500 Before/After Pandemic</vt:lpstr>
      <vt:lpstr>S&amp;P 500 Before/After Pandemic</vt:lpstr>
      <vt:lpstr>Business Cycle</vt:lpstr>
      <vt:lpstr>Investing to Grow</vt:lpstr>
      <vt:lpstr>References</vt:lpstr>
      <vt:lpstr>Wrapping Up</vt:lpstr>
      <vt:lpstr>CEE Affiliates</vt:lpstr>
      <vt:lpstr>  Financial Fitness for Life, Chapter 2: Using Active Learning Techniques to Explore the Economic Way of Thinking as Applied to Practical Personal Finance Presented by Tawni Hunt Ferrarini, PhD Dec 10, 2020 Tferrarini@Lindenwood.edu  *  Tawni.org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There is no free lunch in investing Presented by Tawni Hunt Ferrarini, PhD Dec 03, 2020 Tferrarini@Lindenwood.edu  *  Tawni.org</dc:title>
  <dc:creator>Tawni Hunt Ferrarini</dc:creator>
  <cp:lastModifiedBy>Jarvon Carson</cp:lastModifiedBy>
  <cp:revision>7</cp:revision>
  <dcterms:created xsi:type="dcterms:W3CDTF">2020-12-02T22:04:00Z</dcterms:created>
  <dcterms:modified xsi:type="dcterms:W3CDTF">2020-12-04T00:47:23Z</dcterms:modified>
</cp:coreProperties>
</file>