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5"/>
  </p:notesMasterIdLst>
  <p:sldIdLst>
    <p:sldId id="290" r:id="rId5"/>
    <p:sldId id="266" r:id="rId6"/>
    <p:sldId id="298" r:id="rId7"/>
    <p:sldId id="291" r:id="rId8"/>
    <p:sldId id="296" r:id="rId9"/>
    <p:sldId id="297" r:id="rId10"/>
    <p:sldId id="292" r:id="rId11"/>
    <p:sldId id="293" r:id="rId12"/>
    <p:sldId id="294" r:id="rId13"/>
    <p:sldId id="295" r:id="rId1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108" charset="0"/>
        <a:ea typeface="ＭＳ Ｐゴシック" pitchFamily="-108" charset="-128"/>
        <a:cs typeface="ＭＳ Ｐゴシック" pitchFamily="-108" charset="-128"/>
      </a:defRPr>
    </a:lvl1pPr>
    <a:lvl2pPr marL="457200" algn="l" rtl="0" fontAlgn="base">
      <a:spcBef>
        <a:spcPct val="0"/>
      </a:spcBef>
      <a:spcAft>
        <a:spcPct val="0"/>
      </a:spcAft>
      <a:defRPr kern="1200">
        <a:solidFill>
          <a:schemeClr val="tx1"/>
        </a:solidFill>
        <a:latin typeface="Arial" pitchFamily="-108" charset="0"/>
        <a:ea typeface="ＭＳ Ｐゴシック" pitchFamily="-108" charset="-128"/>
        <a:cs typeface="ＭＳ Ｐゴシック" pitchFamily="-108" charset="-128"/>
      </a:defRPr>
    </a:lvl2pPr>
    <a:lvl3pPr marL="914400" algn="l" rtl="0" fontAlgn="base">
      <a:spcBef>
        <a:spcPct val="0"/>
      </a:spcBef>
      <a:spcAft>
        <a:spcPct val="0"/>
      </a:spcAft>
      <a:defRPr kern="1200">
        <a:solidFill>
          <a:schemeClr val="tx1"/>
        </a:solidFill>
        <a:latin typeface="Arial" pitchFamily="-108" charset="0"/>
        <a:ea typeface="ＭＳ Ｐゴシック" pitchFamily="-108" charset="-128"/>
        <a:cs typeface="ＭＳ Ｐゴシック" pitchFamily="-108" charset="-128"/>
      </a:defRPr>
    </a:lvl3pPr>
    <a:lvl4pPr marL="1371600" algn="l" rtl="0" fontAlgn="base">
      <a:spcBef>
        <a:spcPct val="0"/>
      </a:spcBef>
      <a:spcAft>
        <a:spcPct val="0"/>
      </a:spcAft>
      <a:defRPr kern="1200">
        <a:solidFill>
          <a:schemeClr val="tx1"/>
        </a:solidFill>
        <a:latin typeface="Arial" pitchFamily="-108" charset="0"/>
        <a:ea typeface="ＭＳ Ｐゴシック" pitchFamily="-108" charset="-128"/>
        <a:cs typeface="ＭＳ Ｐゴシック" pitchFamily="-108" charset="-128"/>
      </a:defRPr>
    </a:lvl4pPr>
    <a:lvl5pPr marL="1828800" algn="l" rtl="0" fontAlgn="base">
      <a:spcBef>
        <a:spcPct val="0"/>
      </a:spcBef>
      <a:spcAft>
        <a:spcPct val="0"/>
      </a:spcAft>
      <a:defRPr kern="1200">
        <a:solidFill>
          <a:schemeClr val="tx1"/>
        </a:solidFill>
        <a:latin typeface="Arial" pitchFamily="-108" charset="0"/>
        <a:ea typeface="ＭＳ Ｐゴシック" pitchFamily="-108" charset="-128"/>
        <a:cs typeface="ＭＳ Ｐゴシック" pitchFamily="-108" charset="-128"/>
      </a:defRPr>
    </a:lvl5pPr>
    <a:lvl6pPr marL="2286000" algn="l" defTabSz="457200" rtl="0" eaLnBrk="1" latinLnBrk="0" hangingPunct="1">
      <a:defRPr kern="1200">
        <a:solidFill>
          <a:schemeClr val="tx1"/>
        </a:solidFill>
        <a:latin typeface="Arial" pitchFamily="-108" charset="0"/>
        <a:ea typeface="ＭＳ Ｐゴシック" pitchFamily="-108" charset="-128"/>
        <a:cs typeface="ＭＳ Ｐゴシック" pitchFamily="-108" charset="-128"/>
      </a:defRPr>
    </a:lvl6pPr>
    <a:lvl7pPr marL="2743200" algn="l" defTabSz="457200" rtl="0" eaLnBrk="1" latinLnBrk="0" hangingPunct="1">
      <a:defRPr kern="1200">
        <a:solidFill>
          <a:schemeClr val="tx1"/>
        </a:solidFill>
        <a:latin typeface="Arial" pitchFamily="-108" charset="0"/>
        <a:ea typeface="ＭＳ Ｐゴシック" pitchFamily="-108" charset="-128"/>
        <a:cs typeface="ＭＳ Ｐゴシック" pitchFamily="-108" charset="-128"/>
      </a:defRPr>
    </a:lvl7pPr>
    <a:lvl8pPr marL="3200400" algn="l" defTabSz="457200" rtl="0" eaLnBrk="1" latinLnBrk="0" hangingPunct="1">
      <a:defRPr kern="1200">
        <a:solidFill>
          <a:schemeClr val="tx1"/>
        </a:solidFill>
        <a:latin typeface="Arial" pitchFamily="-108" charset="0"/>
        <a:ea typeface="ＭＳ Ｐゴシック" pitchFamily="-108" charset="-128"/>
        <a:cs typeface="ＭＳ Ｐゴシック" pitchFamily="-108" charset="-128"/>
      </a:defRPr>
    </a:lvl8pPr>
    <a:lvl9pPr marL="3657600" algn="l" defTabSz="457200" rtl="0" eaLnBrk="1" latinLnBrk="0" hangingPunct="1">
      <a:defRPr kern="1200">
        <a:solidFill>
          <a:schemeClr val="tx1"/>
        </a:solidFill>
        <a:latin typeface="Arial" pitchFamily="-108" charset="0"/>
        <a:ea typeface="ＭＳ Ｐゴシック" pitchFamily="-108" charset="-128"/>
        <a:cs typeface="ＭＳ Ｐゴシック" pitchFamily="-108" charset="-128"/>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A9900"/>
    <a:srgbClr val="005CB8"/>
    <a:srgbClr val="8BAF00"/>
    <a:srgbClr val="C7C6F8"/>
    <a:srgbClr val="004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212"/>
    <p:restoredTop sz="94691"/>
  </p:normalViewPr>
  <p:slideViewPr>
    <p:cSldViewPr snapToGrid="0">
      <p:cViewPr varScale="1">
        <p:scale>
          <a:sx n="76" d="100"/>
          <a:sy n="76" d="100"/>
        </p:scale>
        <p:origin x="1339" y="53"/>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ea typeface="+mn-ea"/>
                <a:cs typeface="+mn-cs"/>
              </a:defRPr>
            </a:lvl1pPr>
          </a:lstStyle>
          <a:p>
            <a:pPr>
              <a:defRPr/>
            </a:pPr>
            <a:fld id="{C7AA5DFF-1E16-7F4C-8980-AB1611AD8891}" type="datetime1">
              <a:rPr lang="en-US"/>
              <a:pPr>
                <a:defRPr/>
              </a:pPr>
              <a:t>6/12/2020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ea typeface="+mn-ea"/>
                <a:cs typeface="+mn-cs"/>
              </a:defRPr>
            </a:lvl1pPr>
          </a:lstStyle>
          <a:p>
            <a:pPr>
              <a:defRPr/>
            </a:pPr>
            <a:fld id="{D483F68B-FDA9-C243-94A1-26FE62BE8226}" type="slidenum">
              <a:rPr lang="en-US"/>
              <a:pPr>
                <a:defRPr/>
              </a:pPr>
              <a:t>‹#›</a:t>
            </a:fld>
            <a:endParaRPr lang="en-US"/>
          </a:p>
        </p:txBody>
      </p:sp>
    </p:spTree>
    <p:extLst>
      <p:ext uri="{BB962C8B-B14F-4D97-AF65-F5344CB8AC3E}">
        <p14:creationId xmlns:p14="http://schemas.microsoft.com/office/powerpoint/2010/main" val="4039772401"/>
      </p:ext>
    </p:extLst>
  </p:cSld>
  <p:clrMap bg1="lt1" tx1="dk1" bg2="lt2" tx2="dk2" accent1="accent1" accent2="accent2" accent3="accent3" accent4="accent4" accent5="accent5" accent6="accent6" hlink="hlink" folHlink="folHlink"/>
  <p:notesStyle>
    <a:lvl1pPr algn="l" defTabSz="457200" rtl="0" fontAlgn="base">
      <a:spcBef>
        <a:spcPct val="30000"/>
      </a:spcBef>
      <a:spcAft>
        <a:spcPct val="0"/>
      </a:spcAft>
      <a:defRPr sz="1200" kern="1200">
        <a:solidFill>
          <a:schemeClr val="tx1"/>
        </a:solidFill>
        <a:latin typeface="+mn-lt"/>
        <a:ea typeface="ＭＳ Ｐゴシック" pitchFamily="-108" charset="-128"/>
        <a:cs typeface="ＭＳ Ｐゴシック" pitchFamily="-108" charset="-128"/>
      </a:defRPr>
    </a:lvl1pPr>
    <a:lvl2pPr marL="457200" algn="l" defTabSz="457200" rtl="0" fontAlgn="base">
      <a:spcBef>
        <a:spcPct val="30000"/>
      </a:spcBef>
      <a:spcAft>
        <a:spcPct val="0"/>
      </a:spcAft>
      <a:defRPr sz="1200" kern="1200">
        <a:solidFill>
          <a:schemeClr val="tx1"/>
        </a:solidFill>
        <a:latin typeface="+mn-lt"/>
        <a:ea typeface="ＭＳ Ｐゴシック" pitchFamily="-108" charset="-128"/>
        <a:cs typeface="+mn-cs"/>
      </a:defRPr>
    </a:lvl2pPr>
    <a:lvl3pPr marL="914400" algn="l" defTabSz="457200" rtl="0" fontAlgn="base">
      <a:spcBef>
        <a:spcPct val="30000"/>
      </a:spcBef>
      <a:spcAft>
        <a:spcPct val="0"/>
      </a:spcAft>
      <a:defRPr sz="1200" kern="1200">
        <a:solidFill>
          <a:schemeClr val="tx1"/>
        </a:solidFill>
        <a:latin typeface="+mn-lt"/>
        <a:ea typeface="ＭＳ Ｐゴシック" pitchFamily="-108" charset="-128"/>
        <a:cs typeface="+mn-cs"/>
      </a:defRPr>
    </a:lvl3pPr>
    <a:lvl4pPr marL="1371600" algn="l" defTabSz="457200" rtl="0" fontAlgn="base">
      <a:spcBef>
        <a:spcPct val="30000"/>
      </a:spcBef>
      <a:spcAft>
        <a:spcPct val="0"/>
      </a:spcAft>
      <a:defRPr sz="1200" kern="1200">
        <a:solidFill>
          <a:schemeClr val="tx1"/>
        </a:solidFill>
        <a:latin typeface="+mn-lt"/>
        <a:ea typeface="ＭＳ Ｐゴシック" pitchFamily="-108" charset="-128"/>
        <a:cs typeface="+mn-cs"/>
      </a:defRPr>
    </a:lvl4pPr>
    <a:lvl5pPr marL="1828800" algn="l" defTabSz="457200" rtl="0" fontAlgn="base">
      <a:spcBef>
        <a:spcPct val="30000"/>
      </a:spcBef>
      <a:spcAft>
        <a:spcPct val="0"/>
      </a:spcAft>
      <a:defRPr sz="1200" kern="1200">
        <a:solidFill>
          <a:schemeClr val="tx1"/>
        </a:solidFill>
        <a:latin typeface="+mn-lt"/>
        <a:ea typeface="ＭＳ Ｐゴシック" pitchFamily="-108"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D483F68B-FDA9-C243-94A1-26FE62BE8226}" type="slidenum">
              <a:rPr lang="en-US"/>
              <a:pPr>
                <a:defRPr/>
              </a:pPr>
              <a:t>2</a:t>
            </a:fld>
            <a:endParaRPr lang="en-US"/>
          </a:p>
        </p:txBody>
      </p:sp>
    </p:spTree>
    <p:extLst>
      <p:ext uri="{BB962C8B-B14F-4D97-AF65-F5344CB8AC3E}">
        <p14:creationId xmlns:p14="http://schemas.microsoft.com/office/powerpoint/2010/main" val="35737835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D483F68B-FDA9-C243-94A1-26FE62BE8226}" type="slidenum">
              <a:rPr lang="en-US"/>
              <a:pPr>
                <a:defRPr/>
              </a:pPr>
              <a:t>3</a:t>
            </a:fld>
            <a:endParaRPr lang="en-US"/>
          </a:p>
        </p:txBody>
      </p:sp>
    </p:spTree>
    <p:extLst>
      <p:ext uri="{BB962C8B-B14F-4D97-AF65-F5344CB8AC3E}">
        <p14:creationId xmlns:p14="http://schemas.microsoft.com/office/powerpoint/2010/main" val="36865832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D483F68B-FDA9-C243-94A1-26FE62BE8226}" type="slidenum">
              <a:rPr lang="en-US"/>
              <a:pPr>
                <a:defRPr/>
              </a:pPr>
              <a:t>4</a:t>
            </a:fld>
            <a:endParaRPr lang="en-US"/>
          </a:p>
        </p:txBody>
      </p:sp>
    </p:spTree>
    <p:extLst>
      <p:ext uri="{BB962C8B-B14F-4D97-AF65-F5344CB8AC3E}">
        <p14:creationId xmlns:p14="http://schemas.microsoft.com/office/powerpoint/2010/main" val="32997833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D483F68B-FDA9-C243-94A1-26FE62BE8226}" type="slidenum">
              <a:rPr lang="en-US"/>
              <a:pPr>
                <a:defRPr/>
              </a:pPr>
              <a:t>5</a:t>
            </a:fld>
            <a:endParaRPr lang="en-US"/>
          </a:p>
        </p:txBody>
      </p:sp>
    </p:spTree>
    <p:extLst>
      <p:ext uri="{BB962C8B-B14F-4D97-AF65-F5344CB8AC3E}">
        <p14:creationId xmlns:p14="http://schemas.microsoft.com/office/powerpoint/2010/main" val="13573264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D483F68B-FDA9-C243-94A1-26FE62BE8226}" type="slidenum">
              <a:rPr lang="en-US"/>
              <a:pPr>
                <a:defRPr/>
              </a:pPr>
              <a:t>6</a:t>
            </a:fld>
            <a:endParaRPr lang="en-US"/>
          </a:p>
        </p:txBody>
      </p:sp>
    </p:spTree>
    <p:extLst>
      <p:ext uri="{BB962C8B-B14F-4D97-AF65-F5344CB8AC3E}">
        <p14:creationId xmlns:p14="http://schemas.microsoft.com/office/powerpoint/2010/main" val="24709351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D483F68B-FDA9-C243-94A1-26FE62BE8226}" type="slidenum">
              <a:rPr lang="en-US"/>
              <a:pPr>
                <a:defRPr/>
              </a:pPr>
              <a:t>7</a:t>
            </a:fld>
            <a:endParaRPr lang="en-US"/>
          </a:p>
        </p:txBody>
      </p:sp>
    </p:spTree>
    <p:extLst>
      <p:ext uri="{BB962C8B-B14F-4D97-AF65-F5344CB8AC3E}">
        <p14:creationId xmlns:p14="http://schemas.microsoft.com/office/powerpoint/2010/main" val="5897674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D483F68B-FDA9-C243-94A1-26FE62BE8226}" type="slidenum">
              <a:rPr lang="en-US"/>
              <a:pPr>
                <a:defRPr/>
              </a:pPr>
              <a:t>8</a:t>
            </a:fld>
            <a:endParaRPr lang="en-US"/>
          </a:p>
        </p:txBody>
      </p:sp>
    </p:spTree>
    <p:extLst>
      <p:ext uri="{BB962C8B-B14F-4D97-AF65-F5344CB8AC3E}">
        <p14:creationId xmlns:p14="http://schemas.microsoft.com/office/powerpoint/2010/main" val="36777050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D483F68B-FDA9-C243-94A1-26FE62BE8226}" type="slidenum">
              <a:rPr lang="en-US"/>
              <a:pPr>
                <a:defRPr/>
              </a:pPr>
              <a:t>9</a:t>
            </a:fld>
            <a:endParaRPr lang="en-US"/>
          </a:p>
        </p:txBody>
      </p:sp>
    </p:spTree>
    <p:extLst>
      <p:ext uri="{BB962C8B-B14F-4D97-AF65-F5344CB8AC3E}">
        <p14:creationId xmlns:p14="http://schemas.microsoft.com/office/powerpoint/2010/main" val="6859015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D483F68B-FDA9-C243-94A1-26FE62BE8226}" type="slidenum">
              <a:rPr lang="en-US"/>
              <a:pPr>
                <a:defRPr/>
              </a:pPr>
              <a:t>10</a:t>
            </a:fld>
            <a:endParaRPr lang="en-US"/>
          </a:p>
        </p:txBody>
      </p:sp>
    </p:spTree>
    <p:extLst>
      <p:ext uri="{BB962C8B-B14F-4D97-AF65-F5344CB8AC3E}">
        <p14:creationId xmlns:p14="http://schemas.microsoft.com/office/powerpoint/2010/main" val="41714139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sz="6600" b="1" i="0">
                <a:solidFill>
                  <a:srgbClr val="005CB8"/>
                </a:solidFill>
                <a:effectLst>
                  <a:outerShdw blurRad="50800" dist="50800" dir="5400000" algn="ctr" rotWithShape="0">
                    <a:srgbClr val="000000">
                      <a:alpha val="0"/>
                    </a:srgbClr>
                  </a:outerShdw>
                </a:effectLst>
                <a:latin typeface="Calibri" panose="020F0502020204030204" pitchFamily="34" charset="0"/>
                <a:cs typeface="Calibri" panose="020F0502020204030204" pitchFamily="34" charset="0"/>
              </a:defRPr>
            </a:lvl1p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143000"/>
          </a:xfrm>
        </p:spPr>
        <p:txBody>
          <a:bodyPr/>
          <a:lstStyle/>
          <a:p>
            <a:r>
              <a:rPr lang="en-US"/>
              <a:t>Click to edit Master title style</a:t>
            </a:r>
          </a:p>
        </p:txBody>
      </p:sp>
      <p:sp>
        <p:nvSpPr>
          <p:cNvPr id="3" name="Content Placeholder 2"/>
          <p:cNvSpPr>
            <a:spLocks noGrp="1"/>
          </p:cNvSpPr>
          <p:nvPr>
            <p:ph idx="1"/>
          </p:nvPr>
        </p:nvSpPr>
        <p:spPr>
          <a:xfrm>
            <a:off x="457200" y="2377440"/>
            <a:ext cx="8229600" cy="3779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106984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scene3d>
              <a:camera prst="orthographicFront">
                <a:rot lat="0" lon="0" rev="0"/>
              </a:camera>
              <a:lightRig rig="threePt" dir="t"/>
            </a:scene3d>
            <a:sp3d>
              <a:bevelT w="0"/>
            </a:sp3d>
          </a:bodyPr>
          <a:lstStyle/>
          <a:p>
            <a:pPr lvl="0"/>
            <a:r>
              <a:rPr lang="en-US"/>
              <a:t>Click to edit Master title style</a:t>
            </a:r>
          </a:p>
        </p:txBody>
      </p:sp>
      <p:sp>
        <p:nvSpPr>
          <p:cNvPr id="1027" name="Text Placeholder 2"/>
          <p:cNvSpPr>
            <a:spLocks noGrp="1"/>
          </p:cNvSpPr>
          <p:nvPr>
            <p:ph type="body" idx="1"/>
          </p:nvPr>
        </p:nvSpPr>
        <p:spPr bwMode="auto">
          <a:xfrm>
            <a:off x="228600" y="2055038"/>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txStyles>
    <p:titleStyle>
      <a:lvl1pPr algn="ctr" rtl="0" fontAlgn="base">
        <a:lnSpc>
          <a:spcPts val="5700"/>
        </a:lnSpc>
        <a:spcBef>
          <a:spcPct val="0"/>
        </a:spcBef>
        <a:spcAft>
          <a:spcPct val="0"/>
        </a:spcAft>
        <a:defRPr sz="6600" b="1" i="0" kern="1200">
          <a:solidFill>
            <a:srgbClr val="005CB8"/>
          </a:solidFill>
          <a:effectLst>
            <a:glow>
              <a:schemeClr val="accent1">
                <a:alpha val="0"/>
              </a:schemeClr>
            </a:glow>
            <a:outerShdw blurRad="50800" dist="50800" dir="5400000" algn="ctr" rotWithShape="0">
              <a:srgbClr val="000000">
                <a:alpha val="0"/>
              </a:srgbClr>
            </a:outerShdw>
            <a:reflection stA="0" endPos="65000" dist="50800" dir="5400000" sy="-100000" algn="bl" rotWithShape="0"/>
          </a:effectLst>
          <a:latin typeface="Calibri" panose="020F0502020204030204" pitchFamily="34" charset="0"/>
          <a:ea typeface="ＭＳ Ｐゴシック" pitchFamily="-108" charset="-128"/>
          <a:cs typeface="Calibri" panose="020F0502020204030204" pitchFamily="34" charset="0"/>
        </a:defRPr>
      </a:lvl1pPr>
      <a:lvl2pPr algn="ctr" rtl="0" fontAlgn="base">
        <a:spcBef>
          <a:spcPct val="0"/>
        </a:spcBef>
        <a:spcAft>
          <a:spcPct val="0"/>
        </a:spcAft>
        <a:defRPr sz="4400">
          <a:solidFill>
            <a:schemeClr val="tx1"/>
          </a:solidFill>
          <a:latin typeface="Calibri" pitchFamily="-108" charset="0"/>
          <a:ea typeface="ＭＳ Ｐゴシック" pitchFamily="-108" charset="-128"/>
          <a:cs typeface="ＭＳ Ｐゴシック" pitchFamily="-108" charset="-128"/>
        </a:defRPr>
      </a:lvl2pPr>
      <a:lvl3pPr algn="ctr" rtl="0" fontAlgn="base">
        <a:spcBef>
          <a:spcPct val="0"/>
        </a:spcBef>
        <a:spcAft>
          <a:spcPct val="0"/>
        </a:spcAft>
        <a:defRPr sz="4400">
          <a:solidFill>
            <a:schemeClr val="tx1"/>
          </a:solidFill>
          <a:latin typeface="Calibri" pitchFamily="-108" charset="0"/>
          <a:ea typeface="ＭＳ Ｐゴシック" pitchFamily="-108" charset="-128"/>
          <a:cs typeface="ＭＳ Ｐゴシック" pitchFamily="-108" charset="-128"/>
        </a:defRPr>
      </a:lvl3pPr>
      <a:lvl4pPr algn="ctr" rtl="0" fontAlgn="base">
        <a:spcBef>
          <a:spcPct val="0"/>
        </a:spcBef>
        <a:spcAft>
          <a:spcPct val="0"/>
        </a:spcAft>
        <a:defRPr sz="4400">
          <a:solidFill>
            <a:schemeClr val="tx1"/>
          </a:solidFill>
          <a:latin typeface="Calibri" pitchFamily="-108" charset="0"/>
          <a:ea typeface="ＭＳ Ｐゴシック" pitchFamily="-108" charset="-128"/>
          <a:cs typeface="ＭＳ Ｐゴシック" pitchFamily="-108" charset="-128"/>
        </a:defRPr>
      </a:lvl4pPr>
      <a:lvl5pPr algn="ctr" rtl="0" fontAlgn="base">
        <a:spcBef>
          <a:spcPct val="0"/>
        </a:spcBef>
        <a:spcAft>
          <a:spcPct val="0"/>
        </a:spcAft>
        <a:defRPr sz="4400">
          <a:solidFill>
            <a:schemeClr val="tx1"/>
          </a:solidFill>
          <a:latin typeface="Calibri" pitchFamily="-108" charset="0"/>
          <a:ea typeface="ＭＳ Ｐゴシック" pitchFamily="-108" charset="-128"/>
          <a:cs typeface="ＭＳ Ｐゴシック" pitchFamily="-108" charset="-128"/>
        </a:defRPr>
      </a:lvl5pPr>
      <a:lvl6pPr marL="457200" algn="ctr" rtl="0" fontAlgn="base">
        <a:spcBef>
          <a:spcPct val="0"/>
        </a:spcBef>
        <a:spcAft>
          <a:spcPct val="0"/>
        </a:spcAft>
        <a:defRPr sz="4400">
          <a:solidFill>
            <a:schemeClr val="tx1"/>
          </a:solidFill>
          <a:latin typeface="Calibri" pitchFamily="-108" charset="0"/>
          <a:ea typeface="ＭＳ Ｐゴシック" pitchFamily="-108" charset="-128"/>
          <a:cs typeface="ＭＳ Ｐゴシック" pitchFamily="-108" charset="-128"/>
        </a:defRPr>
      </a:lvl6pPr>
      <a:lvl7pPr marL="914400" algn="ctr" rtl="0" fontAlgn="base">
        <a:spcBef>
          <a:spcPct val="0"/>
        </a:spcBef>
        <a:spcAft>
          <a:spcPct val="0"/>
        </a:spcAft>
        <a:defRPr sz="4400">
          <a:solidFill>
            <a:schemeClr val="tx1"/>
          </a:solidFill>
          <a:latin typeface="Calibri" pitchFamily="-108" charset="0"/>
          <a:ea typeface="ＭＳ Ｐゴシック" pitchFamily="-108" charset="-128"/>
          <a:cs typeface="ＭＳ Ｐゴシック" pitchFamily="-108" charset="-128"/>
        </a:defRPr>
      </a:lvl7pPr>
      <a:lvl8pPr marL="1371600" algn="ctr" rtl="0" fontAlgn="base">
        <a:spcBef>
          <a:spcPct val="0"/>
        </a:spcBef>
        <a:spcAft>
          <a:spcPct val="0"/>
        </a:spcAft>
        <a:defRPr sz="4400">
          <a:solidFill>
            <a:schemeClr val="tx1"/>
          </a:solidFill>
          <a:latin typeface="Calibri" pitchFamily="-108" charset="0"/>
          <a:ea typeface="ＭＳ Ｐゴシック" pitchFamily="-108" charset="-128"/>
          <a:cs typeface="ＭＳ Ｐゴシック" pitchFamily="-108" charset="-128"/>
        </a:defRPr>
      </a:lvl8pPr>
      <a:lvl9pPr marL="1828800" algn="ctr" rtl="0" fontAlgn="base">
        <a:spcBef>
          <a:spcPct val="0"/>
        </a:spcBef>
        <a:spcAft>
          <a:spcPct val="0"/>
        </a:spcAft>
        <a:defRPr sz="4400">
          <a:solidFill>
            <a:schemeClr val="tx1"/>
          </a:solidFill>
          <a:latin typeface="Calibri" pitchFamily="-108" charset="0"/>
          <a:ea typeface="ＭＳ Ｐゴシック" pitchFamily="-108" charset="-128"/>
          <a:cs typeface="ＭＳ Ｐゴシック" pitchFamily="-108" charset="-128"/>
        </a:defRPr>
      </a:lvl9pPr>
    </p:titleStyle>
    <p:bodyStyle>
      <a:lvl1pPr marL="342900" indent="-342900" algn="l" rtl="0" fontAlgn="base">
        <a:spcBef>
          <a:spcPts val="0"/>
        </a:spcBef>
        <a:spcAft>
          <a:spcPts val="1800"/>
        </a:spcAft>
        <a:buFont typeface="Arial" pitchFamily="-108" charset="0"/>
        <a:buChar char="•"/>
        <a:defRPr sz="2800" b="0" i="0" kern="1200">
          <a:solidFill>
            <a:schemeClr val="tx1"/>
          </a:solidFill>
          <a:latin typeface="Calibri Light" panose="020F0302020204030204" pitchFamily="34" charset="0"/>
          <a:ea typeface="ＭＳ Ｐゴシック" pitchFamily="-108" charset="-128"/>
          <a:cs typeface="Calibri Light" panose="020F0302020204030204" pitchFamily="34" charset="0"/>
        </a:defRPr>
      </a:lvl1pPr>
      <a:lvl2pPr marL="742950" indent="-285750" algn="l" rtl="0" fontAlgn="base">
        <a:spcBef>
          <a:spcPts val="0"/>
        </a:spcBef>
        <a:spcAft>
          <a:spcPts val="1800"/>
        </a:spcAft>
        <a:buFont typeface="Arial" pitchFamily="-108" charset="0"/>
        <a:buChar char="–"/>
        <a:defRPr sz="2800" b="0" i="0" kern="1200">
          <a:solidFill>
            <a:schemeClr val="tx1"/>
          </a:solidFill>
          <a:latin typeface="Calibri Light" panose="020F0302020204030204" pitchFamily="34" charset="0"/>
          <a:ea typeface="ＭＳ Ｐゴシック" pitchFamily="-108" charset="-128"/>
          <a:cs typeface="Calibri Light" panose="020F0302020204030204" pitchFamily="34" charset="0"/>
        </a:defRPr>
      </a:lvl2pPr>
      <a:lvl3pPr marL="1143000" indent="-228600" algn="l" rtl="0" fontAlgn="base">
        <a:spcBef>
          <a:spcPts val="0"/>
        </a:spcBef>
        <a:spcAft>
          <a:spcPts val="1800"/>
        </a:spcAft>
        <a:buFont typeface="Arial" pitchFamily="-108" charset="0"/>
        <a:buChar char="•"/>
        <a:defRPr sz="2800" b="0" i="0" kern="1200">
          <a:solidFill>
            <a:schemeClr val="tx1"/>
          </a:solidFill>
          <a:latin typeface="Calibri Light" panose="020F0302020204030204" pitchFamily="34" charset="0"/>
          <a:ea typeface="ＭＳ Ｐゴシック" pitchFamily="-108" charset="-128"/>
          <a:cs typeface="Calibri Light" panose="020F0302020204030204" pitchFamily="34" charset="0"/>
        </a:defRPr>
      </a:lvl3pPr>
      <a:lvl4pPr marL="1600200" indent="-228600" algn="l" rtl="0" fontAlgn="base">
        <a:spcBef>
          <a:spcPts val="0"/>
        </a:spcBef>
        <a:spcAft>
          <a:spcPts val="1800"/>
        </a:spcAft>
        <a:buFont typeface="Arial" pitchFamily="-108" charset="0"/>
        <a:buChar char="–"/>
        <a:defRPr sz="2800" b="0" i="0" kern="1200">
          <a:solidFill>
            <a:schemeClr val="tx1"/>
          </a:solidFill>
          <a:latin typeface="Calibri Light" panose="020F0302020204030204" pitchFamily="34" charset="0"/>
          <a:ea typeface="ＭＳ Ｐゴシック" pitchFamily="-108" charset="-128"/>
          <a:cs typeface="Calibri Light" panose="020F0302020204030204" pitchFamily="34" charset="0"/>
        </a:defRPr>
      </a:lvl4pPr>
      <a:lvl5pPr marL="2057400" indent="-228600" algn="l" rtl="0" fontAlgn="base">
        <a:spcBef>
          <a:spcPts val="0"/>
        </a:spcBef>
        <a:spcAft>
          <a:spcPts val="1800"/>
        </a:spcAft>
        <a:buFont typeface="Arial" pitchFamily="-108" charset="0"/>
        <a:buChar char="»"/>
        <a:defRPr sz="2800" b="0" i="0" kern="1200">
          <a:solidFill>
            <a:schemeClr val="tx1"/>
          </a:solidFill>
          <a:latin typeface="Calibri Light" panose="020F0302020204030204" pitchFamily="34" charset="0"/>
          <a:ea typeface="ＭＳ Ｐゴシック" pitchFamily="-108" charset="-128"/>
          <a:cs typeface="Calibri Light" panose="020F030202020403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D87A4E8-1650-414D-A226-7E7B2BB4FFA6}"/>
              </a:ext>
            </a:extLst>
          </p:cNvPr>
          <p:cNvSpPr>
            <a:spLocks noGrp="1"/>
          </p:cNvSpPr>
          <p:nvPr>
            <p:ph type="title"/>
          </p:nvPr>
        </p:nvSpPr>
        <p:spPr>
          <a:xfrm>
            <a:off x="420624" y="1207008"/>
            <a:ext cx="8229600" cy="4626864"/>
          </a:xfrm>
        </p:spPr>
        <p:txBody>
          <a:bodyPr/>
          <a:lstStyle/>
          <a:p>
            <a:r>
              <a:rPr lang="en-US" sz="2400" b="0" dirty="0">
                <a:effectLst/>
                <a:latin typeface="Times New Roman" panose="02020603050405020304" pitchFamily="18" charset="0"/>
                <a:cs typeface="Times New Roman" panose="02020603050405020304" pitchFamily="18" charset="0"/>
              </a:rPr>
              <a:t>“Think about what it’s like to walk into and through your classroom before class has begun. What do students see on the walls? What do they hear? What welcomes them? These spatial elements are important and set a clear tone even before the bell has rung.”</a:t>
            </a:r>
            <a:br>
              <a:rPr lang="en-US" sz="2400" b="0" dirty="0">
                <a:effectLst/>
                <a:latin typeface="Times New Roman" panose="02020603050405020304" pitchFamily="18" charset="0"/>
                <a:cs typeface="Times New Roman" panose="02020603050405020304" pitchFamily="18" charset="0"/>
              </a:rPr>
            </a:br>
            <a:r>
              <a:rPr lang="en-US" sz="2400" b="0" dirty="0">
                <a:effectLst/>
                <a:latin typeface="Times New Roman" panose="02020603050405020304" pitchFamily="18" charset="0"/>
                <a:cs typeface="Times New Roman" panose="02020603050405020304" pitchFamily="18" charset="0"/>
              </a:rPr>
              <a:t>- Dr</a:t>
            </a:r>
            <a:r>
              <a:rPr lang="en-US" sz="2400" b="0" dirty="0" smtClean="0">
                <a:effectLst/>
                <a:latin typeface="Times New Roman" panose="02020603050405020304" pitchFamily="18" charset="0"/>
                <a:cs typeface="Times New Roman" panose="02020603050405020304" pitchFamily="18" charset="0"/>
              </a:rPr>
              <a:t>. Paris</a:t>
            </a:r>
            <a:endParaRPr lang="en-US" sz="2400" i="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53271741"/>
      </p:ext>
    </p:extLst>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80658"/>
            <a:ext cx="8229600" cy="1143000"/>
          </a:xfrm>
          <a:noFill/>
        </p:spPr>
        <p:txBody>
          <a:bodyPr rtlCol="0">
            <a:noAutofit/>
            <a:scene3d>
              <a:camera prst="orthographicFront"/>
              <a:lightRig rig="glow" dir="tl">
                <a:rot lat="0" lon="0" rev="5400000"/>
              </a:lightRig>
            </a:scene3d>
            <a:sp3d>
              <a:bevelT w="0" h="0"/>
              <a:contourClr>
                <a:schemeClr val="accent6">
                  <a:shade val="73000"/>
                </a:schemeClr>
              </a:contourClr>
            </a:sp3d>
          </a:bodyPr>
          <a:lstStyle/>
          <a:p>
            <a:pPr fontAlgn="auto">
              <a:spcAft>
                <a:spcPts val="0"/>
              </a:spcAft>
              <a:defRPr/>
            </a:pPr>
            <a:r>
              <a:rPr lang="en-US" sz="3200" b="1" dirty="0">
                <a:ln w="11430"/>
                <a:effectLst>
                  <a:outerShdw blurRad="80000" dist="40000" dir="5040000" algn="tl">
                    <a:srgbClr val="000000">
                      <a:alpha val="0"/>
                    </a:srgbClr>
                  </a:outerShdw>
                </a:effectLst>
                <a:latin typeface="Calibri"/>
                <a:ea typeface="ＭＳ Ｐゴシック"/>
                <a:cs typeface="Calibri"/>
              </a:rPr>
              <a:t>Culturally Responsive Teaching</a:t>
            </a:r>
            <a:br>
              <a:rPr lang="en-US" sz="3200" b="1" dirty="0">
                <a:ln w="11430"/>
                <a:effectLst>
                  <a:outerShdw blurRad="80000" dist="40000" dir="5040000" algn="tl">
                    <a:srgbClr val="000000">
                      <a:alpha val="0"/>
                    </a:srgbClr>
                  </a:outerShdw>
                </a:effectLst>
                <a:latin typeface="Calibri"/>
                <a:ea typeface="ＭＳ Ｐゴシック"/>
                <a:cs typeface="Calibri"/>
              </a:rPr>
            </a:br>
            <a:r>
              <a:rPr lang="en-US" sz="3200" b="1" u="sng" dirty="0">
                <a:ln w="11430"/>
                <a:effectLst>
                  <a:outerShdw blurRad="80000" dist="40000" dir="5040000" algn="tl">
                    <a:srgbClr val="000000">
                      <a:alpha val="0"/>
                    </a:srgbClr>
                  </a:outerShdw>
                </a:effectLst>
                <a:latin typeface="Calibri"/>
                <a:ea typeface="ＭＳ Ｐゴシック"/>
                <a:cs typeface="Calibri"/>
              </a:rPr>
              <a:t>“I” Statements</a:t>
            </a:r>
            <a:endParaRPr lang="en-US" sz="3200" b="1" u="sng" dirty="0">
              <a:ln w="11430"/>
              <a:effectLst>
                <a:outerShdw blurRad="80000" dist="40000" dir="5040000" algn="tl">
                  <a:srgbClr val="000000">
                    <a:alpha val="0"/>
                  </a:srgbClr>
                </a:outerShdw>
              </a:effectLst>
              <a:ea typeface="+mj-ea"/>
              <a:cs typeface="+mj-cs"/>
            </a:endParaRPr>
          </a:p>
        </p:txBody>
      </p:sp>
      <p:sp>
        <p:nvSpPr>
          <p:cNvPr id="3" name="TextBox 2">
            <a:extLst>
              <a:ext uri="{FF2B5EF4-FFF2-40B4-BE49-F238E27FC236}">
                <a16:creationId xmlns:a16="http://schemas.microsoft.com/office/drawing/2014/main" xmlns="" id="{E0ABDAC4-4D84-5B41-BBC1-975E6ECC421C}"/>
              </a:ext>
            </a:extLst>
          </p:cNvPr>
          <p:cNvSpPr txBox="1"/>
          <p:nvPr/>
        </p:nvSpPr>
        <p:spPr>
          <a:xfrm>
            <a:off x="217448" y="2223658"/>
            <a:ext cx="8709103" cy="4524315"/>
          </a:xfrm>
          <a:prstGeom prst="rect">
            <a:avLst/>
          </a:prstGeom>
          <a:noFill/>
        </p:spPr>
        <p:txBody>
          <a:bodyPr wrap="square" rtlCol="0">
            <a:spAutoFit/>
          </a:bodyPr>
          <a:lstStyle/>
          <a:p>
            <a:pPr marL="342900" indent="-342900">
              <a:buAutoNum type="arabicParenR"/>
            </a:pPr>
            <a:r>
              <a:rPr lang="en-US" dirty="0"/>
              <a:t>I am an only child. </a:t>
            </a:r>
          </a:p>
          <a:p>
            <a:pPr marL="342900" indent="-342900">
              <a:buAutoNum type="arabicParenR"/>
            </a:pPr>
            <a:r>
              <a:rPr lang="en-US" dirty="0"/>
              <a:t>I have more than three </a:t>
            </a:r>
            <a:r>
              <a:rPr lang="en-US" dirty="0" smtClean="0"/>
              <a:t>siblings.</a:t>
            </a:r>
            <a:endParaRPr lang="en-US" dirty="0"/>
          </a:p>
          <a:p>
            <a:pPr marL="342900" indent="-342900">
              <a:buAutoNum type="arabicParenR"/>
            </a:pPr>
            <a:r>
              <a:rPr lang="en-US" dirty="0"/>
              <a:t>I was raised in a rural or city area etc. </a:t>
            </a:r>
          </a:p>
          <a:p>
            <a:pPr marL="342900" indent="-342900">
              <a:buAutoNum type="arabicParenR"/>
            </a:pPr>
            <a:r>
              <a:rPr lang="en-US" dirty="0"/>
              <a:t>I have at least one pet.</a:t>
            </a:r>
          </a:p>
          <a:p>
            <a:pPr marL="342900" indent="-342900">
              <a:buAutoNum type="arabicParenR"/>
            </a:pPr>
            <a:r>
              <a:rPr lang="en-US" dirty="0"/>
              <a:t>I have never been outside of the country.</a:t>
            </a:r>
          </a:p>
          <a:p>
            <a:pPr marL="342900" indent="-342900">
              <a:buAutoNum type="arabicParenR"/>
            </a:pPr>
            <a:r>
              <a:rPr lang="en-US" dirty="0"/>
              <a:t>I have come from or have travelled to another country. </a:t>
            </a:r>
          </a:p>
          <a:p>
            <a:pPr marL="342900" indent="-342900">
              <a:buAutoNum type="arabicParenR"/>
            </a:pPr>
            <a:r>
              <a:rPr lang="en-US" dirty="0"/>
              <a:t>I plan to go to college.</a:t>
            </a:r>
          </a:p>
          <a:p>
            <a:pPr marL="342900" indent="-342900">
              <a:buAutoNum type="arabicParenR"/>
            </a:pPr>
            <a:r>
              <a:rPr lang="en-US" dirty="0"/>
              <a:t>I plan on starting my own business.</a:t>
            </a:r>
          </a:p>
          <a:p>
            <a:pPr marL="342900" indent="-342900">
              <a:buAutoNum type="arabicParenR"/>
            </a:pPr>
            <a:r>
              <a:rPr lang="en-US" dirty="0"/>
              <a:t>I like to talk.</a:t>
            </a:r>
          </a:p>
          <a:p>
            <a:pPr marL="342900" indent="-342900">
              <a:buAutoNum type="arabicParenR"/>
            </a:pPr>
            <a:r>
              <a:rPr lang="en-US" dirty="0" smtClean="0"/>
              <a:t> I </a:t>
            </a:r>
            <a:r>
              <a:rPr lang="en-US" dirty="0"/>
              <a:t>prefer to listen. </a:t>
            </a:r>
          </a:p>
          <a:p>
            <a:pPr marL="342900" indent="-342900">
              <a:buAutoNum type="arabicParenR"/>
            </a:pPr>
            <a:r>
              <a:rPr lang="en-US" dirty="0"/>
              <a:t> I can speak a second language.</a:t>
            </a:r>
          </a:p>
          <a:p>
            <a:pPr marL="342900" indent="-342900">
              <a:buAutoNum type="arabicParenR"/>
            </a:pPr>
            <a:r>
              <a:rPr lang="en-US" dirty="0" smtClean="0"/>
              <a:t> I </a:t>
            </a:r>
            <a:r>
              <a:rPr lang="en-US" dirty="0"/>
              <a:t>can </a:t>
            </a:r>
            <a:r>
              <a:rPr lang="en-US" dirty="0" smtClean="0"/>
              <a:t>dance.</a:t>
            </a:r>
            <a:endParaRPr lang="en-US" dirty="0"/>
          </a:p>
          <a:p>
            <a:pPr marL="342900" indent="-342900">
              <a:buAutoNum type="arabicParenR"/>
            </a:pPr>
            <a:r>
              <a:rPr lang="en-US" dirty="0" smtClean="0"/>
              <a:t> I </a:t>
            </a:r>
            <a:r>
              <a:rPr lang="en-US" dirty="0"/>
              <a:t>can </a:t>
            </a:r>
            <a:r>
              <a:rPr lang="en-US" dirty="0" smtClean="0"/>
              <a:t>sing.</a:t>
            </a:r>
            <a:endParaRPr lang="en-US" dirty="0"/>
          </a:p>
          <a:p>
            <a:pPr marL="342900" indent="-342900">
              <a:buAutoNum type="arabicParenR"/>
            </a:pPr>
            <a:r>
              <a:rPr lang="en-US" dirty="0" smtClean="0"/>
              <a:t> I </a:t>
            </a:r>
            <a:r>
              <a:rPr lang="en-US" dirty="0"/>
              <a:t>can draw.</a:t>
            </a:r>
          </a:p>
          <a:p>
            <a:r>
              <a:rPr lang="en-US" dirty="0"/>
              <a:t> </a:t>
            </a:r>
            <a:r>
              <a:rPr lang="en-US" dirty="0" smtClean="0"/>
              <a:t>     You </a:t>
            </a:r>
            <a:r>
              <a:rPr lang="en-US" dirty="0"/>
              <a:t>may create different questions. </a:t>
            </a:r>
          </a:p>
          <a:p>
            <a:pPr marL="342900" indent="-342900">
              <a:buAutoNum type="arabicParenR"/>
            </a:pPr>
            <a:endParaRPr lang="en-US" dirty="0"/>
          </a:p>
        </p:txBody>
      </p:sp>
    </p:spTree>
    <p:extLst>
      <p:ext uri="{BB962C8B-B14F-4D97-AF65-F5344CB8AC3E}">
        <p14:creationId xmlns:p14="http://schemas.microsoft.com/office/powerpoint/2010/main" val="6847354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85104"/>
            <a:ext cx="8229600" cy="1143000"/>
          </a:xfrm>
          <a:noFill/>
        </p:spPr>
        <p:txBody>
          <a:bodyPr rtlCol="0">
            <a:noAutofit/>
            <a:scene3d>
              <a:camera prst="orthographicFront"/>
              <a:lightRig rig="glow" dir="tl">
                <a:rot lat="0" lon="0" rev="5400000"/>
              </a:lightRig>
            </a:scene3d>
            <a:sp3d>
              <a:bevelT w="0" h="0"/>
              <a:contourClr>
                <a:schemeClr val="accent6">
                  <a:shade val="73000"/>
                </a:schemeClr>
              </a:contourClr>
            </a:sp3d>
          </a:bodyPr>
          <a:lstStyle/>
          <a:p>
            <a:pPr fontAlgn="auto">
              <a:spcAft>
                <a:spcPts val="0"/>
              </a:spcAft>
              <a:defRPr/>
            </a:pPr>
            <a:r>
              <a:rPr lang="en-US" sz="3200" b="1" u="sng" dirty="0">
                <a:ln w="11430"/>
                <a:effectLst>
                  <a:outerShdw blurRad="80000" dist="40000" dir="5040000" algn="tl">
                    <a:srgbClr val="000000">
                      <a:alpha val="0"/>
                    </a:srgbClr>
                  </a:outerShdw>
                </a:effectLst>
                <a:latin typeface="Calibri"/>
                <a:ea typeface="ＭＳ Ｐゴシック"/>
                <a:cs typeface="Calibri"/>
              </a:rPr>
              <a:t>Think about the following when creating culturally sustaining spaces:</a:t>
            </a:r>
            <a:endParaRPr lang="en-US" sz="3200" b="1" u="sng" dirty="0">
              <a:ln w="11430"/>
              <a:effectLst>
                <a:outerShdw blurRad="80000" dist="40000" dir="5040000" algn="tl">
                  <a:srgbClr val="000000">
                    <a:alpha val="0"/>
                  </a:srgbClr>
                </a:outerShdw>
              </a:effectLst>
              <a:ea typeface="+mj-ea"/>
              <a:cs typeface="+mj-cs"/>
            </a:endParaRPr>
          </a:p>
        </p:txBody>
      </p:sp>
      <p:sp>
        <p:nvSpPr>
          <p:cNvPr id="5" name="TextBox 4">
            <a:extLst>
              <a:ext uri="{FF2B5EF4-FFF2-40B4-BE49-F238E27FC236}">
                <a16:creationId xmlns:a16="http://schemas.microsoft.com/office/drawing/2014/main" xmlns="" id="{D21018D9-821A-004F-8F69-A42F3D3DF20E}"/>
              </a:ext>
            </a:extLst>
          </p:cNvPr>
          <p:cNvSpPr txBox="1"/>
          <p:nvPr/>
        </p:nvSpPr>
        <p:spPr>
          <a:xfrm>
            <a:off x="457200" y="2959230"/>
            <a:ext cx="8528538" cy="3416320"/>
          </a:xfrm>
          <a:prstGeom prst="rect">
            <a:avLst/>
          </a:prstGeom>
          <a:noFill/>
        </p:spPr>
        <p:txBody>
          <a:bodyPr wrap="square" rtlCol="0">
            <a:spAutoFit/>
          </a:bodyPr>
          <a:lstStyle/>
          <a:p>
            <a:pPr marL="285750" indent="-285750">
              <a:buFont typeface="Arial" panose="020B0604020202020204" pitchFamily="34" charset="0"/>
              <a:buChar char="•"/>
            </a:pPr>
            <a:r>
              <a:rPr lang="en-US" b="1" u="sng" dirty="0"/>
              <a:t>Your library </a:t>
            </a:r>
            <a:r>
              <a:rPr lang="en-US" dirty="0"/>
              <a:t>– Think about which books students will see on the first day of class. </a:t>
            </a:r>
          </a:p>
          <a:p>
            <a:pPr marL="285750" indent="-285750">
              <a:buFont typeface="Arial" panose="020B0604020202020204" pitchFamily="34" charset="0"/>
              <a:buChar char="•"/>
            </a:pPr>
            <a:r>
              <a:rPr lang="en-US" b="1" u="sng" dirty="0"/>
              <a:t>Share your book collection with </a:t>
            </a:r>
            <a:r>
              <a:rPr lang="en-US" b="1" u="sng" dirty="0" smtClean="0"/>
              <a:t>students</a:t>
            </a:r>
            <a:r>
              <a:rPr lang="en-US" dirty="0" smtClean="0"/>
              <a:t> </a:t>
            </a:r>
            <a:r>
              <a:rPr lang="en-US" dirty="0"/>
              <a:t>Try to read books that are from diverse authors.</a:t>
            </a:r>
          </a:p>
          <a:p>
            <a:pPr marL="285750" indent="-285750">
              <a:buFont typeface="Arial" panose="020B0604020202020204" pitchFamily="34" charset="0"/>
              <a:buChar char="•"/>
            </a:pPr>
            <a:r>
              <a:rPr lang="en-US" b="1" u="sng" dirty="0"/>
              <a:t>Art</a:t>
            </a:r>
            <a:r>
              <a:rPr lang="en-US" dirty="0"/>
              <a:t> – Visuals are powerful. </a:t>
            </a:r>
          </a:p>
          <a:p>
            <a:pPr marL="285750" indent="-285750">
              <a:buFont typeface="Arial" panose="020B0604020202020204" pitchFamily="34" charset="0"/>
              <a:buChar char="•"/>
            </a:pPr>
            <a:r>
              <a:rPr lang="en-US" b="1" u="sng" dirty="0"/>
              <a:t>Sounds and Music </a:t>
            </a:r>
            <a:r>
              <a:rPr lang="en-US" dirty="0"/>
              <a:t>– Do you play music in your classroom? During the beginning, middle or end of your class? Give context to the singer, group, or performers. </a:t>
            </a:r>
          </a:p>
          <a:p>
            <a:pPr marL="285750" indent="-285750">
              <a:buFont typeface="Arial" panose="020B0604020202020204" pitchFamily="34" charset="0"/>
              <a:buChar char="•"/>
            </a:pPr>
            <a:r>
              <a:rPr lang="en-US" b="1" u="sng" dirty="0"/>
              <a:t>Activities</a:t>
            </a:r>
            <a:r>
              <a:rPr lang="en-US" dirty="0"/>
              <a:t> – Think about what activities you can deliver in class that will support culturally sustaining spaces. </a:t>
            </a:r>
          </a:p>
          <a:p>
            <a:pPr marL="285750" indent="-285750">
              <a:buFont typeface="Arial" panose="020B0604020202020204" pitchFamily="34" charset="0"/>
              <a:buChar char="•"/>
            </a:pPr>
            <a:endParaRPr lang="en-US" dirty="0"/>
          </a:p>
          <a:p>
            <a:r>
              <a:rPr lang="en-US" dirty="0"/>
              <a:t>Let’s review some activities… </a:t>
            </a:r>
          </a:p>
        </p:txBody>
      </p:sp>
    </p:spTree>
    <p:extLst>
      <p:ext uri="{BB962C8B-B14F-4D97-AF65-F5344CB8AC3E}">
        <p14:creationId xmlns:p14="http://schemas.microsoft.com/office/powerpoint/2010/main" val="33426158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80658"/>
            <a:ext cx="8229600" cy="1143000"/>
          </a:xfrm>
          <a:noFill/>
        </p:spPr>
        <p:txBody>
          <a:bodyPr rtlCol="0">
            <a:noAutofit/>
            <a:scene3d>
              <a:camera prst="orthographicFront"/>
              <a:lightRig rig="glow" dir="tl">
                <a:rot lat="0" lon="0" rev="5400000"/>
              </a:lightRig>
            </a:scene3d>
            <a:sp3d>
              <a:bevelT w="0" h="0"/>
              <a:contourClr>
                <a:schemeClr val="accent6">
                  <a:shade val="73000"/>
                </a:schemeClr>
              </a:contourClr>
            </a:sp3d>
          </a:bodyPr>
          <a:lstStyle/>
          <a:p>
            <a:pPr fontAlgn="auto">
              <a:spcAft>
                <a:spcPts val="0"/>
              </a:spcAft>
              <a:defRPr/>
            </a:pPr>
            <a:r>
              <a:rPr lang="en-US" sz="3200" b="1" dirty="0">
                <a:ln w="11430"/>
                <a:effectLst>
                  <a:outerShdw blurRad="80000" dist="40000" dir="5040000" algn="tl">
                    <a:srgbClr val="000000">
                      <a:alpha val="0"/>
                    </a:srgbClr>
                  </a:outerShdw>
                </a:effectLst>
                <a:latin typeface="Calibri"/>
                <a:ea typeface="ＭＳ Ｐゴシック"/>
                <a:cs typeface="Calibri"/>
              </a:rPr>
              <a:t>Culturally Responsive Teaching</a:t>
            </a:r>
            <a:br>
              <a:rPr lang="en-US" sz="3200" b="1" dirty="0">
                <a:ln w="11430"/>
                <a:effectLst>
                  <a:outerShdw blurRad="80000" dist="40000" dir="5040000" algn="tl">
                    <a:srgbClr val="000000">
                      <a:alpha val="0"/>
                    </a:srgbClr>
                  </a:outerShdw>
                </a:effectLst>
                <a:latin typeface="Calibri"/>
                <a:ea typeface="ＭＳ Ｐゴシック"/>
                <a:cs typeface="Calibri"/>
              </a:rPr>
            </a:br>
            <a:r>
              <a:rPr lang="en-US" sz="3200" b="1" u="sng" dirty="0">
                <a:ln w="11430"/>
                <a:effectLst>
                  <a:outerShdw blurRad="80000" dist="40000" dir="5040000" algn="tl">
                    <a:srgbClr val="000000">
                      <a:alpha val="0"/>
                    </a:srgbClr>
                  </a:outerShdw>
                </a:effectLst>
                <a:latin typeface="Calibri"/>
                <a:ea typeface="ＭＳ Ｐゴシック"/>
                <a:cs typeface="Calibri"/>
              </a:rPr>
              <a:t>Activity One: The Interview</a:t>
            </a:r>
            <a:endParaRPr lang="en-US" sz="3200" b="1" u="sng" dirty="0">
              <a:ln w="11430"/>
              <a:effectLst>
                <a:outerShdw blurRad="80000" dist="40000" dir="5040000" algn="tl">
                  <a:srgbClr val="000000">
                    <a:alpha val="0"/>
                  </a:srgbClr>
                </a:outerShdw>
              </a:effectLst>
              <a:ea typeface="+mj-ea"/>
              <a:cs typeface="+mj-cs"/>
            </a:endParaRPr>
          </a:p>
        </p:txBody>
      </p:sp>
      <p:sp>
        <p:nvSpPr>
          <p:cNvPr id="5" name="TextBox 4">
            <a:extLst>
              <a:ext uri="{FF2B5EF4-FFF2-40B4-BE49-F238E27FC236}">
                <a16:creationId xmlns:a16="http://schemas.microsoft.com/office/drawing/2014/main" xmlns="" id="{D21018D9-821A-004F-8F69-A42F3D3DF20E}"/>
              </a:ext>
            </a:extLst>
          </p:cNvPr>
          <p:cNvSpPr txBox="1"/>
          <p:nvPr/>
        </p:nvSpPr>
        <p:spPr>
          <a:xfrm>
            <a:off x="457200" y="2396793"/>
            <a:ext cx="7835030" cy="1200329"/>
          </a:xfrm>
          <a:prstGeom prst="rect">
            <a:avLst/>
          </a:prstGeom>
          <a:noFill/>
        </p:spPr>
        <p:txBody>
          <a:bodyPr wrap="square" rtlCol="0">
            <a:spAutoFit/>
          </a:bodyPr>
          <a:lstStyle/>
          <a:p>
            <a:r>
              <a:rPr lang="en-US" b="1" u="sng" dirty="0"/>
              <a:t>Objective</a:t>
            </a:r>
            <a:r>
              <a:rPr lang="en-US" dirty="0"/>
              <a:t>: The purpose of this activity is for teachers and students to learn more about each other. By asking students to interview one another, they will get an opportunity to learn about different cultures, backgrounds, household compositions and more. </a:t>
            </a:r>
          </a:p>
        </p:txBody>
      </p:sp>
      <p:sp>
        <p:nvSpPr>
          <p:cNvPr id="6" name="Rectangle 5">
            <a:extLst>
              <a:ext uri="{FF2B5EF4-FFF2-40B4-BE49-F238E27FC236}">
                <a16:creationId xmlns:a16="http://schemas.microsoft.com/office/drawing/2014/main" xmlns="" id="{5D17B24F-6CF3-F345-A5C4-3283D612E2A0}"/>
              </a:ext>
            </a:extLst>
          </p:cNvPr>
          <p:cNvSpPr/>
          <p:nvPr/>
        </p:nvSpPr>
        <p:spPr>
          <a:xfrm>
            <a:off x="457199" y="3770257"/>
            <a:ext cx="8318809" cy="1200329"/>
          </a:xfrm>
          <a:prstGeom prst="rect">
            <a:avLst/>
          </a:prstGeom>
        </p:spPr>
        <p:txBody>
          <a:bodyPr wrap="square">
            <a:spAutoFit/>
          </a:bodyPr>
          <a:lstStyle/>
          <a:p>
            <a:r>
              <a:rPr lang="en-US" b="1" u="sng" dirty="0"/>
              <a:t>Process</a:t>
            </a:r>
            <a:r>
              <a:rPr lang="en-US" dirty="0"/>
              <a:t>: There are approximately 25 weeks of school in one academic year. Depending on your classroom size, you can identify a student each week. The teacher should go first to model the activity. Identify an interviewer and interviewee. Have students ask questions from a pre-selected list of questions.</a:t>
            </a:r>
          </a:p>
        </p:txBody>
      </p:sp>
      <p:sp>
        <p:nvSpPr>
          <p:cNvPr id="7" name="Rectangle 6">
            <a:extLst>
              <a:ext uri="{FF2B5EF4-FFF2-40B4-BE49-F238E27FC236}">
                <a16:creationId xmlns:a16="http://schemas.microsoft.com/office/drawing/2014/main" xmlns="" id="{791A6BFD-0AC9-0B4B-934A-4200C5A1752D}"/>
              </a:ext>
            </a:extLst>
          </p:cNvPr>
          <p:cNvSpPr/>
          <p:nvPr/>
        </p:nvSpPr>
        <p:spPr>
          <a:xfrm>
            <a:off x="457200" y="5038678"/>
            <a:ext cx="8318810" cy="1477328"/>
          </a:xfrm>
          <a:prstGeom prst="rect">
            <a:avLst/>
          </a:prstGeom>
        </p:spPr>
        <p:txBody>
          <a:bodyPr wrap="square">
            <a:spAutoFit/>
          </a:bodyPr>
          <a:lstStyle/>
          <a:p>
            <a:r>
              <a:rPr lang="en-US" b="1" u="sng" dirty="0"/>
              <a:t>Outcomes: </a:t>
            </a:r>
            <a:r>
              <a:rPr lang="en-US" dirty="0"/>
              <a:t>By allowing students to share their experiences you are creating a classroom culture that sustains and permeates acceptance and understanding. You are also tapping into soft skills such as communication, leadership, teamwork, adaptability, and interpersonal skills. Excellent life skills to have for work and life. </a:t>
            </a:r>
          </a:p>
        </p:txBody>
      </p:sp>
    </p:spTree>
    <p:extLst>
      <p:ext uri="{BB962C8B-B14F-4D97-AF65-F5344CB8AC3E}">
        <p14:creationId xmlns:p14="http://schemas.microsoft.com/office/powerpoint/2010/main" val="4956460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80658"/>
            <a:ext cx="8229600" cy="1143000"/>
          </a:xfrm>
          <a:noFill/>
        </p:spPr>
        <p:txBody>
          <a:bodyPr rtlCol="0">
            <a:noAutofit/>
            <a:scene3d>
              <a:camera prst="orthographicFront"/>
              <a:lightRig rig="glow" dir="tl">
                <a:rot lat="0" lon="0" rev="5400000"/>
              </a:lightRig>
            </a:scene3d>
            <a:sp3d>
              <a:bevelT w="0" h="0"/>
              <a:contourClr>
                <a:schemeClr val="accent6">
                  <a:shade val="73000"/>
                </a:schemeClr>
              </a:contourClr>
            </a:sp3d>
          </a:bodyPr>
          <a:lstStyle/>
          <a:p>
            <a:pPr fontAlgn="auto">
              <a:spcAft>
                <a:spcPts val="0"/>
              </a:spcAft>
              <a:defRPr/>
            </a:pPr>
            <a:r>
              <a:rPr lang="en-US" sz="3200" b="1" dirty="0">
                <a:ln w="11430"/>
                <a:effectLst>
                  <a:outerShdw blurRad="80000" dist="40000" dir="5040000" algn="tl">
                    <a:srgbClr val="000000">
                      <a:alpha val="0"/>
                    </a:srgbClr>
                  </a:outerShdw>
                </a:effectLst>
                <a:latin typeface="Calibri"/>
                <a:ea typeface="ＭＳ Ｐゴシック"/>
                <a:cs typeface="Calibri"/>
              </a:rPr>
              <a:t>Culturally Responsive Teaching</a:t>
            </a:r>
            <a:br>
              <a:rPr lang="en-US" sz="3200" b="1" dirty="0">
                <a:ln w="11430"/>
                <a:effectLst>
                  <a:outerShdw blurRad="80000" dist="40000" dir="5040000" algn="tl">
                    <a:srgbClr val="000000">
                      <a:alpha val="0"/>
                    </a:srgbClr>
                  </a:outerShdw>
                </a:effectLst>
                <a:latin typeface="Calibri"/>
                <a:ea typeface="ＭＳ Ｐゴシック"/>
                <a:cs typeface="Calibri"/>
              </a:rPr>
            </a:br>
            <a:r>
              <a:rPr lang="en-US" sz="3200" b="1" u="sng" dirty="0">
                <a:ln w="11430"/>
                <a:effectLst>
                  <a:outerShdw blurRad="80000" dist="40000" dir="5040000" algn="tl">
                    <a:srgbClr val="000000">
                      <a:alpha val="0"/>
                    </a:srgbClr>
                  </a:outerShdw>
                </a:effectLst>
                <a:latin typeface="Calibri"/>
                <a:ea typeface="ＭＳ Ｐゴシック"/>
                <a:cs typeface="Calibri"/>
              </a:rPr>
              <a:t>Sample Interview Questions</a:t>
            </a:r>
            <a:endParaRPr lang="en-US" sz="3200" b="1" u="sng" dirty="0">
              <a:ln w="11430"/>
              <a:effectLst>
                <a:outerShdw blurRad="80000" dist="40000" dir="5040000" algn="tl">
                  <a:srgbClr val="000000">
                    <a:alpha val="0"/>
                  </a:srgbClr>
                </a:outerShdw>
              </a:effectLst>
              <a:ea typeface="+mj-ea"/>
              <a:cs typeface="+mj-cs"/>
            </a:endParaRPr>
          </a:p>
        </p:txBody>
      </p:sp>
      <p:sp>
        <p:nvSpPr>
          <p:cNvPr id="3" name="TextBox 2">
            <a:extLst>
              <a:ext uri="{FF2B5EF4-FFF2-40B4-BE49-F238E27FC236}">
                <a16:creationId xmlns:a16="http://schemas.microsoft.com/office/drawing/2014/main" xmlns="" id="{E0ABDAC4-4D84-5B41-BBC1-975E6ECC421C}"/>
              </a:ext>
            </a:extLst>
          </p:cNvPr>
          <p:cNvSpPr txBox="1"/>
          <p:nvPr/>
        </p:nvSpPr>
        <p:spPr>
          <a:xfrm>
            <a:off x="312234" y="2397513"/>
            <a:ext cx="8709103" cy="3970318"/>
          </a:xfrm>
          <a:prstGeom prst="rect">
            <a:avLst/>
          </a:prstGeom>
          <a:noFill/>
        </p:spPr>
        <p:txBody>
          <a:bodyPr wrap="square" rtlCol="0">
            <a:spAutoFit/>
          </a:bodyPr>
          <a:lstStyle/>
          <a:p>
            <a:pPr marL="342900" indent="-342900">
              <a:buAutoNum type="arabicParenR"/>
            </a:pPr>
            <a:r>
              <a:rPr lang="en-US" dirty="0"/>
              <a:t>What is your given name and how did you get your name?</a:t>
            </a:r>
          </a:p>
          <a:p>
            <a:pPr marL="342900" indent="-342900">
              <a:buAutoNum type="arabicParenR"/>
            </a:pPr>
            <a:r>
              <a:rPr lang="en-US" dirty="0"/>
              <a:t>If you had to choose one word to describe you, what would you choose and why?</a:t>
            </a:r>
          </a:p>
          <a:p>
            <a:pPr marL="342900" indent="-342900">
              <a:buAutoNum type="arabicParenR"/>
            </a:pPr>
            <a:r>
              <a:rPr lang="en-US" dirty="0"/>
              <a:t>Tell me about your last school, and what is your favorite memory?</a:t>
            </a:r>
          </a:p>
          <a:p>
            <a:pPr marL="342900" indent="-342900">
              <a:buAutoNum type="arabicParenR"/>
            </a:pPr>
            <a:r>
              <a:rPr lang="en-US" dirty="0"/>
              <a:t>Describe your neighborhood and community. </a:t>
            </a:r>
          </a:p>
          <a:p>
            <a:pPr marL="342900" indent="-342900">
              <a:buAutoNum type="arabicParenR"/>
            </a:pPr>
            <a:r>
              <a:rPr lang="en-US" dirty="0"/>
              <a:t>What is one thing you respect about your mother or father or guardian?</a:t>
            </a:r>
          </a:p>
          <a:p>
            <a:pPr marL="342900" indent="-342900">
              <a:buAutoNum type="arabicParenR"/>
            </a:pPr>
            <a:r>
              <a:rPr lang="en-US" dirty="0"/>
              <a:t>Describe your favorite food.</a:t>
            </a:r>
          </a:p>
          <a:p>
            <a:pPr marL="342900" indent="-342900">
              <a:buAutoNum type="arabicParenR"/>
            </a:pPr>
            <a:r>
              <a:rPr lang="en-US" dirty="0"/>
              <a:t>Currently, </a:t>
            </a:r>
            <a:r>
              <a:rPr lang="en-US" dirty="0" smtClean="0"/>
              <a:t>what </a:t>
            </a:r>
            <a:r>
              <a:rPr lang="en-US" dirty="0"/>
              <a:t>is your favorite subject and why?</a:t>
            </a:r>
          </a:p>
          <a:p>
            <a:pPr marL="342900" indent="-342900">
              <a:buAutoNum type="arabicParenR"/>
            </a:pPr>
            <a:r>
              <a:rPr lang="en-US" dirty="0"/>
              <a:t>Do you have a role model? Why do you look up to him or her?</a:t>
            </a:r>
          </a:p>
          <a:p>
            <a:pPr marL="342900" indent="-342900">
              <a:buAutoNum type="arabicParenR"/>
            </a:pPr>
            <a:r>
              <a:rPr lang="en-US" dirty="0"/>
              <a:t>Do you have a favorite sport, </a:t>
            </a:r>
            <a:r>
              <a:rPr lang="en-US" dirty="0" smtClean="0"/>
              <a:t>hobby </a:t>
            </a:r>
            <a:r>
              <a:rPr lang="en-US" dirty="0"/>
              <a:t>or activity?</a:t>
            </a:r>
          </a:p>
          <a:p>
            <a:pPr marL="342900" indent="-342900">
              <a:buAutoNum type="arabicParenR"/>
            </a:pPr>
            <a:r>
              <a:rPr lang="en-US" dirty="0"/>
              <a:t> In ten years where do you see yourself living, going to school, or career choice?</a:t>
            </a:r>
          </a:p>
          <a:p>
            <a:pPr marL="342900" indent="-342900">
              <a:buAutoNum type="arabicParenR"/>
            </a:pPr>
            <a:r>
              <a:rPr lang="en-US" dirty="0" smtClean="0"/>
              <a:t> If </a:t>
            </a:r>
            <a:r>
              <a:rPr lang="en-US" dirty="0"/>
              <a:t>I had to ask a friend or family member about you, what would they tell me?</a:t>
            </a:r>
          </a:p>
          <a:p>
            <a:pPr marL="342900" indent="-342900">
              <a:buAutoNum type="arabicParenR"/>
            </a:pPr>
            <a:r>
              <a:rPr lang="en-US" dirty="0"/>
              <a:t> What problem would you like to solve in this world and why?</a:t>
            </a:r>
          </a:p>
          <a:p>
            <a:pPr marL="342900" indent="-342900">
              <a:buAutoNum type="arabicParenR"/>
            </a:pPr>
            <a:r>
              <a:rPr lang="en-US" dirty="0"/>
              <a:t> What is something most people don’t know about you?</a:t>
            </a:r>
          </a:p>
        </p:txBody>
      </p:sp>
    </p:spTree>
    <p:extLst>
      <p:ext uri="{BB962C8B-B14F-4D97-AF65-F5344CB8AC3E}">
        <p14:creationId xmlns:p14="http://schemas.microsoft.com/office/powerpoint/2010/main" val="10341351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80658"/>
            <a:ext cx="8229600" cy="1143000"/>
          </a:xfrm>
          <a:noFill/>
        </p:spPr>
        <p:txBody>
          <a:bodyPr rtlCol="0">
            <a:noAutofit/>
            <a:scene3d>
              <a:camera prst="orthographicFront"/>
              <a:lightRig rig="glow" dir="tl">
                <a:rot lat="0" lon="0" rev="5400000"/>
              </a:lightRig>
            </a:scene3d>
            <a:sp3d>
              <a:bevelT w="0" h="0"/>
              <a:contourClr>
                <a:schemeClr val="accent6">
                  <a:shade val="73000"/>
                </a:schemeClr>
              </a:contourClr>
            </a:sp3d>
          </a:bodyPr>
          <a:lstStyle/>
          <a:p>
            <a:pPr fontAlgn="auto">
              <a:spcAft>
                <a:spcPts val="0"/>
              </a:spcAft>
              <a:defRPr/>
            </a:pPr>
            <a:r>
              <a:rPr lang="en-US" sz="3200" b="1" dirty="0">
                <a:ln w="11430"/>
                <a:effectLst>
                  <a:outerShdw blurRad="80000" dist="40000" dir="5040000" algn="tl">
                    <a:srgbClr val="000000">
                      <a:alpha val="0"/>
                    </a:srgbClr>
                  </a:outerShdw>
                </a:effectLst>
                <a:latin typeface="Calibri"/>
                <a:ea typeface="ＭＳ Ｐゴシック"/>
                <a:cs typeface="Calibri"/>
              </a:rPr>
              <a:t>Culturally Responsive Teaching</a:t>
            </a:r>
            <a:br>
              <a:rPr lang="en-US" sz="3200" b="1" dirty="0">
                <a:ln w="11430"/>
                <a:effectLst>
                  <a:outerShdw blurRad="80000" dist="40000" dir="5040000" algn="tl">
                    <a:srgbClr val="000000">
                      <a:alpha val="0"/>
                    </a:srgbClr>
                  </a:outerShdw>
                </a:effectLst>
                <a:latin typeface="Calibri"/>
                <a:ea typeface="ＭＳ Ｐゴシック"/>
                <a:cs typeface="Calibri"/>
              </a:rPr>
            </a:br>
            <a:r>
              <a:rPr lang="en-US" sz="3200" b="1" u="sng" dirty="0">
                <a:ln w="11430"/>
                <a:effectLst>
                  <a:outerShdw blurRad="80000" dist="40000" dir="5040000" algn="tl">
                    <a:srgbClr val="000000">
                      <a:alpha val="0"/>
                    </a:srgbClr>
                  </a:outerShdw>
                </a:effectLst>
                <a:latin typeface="Calibri"/>
                <a:ea typeface="ＭＳ Ｐゴシック"/>
                <a:cs typeface="Calibri"/>
              </a:rPr>
              <a:t>Activity </a:t>
            </a:r>
            <a:r>
              <a:rPr lang="en-US" sz="3200" b="1" u="sng" dirty="0" smtClean="0">
                <a:ln w="11430"/>
                <a:effectLst>
                  <a:outerShdw blurRad="80000" dist="40000" dir="5040000" algn="tl">
                    <a:srgbClr val="000000">
                      <a:alpha val="0"/>
                    </a:srgbClr>
                  </a:outerShdw>
                </a:effectLst>
                <a:latin typeface="Calibri"/>
                <a:ea typeface="ＭＳ Ｐゴシック"/>
                <a:cs typeface="Calibri"/>
              </a:rPr>
              <a:t>Two</a:t>
            </a:r>
            <a:r>
              <a:rPr lang="en-US" sz="3200" b="1" u="sng" dirty="0">
                <a:ln w="11430"/>
                <a:effectLst>
                  <a:outerShdw blurRad="80000" dist="40000" dir="5040000" algn="tl">
                    <a:srgbClr val="000000">
                      <a:alpha val="0"/>
                    </a:srgbClr>
                  </a:outerShdw>
                </a:effectLst>
                <a:latin typeface="Calibri"/>
                <a:ea typeface="ＭＳ Ｐゴシック"/>
                <a:cs typeface="Calibri"/>
              </a:rPr>
              <a:t>: The Interview (Parent Edition)</a:t>
            </a:r>
            <a:endParaRPr lang="en-US" sz="3200" b="1" u="sng" dirty="0">
              <a:ln w="11430"/>
              <a:effectLst>
                <a:outerShdw blurRad="80000" dist="40000" dir="5040000" algn="tl">
                  <a:srgbClr val="000000">
                    <a:alpha val="0"/>
                  </a:srgbClr>
                </a:outerShdw>
              </a:effectLst>
              <a:ea typeface="+mj-ea"/>
              <a:cs typeface="+mj-cs"/>
            </a:endParaRPr>
          </a:p>
        </p:txBody>
      </p:sp>
      <p:sp>
        <p:nvSpPr>
          <p:cNvPr id="5" name="TextBox 4">
            <a:extLst>
              <a:ext uri="{FF2B5EF4-FFF2-40B4-BE49-F238E27FC236}">
                <a16:creationId xmlns:a16="http://schemas.microsoft.com/office/drawing/2014/main" xmlns="" id="{D21018D9-821A-004F-8F69-A42F3D3DF20E}"/>
              </a:ext>
            </a:extLst>
          </p:cNvPr>
          <p:cNvSpPr txBox="1"/>
          <p:nvPr/>
        </p:nvSpPr>
        <p:spPr>
          <a:xfrm>
            <a:off x="457200" y="2396793"/>
            <a:ext cx="7835030" cy="1477328"/>
          </a:xfrm>
          <a:prstGeom prst="rect">
            <a:avLst/>
          </a:prstGeom>
          <a:noFill/>
        </p:spPr>
        <p:txBody>
          <a:bodyPr wrap="square" rtlCol="0">
            <a:spAutoFit/>
          </a:bodyPr>
          <a:lstStyle/>
          <a:p>
            <a:r>
              <a:rPr lang="en-US" b="1" u="sng" dirty="0"/>
              <a:t>Objective</a:t>
            </a:r>
            <a:r>
              <a:rPr lang="en-US" dirty="0"/>
              <a:t>: The purpose of this activity is for students to learn more about his or her parent/guardian. There is a wealth of knowledge that we can learn from our parents. Students can learn more about their origins from this primary source. If a parent is not available, students are encouraged to interview a grandparent or relative. </a:t>
            </a:r>
          </a:p>
        </p:txBody>
      </p:sp>
      <p:sp>
        <p:nvSpPr>
          <p:cNvPr id="6" name="Rectangle 5">
            <a:extLst>
              <a:ext uri="{FF2B5EF4-FFF2-40B4-BE49-F238E27FC236}">
                <a16:creationId xmlns:a16="http://schemas.microsoft.com/office/drawing/2014/main" xmlns="" id="{5D17B24F-6CF3-F345-A5C4-3283D612E2A0}"/>
              </a:ext>
            </a:extLst>
          </p:cNvPr>
          <p:cNvSpPr/>
          <p:nvPr/>
        </p:nvSpPr>
        <p:spPr>
          <a:xfrm>
            <a:off x="412595" y="4056845"/>
            <a:ext cx="7697244" cy="646331"/>
          </a:xfrm>
          <a:prstGeom prst="rect">
            <a:avLst/>
          </a:prstGeom>
        </p:spPr>
        <p:txBody>
          <a:bodyPr wrap="square">
            <a:spAutoFit/>
          </a:bodyPr>
          <a:lstStyle/>
          <a:p>
            <a:r>
              <a:rPr lang="en-US" b="1" u="sng" dirty="0"/>
              <a:t>Process</a:t>
            </a:r>
            <a:r>
              <a:rPr lang="en-US" dirty="0"/>
              <a:t>: Give students a handout with questions. They should record their findings and be prepare to share with the class. </a:t>
            </a:r>
          </a:p>
        </p:txBody>
      </p:sp>
      <p:sp>
        <p:nvSpPr>
          <p:cNvPr id="7" name="Rectangle 6">
            <a:extLst>
              <a:ext uri="{FF2B5EF4-FFF2-40B4-BE49-F238E27FC236}">
                <a16:creationId xmlns:a16="http://schemas.microsoft.com/office/drawing/2014/main" xmlns="" id="{791A6BFD-0AC9-0B4B-934A-4200C5A1752D}"/>
              </a:ext>
            </a:extLst>
          </p:cNvPr>
          <p:cNvSpPr/>
          <p:nvPr/>
        </p:nvSpPr>
        <p:spPr>
          <a:xfrm>
            <a:off x="367990" y="4920931"/>
            <a:ext cx="8318810" cy="1200329"/>
          </a:xfrm>
          <a:prstGeom prst="rect">
            <a:avLst/>
          </a:prstGeom>
        </p:spPr>
        <p:txBody>
          <a:bodyPr wrap="square">
            <a:spAutoFit/>
          </a:bodyPr>
          <a:lstStyle/>
          <a:p>
            <a:r>
              <a:rPr lang="en-US" b="1" u="sng" dirty="0"/>
              <a:t>Outcomes: </a:t>
            </a:r>
            <a:r>
              <a:rPr lang="en-US" dirty="0"/>
              <a:t>By allowing students to record the experiences and origins of their parents (or relatives), they are becoming researchers. This is a creative way to introduce students to research. You are putting the student at the center of their learning. </a:t>
            </a:r>
          </a:p>
        </p:txBody>
      </p:sp>
    </p:spTree>
    <p:extLst>
      <p:ext uri="{BB962C8B-B14F-4D97-AF65-F5344CB8AC3E}">
        <p14:creationId xmlns:p14="http://schemas.microsoft.com/office/powerpoint/2010/main" val="139167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80658"/>
            <a:ext cx="8229600" cy="1143000"/>
          </a:xfrm>
          <a:noFill/>
        </p:spPr>
        <p:txBody>
          <a:bodyPr rtlCol="0">
            <a:noAutofit/>
            <a:scene3d>
              <a:camera prst="orthographicFront"/>
              <a:lightRig rig="glow" dir="tl">
                <a:rot lat="0" lon="0" rev="5400000"/>
              </a:lightRig>
            </a:scene3d>
            <a:sp3d>
              <a:bevelT w="0" h="0"/>
              <a:contourClr>
                <a:schemeClr val="accent6">
                  <a:shade val="73000"/>
                </a:schemeClr>
              </a:contourClr>
            </a:sp3d>
          </a:bodyPr>
          <a:lstStyle/>
          <a:p>
            <a:pPr fontAlgn="auto">
              <a:spcAft>
                <a:spcPts val="0"/>
              </a:spcAft>
              <a:defRPr/>
            </a:pPr>
            <a:r>
              <a:rPr lang="en-US" sz="3200" b="1" dirty="0">
                <a:ln w="11430"/>
                <a:effectLst>
                  <a:outerShdw blurRad="80000" dist="40000" dir="5040000" algn="tl">
                    <a:srgbClr val="000000">
                      <a:alpha val="0"/>
                    </a:srgbClr>
                  </a:outerShdw>
                </a:effectLst>
                <a:latin typeface="Calibri"/>
                <a:ea typeface="ＭＳ Ｐゴシック"/>
                <a:cs typeface="Calibri"/>
              </a:rPr>
              <a:t>Culturally Responsive Teaching</a:t>
            </a:r>
            <a:br>
              <a:rPr lang="en-US" sz="3200" b="1" dirty="0">
                <a:ln w="11430"/>
                <a:effectLst>
                  <a:outerShdw blurRad="80000" dist="40000" dir="5040000" algn="tl">
                    <a:srgbClr val="000000">
                      <a:alpha val="0"/>
                    </a:srgbClr>
                  </a:outerShdw>
                </a:effectLst>
                <a:latin typeface="Calibri"/>
                <a:ea typeface="ＭＳ Ｐゴシック"/>
                <a:cs typeface="Calibri"/>
              </a:rPr>
            </a:br>
            <a:r>
              <a:rPr lang="en-US" sz="3200" b="1" u="sng" dirty="0">
                <a:ln w="11430"/>
                <a:effectLst>
                  <a:outerShdw blurRad="80000" dist="40000" dir="5040000" algn="tl">
                    <a:srgbClr val="000000">
                      <a:alpha val="0"/>
                    </a:srgbClr>
                  </a:outerShdw>
                </a:effectLst>
                <a:latin typeface="Calibri"/>
                <a:ea typeface="ＭＳ Ｐゴシック"/>
                <a:cs typeface="Calibri"/>
              </a:rPr>
              <a:t>Sample Interview Questions (Parent Edition)</a:t>
            </a:r>
            <a:endParaRPr lang="en-US" sz="3200" b="1" u="sng" dirty="0">
              <a:ln w="11430"/>
              <a:effectLst>
                <a:outerShdw blurRad="80000" dist="40000" dir="5040000" algn="tl">
                  <a:srgbClr val="000000">
                    <a:alpha val="0"/>
                  </a:srgbClr>
                </a:outerShdw>
              </a:effectLst>
              <a:ea typeface="+mj-ea"/>
              <a:cs typeface="+mj-cs"/>
            </a:endParaRPr>
          </a:p>
        </p:txBody>
      </p:sp>
      <p:sp>
        <p:nvSpPr>
          <p:cNvPr id="3" name="TextBox 2">
            <a:extLst>
              <a:ext uri="{FF2B5EF4-FFF2-40B4-BE49-F238E27FC236}">
                <a16:creationId xmlns:a16="http://schemas.microsoft.com/office/drawing/2014/main" xmlns="" id="{E0ABDAC4-4D84-5B41-BBC1-975E6ECC421C}"/>
              </a:ext>
            </a:extLst>
          </p:cNvPr>
          <p:cNvSpPr txBox="1"/>
          <p:nvPr/>
        </p:nvSpPr>
        <p:spPr>
          <a:xfrm>
            <a:off x="312234" y="2397513"/>
            <a:ext cx="8709103" cy="4247317"/>
          </a:xfrm>
          <a:prstGeom prst="rect">
            <a:avLst/>
          </a:prstGeom>
          <a:noFill/>
        </p:spPr>
        <p:txBody>
          <a:bodyPr wrap="square" rtlCol="0">
            <a:spAutoFit/>
          </a:bodyPr>
          <a:lstStyle/>
          <a:p>
            <a:pPr marL="342900" indent="-342900">
              <a:buAutoNum type="arabicParenR"/>
            </a:pPr>
            <a:r>
              <a:rPr lang="en-US" dirty="0"/>
              <a:t>What is your given name and how did you get your name?</a:t>
            </a:r>
          </a:p>
          <a:p>
            <a:pPr marL="342900" indent="-342900">
              <a:buAutoNum type="arabicParenR"/>
            </a:pPr>
            <a:r>
              <a:rPr lang="en-US" dirty="0"/>
              <a:t>If you had to choose one word to describe you, what would you choose and why?</a:t>
            </a:r>
          </a:p>
          <a:p>
            <a:pPr marL="342900" indent="-342900">
              <a:buAutoNum type="arabicParenR"/>
            </a:pPr>
            <a:r>
              <a:rPr lang="en-US" dirty="0"/>
              <a:t>Where and when were you born? </a:t>
            </a:r>
          </a:p>
          <a:p>
            <a:pPr marL="342900" indent="-342900">
              <a:buAutoNum type="arabicParenR"/>
            </a:pPr>
            <a:r>
              <a:rPr lang="en-US" dirty="0"/>
              <a:t>Do you have any siblings? Who are they? </a:t>
            </a:r>
          </a:p>
          <a:p>
            <a:pPr marL="342900" indent="-342900">
              <a:buAutoNum type="arabicParenR"/>
            </a:pPr>
            <a:r>
              <a:rPr lang="en-US" dirty="0"/>
              <a:t>What is your current career title and profession? </a:t>
            </a:r>
          </a:p>
          <a:p>
            <a:pPr marL="342900" indent="-342900">
              <a:buAutoNum type="arabicParenR"/>
            </a:pPr>
            <a:r>
              <a:rPr lang="en-US" dirty="0"/>
              <a:t>Describe your favorite food.</a:t>
            </a:r>
          </a:p>
          <a:p>
            <a:pPr marL="342900" indent="-342900">
              <a:buAutoNum type="arabicParenR"/>
            </a:pPr>
            <a:r>
              <a:rPr lang="en-US" dirty="0"/>
              <a:t>Currently, What is your favorite tv show, book, or music genre and why?</a:t>
            </a:r>
          </a:p>
          <a:p>
            <a:pPr marL="342900" indent="-342900">
              <a:buAutoNum type="arabicParenR"/>
            </a:pPr>
            <a:r>
              <a:rPr lang="en-US" dirty="0"/>
              <a:t>Do you have a role model? Why do you look up to that person?</a:t>
            </a:r>
          </a:p>
          <a:p>
            <a:pPr marL="342900" indent="-342900">
              <a:buAutoNum type="arabicParenR"/>
            </a:pPr>
            <a:r>
              <a:rPr lang="en-US" dirty="0"/>
              <a:t>Do you have a favorite sport, hobby, or activity?</a:t>
            </a:r>
          </a:p>
          <a:p>
            <a:pPr marL="342900" indent="-342900">
              <a:buAutoNum type="arabicParenR"/>
            </a:pPr>
            <a:r>
              <a:rPr lang="en-US" dirty="0"/>
              <a:t> What is your greatest accomplishment?</a:t>
            </a:r>
          </a:p>
          <a:p>
            <a:pPr marL="342900" indent="-342900">
              <a:buAutoNum type="arabicParenR"/>
            </a:pPr>
            <a:r>
              <a:rPr lang="en-US" dirty="0" smtClean="0"/>
              <a:t> If </a:t>
            </a:r>
            <a:r>
              <a:rPr lang="en-US" dirty="0"/>
              <a:t>I had to ask a friend or family member about you, what would they tell me?</a:t>
            </a:r>
          </a:p>
          <a:p>
            <a:pPr marL="342900" indent="-342900">
              <a:buAutoNum type="arabicParenR"/>
            </a:pPr>
            <a:r>
              <a:rPr lang="en-US" dirty="0" smtClean="0"/>
              <a:t> What </a:t>
            </a:r>
            <a:r>
              <a:rPr lang="en-US" dirty="0"/>
              <a:t>problem would you like to see solved in this world and why?</a:t>
            </a:r>
          </a:p>
          <a:p>
            <a:pPr marL="342900" indent="-342900">
              <a:buAutoNum type="arabicParenR"/>
            </a:pPr>
            <a:r>
              <a:rPr lang="en-US" dirty="0" smtClean="0"/>
              <a:t> What </a:t>
            </a:r>
            <a:r>
              <a:rPr lang="en-US" dirty="0"/>
              <a:t>is something that most people don’t know about you?</a:t>
            </a:r>
          </a:p>
          <a:p>
            <a:pPr marL="342900" indent="-342900">
              <a:buAutoNum type="arabicParenR"/>
            </a:pPr>
            <a:r>
              <a:rPr lang="en-US" dirty="0" smtClean="0"/>
              <a:t> What </a:t>
            </a:r>
            <a:r>
              <a:rPr lang="en-US" dirty="0"/>
              <a:t>are some of your best memories as a child?</a:t>
            </a:r>
          </a:p>
        </p:txBody>
      </p:sp>
    </p:spTree>
    <p:extLst>
      <p:ext uri="{BB962C8B-B14F-4D97-AF65-F5344CB8AC3E}">
        <p14:creationId xmlns:p14="http://schemas.microsoft.com/office/powerpoint/2010/main" val="42912939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80658"/>
            <a:ext cx="8229600" cy="1143000"/>
          </a:xfrm>
          <a:noFill/>
        </p:spPr>
        <p:txBody>
          <a:bodyPr rtlCol="0">
            <a:noAutofit/>
            <a:scene3d>
              <a:camera prst="orthographicFront"/>
              <a:lightRig rig="glow" dir="tl">
                <a:rot lat="0" lon="0" rev="5400000"/>
              </a:lightRig>
            </a:scene3d>
            <a:sp3d>
              <a:bevelT w="0" h="0"/>
              <a:contourClr>
                <a:schemeClr val="accent6">
                  <a:shade val="73000"/>
                </a:schemeClr>
              </a:contourClr>
            </a:sp3d>
          </a:bodyPr>
          <a:lstStyle/>
          <a:p>
            <a:pPr fontAlgn="auto">
              <a:spcAft>
                <a:spcPts val="0"/>
              </a:spcAft>
              <a:defRPr/>
            </a:pPr>
            <a:r>
              <a:rPr lang="en-US" sz="3200" b="1" dirty="0">
                <a:ln w="11430"/>
                <a:effectLst>
                  <a:outerShdw blurRad="80000" dist="40000" dir="5040000" algn="tl">
                    <a:srgbClr val="000000">
                      <a:alpha val="0"/>
                    </a:srgbClr>
                  </a:outerShdw>
                </a:effectLst>
                <a:latin typeface="Calibri"/>
                <a:ea typeface="ＭＳ Ｐゴシック"/>
                <a:cs typeface="Calibri"/>
              </a:rPr>
              <a:t>Culturally Responsive Teaching</a:t>
            </a:r>
            <a:br>
              <a:rPr lang="en-US" sz="3200" b="1" dirty="0">
                <a:ln w="11430"/>
                <a:effectLst>
                  <a:outerShdw blurRad="80000" dist="40000" dir="5040000" algn="tl">
                    <a:srgbClr val="000000">
                      <a:alpha val="0"/>
                    </a:srgbClr>
                  </a:outerShdw>
                </a:effectLst>
                <a:latin typeface="Calibri"/>
                <a:ea typeface="ＭＳ Ｐゴシック"/>
                <a:cs typeface="Calibri"/>
              </a:rPr>
            </a:br>
            <a:r>
              <a:rPr lang="en-US" sz="3200" b="1" u="sng" dirty="0">
                <a:ln w="11430"/>
                <a:effectLst>
                  <a:outerShdw blurRad="80000" dist="40000" dir="5040000" algn="tl">
                    <a:srgbClr val="000000">
                      <a:alpha val="0"/>
                    </a:srgbClr>
                  </a:outerShdw>
                </a:effectLst>
                <a:latin typeface="Calibri"/>
                <a:ea typeface="ＭＳ Ｐゴシック"/>
                <a:cs typeface="Calibri"/>
              </a:rPr>
              <a:t>Activity </a:t>
            </a:r>
            <a:r>
              <a:rPr lang="en-US" sz="3200" b="1" u="sng" dirty="0" smtClean="0">
                <a:ln w="11430"/>
                <a:effectLst>
                  <a:outerShdw blurRad="80000" dist="40000" dir="5040000" algn="tl">
                    <a:srgbClr val="000000">
                      <a:alpha val="0"/>
                    </a:srgbClr>
                  </a:outerShdw>
                </a:effectLst>
                <a:latin typeface="Calibri"/>
                <a:ea typeface="ＭＳ Ｐゴシック"/>
                <a:cs typeface="Calibri"/>
              </a:rPr>
              <a:t>Three</a:t>
            </a:r>
            <a:r>
              <a:rPr lang="en-US" sz="3200" b="1" u="sng" dirty="0">
                <a:ln w="11430"/>
                <a:effectLst>
                  <a:outerShdw blurRad="80000" dist="40000" dir="5040000" algn="tl">
                    <a:srgbClr val="000000">
                      <a:alpha val="0"/>
                    </a:srgbClr>
                  </a:outerShdw>
                </a:effectLst>
                <a:latin typeface="Calibri"/>
                <a:ea typeface="ＭＳ Ｐゴシック"/>
                <a:cs typeface="Calibri"/>
              </a:rPr>
              <a:t>: Guest Speakers</a:t>
            </a:r>
            <a:endParaRPr lang="en-US" sz="3200" b="1" u="sng" dirty="0">
              <a:ln w="11430"/>
              <a:effectLst>
                <a:outerShdw blurRad="80000" dist="40000" dir="5040000" algn="tl">
                  <a:srgbClr val="000000">
                    <a:alpha val="0"/>
                  </a:srgbClr>
                </a:outerShdw>
              </a:effectLst>
              <a:ea typeface="+mj-ea"/>
              <a:cs typeface="+mj-cs"/>
            </a:endParaRPr>
          </a:p>
        </p:txBody>
      </p:sp>
      <p:sp>
        <p:nvSpPr>
          <p:cNvPr id="5" name="TextBox 4">
            <a:extLst>
              <a:ext uri="{FF2B5EF4-FFF2-40B4-BE49-F238E27FC236}">
                <a16:creationId xmlns:a16="http://schemas.microsoft.com/office/drawing/2014/main" xmlns="" id="{D21018D9-821A-004F-8F69-A42F3D3DF20E}"/>
              </a:ext>
            </a:extLst>
          </p:cNvPr>
          <p:cNvSpPr txBox="1"/>
          <p:nvPr/>
        </p:nvSpPr>
        <p:spPr>
          <a:xfrm>
            <a:off x="457200" y="2396793"/>
            <a:ext cx="7835030" cy="1200329"/>
          </a:xfrm>
          <a:prstGeom prst="rect">
            <a:avLst/>
          </a:prstGeom>
          <a:noFill/>
        </p:spPr>
        <p:txBody>
          <a:bodyPr wrap="square" rtlCol="0">
            <a:spAutoFit/>
          </a:bodyPr>
          <a:lstStyle/>
          <a:p>
            <a:r>
              <a:rPr lang="en-US" b="1" u="sng" dirty="0"/>
              <a:t>Objective</a:t>
            </a:r>
            <a:r>
              <a:rPr lang="en-US" dirty="0"/>
              <a:t>: The purpose for this activity is to have students learn more about others through careers, experiences, and perspectives. A guest speaker can bring content and passion to history, geography, and social studies lessons, capturing student interest. </a:t>
            </a:r>
          </a:p>
        </p:txBody>
      </p:sp>
      <p:sp>
        <p:nvSpPr>
          <p:cNvPr id="6" name="Rectangle 5">
            <a:extLst>
              <a:ext uri="{FF2B5EF4-FFF2-40B4-BE49-F238E27FC236}">
                <a16:creationId xmlns:a16="http://schemas.microsoft.com/office/drawing/2014/main" xmlns="" id="{5D17B24F-6CF3-F345-A5C4-3283D612E2A0}"/>
              </a:ext>
            </a:extLst>
          </p:cNvPr>
          <p:cNvSpPr/>
          <p:nvPr/>
        </p:nvSpPr>
        <p:spPr>
          <a:xfrm>
            <a:off x="457200" y="3770257"/>
            <a:ext cx="7697244" cy="1200329"/>
          </a:xfrm>
          <a:prstGeom prst="rect">
            <a:avLst/>
          </a:prstGeom>
        </p:spPr>
        <p:txBody>
          <a:bodyPr wrap="square">
            <a:spAutoFit/>
          </a:bodyPr>
          <a:lstStyle/>
          <a:p>
            <a:r>
              <a:rPr lang="en-US" b="1" u="sng" dirty="0"/>
              <a:t>Process</a:t>
            </a:r>
            <a:r>
              <a:rPr lang="en-US" dirty="0"/>
              <a:t>: Think of the various stakeholders that live and work in our community or people in our network. Invite professionals to speak about their career choices, academic journeys, and life trajectories. What advice can they give students regarding career choices or life?</a:t>
            </a:r>
          </a:p>
        </p:txBody>
      </p:sp>
      <p:sp>
        <p:nvSpPr>
          <p:cNvPr id="7" name="Rectangle 6">
            <a:extLst>
              <a:ext uri="{FF2B5EF4-FFF2-40B4-BE49-F238E27FC236}">
                <a16:creationId xmlns:a16="http://schemas.microsoft.com/office/drawing/2014/main" xmlns="" id="{791A6BFD-0AC9-0B4B-934A-4200C5A1752D}"/>
              </a:ext>
            </a:extLst>
          </p:cNvPr>
          <p:cNvSpPr/>
          <p:nvPr/>
        </p:nvSpPr>
        <p:spPr>
          <a:xfrm>
            <a:off x="457200" y="5038678"/>
            <a:ext cx="8318810" cy="1477328"/>
          </a:xfrm>
          <a:prstGeom prst="rect">
            <a:avLst/>
          </a:prstGeom>
        </p:spPr>
        <p:txBody>
          <a:bodyPr wrap="square">
            <a:spAutoFit/>
          </a:bodyPr>
          <a:lstStyle/>
          <a:p>
            <a:r>
              <a:rPr lang="en-US" b="1" u="sng" dirty="0"/>
              <a:t>Outcomes: </a:t>
            </a:r>
            <a:r>
              <a:rPr lang="en-US" dirty="0"/>
              <a:t>Allow students to be inquisitive about diversity and people. By allowing them to ask questions and learn from different sources, you may open their awareness about the world they live in. Be sure to discuss your outcomes with the guest speaker. Review expectations, questions, and what you would like to see happen as a result of their interaction with your students. </a:t>
            </a:r>
          </a:p>
        </p:txBody>
      </p:sp>
    </p:spTree>
    <p:extLst>
      <p:ext uri="{BB962C8B-B14F-4D97-AF65-F5344CB8AC3E}">
        <p14:creationId xmlns:p14="http://schemas.microsoft.com/office/powerpoint/2010/main" val="26396322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80658"/>
            <a:ext cx="8229600" cy="1143000"/>
          </a:xfrm>
          <a:noFill/>
        </p:spPr>
        <p:txBody>
          <a:bodyPr rtlCol="0">
            <a:noAutofit/>
            <a:scene3d>
              <a:camera prst="orthographicFront"/>
              <a:lightRig rig="glow" dir="tl">
                <a:rot lat="0" lon="0" rev="5400000"/>
              </a:lightRig>
            </a:scene3d>
            <a:sp3d>
              <a:bevelT w="0" h="0"/>
              <a:contourClr>
                <a:schemeClr val="accent6">
                  <a:shade val="73000"/>
                </a:schemeClr>
              </a:contourClr>
            </a:sp3d>
          </a:bodyPr>
          <a:lstStyle/>
          <a:p>
            <a:pPr fontAlgn="auto">
              <a:spcAft>
                <a:spcPts val="0"/>
              </a:spcAft>
              <a:defRPr/>
            </a:pPr>
            <a:r>
              <a:rPr lang="en-US" sz="3200" b="1" dirty="0">
                <a:ln w="11430"/>
                <a:effectLst>
                  <a:outerShdw blurRad="80000" dist="40000" dir="5040000" algn="tl">
                    <a:srgbClr val="000000">
                      <a:alpha val="0"/>
                    </a:srgbClr>
                  </a:outerShdw>
                </a:effectLst>
                <a:latin typeface="Calibri"/>
                <a:ea typeface="ＭＳ Ｐゴシック"/>
                <a:cs typeface="Calibri"/>
              </a:rPr>
              <a:t>Culturally Responsive Teaching</a:t>
            </a:r>
            <a:br>
              <a:rPr lang="en-US" sz="3200" b="1" dirty="0">
                <a:ln w="11430"/>
                <a:effectLst>
                  <a:outerShdw blurRad="80000" dist="40000" dir="5040000" algn="tl">
                    <a:srgbClr val="000000">
                      <a:alpha val="0"/>
                    </a:srgbClr>
                  </a:outerShdw>
                </a:effectLst>
                <a:latin typeface="Calibri"/>
                <a:ea typeface="ＭＳ Ｐゴシック"/>
                <a:cs typeface="Calibri"/>
              </a:rPr>
            </a:br>
            <a:r>
              <a:rPr lang="en-US" sz="3200" b="1" u="sng" dirty="0">
                <a:ln w="11430"/>
                <a:effectLst>
                  <a:outerShdw blurRad="80000" dist="40000" dir="5040000" algn="tl">
                    <a:srgbClr val="000000">
                      <a:alpha val="0"/>
                    </a:srgbClr>
                  </a:outerShdw>
                </a:effectLst>
                <a:latin typeface="Calibri"/>
                <a:ea typeface="ＭＳ Ｐゴシック"/>
                <a:cs typeface="Calibri"/>
              </a:rPr>
              <a:t>Potential Guest Speakers</a:t>
            </a:r>
            <a:endParaRPr lang="en-US" sz="3200" b="1" u="sng" dirty="0">
              <a:ln w="11430"/>
              <a:effectLst>
                <a:outerShdw blurRad="80000" dist="40000" dir="5040000" algn="tl">
                  <a:srgbClr val="000000">
                    <a:alpha val="0"/>
                  </a:srgbClr>
                </a:outerShdw>
              </a:effectLst>
              <a:ea typeface="+mj-ea"/>
              <a:cs typeface="+mj-cs"/>
            </a:endParaRPr>
          </a:p>
        </p:txBody>
      </p:sp>
      <p:sp>
        <p:nvSpPr>
          <p:cNvPr id="3" name="TextBox 2">
            <a:extLst>
              <a:ext uri="{FF2B5EF4-FFF2-40B4-BE49-F238E27FC236}">
                <a16:creationId xmlns:a16="http://schemas.microsoft.com/office/drawing/2014/main" xmlns="" id="{E0ABDAC4-4D84-5B41-BBC1-975E6ECC421C}"/>
              </a:ext>
            </a:extLst>
          </p:cNvPr>
          <p:cNvSpPr txBox="1"/>
          <p:nvPr/>
        </p:nvSpPr>
        <p:spPr>
          <a:xfrm>
            <a:off x="211015" y="2333685"/>
            <a:ext cx="8790225" cy="4247317"/>
          </a:xfrm>
          <a:prstGeom prst="rect">
            <a:avLst/>
          </a:prstGeom>
          <a:noFill/>
        </p:spPr>
        <p:txBody>
          <a:bodyPr wrap="square" rtlCol="0">
            <a:spAutoFit/>
          </a:bodyPr>
          <a:lstStyle/>
          <a:p>
            <a:pPr marL="342900" indent="-342900">
              <a:buAutoNum type="arabicParenR"/>
            </a:pPr>
            <a:r>
              <a:rPr lang="en-US" dirty="0"/>
              <a:t>A teacher from a different nationality.</a:t>
            </a:r>
          </a:p>
          <a:p>
            <a:pPr marL="342900" indent="-342900">
              <a:buAutoNum type="arabicParenR"/>
            </a:pPr>
            <a:r>
              <a:rPr lang="en-US" dirty="0"/>
              <a:t>A veteran. </a:t>
            </a:r>
          </a:p>
          <a:p>
            <a:pPr marL="342900" indent="-342900">
              <a:buAutoNum type="arabicParenR"/>
            </a:pPr>
            <a:r>
              <a:rPr lang="en-US" dirty="0"/>
              <a:t>Professionals from diverse career </a:t>
            </a:r>
            <a:r>
              <a:rPr lang="en-US" dirty="0" smtClean="0"/>
              <a:t>backgrounds (doctors</a:t>
            </a:r>
            <a:r>
              <a:rPr lang="en-US" dirty="0"/>
              <a:t>, lawyers, </a:t>
            </a:r>
            <a:r>
              <a:rPr lang="en-US" dirty="0" smtClean="0"/>
              <a:t>scientists, </a:t>
            </a:r>
            <a:r>
              <a:rPr lang="en-US" dirty="0"/>
              <a:t>etc</a:t>
            </a:r>
            <a:r>
              <a:rPr lang="en-US" dirty="0" smtClean="0"/>
              <a:t>.).</a:t>
            </a:r>
            <a:endParaRPr lang="en-US" dirty="0"/>
          </a:p>
          <a:p>
            <a:pPr marL="342900" indent="-342900">
              <a:buAutoNum type="arabicParenR"/>
            </a:pPr>
            <a:r>
              <a:rPr lang="en-US" dirty="0"/>
              <a:t>A college student (ideally a junior or senior). </a:t>
            </a:r>
          </a:p>
          <a:p>
            <a:pPr marL="342900" indent="-342900">
              <a:buAutoNum type="arabicParenR"/>
            </a:pPr>
            <a:r>
              <a:rPr lang="en-US" dirty="0"/>
              <a:t>A person who </a:t>
            </a:r>
            <a:r>
              <a:rPr lang="en-US" dirty="0" smtClean="0"/>
              <a:t>has experienced </a:t>
            </a:r>
            <a:r>
              <a:rPr lang="en-US" dirty="0"/>
              <a:t>a difficult moment in history (ex: holocaust survivor). Be sure to review content, historical </a:t>
            </a:r>
            <a:r>
              <a:rPr lang="en-US" dirty="0" smtClean="0"/>
              <a:t>perspectives </a:t>
            </a:r>
            <a:r>
              <a:rPr lang="en-US" dirty="0"/>
              <a:t>and key objectives prior to inviting a guest speaker that will speak to his or her experience about historical events.</a:t>
            </a:r>
          </a:p>
          <a:p>
            <a:pPr marL="342900" indent="-342900">
              <a:buAutoNum type="arabicParenR"/>
            </a:pPr>
            <a:r>
              <a:rPr lang="en-US" dirty="0"/>
              <a:t>An artist or athlete.</a:t>
            </a:r>
          </a:p>
          <a:p>
            <a:pPr marL="342900" indent="-342900">
              <a:buAutoNum type="arabicParenR"/>
            </a:pPr>
            <a:r>
              <a:rPr lang="en-US" dirty="0"/>
              <a:t>An entrepreneur or business owner. </a:t>
            </a:r>
          </a:p>
          <a:p>
            <a:endParaRPr lang="en-US" dirty="0"/>
          </a:p>
          <a:p>
            <a:r>
              <a:rPr lang="en-US" dirty="0"/>
              <a:t>You should prepare your students before any guest speaker is invited. Review the do’s and don’ts of </a:t>
            </a:r>
            <a:r>
              <a:rPr lang="en-US" dirty="0" smtClean="0"/>
              <a:t>questions</a:t>
            </a:r>
            <a:r>
              <a:rPr lang="en-US" dirty="0"/>
              <a:t> </a:t>
            </a:r>
            <a:r>
              <a:rPr lang="en-US" dirty="0" smtClean="0"/>
              <a:t>(ex</a:t>
            </a:r>
            <a:r>
              <a:rPr lang="en-US" dirty="0"/>
              <a:t>: How much money do you make? What is your sexual orientation? Are you single or </a:t>
            </a:r>
            <a:r>
              <a:rPr lang="en-US" dirty="0" smtClean="0"/>
              <a:t>married)? </a:t>
            </a:r>
            <a:r>
              <a:rPr lang="en-US" dirty="0"/>
              <a:t>Keep questions focused on the topic. </a:t>
            </a:r>
          </a:p>
        </p:txBody>
      </p:sp>
    </p:spTree>
    <p:extLst>
      <p:ext uri="{BB962C8B-B14F-4D97-AF65-F5344CB8AC3E}">
        <p14:creationId xmlns:p14="http://schemas.microsoft.com/office/powerpoint/2010/main" val="20676207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80658"/>
            <a:ext cx="8229600" cy="1143000"/>
          </a:xfrm>
          <a:noFill/>
        </p:spPr>
        <p:txBody>
          <a:bodyPr rtlCol="0">
            <a:noAutofit/>
            <a:scene3d>
              <a:camera prst="orthographicFront"/>
              <a:lightRig rig="glow" dir="tl">
                <a:rot lat="0" lon="0" rev="5400000"/>
              </a:lightRig>
            </a:scene3d>
            <a:sp3d>
              <a:bevelT w="0" h="0"/>
              <a:contourClr>
                <a:schemeClr val="accent6">
                  <a:shade val="73000"/>
                </a:schemeClr>
              </a:contourClr>
            </a:sp3d>
          </a:bodyPr>
          <a:lstStyle/>
          <a:p>
            <a:pPr fontAlgn="auto">
              <a:spcAft>
                <a:spcPts val="0"/>
              </a:spcAft>
              <a:defRPr/>
            </a:pPr>
            <a:r>
              <a:rPr lang="en-US" sz="3200" b="1" dirty="0">
                <a:ln w="11430"/>
                <a:effectLst>
                  <a:outerShdw blurRad="80000" dist="40000" dir="5040000" algn="tl">
                    <a:srgbClr val="000000">
                      <a:alpha val="0"/>
                    </a:srgbClr>
                  </a:outerShdw>
                </a:effectLst>
                <a:latin typeface="Calibri"/>
                <a:ea typeface="ＭＳ Ｐゴシック"/>
                <a:cs typeface="Calibri"/>
              </a:rPr>
              <a:t>Culturally Responsive Teaching</a:t>
            </a:r>
            <a:br>
              <a:rPr lang="en-US" sz="3200" b="1" dirty="0">
                <a:ln w="11430"/>
                <a:effectLst>
                  <a:outerShdw blurRad="80000" dist="40000" dir="5040000" algn="tl">
                    <a:srgbClr val="000000">
                      <a:alpha val="0"/>
                    </a:srgbClr>
                  </a:outerShdw>
                </a:effectLst>
                <a:latin typeface="Calibri"/>
                <a:ea typeface="ＭＳ Ｐゴシック"/>
                <a:cs typeface="Calibri"/>
              </a:rPr>
            </a:br>
            <a:r>
              <a:rPr lang="en-US" sz="3200" b="1" u="sng" dirty="0">
                <a:ln w="11430"/>
                <a:effectLst>
                  <a:outerShdw blurRad="80000" dist="40000" dir="5040000" algn="tl">
                    <a:srgbClr val="000000">
                      <a:alpha val="0"/>
                    </a:srgbClr>
                  </a:outerShdw>
                </a:effectLst>
                <a:latin typeface="Calibri"/>
                <a:ea typeface="ＭＳ Ｐゴシック"/>
                <a:cs typeface="Calibri"/>
              </a:rPr>
              <a:t>Activity </a:t>
            </a:r>
            <a:r>
              <a:rPr lang="en-US" sz="3200" b="1" u="sng" dirty="0" smtClean="0">
                <a:ln w="11430"/>
                <a:effectLst>
                  <a:outerShdw blurRad="80000" dist="40000" dir="5040000" algn="tl">
                    <a:srgbClr val="000000">
                      <a:alpha val="0"/>
                    </a:srgbClr>
                  </a:outerShdw>
                </a:effectLst>
                <a:latin typeface="Calibri"/>
                <a:ea typeface="ＭＳ Ｐゴシック"/>
                <a:cs typeface="Calibri"/>
              </a:rPr>
              <a:t>Four</a:t>
            </a:r>
            <a:r>
              <a:rPr lang="en-US" sz="3200" b="1" u="sng" dirty="0">
                <a:ln w="11430"/>
                <a:effectLst>
                  <a:outerShdw blurRad="80000" dist="40000" dir="5040000" algn="tl">
                    <a:srgbClr val="000000">
                      <a:alpha val="0"/>
                    </a:srgbClr>
                  </a:outerShdw>
                </a:effectLst>
                <a:latin typeface="Calibri"/>
                <a:ea typeface="ＭＳ Ｐゴシック"/>
                <a:cs typeface="Calibri"/>
              </a:rPr>
              <a:t>: The Circle</a:t>
            </a:r>
            <a:endParaRPr lang="en-US" sz="3200" b="1" u="sng" dirty="0">
              <a:ln w="11430"/>
              <a:effectLst>
                <a:outerShdw blurRad="80000" dist="40000" dir="5040000" algn="tl">
                  <a:srgbClr val="000000">
                    <a:alpha val="0"/>
                  </a:srgbClr>
                </a:outerShdw>
              </a:effectLst>
              <a:ea typeface="+mj-ea"/>
              <a:cs typeface="+mj-cs"/>
            </a:endParaRPr>
          </a:p>
        </p:txBody>
      </p:sp>
      <p:sp>
        <p:nvSpPr>
          <p:cNvPr id="5" name="TextBox 4">
            <a:extLst>
              <a:ext uri="{FF2B5EF4-FFF2-40B4-BE49-F238E27FC236}">
                <a16:creationId xmlns:a16="http://schemas.microsoft.com/office/drawing/2014/main" xmlns="" id="{D21018D9-821A-004F-8F69-A42F3D3DF20E}"/>
              </a:ext>
            </a:extLst>
          </p:cNvPr>
          <p:cNvSpPr txBox="1"/>
          <p:nvPr/>
        </p:nvSpPr>
        <p:spPr>
          <a:xfrm>
            <a:off x="457200" y="2396793"/>
            <a:ext cx="7835030" cy="1200329"/>
          </a:xfrm>
          <a:prstGeom prst="rect">
            <a:avLst/>
          </a:prstGeom>
          <a:noFill/>
        </p:spPr>
        <p:txBody>
          <a:bodyPr wrap="square" rtlCol="0">
            <a:spAutoFit/>
          </a:bodyPr>
          <a:lstStyle/>
          <a:p>
            <a:r>
              <a:rPr lang="en-US" b="1" u="sng" dirty="0"/>
              <a:t>Objective</a:t>
            </a:r>
            <a:r>
              <a:rPr lang="en-US" dirty="0"/>
              <a:t>: This activity you can do with any group of students to help them recognize similarities and differences between peers. Students may look like them or come from a different background. Through this exercise students can find common ground through experiences. </a:t>
            </a:r>
          </a:p>
        </p:txBody>
      </p:sp>
      <p:sp>
        <p:nvSpPr>
          <p:cNvPr id="6" name="Rectangle 5">
            <a:extLst>
              <a:ext uri="{FF2B5EF4-FFF2-40B4-BE49-F238E27FC236}">
                <a16:creationId xmlns:a16="http://schemas.microsoft.com/office/drawing/2014/main" xmlns="" id="{5D17B24F-6CF3-F345-A5C4-3283D612E2A0}"/>
              </a:ext>
            </a:extLst>
          </p:cNvPr>
          <p:cNvSpPr/>
          <p:nvPr/>
        </p:nvSpPr>
        <p:spPr>
          <a:xfrm>
            <a:off x="457200" y="3770257"/>
            <a:ext cx="7697244" cy="1477328"/>
          </a:xfrm>
          <a:prstGeom prst="rect">
            <a:avLst/>
          </a:prstGeom>
        </p:spPr>
        <p:txBody>
          <a:bodyPr wrap="square">
            <a:spAutoFit/>
          </a:bodyPr>
          <a:lstStyle/>
          <a:p>
            <a:r>
              <a:rPr lang="en-US" b="1" u="sng" dirty="0"/>
              <a:t>Process</a:t>
            </a:r>
            <a:r>
              <a:rPr lang="en-US" dirty="0"/>
              <a:t>: Have students form a circle. For each ”I” statement, students should step forward, raise both hands, or give a ”thumbs up”. Read all of the ”I” statements, have students observe what is happening around them. End the activity by asking students what they learned from their peers. </a:t>
            </a:r>
          </a:p>
        </p:txBody>
      </p:sp>
      <p:sp>
        <p:nvSpPr>
          <p:cNvPr id="7" name="Rectangle 6">
            <a:extLst>
              <a:ext uri="{FF2B5EF4-FFF2-40B4-BE49-F238E27FC236}">
                <a16:creationId xmlns:a16="http://schemas.microsoft.com/office/drawing/2014/main" xmlns="" id="{791A6BFD-0AC9-0B4B-934A-4200C5A1752D}"/>
              </a:ext>
            </a:extLst>
          </p:cNvPr>
          <p:cNvSpPr/>
          <p:nvPr/>
        </p:nvSpPr>
        <p:spPr>
          <a:xfrm>
            <a:off x="412595" y="5247585"/>
            <a:ext cx="8318810" cy="923330"/>
          </a:xfrm>
          <a:prstGeom prst="rect">
            <a:avLst/>
          </a:prstGeom>
        </p:spPr>
        <p:txBody>
          <a:bodyPr wrap="square">
            <a:spAutoFit/>
          </a:bodyPr>
          <a:lstStyle/>
          <a:p>
            <a:r>
              <a:rPr lang="en-US" b="1" u="sng" dirty="0"/>
              <a:t>Outcomes: </a:t>
            </a:r>
            <a:r>
              <a:rPr lang="en-US" dirty="0"/>
              <a:t>By practicing active listening, you are enabling students to use their auditory and observation skills. Students will use their critical thinking skills to identify differences and similarities in their classroom environment.  </a:t>
            </a:r>
          </a:p>
        </p:txBody>
      </p:sp>
    </p:spTree>
    <p:extLst>
      <p:ext uri="{BB962C8B-B14F-4D97-AF65-F5344CB8AC3E}">
        <p14:creationId xmlns:p14="http://schemas.microsoft.com/office/powerpoint/2010/main" val="29599876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81A42C9A1FF0C4E8EFDD6E1EC68268E" ma:contentTypeVersion="12" ma:contentTypeDescription="Create a new document." ma:contentTypeScope="" ma:versionID="74f415700e677f67570d1265c4de6c02">
  <xsd:schema xmlns:xsd="http://www.w3.org/2001/XMLSchema" xmlns:xs="http://www.w3.org/2001/XMLSchema" xmlns:p="http://schemas.microsoft.com/office/2006/metadata/properties" xmlns:ns2="bfa4db11-c700-41fb-b639-f7e6b4e680b5" xmlns:ns3="9cd82c5b-74c9-4827-94f1-5bf219ae6b20" targetNamespace="http://schemas.microsoft.com/office/2006/metadata/properties" ma:root="true" ma:fieldsID="60f53a838a094153ce095486d560252d" ns2:_="" ns3:_="">
    <xsd:import namespace="bfa4db11-c700-41fb-b639-f7e6b4e680b5"/>
    <xsd:import namespace="9cd82c5b-74c9-4827-94f1-5bf219ae6b20"/>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fa4db11-c700-41fb-b639-f7e6b4e680b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cd82c5b-74c9-4827-94f1-5bf219ae6b20"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9cd82c5b-74c9-4827-94f1-5bf219ae6b20">
      <UserInfo>
        <DisplayName/>
        <AccountId xsi:nil="true"/>
        <AccountType/>
      </UserInfo>
    </SharedWithUsers>
  </documentManagement>
</p:properties>
</file>

<file path=customXml/itemProps1.xml><?xml version="1.0" encoding="utf-8"?>
<ds:datastoreItem xmlns:ds="http://schemas.openxmlformats.org/officeDocument/2006/customXml" ds:itemID="{3D6113DE-D385-4A48-8B16-CD7F492379D6}">
  <ds:schemaRefs>
    <ds:schemaRef ds:uri="9cd82c5b-74c9-4827-94f1-5bf219ae6b20"/>
    <ds:schemaRef ds:uri="bfa4db11-c700-41fb-b639-f7e6b4e680b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0F85DF1F-BC57-4156-92DD-D8D43BF52544}">
  <ds:schemaRefs>
    <ds:schemaRef ds:uri="http://schemas.microsoft.com/sharepoint/v3/contenttype/forms"/>
  </ds:schemaRefs>
</ds:datastoreItem>
</file>

<file path=customXml/itemProps3.xml><?xml version="1.0" encoding="utf-8"?>
<ds:datastoreItem xmlns:ds="http://schemas.openxmlformats.org/officeDocument/2006/customXml" ds:itemID="{7F8332A4-542C-494D-8506-1C720B46413C}">
  <ds:schemaRefs>
    <ds:schemaRef ds:uri="http://www.w3.org/XML/1998/namespace"/>
    <ds:schemaRef ds:uri="http://schemas.microsoft.com/office/infopath/2007/PartnerControls"/>
    <ds:schemaRef ds:uri="http://purl.org/dc/terms/"/>
    <ds:schemaRef ds:uri="http://schemas.microsoft.com/office/2006/metadata/properties"/>
    <ds:schemaRef ds:uri="http://schemas.microsoft.com/office/2006/documentManagement/types"/>
    <ds:schemaRef ds:uri="http://purl.org/dc/elements/1.1/"/>
    <ds:schemaRef ds:uri="9cd82c5b-74c9-4827-94f1-5bf219ae6b20"/>
    <ds:schemaRef ds:uri="bfa4db11-c700-41fb-b639-f7e6b4e680b5"/>
    <ds:schemaRef ds:uri="http://schemas.openxmlformats.org/package/2006/metadata/core-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109</TotalTime>
  <Words>1372</Words>
  <Application>Microsoft Office PowerPoint</Application>
  <PresentationFormat>On-screen Show (4:3)</PresentationFormat>
  <Paragraphs>89</Paragraphs>
  <Slides>10</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ＭＳ Ｐゴシック</vt:lpstr>
      <vt:lpstr>Arial</vt:lpstr>
      <vt:lpstr>Calibri</vt:lpstr>
      <vt:lpstr>Calibri Light</vt:lpstr>
      <vt:lpstr>Times New Roman</vt:lpstr>
      <vt:lpstr>Office Theme</vt:lpstr>
      <vt:lpstr>“Think about what it’s like to walk into and through your classroom before class has begun. What do students see on the walls? What do they hear? What welcomes them? These spatial elements are important and set a clear tone even before the bell has rung.” - Dr. Paris</vt:lpstr>
      <vt:lpstr>Think about the following when creating culturally sustaining spaces:</vt:lpstr>
      <vt:lpstr>Culturally Responsive Teaching Activity One: The Interview</vt:lpstr>
      <vt:lpstr>Culturally Responsive Teaching Sample Interview Questions</vt:lpstr>
      <vt:lpstr>Culturally Responsive Teaching Activity Two: The Interview (Parent Edition)</vt:lpstr>
      <vt:lpstr>Culturally Responsive Teaching Sample Interview Questions (Parent Edition)</vt:lpstr>
      <vt:lpstr>Culturally Responsive Teaching Activity Three: Guest Speakers</vt:lpstr>
      <vt:lpstr>Culturally Responsive Teaching Potential Guest Speakers</vt:lpstr>
      <vt:lpstr>Culturally Responsive Teaching Activity Four: The Circle</vt:lpstr>
      <vt:lpstr>Culturally Responsive Teaching “I” Statements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 the Business of….?</dc:title>
  <dc:creator>Marsha Masters</dc:creator>
  <cp:lastModifiedBy>Conference3 NoteBook</cp:lastModifiedBy>
  <cp:revision>16</cp:revision>
  <dcterms:created xsi:type="dcterms:W3CDTF">2012-09-11T15:07:18Z</dcterms:created>
  <dcterms:modified xsi:type="dcterms:W3CDTF">2020-06-12T15:06:29Z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0x010100481A42C9A1FF0C4E8EFDD6E1EC68268E</vt:lpwstr>
  </property>
  <property fmtid="{D5CDD505-2E9C-101B-9397-08002B2CF9AE}" pid="3" name="Order">
    <vt:r8>2199100</vt:r8>
  </property>
  <property fmtid="{D5CDD505-2E9C-101B-9397-08002B2CF9AE}" pid="4" name="xd_Signature">
    <vt:bool>false</vt:bool>
  </property>
  <property fmtid="{D5CDD505-2E9C-101B-9397-08002B2CF9AE}" pid="5" name="xd_ProgID">
    <vt:lpwstr/>
  </property>
  <property fmtid="{D5CDD505-2E9C-101B-9397-08002B2CF9AE}" pid="6" name="ComplianceAssetId">
    <vt:lpwstr/>
  </property>
  <property fmtid="{D5CDD505-2E9C-101B-9397-08002B2CF9AE}" pid="7" name="TemplateUrl">
    <vt:lpwstr/>
  </property>
</Properties>
</file>