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  <p:sldMasterId id="2147483689" r:id="rId3"/>
  </p:sldMasterIdLst>
  <p:notesMasterIdLst>
    <p:notesMasterId r:id="rId18"/>
  </p:notesMasterIdLst>
  <p:sldIdLst>
    <p:sldId id="256" r:id="rId4"/>
    <p:sldId id="257" r:id="rId5"/>
    <p:sldId id="267" r:id="rId6"/>
    <p:sldId id="268" r:id="rId7"/>
    <p:sldId id="269" r:id="rId8"/>
    <p:sldId id="271" r:id="rId9"/>
    <p:sldId id="273" r:id="rId10"/>
    <p:sldId id="272" r:id="rId11"/>
    <p:sldId id="259" r:id="rId12"/>
    <p:sldId id="260" r:id="rId13"/>
    <p:sldId id="261" r:id="rId14"/>
    <p:sldId id="262" r:id="rId15"/>
    <p:sldId id="263" r:id="rId16"/>
    <p:sldId id="266" r:id="rId17"/>
  </p:sldIdLst>
  <p:sldSz cx="12188825" cy="6858000"/>
  <p:notesSz cx="9144000" cy="6858000"/>
  <p:embeddedFontLst>
    <p:embeddedFont>
      <p:font typeface="Avenir" panose="02000503020000020003" pitchFamily="2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00503000000020004" pitchFamily="2" charset="0"/>
      <p:regular r:id="rId25"/>
      <p:bold r:id="rId26"/>
      <p:italic r:id="rId27"/>
      <p:boldItalic r:id="rId28"/>
    </p:embeddedFont>
    <p:embeddedFont>
      <p:font typeface="Merriweather Sans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2CwRkHSVIUI3jcyXzbhSG08pT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ed Davidov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6"/>
    <p:restoredTop sz="94663"/>
  </p:normalViewPr>
  <p:slideViewPr>
    <p:cSldViewPr snapToGrid="0">
      <p:cViewPr varScale="1">
        <p:scale>
          <a:sx n="117" d="100"/>
          <a:sy n="117" d="100"/>
        </p:scale>
        <p:origin x="1456" y="176"/>
      </p:cViewPr>
      <p:guideLst>
        <p:guide orient="horz" pos="103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1" name="Google Shape;230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8" name="Google Shape;232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4" name="Google Shape;237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5" name="Google Shape;2375;p5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5" name="Google Shape;2405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4" name="Google Shape;2414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9847c378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6" name="Google Shape;2436;g9847c37803_0_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Ryan Slide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 bio - </a:t>
            </a:r>
            <a:endParaRPr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Jared leads Intuit’s Financial Readiness program aiming to empowering students to make smart money decisions and own their financial futures. As an Innovation Catalyst with deep expertise in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Jared serves as a Board Member for the Jump$tart Coalition, a committee member for the NY State Comptroller on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Finance, and has been tasked with designing the Congressional Award’s first ever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Program.”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Elaine bio - </a:t>
            </a:r>
            <a:endParaRPr/>
          </a:p>
        </p:txBody>
      </p:sp>
      <p:sp>
        <p:nvSpPr>
          <p:cNvPr id="2308" name="Google Shape;23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4" name="Google Shape;237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5" name="Google Shape;2375;p5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90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4" name="Google Shape;237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5" name="Google Shape;2375;p5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85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4" name="Google Shape;237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5" name="Google Shape;2375;p5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93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4" name="Google Shape;237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5" name="Google Shape;2375;p5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28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4" name="Google Shape;237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5" name="Google Shape;2375;p5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35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4" name="Google Shape;237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5" name="Google Shape;2375;p5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40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2" name="Google Shape;23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ue gradation">
  <p:cSld name="Title Slide - blue gradation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159" name="Google Shape;159;p1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60" name="Google Shape;160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61" name="Google Shape;161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" name="Google Shape;163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4" name="Google Shape;16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" name="Google Shape;166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7" name="Google Shape;16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" name="Google Shape;169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0" name="Google Shape;17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" name="Google Shape;172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" name="Google Shape;17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" name="Google Shape;175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" name="Google Shape;17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" name="Google Shape;178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9" name="Google Shape;17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" name="Google Shape;181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" name="Google Shape;187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" name="Google Shape;190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" name="Google Shape;19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3" name="Google Shape;193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5" name="Google Shape;195;p1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7" name="Google Shape;197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" name="Google Shape;199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0" name="Google Shape;20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" name="Google Shape;202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3" name="Google Shape;20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" name="Google Shape;205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6" name="Google Shape;20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" name="Google Shape;208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9" name="Google Shape;20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1" name="Google Shape;211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2" name="Google Shape;21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" name="Google Shape;214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5" name="Google Shape;21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" name="Google Shape;217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" name="Google Shape;21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" name="Google Shape;220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" name="Google Shape;22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" name="Google Shape;223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4" name="Google Shape;22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6" name="Google Shape;226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7" name="Google Shape;22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" name="Google Shape;229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1" name="Google Shape;231;p1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232" name="Google Shape;232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33" name="Google Shape;233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5" name="Google Shape;235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36" name="Google Shape;23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8" name="Google Shape;238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39" name="Google Shape;23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1" name="Google Shape;241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42" name="Google Shape;24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4" name="Google Shape;244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45" name="Google Shape;24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7" name="Google Shape;247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48" name="Google Shape;24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0" name="Google Shape;250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51" name="Google Shape;25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3" name="Google Shape;253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54" name="Google Shape;25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6" name="Google Shape;256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57" name="Google Shape;25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9" name="Google Shape;259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60" name="Google Shape;26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" name="Google Shape;26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62" name="Google Shape;262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63" name="Google Shape;26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" name="Google Shape;26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65" name="Google Shape;265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7" name="Google Shape;267;p1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68" name="Google Shape;268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69" name="Google Shape;269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1" name="Google Shape;271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72" name="Google Shape;27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4" name="Google Shape;274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75" name="Google Shape;27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7" name="Google Shape;277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78" name="Google Shape;27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0" name="Google Shape;280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81" name="Google Shape;28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3" name="Google Shape;283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84" name="Google Shape;28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6" name="Google Shape;286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87" name="Google Shape;28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9" name="Google Shape;289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90" name="Google Shape;29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2" name="Google Shape;292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93" name="Google Shape;29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5" name="Google Shape;295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96" name="Google Shape;29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8" name="Google Shape;298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99" name="Google Shape;29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01" name="Google Shape;301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03" name="Google Shape;30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Dk gray">
  <p:cSld name="Half mobile device on Dk gray">
    <p:bg>
      <p:bgPr>
        <a:solidFill>
          <a:srgbClr val="494A4E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51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0" name="Google Shape;780;p51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1" name="Google Shape;781;p51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lf mobile device on blue gradation">
  <p:cSld name="1_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52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5" name="Google Shape;785;p52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Google Shape;786;p52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blue gradation">
  <p:cSld name="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53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0" name="Google Shape;790;p53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1" name="Google Shape;791;p53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sktop product view - Dk gray">
  <p:cSld name="Desktop product view - Dk gray">
    <p:bg>
      <p:bgPr>
        <a:solidFill>
          <a:srgbClr val="494A4E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54"/>
          <p:cNvGrpSpPr/>
          <p:nvPr/>
        </p:nvGrpSpPr>
        <p:grpSpPr>
          <a:xfrm>
            <a:off x="1262348" y="1215334"/>
            <a:ext cx="9622813" cy="6472485"/>
            <a:chOff x="4411281" y="1353554"/>
            <a:chExt cx="7418141" cy="4989582"/>
          </a:xfrm>
        </p:grpSpPr>
        <p:sp>
          <p:nvSpPr>
            <p:cNvPr id="794" name="Google Shape;794;p54"/>
            <p:cNvSpPr/>
            <p:nvPr/>
          </p:nvSpPr>
          <p:spPr>
            <a:xfrm>
              <a:off x="4579747" y="1464765"/>
              <a:ext cx="7107900" cy="4456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5" name="Google Shape;795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11281" y="1353554"/>
              <a:ext cx="7418141" cy="498958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2700" dir="16200000" rotWithShape="0">
                <a:srgbClr val="000000">
                  <a:alpha val="29411"/>
                </a:srgbClr>
              </a:outerShdw>
            </a:effectLst>
          </p:spPr>
        </p:pic>
      </p:grpSp>
      <p:sp>
        <p:nvSpPr>
          <p:cNvPr id="796" name="Google Shape;796;p54"/>
          <p:cNvSpPr>
            <a:spLocks noGrp="1"/>
          </p:cNvSpPr>
          <p:nvPr>
            <p:ph type="pic" idx="2"/>
          </p:nvPr>
        </p:nvSpPr>
        <p:spPr>
          <a:xfrm>
            <a:off x="1512901" y="1562100"/>
            <a:ext cx="9130800" cy="56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7" name="Google Shape;797;p54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8" name="Google Shape;798;p54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54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4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ark Gray">
  <p:cSld name="Divider - Dark Gray">
    <p:bg>
      <p:bgPr>
        <a:solidFill>
          <a:srgbClr val="46484C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5"/>
          <p:cNvSpPr txBox="1">
            <a:spLocks noGrp="1"/>
          </p:cNvSpPr>
          <p:nvPr>
            <p:ph type="title"/>
          </p:nvPr>
        </p:nvSpPr>
        <p:spPr>
          <a:xfrm>
            <a:off x="506252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5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804" name="Google Shape;804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805" name="Google Shape;805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6" name="Google Shape;806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07" name="Google Shape;807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08" name="Google Shape;80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9" name="Google Shape;80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0" name="Google Shape;810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1" name="Google Shape;81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2" name="Google Shape;81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3" name="Google Shape;813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4" name="Google Shape;81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5" name="Google Shape;81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6" name="Google Shape;816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7" name="Google Shape;81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9" name="Google Shape;819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0" name="Google Shape;82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2" name="Google Shape;822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3" name="Google Shape;82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5" name="Google Shape;825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6" name="Google Shape;82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8" name="Google Shape;828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9" name="Google Shape;82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0" name="Google Shape;83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1" name="Google Shape;831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32" name="Google Shape;83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3" name="Google Shape;83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4" name="Google Shape;834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35" name="Google Shape;83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6" name="Google Shape;83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37" name="Google Shape;837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8" name="Google Shape;838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9" name="Google Shape;839;p5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840" name="Google Shape;840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841" name="Google Shape;841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3" name="Google Shape;843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44" name="Google Shape;84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5" name="Google Shape;84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6" name="Google Shape;846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47" name="Google Shape;84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9" name="Google Shape;849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0" name="Google Shape;85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1" name="Google Shape;85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2" name="Google Shape;852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3" name="Google Shape;85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4" name="Google Shape;85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5" name="Google Shape;855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6" name="Google Shape;85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8" name="Google Shape;858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9" name="Google Shape;85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1" name="Google Shape;861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2" name="Google Shape;86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4" name="Google Shape;864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5" name="Google Shape;86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6" name="Google Shape;86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7" name="Google Shape;867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8" name="Google Shape;86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0" name="Google Shape;870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71" name="Google Shape;87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2" name="Google Shape;87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73" name="Google Shape;873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4" name="Google Shape;874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75" name="Google Shape;875;p5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76" name="Google Shape;876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77" name="Google Shape;877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9" name="Google Shape;879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80" name="Google Shape;88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1" name="Google Shape;88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2" name="Google Shape;882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883" name="Google Shape;88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4" name="Google Shape;88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5" name="Google Shape;885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886" name="Google Shape;88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7" name="Google Shape;88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8" name="Google Shape;888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889" name="Google Shape;88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0" name="Google Shape;89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1" name="Google Shape;891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892" name="Google Shape;89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3" name="Google Shape;89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4" name="Google Shape;894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895" name="Google Shape;89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6" name="Google Shape;89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7" name="Google Shape;897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898" name="Google Shape;89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9" name="Google Shape;89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0" name="Google Shape;900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901" name="Google Shape;90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2" name="Google Shape;90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3" name="Google Shape;903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904" name="Google Shape;90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6" name="Google Shape;906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907" name="Google Shape;90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8" name="Google Shape;90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09" name="Google Shape;909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0" name="Google Shape;910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11" name="Google Shape;911;p5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912" name="Google Shape;912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913" name="Google Shape;913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15" name="Google Shape;915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916" name="Google Shape;91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7" name="Google Shape;91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18" name="Google Shape;918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919" name="Google Shape;91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0" name="Google Shape;92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1" name="Google Shape;921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922" name="Google Shape;92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3" name="Google Shape;92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4" name="Google Shape;924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925" name="Google Shape;92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6" name="Google Shape;92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7" name="Google Shape;927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928" name="Google Shape;92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9" name="Google Shape;92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0" name="Google Shape;930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931" name="Google Shape;93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3" name="Google Shape;933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934" name="Google Shape;93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5" name="Google Shape;93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6" name="Google Shape;936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937" name="Google Shape;93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8" name="Google Shape;93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9" name="Google Shape;939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940" name="Google Shape;94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42" name="Google Shape;942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943" name="Google Shape;94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45" name="Google Shape;945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6" name="Google Shape;946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Dk Gray">
  <p:cSld name="Title Slide - Dk Gray">
    <p:bg>
      <p:bgPr>
        <a:solidFill>
          <a:srgbClr val="45474B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6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9" name="Google Shape;949;p56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56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951" name="Google Shape;951;p5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952" name="Google Shape;952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53" name="Google Shape;953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4" name="Google Shape;954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5" name="Google Shape;955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6" name="Google Shape;95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7" name="Google Shape;95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8" name="Google Shape;958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9" name="Google Shape;95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0" name="Google Shape;96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1" name="Google Shape;961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2" name="Google Shape;96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3" name="Google Shape;96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4" name="Google Shape;964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5" name="Google Shape;96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6" name="Google Shape;96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7" name="Google Shape;967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8" name="Google Shape;96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9" name="Google Shape;96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0" name="Google Shape;970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1" name="Google Shape;97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2" name="Google Shape;97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3" name="Google Shape;973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4" name="Google Shape;97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5" name="Google Shape;97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6" name="Google Shape;976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7" name="Google Shape;97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8" name="Google Shape;97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9" name="Google Shape;979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80" name="Google Shape;98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1" name="Google Shape;98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82" name="Google Shape;982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83" name="Google Shape;98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4" name="Google Shape;98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85" name="Google Shape;985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6" name="Google Shape;986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87" name="Google Shape;987;p5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988" name="Google Shape;988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89" name="Google Shape;989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0" name="Google Shape;990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1" name="Google Shape;991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2" name="Google Shape;99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3" name="Google Shape;99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4" name="Google Shape;994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5" name="Google Shape;99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6" name="Google Shape;99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7" name="Google Shape;997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8" name="Google Shape;99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9" name="Google Shape;99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0" name="Google Shape;1000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1" name="Google Shape;100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2" name="Google Shape;100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3" name="Google Shape;1003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4" name="Google Shape;100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5" name="Google Shape;100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6" name="Google Shape;1006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7" name="Google Shape;100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9" name="Google Shape;1009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0" name="Google Shape;101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2" name="Google Shape;1012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3" name="Google Shape;101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5" name="Google Shape;1015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6" name="Google Shape;101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8" name="Google Shape;1018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9" name="Google Shape;101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0" name="Google Shape;102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21" name="Google Shape;1021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2" name="Google Shape;1022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23" name="Google Shape;1023;p5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024" name="Google Shape;1024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25" name="Google Shape;1025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6" name="Google Shape;1026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7" name="Google Shape;1027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28" name="Google Shape;102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9" name="Google Shape;102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0" name="Google Shape;1030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31" name="Google Shape;103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2" name="Google Shape;103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3" name="Google Shape;1033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34" name="Google Shape;103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5" name="Google Shape;103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6" name="Google Shape;1036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37" name="Google Shape;103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8" name="Google Shape;103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9" name="Google Shape;1039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40" name="Google Shape;104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2" name="Google Shape;1042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43" name="Google Shape;104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5" name="Google Shape;1045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46" name="Google Shape;104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7" name="Google Shape;104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8" name="Google Shape;1048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49" name="Google Shape;104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0" name="Google Shape;105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1" name="Google Shape;1051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52" name="Google Shape;105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3" name="Google Shape;105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4" name="Google Shape;1054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55" name="Google Shape;105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57" name="Google Shape;1057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8" name="Google Shape;1058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59" name="Google Shape;1059;p5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060" name="Google Shape;1060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61" name="Google Shape;1061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3" name="Google Shape;1063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64" name="Google Shape;106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6" name="Google Shape;1066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67" name="Google Shape;106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9" name="Google Shape;1069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70" name="Google Shape;107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1" name="Google Shape;107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2" name="Google Shape;1072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73" name="Google Shape;107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4" name="Google Shape;107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5" name="Google Shape;1075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76" name="Google Shape;107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7" name="Google Shape;107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8" name="Google Shape;1078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79" name="Google Shape;107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0" name="Google Shape;108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1" name="Google Shape;1081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82" name="Google Shape;108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3" name="Google Shape;108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4" name="Google Shape;1084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85" name="Google Shape;108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6" name="Google Shape;108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7" name="Google Shape;1087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88" name="Google Shape;108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9" name="Google Shape;108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90" name="Google Shape;1090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91" name="Google Shape;109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93" name="Google Shape;1093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4" name="Google Shape;1094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095" name="Google Shape;109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Lt Blue with Eyebrow">
  <p:cSld name="Divider- Lt Blue with Eyebrow">
    <p:bg>
      <p:bgPr>
        <a:solidFill>
          <a:srgbClr val="1EBBF9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7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57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99" name="Google Shape;1099;p5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100" name="Google Shape;1100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101" name="Google Shape;1101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2" name="Google Shape;1102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3" name="Google Shape;1103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4" name="Google Shape;110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5" name="Google Shape;110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6" name="Google Shape;1106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7" name="Google Shape;110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8" name="Google Shape;110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9" name="Google Shape;1109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0" name="Google Shape;111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2" name="Google Shape;1112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3" name="Google Shape;111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5" name="Google Shape;1115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6" name="Google Shape;111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7" name="Google Shape;111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8" name="Google Shape;1118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9" name="Google Shape;111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0" name="Google Shape;112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1" name="Google Shape;1121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2" name="Google Shape;112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3" name="Google Shape;112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4" name="Google Shape;1124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5" name="Google Shape;112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6" name="Google Shape;112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7" name="Google Shape;1127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8" name="Google Shape;112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9" name="Google Shape;112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30" name="Google Shape;1130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31" name="Google Shape;113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2" name="Google Shape;113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33" name="Google Shape;1133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4" name="Google Shape;1134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35" name="Google Shape;1135;p5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136" name="Google Shape;1136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137" name="Google Shape;1137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8" name="Google Shape;1138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39" name="Google Shape;1139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0" name="Google Shape;114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1" name="Google Shape;114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2" name="Google Shape;1142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3" name="Google Shape;114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4" name="Google Shape;114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5" name="Google Shape;1145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6" name="Google Shape;114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7" name="Google Shape;114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8" name="Google Shape;1148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9" name="Google Shape;114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0" name="Google Shape;115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1" name="Google Shape;1151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2" name="Google Shape;115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3" name="Google Shape;115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4" name="Google Shape;1154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5" name="Google Shape;115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6" name="Google Shape;115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7" name="Google Shape;1157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8" name="Google Shape;115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0" name="Google Shape;1160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1" name="Google Shape;116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3" name="Google Shape;1163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4" name="Google Shape;116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6" name="Google Shape;1166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7" name="Google Shape;116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69" name="Google Shape;1169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0" name="Google Shape;1170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1" name="Google Shape;1171;p5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172" name="Google Shape;1172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173" name="Google Shape;1173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5" name="Google Shape;1175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176" name="Google Shape;117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8" name="Google Shape;1178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179" name="Google Shape;117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1" name="Google Shape;1181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182" name="Google Shape;118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4" name="Google Shape;1184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185" name="Google Shape;118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6" name="Google Shape;118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7" name="Google Shape;1187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188" name="Google Shape;118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0" name="Google Shape;1190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191" name="Google Shape;119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3" name="Google Shape;1193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194" name="Google Shape;119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6" name="Google Shape;1196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197" name="Google Shape;119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9" name="Google Shape;1199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200" name="Google Shape;120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02" name="Google Shape;1202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03" name="Google Shape;120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05" name="Google Shape;1205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6" name="Google Shape;1206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07" name="Google Shape;1207;p5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8" name="Google Shape;1208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09" name="Google Shape;1209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0" name="Google Shape;1210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1" name="Google Shape;1211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12" name="Google Shape;121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3" name="Google Shape;121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4" name="Google Shape;1214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15" name="Google Shape;121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6" name="Google Shape;121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7" name="Google Shape;1217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218" name="Google Shape;121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9" name="Google Shape;121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0" name="Google Shape;1220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221" name="Google Shape;122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2" name="Google Shape;122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3" name="Google Shape;1223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224" name="Google Shape;122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5" name="Google Shape;122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6" name="Google Shape;1226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227" name="Google Shape;122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8" name="Google Shape;122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9" name="Google Shape;1229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230" name="Google Shape;123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1" name="Google Shape;123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2" name="Google Shape;1232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233" name="Google Shape;123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4" name="Google Shape;123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5" name="Google Shape;1235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236" name="Google Shape;123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7" name="Google Shape;123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8" name="Google Shape;1238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39" name="Google Shape;123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0" name="Google Shape;124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41" name="Google Shape;1241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2" name="Google Shape;1242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LAY VIDEO placeholder">
  <p:cSld name="PLAY VIDEO placeholder">
    <p:bg>
      <p:bgPr>
        <a:solidFill>
          <a:srgbClr val="000000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58"/>
          <p:cNvPicPr preferRelativeResize="0"/>
          <p:nvPr/>
        </p:nvPicPr>
        <p:blipFill rotWithShape="1">
          <a:blip r:embed="rId2">
            <a:alphaModFix amt="57000"/>
          </a:blip>
          <a:srcRect/>
          <a:stretch/>
        </p:blipFill>
        <p:spPr>
          <a:xfrm>
            <a:off x="5050429" y="2117003"/>
            <a:ext cx="2334127" cy="23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5" name="Google Shape;1245;p5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46" name="Google Shape;1246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47" name="Google Shape;1247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8" name="Google Shape;1248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9" name="Google Shape;1249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0" name="Google Shape;125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1" name="Google Shape;125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2" name="Google Shape;1252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3" name="Google Shape;125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4" name="Google Shape;125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5" name="Google Shape;1255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6" name="Google Shape;125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7" name="Google Shape;125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8" name="Google Shape;1258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9" name="Google Shape;125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0" name="Google Shape;126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1" name="Google Shape;1261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2" name="Google Shape;126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4" name="Google Shape;1264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5" name="Google Shape;126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7" name="Google Shape;1267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8" name="Google Shape;126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0" name="Google Shape;1270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1" name="Google Shape;127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3" name="Google Shape;1273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4" name="Google Shape;127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5" name="Google Shape;127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6" name="Google Shape;1276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7" name="Google Shape;127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8" name="Google Shape;127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9" name="Google Shape;1279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0" name="Google Shape;1280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81" name="Google Shape;1281;p5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282" name="Google Shape;1282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83" name="Google Shape;1283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4" name="Google Shape;1284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5" name="Google Shape;1285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6" name="Google Shape;128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7" name="Google Shape;128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8" name="Google Shape;1288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9" name="Google Shape;128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0" name="Google Shape;129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1" name="Google Shape;1291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2" name="Google Shape;129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3" name="Google Shape;129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4" name="Google Shape;1294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5" name="Google Shape;129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6" name="Google Shape;129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7" name="Google Shape;1297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8" name="Google Shape;129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9" name="Google Shape;129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0" name="Google Shape;1300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1" name="Google Shape;130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2" name="Google Shape;130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3" name="Google Shape;1303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4" name="Google Shape;130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5" name="Google Shape;130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6" name="Google Shape;1306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7" name="Google Shape;130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8" name="Google Shape;130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9" name="Google Shape;1309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0" name="Google Shape;131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1" name="Google Shape;131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12" name="Google Shape;1312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3" name="Google Shape;131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4" name="Google Shape;131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15" name="Google Shape;1315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6" name="Google Shape;1316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17" name="Google Shape;1317;p5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318" name="Google Shape;1318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19" name="Google Shape;1319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0" name="Google Shape;1320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1" name="Google Shape;1321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22" name="Google Shape;132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3" name="Google Shape;132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4" name="Google Shape;1324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25" name="Google Shape;132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6" name="Google Shape;132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7" name="Google Shape;1327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28" name="Google Shape;132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9" name="Google Shape;132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0" name="Google Shape;1330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1" name="Google Shape;133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3" name="Google Shape;1333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34" name="Google Shape;133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5" name="Google Shape;133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6" name="Google Shape;1336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37" name="Google Shape;133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8" name="Google Shape;133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9" name="Google Shape;1339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40" name="Google Shape;134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1" name="Google Shape;134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2" name="Google Shape;1342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43" name="Google Shape;134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4" name="Google Shape;134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5" name="Google Shape;1345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46" name="Google Shape;134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7" name="Google Shape;134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8" name="Google Shape;1348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49" name="Google Shape;134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0" name="Google Shape;135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51" name="Google Shape;1351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2" name="Google Shape;1352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53" name="Google Shape;1353;p5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354" name="Google Shape;1354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55" name="Google Shape;1355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6" name="Google Shape;1356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7" name="Google Shape;1357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58" name="Google Shape;135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9" name="Google Shape;135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0" name="Google Shape;1360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61" name="Google Shape;136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2" name="Google Shape;136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3" name="Google Shape;1363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64" name="Google Shape;136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5" name="Google Shape;136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6" name="Google Shape;1366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67" name="Google Shape;136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8" name="Google Shape;136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9" name="Google Shape;1369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70" name="Google Shape;137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1" name="Google Shape;137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2" name="Google Shape;1372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73" name="Google Shape;137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4" name="Google Shape;137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5" name="Google Shape;1375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76" name="Google Shape;137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7" name="Google Shape;137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8" name="Google Shape;1378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79" name="Google Shape;137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1" name="Google Shape;1381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82" name="Google Shape;138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3" name="Google Shape;138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4" name="Google Shape;1384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85" name="Google Shape;138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6" name="Google Shape;138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87" name="Google Shape;1387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8" name="Google Shape;1388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blue gradation">
  <p:cSld name="Full mobile device on blue gradation">
    <p:bg>
      <p:bgPr>
        <a:gradFill>
          <a:gsLst>
            <a:gs pos="0">
              <a:srgbClr val="005993"/>
            </a:gs>
            <a:gs pos="35000">
              <a:srgbClr val="0377A8"/>
            </a:gs>
            <a:gs pos="75000">
              <a:srgbClr val="09CADF"/>
            </a:gs>
            <a:gs pos="100000">
              <a:srgbClr val="00DDDF"/>
            </a:gs>
          </a:gsLst>
          <a:lin ang="3600008" scaled="0"/>
        </a:gradFill>
        <a:effectLst/>
      </p:bgPr>
    </p:bg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59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2" name="Google Shape;1392;p59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3" name="Google Shape;1393;p59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">
  <p:cSld name="3-Column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0"/>
          <p:cNvSpPr txBox="1">
            <a:spLocks noGrp="1"/>
          </p:cNvSpPr>
          <p:nvPr>
            <p:ph type="body" idx="1"/>
          </p:nvPr>
        </p:nvSpPr>
        <p:spPr>
          <a:xfrm>
            <a:off x="7756275" y="1810751"/>
            <a:ext cx="39609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6" name="Google Shape;1546;p20"/>
          <p:cNvSpPr txBox="1">
            <a:spLocks noGrp="1"/>
          </p:cNvSpPr>
          <p:nvPr>
            <p:ph type="body" idx="2"/>
          </p:nvPr>
        </p:nvSpPr>
        <p:spPr>
          <a:xfrm>
            <a:off x="3888752" y="1810751"/>
            <a:ext cx="42690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7" name="Google Shape;1547;p20"/>
          <p:cNvSpPr txBox="1">
            <a:spLocks noGrp="1"/>
          </p:cNvSpPr>
          <p:nvPr>
            <p:ph type="body" idx="3"/>
          </p:nvPr>
        </p:nvSpPr>
        <p:spPr>
          <a:xfrm>
            <a:off x="517300" y="1810751"/>
            <a:ext cx="40881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8" name="Google Shape;1548;p20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2999" i="0" u="none" strike="noStrike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 for Q&amp;A Slido and Big Statement">
  <p:cSld name="Alt for Q&amp;A Slido and Big Statement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306" name="Google Shape;306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07" name="Google Shape;307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9" name="Google Shape;309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0" name="Google Shape;31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2" name="Google Shape;312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3" name="Google Shape;31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5" name="Google Shape;315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6" name="Google Shape;31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8" name="Google Shape;318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9" name="Google Shape;31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1" name="Google Shape;321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2" name="Google Shape;32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4" name="Google Shape;324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5" name="Google Shape;32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7" name="Google Shape;327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8" name="Google Shape;32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0" name="Google Shape;330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1" name="Google Shape;33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3" name="Google Shape;333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4" name="Google Shape;33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6" name="Google Shape;336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7" name="Google Shape;33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39" name="Google Shape;339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1" name="Google Shape;341;p2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342" name="Google Shape;342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43" name="Google Shape;343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5" name="Google Shape;345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6" name="Google Shape;34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8" name="Google Shape;348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9" name="Google Shape;34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1" name="Google Shape;351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2" name="Google Shape;35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4" name="Google Shape;354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5" name="Google Shape;35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7" name="Google Shape;357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8" name="Google Shape;35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0" name="Google Shape;360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1" name="Google Shape;36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3" name="Google Shape;363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4" name="Google Shape;36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6" name="Google Shape;366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7" name="Google Shape;36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9" name="Google Shape;369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0" name="Google Shape;37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72" name="Google Shape;372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3" name="Google Shape;37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75" name="Google Shape;375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6" name="Google Shape;376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7" name="Google Shape;377;p2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378" name="Google Shape;378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379" name="Google Shape;379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1" name="Google Shape;381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382" name="Google Shape;38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4" name="Google Shape;384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385" name="Google Shape;38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7" name="Google Shape;387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388" name="Google Shape;38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0" name="Google Shape;390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391" name="Google Shape;39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3" name="Google Shape;393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394" name="Google Shape;39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6" name="Google Shape;396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397" name="Google Shape;39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9" name="Google Shape;399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00" name="Google Shape;40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2" name="Google Shape;402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03" name="Google Shape;40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5" name="Google Shape;405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06" name="Google Shape;40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8" name="Google Shape;408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09" name="Google Shape;40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11" name="Google Shape;411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3" name="Google Shape;413;p2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414" name="Google Shape;414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415" name="Google Shape;415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17" name="Google Shape;417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418" name="Google Shape;41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0" name="Google Shape;420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421" name="Google Shape;42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3" name="Google Shape;423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424" name="Google Shape;42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6" name="Google Shape;426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427" name="Google Shape;42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9" name="Google Shape;429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430" name="Google Shape;43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2" name="Google Shape;432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433" name="Google Shape;43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5" name="Google Shape;435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36" name="Google Shape;43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8" name="Google Shape;438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39" name="Google Shape;43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1" name="Google Shape;441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42" name="Google Shape;44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4" name="Google Shape;444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45" name="Google Shape;44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47" name="Google Shape;447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8" name="Google Shape;448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9" name="Google Shape;449;p25"/>
          <p:cNvSpPr txBox="1">
            <a:spLocks noGrp="1"/>
          </p:cNvSpPr>
          <p:nvPr>
            <p:ph type="title"/>
          </p:nvPr>
        </p:nvSpPr>
        <p:spPr>
          <a:xfrm>
            <a:off x="505402" y="1972099"/>
            <a:ext cx="92373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Google Shape;1550;p21" descr="nacce-arrow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75323" y="2342019"/>
            <a:ext cx="2578638" cy="14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21"/>
          <p:cNvSpPr txBox="1">
            <a:spLocks noGrp="1"/>
          </p:cNvSpPr>
          <p:nvPr>
            <p:ph type="ctrTitle"/>
          </p:nvPr>
        </p:nvSpPr>
        <p:spPr>
          <a:xfrm>
            <a:off x="1057999" y="1112212"/>
            <a:ext cx="103605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7218C"/>
              </a:buClr>
              <a:buSzPts val="5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21"/>
          <p:cNvSpPr txBox="1">
            <a:spLocks noGrp="1"/>
          </p:cNvSpPr>
          <p:nvPr>
            <p:ph type="subTitle" idx="1"/>
          </p:nvPr>
        </p:nvSpPr>
        <p:spPr>
          <a:xfrm>
            <a:off x="1828324" y="2682700"/>
            <a:ext cx="85323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5000"/>
              </a:lnSpc>
              <a:spcBef>
                <a:spcPts val="500"/>
              </a:spcBef>
              <a:spcAft>
                <a:spcPts val="40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3" name="Google Shape;1553;p21"/>
          <p:cNvSpPr txBox="1">
            <a:spLocks noGrp="1"/>
          </p:cNvSpPr>
          <p:nvPr>
            <p:ph type="dt" idx="10"/>
          </p:nvPr>
        </p:nvSpPr>
        <p:spPr>
          <a:xfrm>
            <a:off x="609441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4" name="Google Shape;1554;p21"/>
          <p:cNvSpPr txBox="1">
            <a:spLocks noGrp="1"/>
          </p:cNvSpPr>
          <p:nvPr>
            <p:ph type="sldNum" idx="12"/>
          </p:nvPr>
        </p:nvSpPr>
        <p:spPr>
          <a:xfrm>
            <a:off x="8735325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2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7" name="Google Shape;1557;p22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558" name="Google Shape;1558;p2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59" name="Google Shape;1559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0" name="Google Shape;1560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1" name="Google Shape;1561;p2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2" name="Google Shape;156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3" name="Google Shape;156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4" name="Google Shape;1564;p2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5" name="Google Shape;156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6" name="Google Shape;156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7" name="Google Shape;1567;p2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8" name="Google Shape;156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9" name="Google Shape;156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0" name="Google Shape;1570;p2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1" name="Google Shape;157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2" name="Google Shape;157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3" name="Google Shape;1573;p2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4" name="Google Shape;157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5" name="Google Shape;157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6" name="Google Shape;1576;p2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7" name="Google Shape;157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8" name="Google Shape;157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9" name="Google Shape;1579;p2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0" name="Google Shape;158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1" name="Google Shape;158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2" name="Google Shape;1582;p2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3" name="Google Shape;158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4" name="Google Shape;158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5" name="Google Shape;1585;p2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6" name="Google Shape;158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7" name="Google Shape;158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8" name="Google Shape;1588;p2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9" name="Google Shape;158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0" name="Google Shape;159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91" name="Google Shape;1591;p2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2" name="Google Shape;1592;p2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93" name="Google Shape;1593;p22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594" name="Google Shape;1594;p2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95" name="Google Shape;1595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6" name="Google Shape;1596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97" name="Google Shape;1597;p2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98" name="Google Shape;159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9" name="Google Shape;159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0" name="Google Shape;1600;p2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1" name="Google Shape;160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2" name="Google Shape;160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3" name="Google Shape;1603;p2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4" name="Google Shape;160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5" name="Google Shape;160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6" name="Google Shape;1606;p2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7" name="Google Shape;160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8" name="Google Shape;160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9" name="Google Shape;1609;p2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0" name="Google Shape;161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1" name="Google Shape;161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2" name="Google Shape;1612;p2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3" name="Google Shape;161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4" name="Google Shape;161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5" name="Google Shape;1615;p2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6" name="Google Shape;161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7" name="Google Shape;161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8" name="Google Shape;1618;p2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9" name="Google Shape;161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0" name="Google Shape;162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1" name="Google Shape;1621;p2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22" name="Google Shape;162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3" name="Google Shape;162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4" name="Google Shape;1624;p2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25" name="Google Shape;162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6" name="Google Shape;162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27" name="Google Shape;1627;p2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8" name="Google Shape;1628;p2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29" name="Google Shape;1629;p22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630" name="Google Shape;1630;p2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631" name="Google Shape;1631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2" name="Google Shape;1632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3" name="Google Shape;1633;p2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634" name="Google Shape;163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5" name="Google Shape;163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6" name="Google Shape;1636;p2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637" name="Google Shape;163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8" name="Google Shape;163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9" name="Google Shape;1639;p2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640" name="Google Shape;164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1" name="Google Shape;164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2" name="Google Shape;1642;p2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643" name="Google Shape;164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4" name="Google Shape;164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5" name="Google Shape;1645;p2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646" name="Google Shape;164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7" name="Google Shape;164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8" name="Google Shape;1648;p2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649" name="Google Shape;164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0" name="Google Shape;165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1" name="Google Shape;1651;p2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652" name="Google Shape;165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3" name="Google Shape;165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4" name="Google Shape;1654;p2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655" name="Google Shape;165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6" name="Google Shape;165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7" name="Google Shape;1657;p2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658" name="Google Shape;165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9" name="Google Shape;165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0" name="Google Shape;1660;p2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661" name="Google Shape;166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2" name="Google Shape;166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63" name="Google Shape;1663;p2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4" name="Google Shape;1664;p2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65" name="Google Shape;1665;p22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666" name="Google Shape;1666;p2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667" name="Google Shape;1667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8" name="Google Shape;1668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9" name="Google Shape;1669;p2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670" name="Google Shape;167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1" name="Google Shape;167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2" name="Google Shape;1672;p2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673" name="Google Shape;167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4" name="Google Shape;167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5" name="Google Shape;1675;p2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676" name="Google Shape;167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7" name="Google Shape;167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8" name="Google Shape;1678;p2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679" name="Google Shape;167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0" name="Google Shape;168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1" name="Google Shape;1681;p2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682" name="Google Shape;168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3" name="Google Shape;168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4" name="Google Shape;1684;p2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685" name="Google Shape;168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6" name="Google Shape;168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7" name="Google Shape;1687;p2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688" name="Google Shape;168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9" name="Google Shape;168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0" name="Google Shape;1690;p2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691" name="Google Shape;169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2" name="Google Shape;169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3" name="Google Shape;1693;p2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694" name="Google Shape;169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5" name="Google Shape;169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6" name="Google Shape;1696;p2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697" name="Google Shape;169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8" name="Google Shape;169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99" name="Google Shape;1699;p2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0" name="Google Shape;1700;p2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6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98"/>
              <a:buFont typeface="Arial"/>
              <a:buNone/>
              <a:defRPr sz="2298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3" name="Google Shape;1703;p26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6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705" name="Google Shape;17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630" y="455178"/>
            <a:ext cx="4543862" cy="603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6" name="Google Shape;1706;p2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707" name="Google Shape;1707;p2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08" name="Google Shape;1708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9" name="Google Shape;1709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0" name="Google Shape;1710;p2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1" name="Google Shape;171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2" name="Google Shape;171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3" name="Google Shape;1713;p2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4" name="Google Shape;171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5" name="Google Shape;171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6" name="Google Shape;1716;p2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7" name="Google Shape;171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8" name="Google Shape;171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9" name="Google Shape;1719;p2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0" name="Google Shape;172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1" name="Google Shape;172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2" name="Google Shape;1722;p2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3" name="Google Shape;172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4" name="Google Shape;172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5" name="Google Shape;1725;p2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6" name="Google Shape;172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7" name="Google Shape;172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8" name="Google Shape;1728;p2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9" name="Google Shape;172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0" name="Google Shape;173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1" name="Google Shape;1731;p2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2" name="Google Shape;173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3" name="Google Shape;173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4" name="Google Shape;1734;p2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5" name="Google Shape;173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6" name="Google Shape;173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7" name="Google Shape;1737;p2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8" name="Google Shape;173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9" name="Google Shape;173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40" name="Google Shape;1740;p2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1" name="Google Shape;1741;p2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42" name="Google Shape;1742;p2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743" name="Google Shape;1743;p2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44" name="Google Shape;1744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5" name="Google Shape;1745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6" name="Google Shape;1746;p2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47" name="Google Shape;174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8" name="Google Shape;174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9" name="Google Shape;1749;p2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0" name="Google Shape;175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1" name="Google Shape;175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2" name="Google Shape;1752;p2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3" name="Google Shape;175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4" name="Google Shape;175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5" name="Google Shape;1755;p2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6" name="Google Shape;175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7" name="Google Shape;175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8" name="Google Shape;1758;p2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9" name="Google Shape;175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0" name="Google Shape;176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1" name="Google Shape;1761;p2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2" name="Google Shape;176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3" name="Google Shape;176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4" name="Google Shape;1764;p2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5" name="Google Shape;176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6" name="Google Shape;176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7" name="Google Shape;1767;p2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8" name="Google Shape;176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9" name="Google Shape;176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0" name="Google Shape;1770;p2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71" name="Google Shape;177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2" name="Google Shape;177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3" name="Google Shape;1773;p2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74" name="Google Shape;177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5" name="Google Shape;177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76" name="Google Shape;1776;p2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7" name="Google Shape;1777;p2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78" name="Google Shape;1778;p2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779" name="Google Shape;1779;p2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780" name="Google Shape;1780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1" name="Google Shape;1781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2" name="Google Shape;1782;p2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783" name="Google Shape;178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4" name="Google Shape;178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5" name="Google Shape;1785;p2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786" name="Google Shape;178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7" name="Google Shape;178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8" name="Google Shape;1788;p2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789" name="Google Shape;178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0" name="Google Shape;179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1" name="Google Shape;1791;p2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792" name="Google Shape;179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3" name="Google Shape;179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4" name="Google Shape;1794;p2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795" name="Google Shape;179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6" name="Google Shape;179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7" name="Google Shape;1797;p2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798" name="Google Shape;179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9" name="Google Shape;179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0" name="Google Shape;1800;p2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801" name="Google Shape;180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2" name="Google Shape;180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3" name="Google Shape;1803;p2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804" name="Google Shape;180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5" name="Google Shape;180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6" name="Google Shape;1806;p2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807" name="Google Shape;180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8" name="Google Shape;180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9" name="Google Shape;1809;p2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810" name="Google Shape;181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1" name="Google Shape;181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12" name="Google Shape;1812;p2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3" name="Google Shape;1813;p2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14" name="Google Shape;1814;p2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815" name="Google Shape;1815;p2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816" name="Google Shape;1816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7" name="Google Shape;1817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8" name="Google Shape;1818;p2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819" name="Google Shape;181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0" name="Google Shape;182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1" name="Google Shape;1821;p2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822" name="Google Shape;182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3" name="Google Shape;182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4" name="Google Shape;1824;p2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825" name="Google Shape;182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6" name="Google Shape;182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7" name="Google Shape;1827;p2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828" name="Google Shape;182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9" name="Google Shape;182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0" name="Google Shape;1830;p2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831" name="Google Shape;183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2" name="Google Shape;183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3" name="Google Shape;1833;p2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834" name="Google Shape;183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5" name="Google Shape;183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6" name="Google Shape;1836;p2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837" name="Google Shape;183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8" name="Google Shape;183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9" name="Google Shape;1839;p2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840" name="Google Shape;184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1" name="Google Shape;184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2" name="Google Shape;1842;p2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843" name="Google Shape;184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4" name="Google Shape;184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5" name="Google Shape;1845;p2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846" name="Google Shape;184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7" name="Google Shape;184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48" name="Google Shape;1848;p2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9" name="Google Shape;1849;p2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itle">
  <p:cSld name="Blank slide with title"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2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subtitle">
  <p:cSld name="Blank slide with subtitle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29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5" name="Google Shape;1855;p2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">
  <p:cSld name="1-Column with subtitle "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0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8" name="Google Shape;1858;p3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30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and bang box">
  <p:cSld name="1-Column with subtitle and bang box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1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2" name="Google Shape;1862;p3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31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4" name="Google Shape;1864;p31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1905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1"/>
          <p:cNvSpPr txBox="1">
            <a:spLocks noGrp="1"/>
          </p:cNvSpPr>
          <p:nvPr>
            <p:ph type="body" idx="3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with subtitle ">
  <p:cSld name="2-Column with subtitle "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32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8" name="Google Shape;1868;p32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5271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9" name="Google Shape;1869;p32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0" name="Google Shape;1870;p3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arrow">
  <p:cSld name="2-Column arrow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2" name="Google Shape;18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783" y="1193384"/>
            <a:ext cx="1767028" cy="52455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33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4" name="Google Shape;1874;p33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35727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5" name="Google Shape;1875;p3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33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Dark Gray with Eyebrow">
  <p:cSld name="Divider- Dark Gray with Eyebrow">
    <p:bg>
      <p:bgPr>
        <a:solidFill>
          <a:srgbClr val="45474B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4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53" name="Google Shape;453;p44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454" name="Google Shape;454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55" name="Google Shape;455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6" name="Google Shape;456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7" name="Google Shape;457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58" name="Google Shape;45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9" name="Google Shape;45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0" name="Google Shape;460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1" name="Google Shape;46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2" name="Google Shape;46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3" name="Google Shape;463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4" name="Google Shape;46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6" name="Google Shape;466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7" name="Google Shape;46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9" name="Google Shape;469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0" name="Google Shape;47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1" name="Google Shape;47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2" name="Google Shape;472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3" name="Google Shape;47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5" name="Google Shape;475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6" name="Google Shape;47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7" name="Google Shape;47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8" name="Google Shape;478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9" name="Google Shape;47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0" name="Google Shape;48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1" name="Google Shape;481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2" name="Google Shape;48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3" name="Google Shape;48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4" name="Google Shape;484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5" name="Google Shape;48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6" name="Google Shape;48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7" name="Google Shape;487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8" name="Google Shape;488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9" name="Google Shape;489;p44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90" name="Google Shape;490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1" name="Google Shape;491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2" name="Google Shape;492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3" name="Google Shape;493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4" name="Google Shape;49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6" name="Google Shape;496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7" name="Google Shape;49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8" name="Google Shape;49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9" name="Google Shape;499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0" name="Google Shape;50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1" name="Google Shape;50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2" name="Google Shape;502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3" name="Google Shape;50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4" name="Google Shape;50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5" name="Google Shape;505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6" name="Google Shape;50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8" name="Google Shape;508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9" name="Google Shape;50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0" name="Google Shape;51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1" name="Google Shape;511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2" name="Google Shape;51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4" name="Google Shape;514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5" name="Google Shape;51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6" name="Google Shape;51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7" name="Google Shape;517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8" name="Google Shape;51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9" name="Google Shape;51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0" name="Google Shape;520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1" name="Google Shape;52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2" name="Google Shape;52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23" name="Google Shape;523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25" name="Google Shape;525;p44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526" name="Google Shape;526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527" name="Google Shape;527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8" name="Google Shape;528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9" name="Google Shape;529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530" name="Google Shape;53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1" name="Google Shape;53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2" name="Google Shape;532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533" name="Google Shape;53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4" name="Google Shape;53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5" name="Google Shape;535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536" name="Google Shape;53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7" name="Google Shape;53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8" name="Google Shape;538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539" name="Google Shape;53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0" name="Google Shape;54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1" name="Google Shape;541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542" name="Google Shape;54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3" name="Google Shape;54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4" name="Google Shape;544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545" name="Google Shape;54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6" name="Google Shape;54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7" name="Google Shape;547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548" name="Google Shape;54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9" name="Google Shape;54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0" name="Google Shape;550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551" name="Google Shape;55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3" name="Google Shape;553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554" name="Google Shape;55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5" name="Google Shape;55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6" name="Google Shape;556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557" name="Google Shape;55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59" name="Google Shape;559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1" name="Google Shape;561;p44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562" name="Google Shape;562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563" name="Google Shape;563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4" name="Google Shape;564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5" name="Google Shape;565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566" name="Google Shape;56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7" name="Google Shape;56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8" name="Google Shape;568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569" name="Google Shape;56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0" name="Google Shape;57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1" name="Google Shape;571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572" name="Google Shape;57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4" name="Google Shape;574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575" name="Google Shape;57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6" name="Google Shape;57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7" name="Google Shape;577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578" name="Google Shape;57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9" name="Google Shape;57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0" name="Google Shape;580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581" name="Google Shape;58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2" name="Google Shape;58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3" name="Google Shape;583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584" name="Google Shape;58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5" name="Google Shape;58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6" name="Google Shape;586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587" name="Google Shape;58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8" name="Google Shape;58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9" name="Google Shape;589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590" name="Google Shape;59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1" name="Google Shape;59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92" name="Google Shape;592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593" name="Google Shape;59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4" name="Google Shape;59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95" name="Google Shape;595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6" name="Google Shape;596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with subtitle ">
  <p:cSld name="3-Column with subtitle 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34"/>
          <p:cNvSpPr txBox="1">
            <a:spLocks noGrp="1"/>
          </p:cNvSpPr>
          <p:nvPr>
            <p:ph type="body" idx="1"/>
          </p:nvPr>
        </p:nvSpPr>
        <p:spPr>
          <a:xfrm>
            <a:off x="8366266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34"/>
          <p:cNvSpPr txBox="1">
            <a:spLocks noGrp="1"/>
          </p:cNvSpPr>
          <p:nvPr>
            <p:ph type="body" idx="2"/>
          </p:nvPr>
        </p:nvSpPr>
        <p:spPr>
          <a:xfrm>
            <a:off x="4441125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34"/>
          <p:cNvSpPr txBox="1">
            <a:spLocks noGrp="1"/>
          </p:cNvSpPr>
          <p:nvPr>
            <p:ph type="body" idx="3"/>
          </p:nvPr>
        </p:nvSpPr>
        <p:spPr>
          <a:xfrm>
            <a:off x="515983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81" name="Google Shape;1881;p34"/>
          <p:cNvCxnSpPr/>
          <p:nvPr/>
        </p:nvCxnSpPr>
        <p:spPr>
          <a:xfrm>
            <a:off x="410173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2" name="Google Shape;1882;p34"/>
          <p:cNvCxnSpPr/>
          <p:nvPr/>
        </p:nvCxnSpPr>
        <p:spPr>
          <a:xfrm>
            <a:off x="8042366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3" name="Google Shape;1883;p34"/>
          <p:cNvSpPr txBox="1">
            <a:spLocks noGrp="1"/>
          </p:cNvSpPr>
          <p:nvPr>
            <p:ph type="body" idx="4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4" name="Google Shape;1884;p34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">
  <p:cSld name="Big statement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5"/>
          <p:cNvSpPr txBox="1">
            <a:spLocks noGrp="1"/>
          </p:cNvSpPr>
          <p:nvPr>
            <p:ph type="body" idx="1"/>
          </p:nvPr>
        </p:nvSpPr>
        <p:spPr>
          <a:xfrm>
            <a:off x="569913" y="838200"/>
            <a:ext cx="11049000" cy="5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2949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s x 3">
  <p:cSld name="Quotes x 3"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36"/>
          <p:cNvSpPr txBox="1">
            <a:spLocks noGrp="1"/>
          </p:cNvSpPr>
          <p:nvPr>
            <p:ph type="body" idx="1"/>
          </p:nvPr>
        </p:nvSpPr>
        <p:spPr>
          <a:xfrm>
            <a:off x="605471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36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90" name="Google Shape;1890;p3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3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6"/>
          <p:cNvSpPr>
            <a:spLocks noGrp="1"/>
          </p:cNvSpPr>
          <p:nvPr>
            <p:ph type="pic" idx="2"/>
          </p:nvPr>
        </p:nvSpPr>
        <p:spPr>
          <a:xfrm>
            <a:off x="441811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4" name="Google Shape;1894;p36"/>
          <p:cNvSpPr>
            <a:spLocks noGrp="1"/>
          </p:cNvSpPr>
          <p:nvPr>
            <p:ph type="pic" idx="3"/>
          </p:nvPr>
        </p:nvSpPr>
        <p:spPr>
          <a:xfrm>
            <a:off x="62107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5" name="Google Shape;1895;p36"/>
          <p:cNvSpPr>
            <a:spLocks noGrp="1"/>
          </p:cNvSpPr>
          <p:nvPr>
            <p:ph type="pic" idx="4"/>
          </p:nvPr>
        </p:nvSpPr>
        <p:spPr>
          <a:xfrm>
            <a:off x="8201622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6" name="Google Shape;1896;p36"/>
          <p:cNvSpPr txBox="1">
            <a:spLocks noGrp="1"/>
          </p:cNvSpPr>
          <p:nvPr>
            <p:ph type="body" idx="5"/>
          </p:nvPr>
        </p:nvSpPr>
        <p:spPr>
          <a:xfrm>
            <a:off x="4367104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36"/>
          <p:cNvSpPr txBox="1">
            <a:spLocks noGrp="1"/>
          </p:cNvSpPr>
          <p:nvPr>
            <p:ph type="body" idx="6"/>
          </p:nvPr>
        </p:nvSpPr>
        <p:spPr>
          <a:xfrm>
            <a:off x="8175991" y="3601842"/>
            <a:ext cx="34509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98" name="Google Shape;1898;p3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899" name="Google Shape;1899;p3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00" name="Google Shape;1900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1" name="Google Shape;1901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2" name="Google Shape;1902;p3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3" name="Google Shape;190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4" name="Google Shape;190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5" name="Google Shape;1905;p3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6" name="Google Shape;190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7" name="Google Shape;190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8" name="Google Shape;1908;p3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9" name="Google Shape;190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0" name="Google Shape;191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1" name="Google Shape;1911;p3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2" name="Google Shape;191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3" name="Google Shape;191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4" name="Google Shape;1914;p3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5" name="Google Shape;191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6" name="Google Shape;191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7" name="Google Shape;1917;p3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8" name="Google Shape;191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9" name="Google Shape;191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0" name="Google Shape;1920;p3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1" name="Google Shape;192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2" name="Google Shape;192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3" name="Google Shape;1923;p3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4" name="Google Shape;192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5" name="Google Shape;192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6" name="Google Shape;1926;p3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7" name="Google Shape;192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8" name="Google Shape;192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9" name="Google Shape;1929;p3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30" name="Google Shape;193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1" name="Google Shape;193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32" name="Google Shape;1932;p3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3" name="Google Shape;1933;p3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34" name="Google Shape;1934;p3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935" name="Google Shape;1935;p3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36" name="Google Shape;1936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7" name="Google Shape;1937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38" name="Google Shape;1938;p3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39" name="Google Shape;193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0" name="Google Shape;194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1" name="Google Shape;1941;p3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2" name="Google Shape;194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3" name="Google Shape;194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4" name="Google Shape;1944;p3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5" name="Google Shape;194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6" name="Google Shape;194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7" name="Google Shape;1947;p3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8" name="Google Shape;194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9" name="Google Shape;194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0" name="Google Shape;1950;p3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1" name="Google Shape;195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2" name="Google Shape;195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3" name="Google Shape;1953;p3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4" name="Google Shape;195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5" name="Google Shape;195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6" name="Google Shape;1956;p3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7" name="Google Shape;195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8" name="Google Shape;195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9" name="Google Shape;1959;p3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0" name="Google Shape;196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1" name="Google Shape;196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2" name="Google Shape;1962;p3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3" name="Google Shape;196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4" name="Google Shape;196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5" name="Google Shape;1965;p3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6" name="Google Shape;196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7" name="Google Shape;196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68" name="Google Shape;1968;p3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9" name="Google Shape;1969;p3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70" name="Google Shape;1970;p3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971" name="Google Shape;1971;p3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972" name="Google Shape;1972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3" name="Google Shape;1973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4" name="Google Shape;1974;p3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975" name="Google Shape;197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6" name="Google Shape;197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7" name="Google Shape;1977;p3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978" name="Google Shape;197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9" name="Google Shape;197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0" name="Google Shape;1980;p3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981" name="Google Shape;198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2" name="Google Shape;198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3" name="Google Shape;1983;p3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984" name="Google Shape;198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5" name="Google Shape;198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6" name="Google Shape;1986;p3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987" name="Google Shape;198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8" name="Google Shape;198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9" name="Google Shape;1989;p3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990" name="Google Shape;199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1" name="Google Shape;199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2" name="Google Shape;1992;p3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993" name="Google Shape;199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4" name="Google Shape;199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5" name="Google Shape;1995;p3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996" name="Google Shape;199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7" name="Google Shape;199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8" name="Google Shape;1998;p3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999" name="Google Shape;199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0" name="Google Shape;200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01" name="Google Shape;2001;p3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04" name="Google Shape;2004;p3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5" name="Google Shape;2005;p3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06" name="Google Shape;2006;p3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007" name="Google Shape;2007;p3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008" name="Google Shape;2008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0" name="Google Shape;2010;p3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011" name="Google Shape;201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3" name="Google Shape;2013;p3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014" name="Google Shape;201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5" name="Google Shape;201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6" name="Google Shape;2016;p3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017" name="Google Shape;201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8" name="Google Shape;201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9" name="Google Shape;2019;p3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020" name="Google Shape;202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1" name="Google Shape;202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2" name="Google Shape;2022;p3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023" name="Google Shape;202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4" name="Google Shape;202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5" name="Google Shape;2025;p3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026" name="Google Shape;202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7" name="Google Shape;202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8" name="Google Shape;2028;p3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029" name="Google Shape;202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0" name="Google Shape;203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1" name="Google Shape;2031;p3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032" name="Google Shape;203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3" name="Google Shape;203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4" name="Google Shape;2034;p3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035" name="Google Shape;203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6" name="Google Shape;203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7" name="Google Shape;2037;p3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038" name="Google Shape;203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9" name="Google Shape;203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40" name="Google Shape;2040;p3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1" name="Google Shape;2041;p3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042" name="Google Shape;2042;p36"/>
          <p:cNvCxnSpPr/>
          <p:nvPr/>
        </p:nvCxnSpPr>
        <p:spPr>
          <a:xfrm>
            <a:off x="419096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3" name="Google Shape;2043;p36"/>
          <p:cNvCxnSpPr/>
          <p:nvPr/>
        </p:nvCxnSpPr>
        <p:spPr>
          <a:xfrm>
            <a:off x="8015990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Round Photo-Right Facing">
  <p:cSld name="Quote + Round Photo-Right Facing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37"/>
          <p:cNvSpPr>
            <a:spLocks noGrp="1"/>
          </p:cNvSpPr>
          <p:nvPr>
            <p:ph type="pic" idx="2"/>
          </p:nvPr>
        </p:nvSpPr>
        <p:spPr>
          <a:xfrm>
            <a:off x="653142" y="860294"/>
            <a:ext cx="5290200" cy="529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6" name="Google Shape;2046;p37"/>
          <p:cNvSpPr txBox="1">
            <a:spLocks noGrp="1"/>
          </p:cNvSpPr>
          <p:nvPr>
            <p:ph type="body" idx="1"/>
          </p:nvPr>
        </p:nvSpPr>
        <p:spPr>
          <a:xfrm>
            <a:off x="61388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Square Photo-Left Facing">
  <p:cSld name="Quote + Square Photo-Left Facing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38"/>
          <p:cNvSpPr txBox="1">
            <a:spLocks noGrp="1"/>
          </p:cNvSpPr>
          <p:nvPr>
            <p:ph type="body" idx="1"/>
          </p:nvPr>
        </p:nvSpPr>
        <p:spPr>
          <a:xfrm>
            <a:off x="4873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9" name="Google Shape;2049;p38"/>
          <p:cNvSpPr>
            <a:spLocks noGrp="1"/>
          </p:cNvSpPr>
          <p:nvPr>
            <p:ph type="pic" idx="2"/>
          </p:nvPr>
        </p:nvSpPr>
        <p:spPr>
          <a:xfrm>
            <a:off x="6094412" y="0"/>
            <a:ext cx="60945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product view - white">
  <p:cSld name="Desktop product view - white">
    <p:bg>
      <p:bgPr>
        <a:solidFill>
          <a:schemeClr val="lt1"/>
        </a:solidFill>
        <a:effectLst/>
      </p:bgPr>
    </p:bg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39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2" name="Google Shape;2052;p39"/>
          <p:cNvSpPr/>
          <p:nvPr/>
        </p:nvSpPr>
        <p:spPr>
          <a:xfrm>
            <a:off x="1480747" y="1359554"/>
            <a:ext cx="9220200" cy="57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3" name="Google Shape;205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2218" y="1215294"/>
            <a:ext cx="9622593" cy="6472339"/>
          </a:xfrm>
          <a:prstGeom prst="rect">
            <a:avLst/>
          </a:prstGeom>
          <a:noFill/>
          <a:ln>
            <a:noFill/>
          </a:ln>
          <a:effectLst>
            <a:outerShdw blurRad="127000" dist="12700" dir="16200000" rotWithShape="0">
              <a:srgbClr val="000000">
                <a:alpha val="29411"/>
              </a:srgbClr>
            </a:outerShdw>
          </a:effectLst>
        </p:spPr>
      </p:pic>
      <p:sp>
        <p:nvSpPr>
          <p:cNvPr id="2054" name="Google Shape;2054;p39"/>
          <p:cNvSpPr>
            <a:spLocks noGrp="1"/>
          </p:cNvSpPr>
          <p:nvPr>
            <p:ph type="pic" idx="2"/>
          </p:nvPr>
        </p:nvSpPr>
        <p:spPr>
          <a:xfrm>
            <a:off x="1512901" y="1571527"/>
            <a:ext cx="9130800" cy="5687700"/>
          </a:xfrm>
          <a:prstGeom prst="rect">
            <a:avLst/>
          </a:prstGeom>
          <a:solidFill>
            <a:srgbClr val="FCFDFC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">
  <p:cSld name="1-Column"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7" name="Google Shape;2057;p40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bang box">
  <p:cSld name="1-Column with bang box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4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0" name="Google Shape;2060;p41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2540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41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2" name="Google Shape;2062;p41"/>
          <p:cNvSpPr txBox="1">
            <a:spLocks noGrp="1"/>
          </p:cNvSpPr>
          <p:nvPr>
            <p:ph type="body" idx="2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ed visual with subtitle">
  <p:cSld name="Captioned visual with subtitle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42"/>
          <p:cNvSpPr txBox="1">
            <a:spLocks noGrp="1"/>
          </p:cNvSpPr>
          <p:nvPr>
            <p:ph type="body" idx="1"/>
          </p:nvPr>
        </p:nvSpPr>
        <p:spPr>
          <a:xfrm>
            <a:off x="8227896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42"/>
          <p:cNvSpPr txBox="1">
            <a:spLocks noGrp="1"/>
          </p:cNvSpPr>
          <p:nvPr>
            <p:ph type="body" idx="2"/>
          </p:nvPr>
        </p:nvSpPr>
        <p:spPr>
          <a:xfrm>
            <a:off x="610447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42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4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title Captioned Visual">
  <p:cSld name="1_Subtitle Captioned Visual"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43"/>
          <p:cNvSpPr txBox="1">
            <a:spLocks noGrp="1"/>
          </p:cNvSpPr>
          <p:nvPr>
            <p:ph type="body" idx="1"/>
          </p:nvPr>
        </p:nvSpPr>
        <p:spPr>
          <a:xfrm>
            <a:off x="529635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0" name="Google Shape;2070;p43"/>
          <p:cNvSpPr txBox="1">
            <a:spLocks noGrp="1"/>
          </p:cNvSpPr>
          <p:nvPr>
            <p:ph type="body" idx="2"/>
          </p:nvPr>
        </p:nvSpPr>
        <p:spPr>
          <a:xfrm>
            <a:off x="4340372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1" name="Google Shape;2071;p43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2" name="Google Shape;2072;p4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Light Blue">
  <p:cSld name="Divider - Light Blue">
    <p:bg>
      <p:bgPr>
        <a:solidFill>
          <a:srgbClr val="0077C5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9" name="Google Shape;599;p4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600" name="Google Shape;600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01" name="Google Shape;601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2" name="Google Shape;602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3" name="Google Shape;603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4" name="Google Shape;60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6" name="Google Shape;606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7" name="Google Shape;60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9" name="Google Shape;609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0" name="Google Shape;61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1" name="Google Shape;61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2" name="Google Shape;612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3" name="Google Shape;61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5" name="Google Shape;615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6" name="Google Shape;61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7" name="Google Shape;61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8" name="Google Shape;618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9" name="Google Shape;61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1" name="Google Shape;621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2" name="Google Shape;62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4" name="Google Shape;624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5" name="Google Shape;62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7" name="Google Shape;627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8" name="Google Shape;62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0" name="Google Shape;630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31" name="Google Shape;63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33" name="Google Shape;633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35" name="Google Shape;635;p4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636" name="Google Shape;636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37" name="Google Shape;637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8" name="Google Shape;638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9" name="Google Shape;639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0" name="Google Shape;64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2" name="Google Shape;642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3" name="Google Shape;64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5" name="Google Shape;645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6" name="Google Shape;64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8" name="Google Shape;648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9" name="Google Shape;64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1" name="Google Shape;651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2" name="Google Shape;65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4" name="Google Shape;654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5" name="Google Shape;65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6" name="Google Shape;65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7" name="Google Shape;657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8" name="Google Shape;65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0" name="Google Shape;660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1" name="Google Shape;66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2" name="Google Shape;66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3" name="Google Shape;663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4" name="Google Shape;66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6" name="Google Shape;666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7" name="Google Shape;66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69" name="Google Shape;669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0" name="Google Shape;670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1" name="Google Shape;671;p4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672" name="Google Shape;672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673" name="Google Shape;673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5" name="Google Shape;675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676" name="Google Shape;67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7" name="Google Shape;67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8" name="Google Shape;678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679" name="Google Shape;67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0" name="Google Shape;68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1" name="Google Shape;681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682" name="Google Shape;68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4" name="Google Shape;684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685" name="Google Shape;68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7" name="Google Shape;687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688" name="Google Shape;68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0" name="Google Shape;690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691" name="Google Shape;69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3" name="Google Shape;693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694" name="Google Shape;69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6" name="Google Shape;696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697" name="Google Shape;69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9" name="Google Shape;699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00" name="Google Shape;70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02" name="Google Shape;702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03" name="Google Shape;70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05" name="Google Shape;705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6" name="Google Shape;706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7" name="Google Shape;707;p4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708" name="Google Shape;708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709" name="Google Shape;709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1" name="Google Shape;711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712" name="Google Shape;71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4" name="Google Shape;714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715" name="Google Shape;71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7" name="Google Shape;717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718" name="Google Shape;71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0" name="Google Shape;720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721" name="Google Shape;72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3" name="Google Shape;723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724" name="Google Shape;72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6" name="Google Shape;726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727" name="Google Shape;72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9" name="Google Shape;729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730" name="Google Shape;73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2" name="Google Shape;732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733" name="Google Shape;73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4" name="Google Shape;73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5" name="Google Shape;735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36" name="Google Shape;73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7" name="Google Shape;73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8" name="Google Shape;738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39" name="Google Shape;73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41" name="Google Shape;741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2" name="Google Shape;742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">
  <p:cSld name="1-Column with subtitle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24"/>
          <p:cNvSpPr txBox="1">
            <a:spLocks noGrp="1"/>
          </p:cNvSpPr>
          <p:nvPr>
            <p:ph type="body" idx="1"/>
          </p:nvPr>
        </p:nvSpPr>
        <p:spPr>
          <a:xfrm>
            <a:off x="501173" y="1755648"/>
            <a:ext cx="11105400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1" name="Google Shape;2081;p24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i="0" u="none" strike="noStrike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82" name="Google Shape;2082;p24"/>
          <p:cNvSpPr txBox="1">
            <a:spLocks noGrp="1"/>
          </p:cNvSpPr>
          <p:nvPr>
            <p:ph type="subTitle" idx="2"/>
          </p:nvPr>
        </p:nvSpPr>
        <p:spPr>
          <a:xfrm>
            <a:off x="538300" y="955350"/>
            <a:ext cx="102042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A3D"/>
              </a:buClr>
              <a:buSzPts val="2000"/>
              <a:buNone/>
              <a:defRPr sz="2000">
                <a:solidFill>
                  <a:srgbClr val="393A3D"/>
                </a:solidFill>
              </a:defRPr>
            </a:lvl1pPr>
            <a:lvl2pPr lvl="1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61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6" name="Google Shape;2086;p61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7" name="Google Shape;2087;p61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8" name="Google Shape;2088;p61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61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62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62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3" name="Google Shape;2093;p62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4" name="Google Shape;2094;p62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62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63"/>
          <p:cNvSpPr txBox="1">
            <a:spLocks noGrp="1"/>
          </p:cNvSpPr>
          <p:nvPr>
            <p:ph type="title"/>
          </p:nvPr>
        </p:nvSpPr>
        <p:spPr>
          <a:xfrm>
            <a:off x="831633" y="1709738"/>
            <a:ext cx="1051286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p63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99" name="Google Shape;2099;p63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63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1" name="Google Shape;2101;p63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64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4" name="Google Shape;2104;p64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5" name="Google Shape;2105;p64"/>
          <p:cNvSpPr txBox="1">
            <a:spLocks noGrp="1"/>
          </p:cNvSpPr>
          <p:nvPr>
            <p:ph type="body" idx="2"/>
          </p:nvPr>
        </p:nvSpPr>
        <p:spPr>
          <a:xfrm>
            <a:off x="6170593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6" name="Google Shape;2106;p64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7" name="Google Shape;2107;p64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8" name="Google Shape;2108;p64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65"/>
          <p:cNvSpPr txBox="1">
            <a:spLocks noGrp="1"/>
          </p:cNvSpPr>
          <p:nvPr>
            <p:ph type="title"/>
          </p:nvPr>
        </p:nvSpPr>
        <p:spPr>
          <a:xfrm>
            <a:off x="839569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1" name="Google Shape;2111;p65"/>
          <p:cNvSpPr txBox="1">
            <a:spLocks noGrp="1"/>
          </p:cNvSpPr>
          <p:nvPr>
            <p:ph type="body" idx="1"/>
          </p:nvPr>
        </p:nvSpPr>
        <p:spPr>
          <a:xfrm>
            <a:off x="839569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2" name="Google Shape;2112;p65"/>
          <p:cNvSpPr txBox="1">
            <a:spLocks noGrp="1"/>
          </p:cNvSpPr>
          <p:nvPr>
            <p:ph type="body" idx="2"/>
          </p:nvPr>
        </p:nvSpPr>
        <p:spPr>
          <a:xfrm>
            <a:off x="839569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65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4" name="Google Shape;2114;p65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65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65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65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66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66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66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66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67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67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6" name="Google Shape;2126;p67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68"/>
          <p:cNvSpPr txBox="1"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9" name="Google Shape;2129;p68"/>
          <p:cNvSpPr txBox="1">
            <a:spLocks noGrp="1"/>
          </p:cNvSpPr>
          <p:nvPr>
            <p:ph type="body" idx="1"/>
          </p:nvPr>
        </p:nvSpPr>
        <p:spPr>
          <a:xfrm>
            <a:off x="5181838" y="987425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30" name="Google Shape;2130;p68"/>
          <p:cNvSpPr txBox="1">
            <a:spLocks noGrp="1"/>
          </p:cNvSpPr>
          <p:nvPr>
            <p:ph type="body" idx="2"/>
          </p:nvPr>
        </p:nvSpPr>
        <p:spPr>
          <a:xfrm>
            <a:off x="839569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1" name="Google Shape;2131;p68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2" name="Google Shape;2132;p68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3" name="Google Shape;2133;p68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bg>
      <p:bgPr>
        <a:solidFill>
          <a:schemeClr val="dk1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686B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5" name="Google Shape;745;p4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69"/>
          <p:cNvSpPr txBox="1"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6" name="Google Shape;2136;p69"/>
          <p:cNvSpPr>
            <a:spLocks noGrp="1"/>
          </p:cNvSpPr>
          <p:nvPr>
            <p:ph type="pic" idx="2"/>
          </p:nvPr>
        </p:nvSpPr>
        <p:spPr>
          <a:xfrm>
            <a:off x="5181838" y="987425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7" name="Google Shape;2137;p69"/>
          <p:cNvSpPr txBox="1">
            <a:spLocks noGrp="1"/>
          </p:cNvSpPr>
          <p:nvPr>
            <p:ph type="body" idx="1"/>
          </p:nvPr>
        </p:nvSpPr>
        <p:spPr>
          <a:xfrm>
            <a:off x="839569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8" name="Google Shape;2138;p69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9" name="Google Shape;2139;p69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0" name="Google Shape;2140;p69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70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3" name="Google Shape;2143;p70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4" name="Google Shape;2144;p70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5" name="Google Shape;2145;p70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6" name="Google Shape;2146;p70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71"/>
          <p:cNvSpPr txBox="1">
            <a:spLocks noGrp="1"/>
          </p:cNvSpPr>
          <p:nvPr>
            <p:ph type="title"/>
          </p:nvPr>
        </p:nvSpPr>
        <p:spPr>
          <a:xfrm rot="5400000">
            <a:off x="7130817" y="1956936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9" name="Google Shape;2149;p71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0" name="Google Shape;2150;p71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1" name="Google Shape;2151;p71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71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72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55" name="Google Shape;2155;p72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2156" name="Google Shape;2156;p7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157" name="Google Shape;2157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8" name="Google Shape;2158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59" name="Google Shape;2159;p7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0" name="Google Shape;216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1" name="Google Shape;216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2" name="Google Shape;2162;p7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3" name="Google Shape;216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4" name="Google Shape;216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5" name="Google Shape;2165;p7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6" name="Google Shape;216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7" name="Google Shape;216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8" name="Google Shape;2168;p7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9" name="Google Shape;216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0" name="Google Shape;217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1" name="Google Shape;2171;p7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2" name="Google Shape;217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3" name="Google Shape;217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4" name="Google Shape;2174;p7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5" name="Google Shape;217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6" name="Google Shape;217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7" name="Google Shape;2177;p7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8" name="Google Shape;217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9" name="Google Shape;217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0" name="Google Shape;2180;p7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1" name="Google Shape;218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2" name="Google Shape;218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3" name="Google Shape;2183;p7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4" name="Google Shape;218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5" name="Google Shape;218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6" name="Google Shape;2186;p7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7" name="Google Shape;218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8" name="Google Shape;218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189" name="Google Shape;2189;p7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0" name="Google Shape;2190;p7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91" name="Google Shape;2191;p72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2192" name="Google Shape;2192;p7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193" name="Google Shape;2193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4" name="Google Shape;2194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95" name="Google Shape;2195;p7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96" name="Google Shape;219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7" name="Google Shape;219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98" name="Google Shape;2198;p7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99" name="Google Shape;219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0" name="Google Shape;220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1" name="Google Shape;2201;p7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2" name="Google Shape;220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3" name="Google Shape;220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4" name="Google Shape;2204;p7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5" name="Google Shape;220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6" name="Google Shape;220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7" name="Google Shape;2207;p7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8" name="Google Shape;220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9" name="Google Shape;220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0" name="Google Shape;2210;p7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1" name="Google Shape;221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2" name="Google Shape;221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3" name="Google Shape;2213;p7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4" name="Google Shape;221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5" name="Google Shape;221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6" name="Google Shape;2216;p7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7" name="Google Shape;221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8" name="Google Shape;221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9" name="Google Shape;2219;p7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20" name="Google Shape;222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1" name="Google Shape;222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22" name="Google Shape;2222;p7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23" name="Google Shape;222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4" name="Google Shape;222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25" name="Google Shape;2225;p7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6" name="Google Shape;2226;p7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27" name="Google Shape;2227;p72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2228" name="Google Shape;2228;p7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229" name="Google Shape;2229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0" name="Google Shape;2230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1" name="Google Shape;2231;p7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232" name="Google Shape;223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3" name="Google Shape;223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4" name="Google Shape;2234;p7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235" name="Google Shape;223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6" name="Google Shape;223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7" name="Google Shape;2237;p7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238" name="Google Shape;223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9" name="Google Shape;223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0" name="Google Shape;2240;p7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241" name="Google Shape;224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2" name="Google Shape;224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3" name="Google Shape;2243;p7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244" name="Google Shape;224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5" name="Google Shape;224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6" name="Google Shape;2246;p7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247" name="Google Shape;224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8" name="Google Shape;224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9" name="Google Shape;2249;p7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250" name="Google Shape;225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1" name="Google Shape;225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2" name="Google Shape;2252;p7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253" name="Google Shape;225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4" name="Google Shape;225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5" name="Google Shape;2255;p7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256" name="Google Shape;225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7" name="Google Shape;225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8" name="Google Shape;2258;p7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259" name="Google Shape;225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0" name="Google Shape;226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61" name="Google Shape;2261;p7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2" name="Google Shape;2262;p7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63" name="Google Shape;2263;p72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264" name="Google Shape;2264;p7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265" name="Google Shape;2265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6" name="Google Shape;2266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67" name="Google Shape;2267;p7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268" name="Google Shape;226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9" name="Google Shape;226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0" name="Google Shape;2270;p7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271" name="Google Shape;227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2" name="Google Shape;227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3" name="Google Shape;2273;p7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274" name="Google Shape;227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5" name="Google Shape;227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6" name="Google Shape;2276;p7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277" name="Google Shape;227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8" name="Google Shape;227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9" name="Google Shape;2279;p7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280" name="Google Shape;228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1" name="Google Shape;228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2" name="Google Shape;2282;p7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283" name="Google Shape;228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4" name="Google Shape;228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5" name="Google Shape;2285;p7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286" name="Google Shape;228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7" name="Google Shape;228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8" name="Google Shape;2288;p7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289" name="Google Shape;228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0" name="Google Shape;229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91" name="Google Shape;2291;p7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292" name="Google Shape;229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3" name="Google Shape;229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94" name="Google Shape;2294;p7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295" name="Google Shape;229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6" name="Google Shape;229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7" name="Google Shape;2297;p7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8" name="Google Shape;2298;p7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hotos">
  <p:cSld name="3 photos">
    <p:bg>
      <p:bgPr>
        <a:solidFill>
          <a:schemeClr val="lt1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47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7"/>
          <p:cNvSpPr>
            <a:spLocks noGrp="1"/>
          </p:cNvSpPr>
          <p:nvPr>
            <p:ph type="pic" idx="2"/>
          </p:nvPr>
        </p:nvSpPr>
        <p:spPr>
          <a:xfrm>
            <a:off x="4204552" y="0"/>
            <a:ext cx="7984200" cy="68580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47"/>
          <p:cNvSpPr>
            <a:spLocks noGrp="1"/>
          </p:cNvSpPr>
          <p:nvPr>
            <p:ph type="pic" idx="3"/>
          </p:nvPr>
        </p:nvSpPr>
        <p:spPr>
          <a:xfrm>
            <a:off x="0" y="0"/>
            <a:ext cx="4003800" cy="22971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47"/>
          <p:cNvSpPr>
            <a:spLocks noGrp="1"/>
          </p:cNvSpPr>
          <p:nvPr>
            <p:ph type="pic" idx="4"/>
          </p:nvPr>
        </p:nvSpPr>
        <p:spPr>
          <a:xfrm>
            <a:off x="0" y="2516458"/>
            <a:ext cx="4003800" cy="4341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left with photo ">
  <p:cSld name="Half mobile on left with photo "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88822" cy="6858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7" name="Google Shape;757;p48"/>
          <p:cNvGrpSpPr/>
          <p:nvPr/>
        </p:nvGrpSpPr>
        <p:grpSpPr>
          <a:xfrm>
            <a:off x="1501617" y="636948"/>
            <a:ext cx="4694465" cy="9567955"/>
            <a:chOff x="1405119" y="547358"/>
            <a:chExt cx="4916700" cy="10020900"/>
          </a:xfrm>
        </p:grpSpPr>
        <p:sp>
          <p:nvSpPr>
            <p:cNvPr id="758" name="Google Shape;758;p48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843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760" name="Google Shape;760;p48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48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8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8"/>
          <p:cNvSpPr>
            <a:spLocks noGrp="1"/>
          </p:cNvSpPr>
          <p:nvPr>
            <p:ph type="pic" idx="2"/>
          </p:nvPr>
        </p:nvSpPr>
        <p:spPr>
          <a:xfrm>
            <a:off x="1681984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right with photo ">
  <p:cSld name="Half mobile on right with photo "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9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49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49"/>
          <p:cNvGrpSpPr/>
          <p:nvPr/>
        </p:nvGrpSpPr>
        <p:grpSpPr>
          <a:xfrm>
            <a:off x="6260591" y="636948"/>
            <a:ext cx="4694465" cy="9567955"/>
            <a:chOff x="1405119" y="547358"/>
            <a:chExt cx="4916700" cy="10020900"/>
          </a:xfrm>
        </p:grpSpPr>
        <p:sp>
          <p:nvSpPr>
            <p:cNvPr id="769" name="Google Shape;769;p49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843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71" name="Google Shape;771;p49"/>
          <p:cNvSpPr>
            <a:spLocks noGrp="1"/>
          </p:cNvSpPr>
          <p:nvPr>
            <p:ph type="pic" idx="2"/>
          </p:nvPr>
        </p:nvSpPr>
        <p:spPr>
          <a:xfrm>
            <a:off x="6440958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Dk gray">
  <p:cSld name="Full mobile device on Dk gray">
    <p:bg>
      <p:bgPr>
        <a:solidFill>
          <a:srgbClr val="494A4E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1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0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5" name="Google Shape;775;p50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Google Shape;776;p50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Intuit_2016_RGB.eps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7"/>
          <p:cNvSpPr txBox="1">
            <a:spLocks noGrp="1"/>
          </p:cNvSpPr>
          <p:nvPr>
            <p:ph type="body" idx="1"/>
          </p:nvPr>
        </p:nvSpPr>
        <p:spPr>
          <a:xfrm>
            <a:off x="501175" y="1828800"/>
            <a:ext cx="111075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" name="Google Shape;11;p1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" name="Google Shape;12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3" name="Google Shape;13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" name="Google Shape;15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" name="Google Shape;1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" name="Google Shape;18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" name="Google Shape;1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" name="Google Shape;21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" name="Google Shape;2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" name="Google Shape;24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5" name="Google Shape;2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" name="Google Shape;27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8" name="Google Shape;2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" name="Google Shape;30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" name="Google Shape;3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" name="Google Shape;33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" name="Google Shape;3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" name="Google Shape;36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" name="Google Shape;3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0" name="Google Shape;4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" name="Google Shape;42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3" name="Google Shape;4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" name="Google Shape;45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" name="Google Shape;47;p1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8" name="Google Shape;48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" name="Google Shape;49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" name="Google Shape;51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" name="Google Shape;5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" name="Google Shape;54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5" name="Google Shape;5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" name="Google Shape;57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8" name="Google Shape;5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" name="Google Shape;60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" name="Google Shape;6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" name="Google Shape;63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" name="Google Shape;6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" name="Google Shape;66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7" name="Google Shape;6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" name="Google Shape;69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0" name="Google Shape;7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" name="Google Shape;72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3" name="Google Shape;7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" name="Google Shape;75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" name="Google Shape;7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8" name="Google Shape;78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" name="Google Shape;7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1" name="Google Shape;81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" name="Google Shape;83;p1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4" name="Google Shape;84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5" name="Google Shape;85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" name="Google Shape;87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8" name="Google Shape;8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" name="Google Shape;90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91" name="Google Shape;9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" name="Google Shape;93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94" name="Google Shape;9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" name="Google Shape;96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97" name="Google Shape;9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" name="Google Shape;99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0" name="Google Shape;10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" name="Google Shape;102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3" name="Google Shape;10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" name="Google Shape;105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6" name="Google Shape;10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" name="Google Shape;108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9" name="Google Shape;10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" name="Google Shape;111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12" name="Google Shape;11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" name="Google Shape;114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15" name="Google Shape;11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7" name="Google Shape;117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9" name="Google Shape;119;p1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" name="Google Shape;120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1" name="Google Shape;121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" name="Google Shape;123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4" name="Google Shape;12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" name="Google Shape;126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7" name="Google Shape;12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" name="Google Shape;129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0" name="Google Shape;13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" name="Google Shape;132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" name="Google Shape;13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" name="Google Shape;135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6" name="Google Shape;13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" name="Google Shape;138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9" name="Google Shape;13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" name="Google Shape;141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2" name="Google Shape;14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" name="Google Shape;144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5" name="Google Shape;14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" name="Google Shape;147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48" name="Google Shape;14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" name="Google Shape;150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1" name="Google Shape;15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3" name="Google Shape;153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171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Google Shape;1395;p19" descr="Intuit_2016_RGB.eps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9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9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9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9" name="Google Shape;1399;p1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00" name="Google Shape;1400;p19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401" name="Google Shape;1401;p19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402" name="Google Shape;1402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3" name="Google Shape;1403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4" name="Google Shape;1404;p19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5" name="Google Shape;140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6" name="Google Shape;140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7" name="Google Shape;1407;p19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8" name="Google Shape;140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9" name="Google Shape;140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0" name="Google Shape;1410;p19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1" name="Google Shape;141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2" name="Google Shape;141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3" name="Google Shape;1413;p19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4" name="Google Shape;141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5" name="Google Shape;141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6" name="Google Shape;1416;p19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7" name="Google Shape;141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8" name="Google Shape;141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9" name="Google Shape;1419;p19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0" name="Google Shape;142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1" name="Google Shape;142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2" name="Google Shape;1422;p19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3" name="Google Shape;142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4" name="Google Shape;142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5" name="Google Shape;1425;p19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6" name="Google Shape;142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7" name="Google Shape;142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8" name="Google Shape;1428;p19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9" name="Google Shape;142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0" name="Google Shape;143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31" name="Google Shape;1431;p19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32" name="Google Shape;143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3" name="Google Shape;143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34" name="Google Shape;1434;p19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5" name="Google Shape;1435;p19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36" name="Google Shape;1436;p19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437" name="Google Shape;1437;p19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438" name="Google Shape;1438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9" name="Google Shape;1439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0" name="Google Shape;1440;p19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1" name="Google Shape;144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2" name="Google Shape;144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3" name="Google Shape;1443;p19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4" name="Google Shape;144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5" name="Google Shape;144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6" name="Google Shape;1446;p19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7" name="Google Shape;144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8" name="Google Shape;144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9" name="Google Shape;1449;p19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0" name="Google Shape;145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1" name="Google Shape;145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2" name="Google Shape;1452;p19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3" name="Google Shape;145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4" name="Google Shape;145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5" name="Google Shape;1455;p19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6" name="Google Shape;145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7" name="Google Shape;145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8" name="Google Shape;1458;p19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9" name="Google Shape;145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0" name="Google Shape;146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1" name="Google Shape;1461;p19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2" name="Google Shape;146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3" name="Google Shape;146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4" name="Google Shape;1464;p19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5" name="Google Shape;146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6" name="Google Shape;146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7" name="Google Shape;1467;p19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8" name="Google Shape;146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9" name="Google Shape;146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70" name="Google Shape;1470;p19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1" name="Google Shape;1471;p19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72" name="Google Shape;1472;p19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473" name="Google Shape;1473;p19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474" name="Google Shape;1474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5" name="Google Shape;1475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6" name="Google Shape;1476;p19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477" name="Google Shape;147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8" name="Google Shape;147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9" name="Google Shape;1479;p19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480" name="Google Shape;148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1" name="Google Shape;148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2" name="Google Shape;1482;p19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483" name="Google Shape;148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4" name="Google Shape;148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5" name="Google Shape;1485;p19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486" name="Google Shape;148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7" name="Google Shape;148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8" name="Google Shape;1488;p19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489" name="Google Shape;148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0" name="Google Shape;149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1" name="Google Shape;1491;p19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492" name="Google Shape;149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3" name="Google Shape;149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4" name="Google Shape;1494;p19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95" name="Google Shape;149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6" name="Google Shape;149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7" name="Google Shape;1497;p19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98" name="Google Shape;149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9" name="Google Shape;149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0" name="Google Shape;1500;p19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501" name="Google Shape;150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2" name="Google Shape;150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3" name="Google Shape;1503;p19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04" name="Google Shape;150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5" name="Google Shape;150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06" name="Google Shape;1506;p19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7" name="Google Shape;1507;p19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08" name="Google Shape;1508;p19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509" name="Google Shape;1509;p19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510" name="Google Shape;1510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1" name="Google Shape;1511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2" name="Google Shape;1512;p19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513" name="Google Shape;151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4" name="Google Shape;151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5" name="Google Shape;1515;p19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516" name="Google Shape;151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7" name="Google Shape;151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8" name="Google Shape;1518;p19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519" name="Google Shape;151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0" name="Google Shape;152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1" name="Google Shape;1521;p19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522" name="Google Shape;152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3" name="Google Shape;152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4" name="Google Shape;1524;p19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525" name="Google Shape;152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6" name="Google Shape;152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7" name="Google Shape;1527;p19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528" name="Google Shape;152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9" name="Google Shape;152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0" name="Google Shape;1530;p19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531" name="Google Shape;153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2" name="Google Shape;153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3" name="Google Shape;1533;p19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534" name="Google Shape;153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5" name="Google Shape;153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6" name="Google Shape;1536;p19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537" name="Google Shape;153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8" name="Google Shape;153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9" name="Google Shape;1539;p19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40" name="Google Shape;154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1" name="Google Shape;154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42" name="Google Shape;1542;p19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3" name="Google Shape;1543;p19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056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  <p15:guide id="8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23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5" name="Google Shape;2075;p2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6" name="Google Shape;2076;p23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7" name="Google Shape;2077;p23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8" name="Google Shape;2078;p23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intro-to-mint-simul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"/>
          <p:cNvSpPr txBox="1">
            <a:spLocks noGrp="1"/>
          </p:cNvSpPr>
          <p:nvPr>
            <p:ph type="body" idx="1"/>
          </p:nvPr>
        </p:nvSpPr>
        <p:spPr>
          <a:xfrm>
            <a:off x="502925" y="4440249"/>
            <a:ext cx="10419300" cy="208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lang="en-US" sz="18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00" dirty="0"/>
              <a:t>Presented by:</a:t>
            </a:r>
            <a:endParaRPr sz="18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00" dirty="0"/>
              <a:t>Jared Davidove</a:t>
            </a:r>
            <a:endParaRPr sz="18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00" dirty="0"/>
              <a:t>Sr. Manager, Strategic Education Partnerships</a:t>
            </a:r>
            <a:endParaRPr sz="18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00" dirty="0"/>
              <a:t>Ruben Rivera, </a:t>
            </a:r>
            <a:r>
              <a:rPr lang="en-US" sz="1800" dirty="0" err="1"/>
              <a:t>Phd</a:t>
            </a:r>
            <a:r>
              <a:rPr lang="en-US" sz="1800" dirty="0"/>
              <a:t>.</a:t>
            </a:r>
            <a:endParaRPr sz="18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00" dirty="0"/>
              <a:t>Director of Professional Development</a:t>
            </a:r>
            <a:endParaRPr sz="1800" dirty="0"/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</a:pPr>
            <a:endParaRPr dirty="0"/>
          </a:p>
        </p:txBody>
      </p:sp>
      <p:sp>
        <p:nvSpPr>
          <p:cNvPr id="2304" name="Google Shape;2304;p1"/>
          <p:cNvSpPr txBox="1">
            <a:spLocks noGrp="1"/>
          </p:cNvSpPr>
          <p:nvPr>
            <p:ph type="title"/>
          </p:nvPr>
        </p:nvSpPr>
        <p:spPr>
          <a:xfrm>
            <a:off x="502920" y="13120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4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Bring Personal Finance to Life w/ FFFL and Intuit</a:t>
            </a:r>
            <a:endParaRPr sz="4400" dirty="0"/>
          </a:p>
        </p:txBody>
      </p:sp>
      <p:sp>
        <p:nvSpPr>
          <p:cNvPr id="2305" name="Google Shape;2305;p1"/>
          <p:cNvSpPr txBox="1">
            <a:spLocks noGrp="1"/>
          </p:cNvSpPr>
          <p:nvPr>
            <p:ph type="dt" idx="10"/>
          </p:nvPr>
        </p:nvSpPr>
        <p:spPr>
          <a:xfrm>
            <a:off x="566070" y="3749268"/>
            <a:ext cx="7083300" cy="58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dirty="0"/>
              <a:t>Wednesday, September 22,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4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Financial Readiness foundational principles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1" name="Google Shape;2331;p4"/>
          <p:cNvGrpSpPr/>
          <p:nvPr/>
        </p:nvGrpSpPr>
        <p:grpSpPr>
          <a:xfrm>
            <a:off x="2089901" y="1219518"/>
            <a:ext cx="8008989" cy="418782"/>
            <a:chOff x="2587962" y="1202243"/>
            <a:chExt cx="6986208" cy="418782"/>
          </a:xfrm>
        </p:grpSpPr>
        <p:sp>
          <p:nvSpPr>
            <p:cNvPr id="2332" name="Google Shape;2332;p4"/>
            <p:cNvSpPr txBox="1"/>
            <p:nvPr/>
          </p:nvSpPr>
          <p:spPr>
            <a:xfrm>
              <a:off x="2587962" y="1202246"/>
              <a:ext cx="18663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Awareness</a:t>
              </a: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"/>
            <p:cNvSpPr txBox="1"/>
            <p:nvPr/>
          </p:nvSpPr>
          <p:spPr>
            <a:xfrm>
              <a:off x="4661018" y="1202243"/>
              <a:ext cx="27837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"/>
            <p:cNvSpPr txBox="1"/>
            <p:nvPr/>
          </p:nvSpPr>
          <p:spPr>
            <a:xfrm>
              <a:off x="7651470" y="1232355"/>
              <a:ext cx="19227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Confidence</a:t>
              </a:r>
              <a:endPara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35" name="Google Shape;2335;p4"/>
            <p:cNvCxnSpPr/>
            <p:nvPr/>
          </p:nvCxnSpPr>
          <p:spPr>
            <a:xfrm>
              <a:off x="4726483" y="1209424"/>
              <a:ext cx="0" cy="4014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36" name="Google Shape;2336;p4"/>
            <p:cNvCxnSpPr/>
            <p:nvPr/>
          </p:nvCxnSpPr>
          <p:spPr>
            <a:xfrm>
              <a:off x="7444806" y="1219625"/>
              <a:ext cx="0" cy="4014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337" name="Google Shape;2337;p4"/>
          <p:cNvGrpSpPr/>
          <p:nvPr/>
        </p:nvGrpSpPr>
        <p:grpSpPr>
          <a:xfrm>
            <a:off x="681941" y="1703918"/>
            <a:ext cx="10736292" cy="4064512"/>
            <a:chOff x="1711326" y="1217065"/>
            <a:chExt cx="8682107" cy="3272027"/>
          </a:xfrm>
        </p:grpSpPr>
        <p:grpSp>
          <p:nvGrpSpPr>
            <p:cNvPr id="2338" name="Google Shape;2338;p4"/>
            <p:cNvGrpSpPr/>
            <p:nvPr/>
          </p:nvGrpSpPr>
          <p:grpSpPr>
            <a:xfrm>
              <a:off x="1711326" y="1217065"/>
              <a:ext cx="8682107" cy="3272027"/>
              <a:chOff x="2030718" y="1022670"/>
              <a:chExt cx="7698951" cy="2913389"/>
            </a:xfrm>
          </p:grpSpPr>
          <p:sp>
            <p:nvSpPr>
              <p:cNvPr id="2339" name="Google Shape;2339;p4"/>
              <p:cNvSpPr/>
              <p:nvPr/>
            </p:nvSpPr>
            <p:spPr>
              <a:xfrm rot="-3279904">
                <a:off x="5666946" y="2201029"/>
                <a:ext cx="788443" cy="787362"/>
              </a:xfrm>
              <a:prstGeom prst="ellipse">
                <a:avLst/>
              </a:prstGeom>
              <a:solidFill>
                <a:srgbClr val="A1C3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40" name="Google Shape;2340;p4"/>
              <p:cNvGrpSpPr/>
              <p:nvPr/>
            </p:nvGrpSpPr>
            <p:grpSpPr>
              <a:xfrm>
                <a:off x="5832968" y="1970904"/>
                <a:ext cx="1762647" cy="1965155"/>
                <a:chOff x="4184863" y="1520198"/>
                <a:chExt cx="2958454" cy="3298348"/>
              </a:xfrm>
            </p:grpSpPr>
            <p:sp>
              <p:nvSpPr>
                <p:cNvPr id="2341" name="Google Shape;2341;p4"/>
                <p:cNvSpPr/>
                <p:nvPr/>
              </p:nvSpPr>
              <p:spPr>
                <a:xfrm rot="-3280088">
                  <a:off x="4136321" y="2563569"/>
                  <a:ext cx="3184127" cy="121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87" extrusionOk="0">
                      <a:moveTo>
                        <a:pt x="457" y="0"/>
                      </a:moveTo>
                      <a:cubicBezTo>
                        <a:pt x="416" y="91"/>
                        <a:pt x="325" y="155"/>
                        <a:pt x="218" y="155"/>
                      </a:cubicBezTo>
                      <a:cubicBezTo>
                        <a:pt x="137" y="155"/>
                        <a:pt x="64" y="118"/>
                        <a:pt x="17" y="60"/>
                      </a:cubicBezTo>
                      <a:cubicBezTo>
                        <a:pt x="11" y="70"/>
                        <a:pt x="5" y="80"/>
                        <a:pt x="0" y="90"/>
                      </a:cubicBezTo>
                      <a:cubicBezTo>
                        <a:pt x="54" y="150"/>
                        <a:pt x="132" y="187"/>
                        <a:pt x="218" y="187"/>
                      </a:cubicBezTo>
                      <a:cubicBezTo>
                        <a:pt x="343" y="187"/>
                        <a:pt x="449" y="109"/>
                        <a:pt x="492" y="0"/>
                      </a:cubicBezTo>
                      <a:cubicBezTo>
                        <a:pt x="480" y="0"/>
                        <a:pt x="468" y="1"/>
                        <a:pt x="457" y="0"/>
                      </a:cubicBezTo>
                      <a:close/>
                    </a:path>
                  </a:pathLst>
                </a:custGeom>
                <a:solidFill>
                  <a:srgbClr val="A1C3FA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4"/>
                <p:cNvSpPr/>
                <p:nvPr/>
              </p:nvSpPr>
              <p:spPr>
                <a:xfrm rot="-3280088">
                  <a:off x="4100923" y="2460157"/>
                  <a:ext cx="2729637" cy="120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194" extrusionOk="0">
                      <a:moveTo>
                        <a:pt x="262" y="39"/>
                      </a:moveTo>
                      <a:cubicBezTo>
                        <a:pt x="206" y="71"/>
                        <a:pt x="134" y="53"/>
                        <a:pt x="100" y="0"/>
                      </a:cubicBezTo>
                      <a:cubicBezTo>
                        <a:pt x="57" y="25"/>
                        <a:pt x="24" y="60"/>
                        <a:pt x="0" y="99"/>
                      </a:cubicBezTo>
                      <a:cubicBezTo>
                        <a:pt x="47" y="157"/>
                        <a:pt x="120" y="194"/>
                        <a:pt x="201" y="194"/>
                      </a:cubicBezTo>
                      <a:cubicBezTo>
                        <a:pt x="308" y="194"/>
                        <a:pt x="399" y="130"/>
                        <a:pt x="440" y="39"/>
                      </a:cubicBezTo>
                      <a:cubicBezTo>
                        <a:pt x="393" y="37"/>
                        <a:pt x="346" y="24"/>
                        <a:pt x="303" y="0"/>
                      </a:cubicBezTo>
                      <a:cubicBezTo>
                        <a:pt x="292" y="15"/>
                        <a:pt x="279" y="29"/>
                        <a:pt x="262" y="39"/>
                      </a:cubicBezTo>
                      <a:close/>
                    </a:path>
                  </a:pathLst>
                </a:custGeom>
                <a:solidFill>
                  <a:srgbClr val="307BF3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4"/>
                <p:cNvSpPr txBox="1"/>
                <p:nvPr/>
              </p:nvSpPr>
              <p:spPr>
                <a:xfrm rot="-3779206">
                  <a:off x="4733108" y="2863707"/>
                  <a:ext cx="1577952" cy="5633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</a:t>
                  </a:r>
                  <a:endParaRPr sz="1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44" name="Google Shape;2344;p4"/>
              <p:cNvGrpSpPr/>
              <p:nvPr/>
            </p:nvGrpSpPr>
            <p:grpSpPr>
              <a:xfrm>
                <a:off x="5042265" y="1022670"/>
                <a:ext cx="1962313" cy="1920213"/>
                <a:chOff x="2857731" y="-71333"/>
                <a:chExt cx="3293577" cy="3222916"/>
              </a:xfrm>
            </p:grpSpPr>
            <p:sp>
              <p:nvSpPr>
                <p:cNvPr id="2345" name="Google Shape;2345;p4"/>
                <p:cNvSpPr/>
                <p:nvPr/>
              </p:nvSpPr>
              <p:spPr>
                <a:xfrm rot="-3280089">
                  <a:off x="3410337" y="297186"/>
                  <a:ext cx="2188366" cy="248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384" extrusionOk="0">
                      <a:moveTo>
                        <a:pt x="45" y="32"/>
                      </a:moveTo>
                      <a:cubicBezTo>
                        <a:pt x="189" y="32"/>
                        <a:pt x="306" y="148"/>
                        <a:pt x="306" y="292"/>
                      </a:cubicBezTo>
                      <a:cubicBezTo>
                        <a:pt x="306" y="325"/>
                        <a:pt x="300" y="355"/>
                        <a:pt x="289" y="384"/>
                      </a:cubicBezTo>
                      <a:cubicBezTo>
                        <a:pt x="301" y="384"/>
                        <a:pt x="312" y="384"/>
                        <a:pt x="324" y="383"/>
                      </a:cubicBezTo>
                      <a:cubicBezTo>
                        <a:pt x="333" y="354"/>
                        <a:pt x="338" y="324"/>
                        <a:pt x="338" y="292"/>
                      </a:cubicBezTo>
                      <a:cubicBezTo>
                        <a:pt x="338" y="131"/>
                        <a:pt x="207" y="0"/>
                        <a:pt x="45" y="0"/>
                      </a:cubicBezTo>
                      <a:cubicBezTo>
                        <a:pt x="30" y="0"/>
                        <a:pt x="15" y="1"/>
                        <a:pt x="0" y="3"/>
                      </a:cubicBezTo>
                      <a:cubicBezTo>
                        <a:pt x="6" y="13"/>
                        <a:pt x="12" y="23"/>
                        <a:pt x="18" y="33"/>
                      </a:cubicBezTo>
                      <a:cubicBezTo>
                        <a:pt x="27" y="32"/>
                        <a:pt x="36" y="32"/>
                        <a:pt x="45" y="32"/>
                      </a:cubicBezTo>
                      <a:close/>
                    </a:path>
                  </a:pathLst>
                </a:custGeom>
                <a:solidFill>
                  <a:srgbClr val="A1C3FA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4"/>
                <p:cNvSpPr/>
                <p:nvPr/>
              </p:nvSpPr>
              <p:spPr>
                <a:xfrm rot="-3280088">
                  <a:off x="3667674" y="581521"/>
                  <a:ext cx="1790169" cy="218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352" extrusionOk="0">
                      <a:moveTo>
                        <a:pt x="27" y="0"/>
                      </a:moveTo>
                      <a:cubicBezTo>
                        <a:pt x="18" y="0"/>
                        <a:pt x="9" y="0"/>
                        <a:pt x="0" y="1"/>
                      </a:cubicBezTo>
                      <a:cubicBezTo>
                        <a:pt x="21" y="43"/>
                        <a:pt x="34" y="90"/>
                        <a:pt x="35" y="140"/>
                      </a:cubicBezTo>
                      <a:cubicBezTo>
                        <a:pt x="74" y="142"/>
                        <a:pt x="111" y="163"/>
                        <a:pt x="132" y="200"/>
                      </a:cubicBezTo>
                      <a:cubicBezTo>
                        <a:pt x="153" y="236"/>
                        <a:pt x="153" y="279"/>
                        <a:pt x="136" y="315"/>
                      </a:cubicBezTo>
                      <a:cubicBezTo>
                        <a:pt x="179" y="339"/>
                        <a:pt x="225" y="351"/>
                        <a:pt x="271" y="352"/>
                      </a:cubicBezTo>
                      <a:cubicBezTo>
                        <a:pt x="282" y="323"/>
                        <a:pt x="288" y="293"/>
                        <a:pt x="288" y="260"/>
                      </a:cubicBezTo>
                      <a:cubicBezTo>
                        <a:pt x="288" y="116"/>
                        <a:pt x="171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D5DD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4"/>
                <p:cNvSpPr txBox="1"/>
                <p:nvPr/>
              </p:nvSpPr>
              <p:spPr>
                <a:xfrm>
                  <a:off x="3782825" y="1153125"/>
                  <a:ext cx="1578000" cy="56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CURRICULUM</a:t>
                  </a:r>
                  <a:endParaRPr sz="1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48" name="Google Shape;2348;p4"/>
              <p:cNvGrpSpPr/>
              <p:nvPr/>
            </p:nvGrpSpPr>
            <p:grpSpPr>
              <a:xfrm>
                <a:off x="4507328" y="2068897"/>
                <a:ext cx="2040277" cy="1860253"/>
                <a:chOff x="1959888" y="1684672"/>
                <a:chExt cx="3424433" cy="3122278"/>
              </a:xfrm>
            </p:grpSpPr>
            <p:sp>
              <p:nvSpPr>
                <p:cNvPr id="2349" name="Google Shape;2349;p4"/>
                <p:cNvSpPr/>
                <p:nvPr/>
              </p:nvSpPr>
              <p:spPr>
                <a:xfrm rot="-3280087">
                  <a:off x="2859669" y="1740600"/>
                  <a:ext cx="1624870" cy="304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470" extrusionOk="0">
                      <a:moveTo>
                        <a:pt x="32" y="286"/>
                      </a:moveTo>
                      <a:cubicBezTo>
                        <a:pt x="32" y="157"/>
                        <a:pt x="127" y="49"/>
                        <a:pt x="251" y="29"/>
                      </a:cubicBezTo>
                      <a:cubicBezTo>
                        <a:pt x="245" y="19"/>
                        <a:pt x="239" y="9"/>
                        <a:pt x="233" y="0"/>
                      </a:cubicBezTo>
                      <a:cubicBezTo>
                        <a:pt x="100" y="28"/>
                        <a:pt x="0" y="145"/>
                        <a:pt x="0" y="286"/>
                      </a:cubicBezTo>
                      <a:cubicBezTo>
                        <a:pt x="0" y="356"/>
                        <a:pt x="25" y="420"/>
                        <a:pt x="65" y="470"/>
                      </a:cubicBezTo>
                      <a:cubicBezTo>
                        <a:pt x="70" y="460"/>
                        <a:pt x="76" y="450"/>
                        <a:pt x="82" y="440"/>
                      </a:cubicBezTo>
                      <a:cubicBezTo>
                        <a:pt x="51" y="397"/>
                        <a:pt x="32" y="344"/>
                        <a:pt x="32" y="286"/>
                      </a:cubicBezTo>
                      <a:close/>
                    </a:path>
                  </a:pathLst>
                </a:custGeom>
                <a:solidFill>
                  <a:srgbClr val="A1C3FA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p4"/>
                <p:cNvSpPr/>
                <p:nvPr/>
              </p:nvSpPr>
              <p:spPr>
                <a:xfrm rot="-3280090">
                  <a:off x="3037225" y="1789647"/>
                  <a:ext cx="1575644" cy="2550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411" extrusionOk="0">
                      <a:moveTo>
                        <a:pt x="152" y="311"/>
                      </a:moveTo>
                      <a:cubicBezTo>
                        <a:pt x="124" y="254"/>
                        <a:pt x="145" y="185"/>
                        <a:pt x="200" y="153"/>
                      </a:cubicBezTo>
                      <a:cubicBezTo>
                        <a:pt x="217" y="143"/>
                        <a:pt x="236" y="137"/>
                        <a:pt x="254" y="136"/>
                      </a:cubicBezTo>
                      <a:cubicBezTo>
                        <a:pt x="253" y="87"/>
                        <a:pt x="241" y="41"/>
                        <a:pt x="219" y="0"/>
                      </a:cubicBezTo>
                      <a:cubicBezTo>
                        <a:pt x="95" y="20"/>
                        <a:pt x="0" y="128"/>
                        <a:pt x="0" y="257"/>
                      </a:cubicBezTo>
                      <a:cubicBezTo>
                        <a:pt x="0" y="315"/>
                        <a:pt x="19" y="368"/>
                        <a:pt x="50" y="411"/>
                      </a:cubicBezTo>
                      <a:cubicBezTo>
                        <a:pt x="75" y="371"/>
                        <a:pt x="110" y="337"/>
                        <a:pt x="152" y="311"/>
                      </a:cubicBezTo>
                      <a:close/>
                    </a:path>
                  </a:pathLst>
                </a:custGeom>
                <a:solidFill>
                  <a:srgbClr val="0944A1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4"/>
                <p:cNvSpPr txBox="1"/>
                <p:nvPr/>
              </p:nvSpPr>
              <p:spPr>
                <a:xfrm rot="3725110" flipH="1">
                  <a:off x="2866219" y="2863840"/>
                  <a:ext cx="1577671" cy="5632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CERTIFIED EXPERTS</a:t>
                  </a:r>
                  <a:endParaRPr sz="1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52" name="Google Shape;2352;p4"/>
              <p:cNvSpPr/>
              <p:nvPr/>
            </p:nvSpPr>
            <p:spPr>
              <a:xfrm rot="-3279904">
                <a:off x="5666946" y="2201029"/>
                <a:ext cx="788443" cy="787362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2B70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53" name="Google Shape;2353;p4"/>
              <p:cNvGrpSpPr/>
              <p:nvPr/>
            </p:nvGrpSpPr>
            <p:grpSpPr>
              <a:xfrm>
                <a:off x="5832968" y="1970904"/>
                <a:ext cx="1762647" cy="1965155"/>
                <a:chOff x="4184863" y="1520198"/>
                <a:chExt cx="2958454" cy="3298348"/>
              </a:xfrm>
            </p:grpSpPr>
            <p:sp>
              <p:nvSpPr>
                <p:cNvPr id="2354" name="Google Shape;2354;p4"/>
                <p:cNvSpPr/>
                <p:nvPr/>
              </p:nvSpPr>
              <p:spPr>
                <a:xfrm rot="-3280088">
                  <a:off x="4136321" y="2563569"/>
                  <a:ext cx="3184127" cy="121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87" extrusionOk="0">
                      <a:moveTo>
                        <a:pt x="457" y="0"/>
                      </a:moveTo>
                      <a:cubicBezTo>
                        <a:pt x="416" y="91"/>
                        <a:pt x="325" y="155"/>
                        <a:pt x="218" y="155"/>
                      </a:cubicBezTo>
                      <a:cubicBezTo>
                        <a:pt x="137" y="155"/>
                        <a:pt x="64" y="118"/>
                        <a:pt x="17" y="60"/>
                      </a:cubicBezTo>
                      <a:cubicBezTo>
                        <a:pt x="11" y="70"/>
                        <a:pt x="5" y="80"/>
                        <a:pt x="0" y="90"/>
                      </a:cubicBezTo>
                      <a:cubicBezTo>
                        <a:pt x="54" y="150"/>
                        <a:pt x="132" y="187"/>
                        <a:pt x="218" y="187"/>
                      </a:cubicBezTo>
                      <a:cubicBezTo>
                        <a:pt x="343" y="187"/>
                        <a:pt x="449" y="109"/>
                        <a:pt x="492" y="0"/>
                      </a:cubicBezTo>
                      <a:cubicBezTo>
                        <a:pt x="480" y="0"/>
                        <a:pt x="468" y="1"/>
                        <a:pt x="457" y="0"/>
                      </a:cubicBezTo>
                      <a:close/>
                    </a:path>
                  </a:pathLst>
                </a:custGeom>
                <a:solidFill>
                  <a:srgbClr val="2B70D1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p4"/>
                <p:cNvSpPr/>
                <p:nvPr/>
              </p:nvSpPr>
              <p:spPr>
                <a:xfrm rot="-3280088">
                  <a:off x="4100923" y="2460157"/>
                  <a:ext cx="2729637" cy="120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194" extrusionOk="0">
                      <a:moveTo>
                        <a:pt x="262" y="39"/>
                      </a:moveTo>
                      <a:cubicBezTo>
                        <a:pt x="206" y="71"/>
                        <a:pt x="134" y="53"/>
                        <a:pt x="100" y="0"/>
                      </a:cubicBezTo>
                      <a:cubicBezTo>
                        <a:pt x="57" y="25"/>
                        <a:pt x="24" y="60"/>
                        <a:pt x="0" y="99"/>
                      </a:cubicBezTo>
                      <a:cubicBezTo>
                        <a:pt x="47" y="157"/>
                        <a:pt x="120" y="194"/>
                        <a:pt x="201" y="194"/>
                      </a:cubicBezTo>
                      <a:cubicBezTo>
                        <a:pt x="308" y="194"/>
                        <a:pt x="399" y="130"/>
                        <a:pt x="440" y="39"/>
                      </a:cubicBezTo>
                      <a:cubicBezTo>
                        <a:pt x="393" y="37"/>
                        <a:pt x="346" y="24"/>
                        <a:pt x="303" y="0"/>
                      </a:cubicBezTo>
                      <a:cubicBezTo>
                        <a:pt x="292" y="15"/>
                        <a:pt x="279" y="29"/>
                        <a:pt x="262" y="3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p4"/>
                <p:cNvSpPr txBox="1"/>
                <p:nvPr/>
              </p:nvSpPr>
              <p:spPr>
                <a:xfrm rot="-3779206">
                  <a:off x="4733108" y="2863707"/>
                  <a:ext cx="1577952" cy="5633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FINANCIAL CAPABILITY</a:t>
                  </a:r>
                  <a:endParaRPr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57" name="Google Shape;2357;p4"/>
              <p:cNvGrpSpPr/>
              <p:nvPr/>
            </p:nvGrpSpPr>
            <p:grpSpPr>
              <a:xfrm>
                <a:off x="5042265" y="1022670"/>
                <a:ext cx="1962313" cy="1920213"/>
                <a:chOff x="2857731" y="-71333"/>
                <a:chExt cx="3293577" cy="3222916"/>
              </a:xfrm>
            </p:grpSpPr>
            <p:sp>
              <p:nvSpPr>
                <p:cNvPr id="2358" name="Google Shape;2358;p4"/>
                <p:cNvSpPr/>
                <p:nvPr/>
              </p:nvSpPr>
              <p:spPr>
                <a:xfrm rot="-3280089">
                  <a:off x="3410337" y="297186"/>
                  <a:ext cx="2188366" cy="248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384" extrusionOk="0">
                      <a:moveTo>
                        <a:pt x="45" y="32"/>
                      </a:moveTo>
                      <a:cubicBezTo>
                        <a:pt x="189" y="32"/>
                        <a:pt x="306" y="148"/>
                        <a:pt x="306" y="292"/>
                      </a:cubicBezTo>
                      <a:cubicBezTo>
                        <a:pt x="306" y="325"/>
                        <a:pt x="300" y="355"/>
                        <a:pt x="289" y="384"/>
                      </a:cubicBezTo>
                      <a:cubicBezTo>
                        <a:pt x="301" y="384"/>
                        <a:pt x="312" y="384"/>
                        <a:pt x="324" y="383"/>
                      </a:cubicBezTo>
                      <a:cubicBezTo>
                        <a:pt x="333" y="354"/>
                        <a:pt x="338" y="324"/>
                        <a:pt x="338" y="292"/>
                      </a:cubicBezTo>
                      <a:cubicBezTo>
                        <a:pt x="338" y="131"/>
                        <a:pt x="207" y="0"/>
                        <a:pt x="45" y="0"/>
                      </a:cubicBezTo>
                      <a:cubicBezTo>
                        <a:pt x="30" y="0"/>
                        <a:pt x="15" y="1"/>
                        <a:pt x="0" y="3"/>
                      </a:cubicBezTo>
                      <a:cubicBezTo>
                        <a:pt x="6" y="13"/>
                        <a:pt x="12" y="23"/>
                        <a:pt x="18" y="33"/>
                      </a:cubicBezTo>
                      <a:cubicBezTo>
                        <a:pt x="27" y="32"/>
                        <a:pt x="36" y="32"/>
                        <a:pt x="45" y="32"/>
                      </a:cubicBezTo>
                      <a:close/>
                    </a:path>
                  </a:pathLst>
                </a:custGeom>
                <a:solidFill>
                  <a:srgbClr val="2B70D1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9" name="Google Shape;2359;p4"/>
                <p:cNvSpPr/>
                <p:nvPr/>
              </p:nvSpPr>
              <p:spPr>
                <a:xfrm rot="-3280088">
                  <a:off x="3667674" y="581521"/>
                  <a:ext cx="1790169" cy="218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352" extrusionOk="0">
                      <a:moveTo>
                        <a:pt x="27" y="0"/>
                      </a:moveTo>
                      <a:cubicBezTo>
                        <a:pt x="18" y="0"/>
                        <a:pt x="9" y="0"/>
                        <a:pt x="0" y="1"/>
                      </a:cubicBezTo>
                      <a:cubicBezTo>
                        <a:pt x="21" y="43"/>
                        <a:pt x="34" y="90"/>
                        <a:pt x="35" y="140"/>
                      </a:cubicBezTo>
                      <a:cubicBezTo>
                        <a:pt x="74" y="142"/>
                        <a:pt x="111" y="163"/>
                        <a:pt x="132" y="200"/>
                      </a:cubicBezTo>
                      <a:cubicBezTo>
                        <a:pt x="153" y="236"/>
                        <a:pt x="153" y="279"/>
                        <a:pt x="136" y="315"/>
                      </a:cubicBezTo>
                      <a:cubicBezTo>
                        <a:pt x="179" y="339"/>
                        <a:pt x="225" y="351"/>
                        <a:pt x="271" y="352"/>
                      </a:cubicBezTo>
                      <a:cubicBezTo>
                        <a:pt x="282" y="323"/>
                        <a:pt x="288" y="293"/>
                        <a:pt x="288" y="260"/>
                      </a:cubicBezTo>
                      <a:cubicBezTo>
                        <a:pt x="288" y="116"/>
                        <a:pt x="171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0" name="Google Shape;2360;p4"/>
                <p:cNvSpPr txBox="1"/>
                <p:nvPr/>
              </p:nvSpPr>
              <p:spPr>
                <a:xfrm>
                  <a:off x="3782825" y="1153125"/>
                  <a:ext cx="1578000" cy="56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FINANCIAL LITERACY</a:t>
                  </a:r>
                  <a:endParaRPr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61" name="Google Shape;2361;p4"/>
              <p:cNvGrpSpPr/>
              <p:nvPr/>
            </p:nvGrpSpPr>
            <p:grpSpPr>
              <a:xfrm>
                <a:off x="4507329" y="2068898"/>
                <a:ext cx="2040277" cy="1860253"/>
                <a:chOff x="1959888" y="1684672"/>
                <a:chExt cx="3424433" cy="3122278"/>
              </a:xfrm>
            </p:grpSpPr>
            <p:sp>
              <p:nvSpPr>
                <p:cNvPr id="2362" name="Google Shape;2362;p4"/>
                <p:cNvSpPr/>
                <p:nvPr/>
              </p:nvSpPr>
              <p:spPr>
                <a:xfrm rot="-3280087">
                  <a:off x="2859669" y="1740600"/>
                  <a:ext cx="1624870" cy="304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470" extrusionOk="0">
                      <a:moveTo>
                        <a:pt x="32" y="286"/>
                      </a:moveTo>
                      <a:cubicBezTo>
                        <a:pt x="32" y="157"/>
                        <a:pt x="127" y="49"/>
                        <a:pt x="251" y="29"/>
                      </a:cubicBezTo>
                      <a:cubicBezTo>
                        <a:pt x="245" y="19"/>
                        <a:pt x="239" y="9"/>
                        <a:pt x="233" y="0"/>
                      </a:cubicBezTo>
                      <a:cubicBezTo>
                        <a:pt x="100" y="28"/>
                        <a:pt x="0" y="145"/>
                        <a:pt x="0" y="286"/>
                      </a:cubicBezTo>
                      <a:cubicBezTo>
                        <a:pt x="0" y="356"/>
                        <a:pt x="25" y="420"/>
                        <a:pt x="65" y="470"/>
                      </a:cubicBezTo>
                      <a:cubicBezTo>
                        <a:pt x="70" y="460"/>
                        <a:pt x="76" y="450"/>
                        <a:pt x="82" y="440"/>
                      </a:cubicBezTo>
                      <a:cubicBezTo>
                        <a:pt x="51" y="397"/>
                        <a:pt x="32" y="344"/>
                        <a:pt x="32" y="286"/>
                      </a:cubicBezTo>
                      <a:close/>
                    </a:path>
                  </a:pathLst>
                </a:custGeom>
                <a:solidFill>
                  <a:srgbClr val="2B70D1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3" name="Google Shape;2363;p4"/>
                <p:cNvSpPr/>
                <p:nvPr/>
              </p:nvSpPr>
              <p:spPr>
                <a:xfrm rot="-3280090">
                  <a:off x="3037225" y="1789647"/>
                  <a:ext cx="1575644" cy="2550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411" extrusionOk="0">
                      <a:moveTo>
                        <a:pt x="152" y="311"/>
                      </a:moveTo>
                      <a:cubicBezTo>
                        <a:pt x="124" y="254"/>
                        <a:pt x="145" y="185"/>
                        <a:pt x="200" y="153"/>
                      </a:cubicBezTo>
                      <a:cubicBezTo>
                        <a:pt x="217" y="143"/>
                        <a:pt x="236" y="137"/>
                        <a:pt x="254" y="136"/>
                      </a:cubicBezTo>
                      <a:cubicBezTo>
                        <a:pt x="253" y="87"/>
                        <a:pt x="241" y="41"/>
                        <a:pt x="219" y="0"/>
                      </a:cubicBezTo>
                      <a:cubicBezTo>
                        <a:pt x="95" y="20"/>
                        <a:pt x="0" y="128"/>
                        <a:pt x="0" y="257"/>
                      </a:cubicBezTo>
                      <a:cubicBezTo>
                        <a:pt x="0" y="315"/>
                        <a:pt x="19" y="368"/>
                        <a:pt x="50" y="411"/>
                      </a:cubicBezTo>
                      <a:cubicBezTo>
                        <a:pt x="75" y="371"/>
                        <a:pt x="110" y="337"/>
                        <a:pt x="152" y="31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2364;p4"/>
                <p:cNvSpPr txBox="1"/>
                <p:nvPr/>
              </p:nvSpPr>
              <p:spPr>
                <a:xfrm rot="3725221" flipH="1">
                  <a:off x="2630419" y="2867797"/>
                  <a:ext cx="1876401" cy="5632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FINANCIAL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BEHAVIOR</a:t>
                  </a:r>
                  <a:endParaRPr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2365" name="Google Shape;2365;p4"/>
              <p:cNvCxnSpPr/>
              <p:nvPr/>
            </p:nvCxnSpPr>
            <p:spPr>
              <a:xfrm rot="10800000">
                <a:off x="4299432" y="3128243"/>
                <a:ext cx="7767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B6C72"/>
                </a:solidFill>
                <a:prstDash val="solid"/>
                <a:round/>
                <a:headEnd type="none" w="sm" len="sm"/>
                <a:tailEnd type="oval" w="med" len="med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</p:cxnSp>
          <p:cxnSp>
            <p:nvCxnSpPr>
              <p:cNvPr id="2366" name="Google Shape;2366;p4"/>
              <p:cNvCxnSpPr/>
              <p:nvPr/>
            </p:nvCxnSpPr>
            <p:spPr>
              <a:xfrm>
                <a:off x="7045129" y="3128243"/>
                <a:ext cx="4983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B6C72"/>
                </a:solidFill>
                <a:prstDash val="solid"/>
                <a:round/>
                <a:headEnd type="none" w="sm" len="sm"/>
                <a:tailEnd type="oval" w="med" len="med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</p:cxnSp>
          <p:sp>
            <p:nvSpPr>
              <p:cNvPr id="2367" name="Google Shape;2367;p4"/>
              <p:cNvSpPr txBox="1"/>
              <p:nvPr/>
            </p:nvSpPr>
            <p:spPr>
              <a:xfrm>
                <a:off x="2030718" y="1828179"/>
                <a:ext cx="23481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Ability to </a:t>
                </a: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Understand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and comprehend the </a:t>
                </a: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knowledge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of how money works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4"/>
              <p:cNvSpPr txBox="1"/>
              <p:nvPr/>
            </p:nvSpPr>
            <p:spPr>
              <a:xfrm>
                <a:off x="7615569" y="3028798"/>
                <a:ext cx="21141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Ability to apply your</a:t>
                </a: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knowledge 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and </a:t>
                </a: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skill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to make sound financial decisions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"/>
              <p:cNvSpPr txBox="1"/>
              <p:nvPr/>
            </p:nvSpPr>
            <p:spPr>
              <a:xfrm>
                <a:off x="2246541" y="3028798"/>
                <a:ext cx="2348100" cy="46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Ability to </a:t>
                </a: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and create positive </a:t>
                </a: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financial behavior 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to </a:t>
                </a: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empower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future financial well-being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70" name="Google Shape;2370;p4"/>
              <p:cNvCxnSpPr/>
              <p:nvPr/>
            </p:nvCxnSpPr>
            <p:spPr>
              <a:xfrm rot="10800000">
                <a:off x="4370531" y="1942909"/>
                <a:ext cx="781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B6C72"/>
                </a:solidFill>
                <a:prstDash val="solid"/>
                <a:round/>
                <a:headEnd type="none" w="sm" len="sm"/>
                <a:tailEnd type="oval" w="med" len="med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</p:cxnSp>
        </p:grpSp>
        <p:sp>
          <p:nvSpPr>
            <p:cNvPr id="2371" name="Google Shape;2371;p4"/>
            <p:cNvSpPr txBox="1"/>
            <p:nvPr/>
          </p:nvSpPr>
          <p:spPr>
            <a:xfrm>
              <a:off x="5757860" y="2820630"/>
              <a:ext cx="10173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B70D1"/>
                  </a:solidFill>
                  <a:latin typeface="Arial"/>
                  <a:ea typeface="Arial"/>
                  <a:cs typeface="Arial"/>
                  <a:sym typeface="Arial"/>
                </a:rPr>
                <a:t>FINANCIAL EMPOWERMENT</a:t>
              </a:r>
              <a:endParaRPr sz="1000" b="1" i="0" u="none" strike="noStrike" cap="none">
                <a:solidFill>
                  <a:srgbClr val="2B70D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b="1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Financial Readiness Metrics</a:t>
            </a:r>
            <a:br>
              <a:rPr lang="en-US" b="1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</a:br>
            <a:endParaRPr sz="500">
              <a:solidFill>
                <a:srgbClr val="393A3D"/>
              </a:solidFill>
            </a:endParaRPr>
          </a:p>
        </p:txBody>
      </p:sp>
      <p:grpSp>
        <p:nvGrpSpPr>
          <p:cNvPr id="2378" name="Google Shape;2378;p5"/>
          <p:cNvGrpSpPr/>
          <p:nvPr/>
        </p:nvGrpSpPr>
        <p:grpSpPr>
          <a:xfrm>
            <a:off x="535872" y="1917408"/>
            <a:ext cx="2418726" cy="2257165"/>
            <a:chOff x="3555803" y="1436940"/>
            <a:chExt cx="4283963" cy="3997104"/>
          </a:xfrm>
        </p:grpSpPr>
        <p:sp>
          <p:nvSpPr>
            <p:cNvPr id="2379" name="Google Shape;2379;p5"/>
            <p:cNvSpPr/>
            <p:nvPr/>
          </p:nvSpPr>
          <p:spPr>
            <a:xfrm>
              <a:off x="3555803" y="1436940"/>
              <a:ext cx="4283963" cy="3997104"/>
            </a:xfrm>
            <a:prstGeom prst="ellipse">
              <a:avLst/>
            </a:prstGeom>
            <a:solidFill>
              <a:srgbClr val="FFFFFF"/>
            </a:solidFill>
            <a:ln w="76200" cap="flat" cmpd="sng">
              <a:solidFill>
                <a:srgbClr val="34B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0" name="Google Shape;2380;p5"/>
            <p:cNvSpPr txBox="1"/>
            <p:nvPr/>
          </p:nvSpPr>
          <p:spPr>
            <a:xfrm>
              <a:off x="3769067" y="2151211"/>
              <a:ext cx="4070699" cy="18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0077C5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54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5"/>
          <p:cNvSpPr/>
          <p:nvPr/>
        </p:nvSpPr>
        <p:spPr>
          <a:xfrm>
            <a:off x="3430551" y="1917407"/>
            <a:ext cx="2418600" cy="22572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34B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82" name="Google Shape;2382;p5"/>
          <p:cNvSpPr/>
          <p:nvPr/>
        </p:nvSpPr>
        <p:spPr>
          <a:xfrm>
            <a:off x="6325396" y="1884528"/>
            <a:ext cx="2418600" cy="22572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34B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83" name="Google Shape;2383;p5"/>
          <p:cNvSpPr/>
          <p:nvPr/>
        </p:nvSpPr>
        <p:spPr>
          <a:xfrm>
            <a:off x="9220242" y="1884527"/>
            <a:ext cx="2418600" cy="22572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34B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84" name="Google Shape;2384;p5"/>
          <p:cNvSpPr/>
          <p:nvPr/>
        </p:nvSpPr>
        <p:spPr>
          <a:xfrm>
            <a:off x="368247" y="4488429"/>
            <a:ext cx="275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93A3D"/>
                </a:solidFill>
                <a:latin typeface="Arial"/>
                <a:ea typeface="Arial"/>
                <a:cs typeface="Arial"/>
                <a:sym typeface="Arial"/>
              </a:rPr>
              <a:t>Student confidence to manage their personal finances</a:t>
            </a:r>
            <a:endParaRPr sz="1800" b="1" i="0" u="none" strike="noStrike" cap="none">
              <a:solidFill>
                <a:srgbClr val="393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5"/>
          <p:cNvSpPr/>
          <p:nvPr/>
        </p:nvSpPr>
        <p:spPr>
          <a:xfrm>
            <a:off x="3263092" y="4488429"/>
            <a:ext cx="275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92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93A3D"/>
                </a:solidFill>
                <a:latin typeface="Arial"/>
                <a:ea typeface="Arial"/>
                <a:cs typeface="Arial"/>
                <a:sym typeface="Arial"/>
              </a:rPr>
              <a:t>Willingness to discuss personal finance with their parents</a:t>
            </a:r>
            <a:endParaRPr sz="1800" b="1" i="0" u="none" strike="noStrike" cap="none">
              <a:solidFill>
                <a:srgbClr val="393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5"/>
          <p:cNvSpPr/>
          <p:nvPr/>
        </p:nvSpPr>
        <p:spPr>
          <a:xfrm>
            <a:off x="6157937" y="4488429"/>
            <a:ext cx="275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92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93A3D"/>
                </a:solidFill>
                <a:latin typeface="Arial"/>
                <a:ea typeface="Arial"/>
                <a:cs typeface="Arial"/>
                <a:sym typeface="Arial"/>
              </a:rPr>
              <a:t>Educator confidence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2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93A3D"/>
                </a:solidFill>
                <a:latin typeface="Arial"/>
                <a:ea typeface="Arial"/>
                <a:cs typeface="Arial"/>
                <a:sym typeface="Arial"/>
              </a:rPr>
              <a:t>teaching personal finance</a:t>
            </a:r>
            <a:endParaRPr sz="1800" b="1" i="0" u="none" strike="noStrike" cap="none">
              <a:solidFill>
                <a:srgbClr val="393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5"/>
          <p:cNvSpPr/>
          <p:nvPr/>
        </p:nvSpPr>
        <p:spPr>
          <a:xfrm>
            <a:off x="9052785" y="4490579"/>
            <a:ext cx="276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92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93A3D"/>
                </a:solidFill>
                <a:latin typeface="Arial"/>
                <a:ea typeface="Arial"/>
                <a:cs typeface="Arial"/>
                <a:sym typeface="Arial"/>
              </a:rPr>
              <a:t>Students wanting Mint and/or TurboTax as part of their curriculum</a:t>
            </a:r>
            <a:endParaRPr sz="1800" b="1" i="0" u="none" strike="noStrike" cap="none">
              <a:solidFill>
                <a:srgbClr val="393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5"/>
          <p:cNvSpPr txBox="1"/>
          <p:nvPr/>
        </p:nvSpPr>
        <p:spPr>
          <a:xfrm>
            <a:off x="3528448" y="2320756"/>
            <a:ext cx="22980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81%</a:t>
            </a:r>
            <a:endParaRPr sz="5400" b="1" i="0" u="none" strike="noStrike" cap="none">
              <a:solidFill>
                <a:srgbClr val="007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5"/>
          <p:cNvSpPr txBox="1"/>
          <p:nvPr/>
        </p:nvSpPr>
        <p:spPr>
          <a:xfrm>
            <a:off x="6445795" y="2323433"/>
            <a:ext cx="22980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91%</a:t>
            </a:r>
            <a:endParaRPr sz="5400" b="1" i="0" u="none" strike="noStrike" cap="none">
              <a:solidFill>
                <a:srgbClr val="007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5"/>
          <p:cNvSpPr txBox="1"/>
          <p:nvPr/>
        </p:nvSpPr>
        <p:spPr>
          <a:xfrm>
            <a:off x="9340641" y="2320756"/>
            <a:ext cx="22980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96%</a:t>
            </a:r>
            <a:endParaRPr sz="5400" b="1" i="0" u="none" strike="noStrike" cap="none">
              <a:solidFill>
                <a:srgbClr val="007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5"/>
          <p:cNvSpPr/>
          <p:nvPr/>
        </p:nvSpPr>
        <p:spPr>
          <a:xfrm>
            <a:off x="1561145" y="3315092"/>
            <a:ext cx="367500" cy="335700"/>
          </a:xfrm>
          <a:prstGeom prst="triangle">
            <a:avLst>
              <a:gd name="adj" fmla="val 50000"/>
            </a:avLst>
          </a:prstGeom>
          <a:solidFill>
            <a:srgbClr val="7DEC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2" name="Google Shape;2392;p5"/>
          <p:cNvSpPr/>
          <p:nvPr/>
        </p:nvSpPr>
        <p:spPr>
          <a:xfrm>
            <a:off x="4455993" y="3320845"/>
            <a:ext cx="367500" cy="335700"/>
          </a:xfrm>
          <a:prstGeom prst="triangle">
            <a:avLst>
              <a:gd name="adj" fmla="val 50000"/>
            </a:avLst>
          </a:prstGeom>
          <a:solidFill>
            <a:srgbClr val="7DEC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3" name="Google Shape;2393;p5"/>
          <p:cNvSpPr/>
          <p:nvPr/>
        </p:nvSpPr>
        <p:spPr>
          <a:xfrm>
            <a:off x="7338231" y="3315092"/>
            <a:ext cx="367500" cy="335700"/>
          </a:xfrm>
          <a:prstGeom prst="triangle">
            <a:avLst>
              <a:gd name="adj" fmla="val 50000"/>
            </a:avLst>
          </a:prstGeom>
          <a:solidFill>
            <a:srgbClr val="7DEC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4" name="Google Shape;2394;p5"/>
          <p:cNvSpPr/>
          <p:nvPr/>
        </p:nvSpPr>
        <p:spPr>
          <a:xfrm>
            <a:off x="10245685" y="3314090"/>
            <a:ext cx="367500" cy="335700"/>
          </a:xfrm>
          <a:prstGeom prst="triangle">
            <a:avLst>
              <a:gd name="adj" fmla="val 50000"/>
            </a:avLst>
          </a:prstGeom>
          <a:solidFill>
            <a:srgbClr val="7DEC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5" name="Google Shape;2395;p5"/>
          <p:cNvSpPr/>
          <p:nvPr/>
        </p:nvSpPr>
        <p:spPr>
          <a:xfrm>
            <a:off x="3851257" y="6259773"/>
            <a:ext cx="165300" cy="1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6" name="Google Shape;2396;p5"/>
          <p:cNvSpPr txBox="1"/>
          <p:nvPr/>
        </p:nvSpPr>
        <p:spPr>
          <a:xfrm>
            <a:off x="4004645" y="6178782"/>
            <a:ext cx="204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 National Averages</a:t>
            </a: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5"/>
          <p:cNvSpPr txBox="1"/>
          <p:nvPr/>
        </p:nvSpPr>
        <p:spPr>
          <a:xfrm>
            <a:off x="6195881" y="6188155"/>
            <a:ext cx="228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going through Intuit simulations or trainings</a:t>
            </a: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5"/>
          <p:cNvSpPr/>
          <p:nvPr/>
        </p:nvSpPr>
        <p:spPr>
          <a:xfrm>
            <a:off x="6047266" y="6267529"/>
            <a:ext cx="165300" cy="160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9" name="Google Shape;2399;p5"/>
          <p:cNvSpPr txBox="1"/>
          <p:nvPr/>
        </p:nvSpPr>
        <p:spPr>
          <a:xfrm>
            <a:off x="1374942" y="3750392"/>
            <a:ext cx="740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5"/>
          <p:cNvSpPr txBox="1"/>
          <p:nvPr/>
        </p:nvSpPr>
        <p:spPr>
          <a:xfrm>
            <a:off x="4313191" y="3754503"/>
            <a:ext cx="728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23%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5"/>
          <p:cNvSpPr txBox="1"/>
          <p:nvPr/>
        </p:nvSpPr>
        <p:spPr>
          <a:xfrm>
            <a:off x="7174257" y="3714761"/>
            <a:ext cx="740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5"/>
          <p:cNvSpPr txBox="1"/>
          <p:nvPr/>
        </p:nvSpPr>
        <p:spPr>
          <a:xfrm>
            <a:off x="10073839" y="3733482"/>
            <a:ext cx="740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6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What is Mint?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6"/>
          <p:cNvSpPr txBox="1"/>
          <p:nvPr/>
        </p:nvSpPr>
        <p:spPr>
          <a:xfrm>
            <a:off x="500675" y="1719300"/>
            <a:ext cx="7314900" cy="50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1700" b="1" i="0" u="none" strike="noStrike" cap="none" dirty="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rPr>
              <a:t>fictional financial life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 one place, that’s easy to understand</a:t>
            </a: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Easily create personalized </a:t>
            </a:r>
            <a:r>
              <a:rPr lang="en-US" sz="1700" b="1" i="0" u="none" strike="noStrike" cap="none" dirty="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rPr>
              <a:t>budgets</a:t>
            </a:r>
            <a:endParaRPr sz="1700" b="1" i="0" u="none" strike="noStrike" cap="none" dirty="0">
              <a:solidFill>
                <a:srgbClr val="00A6A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short and long term </a:t>
            </a:r>
            <a:r>
              <a:rPr lang="en-US" sz="1700" b="1" i="0" u="none" strike="noStrike" cap="none" dirty="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</a:t>
            </a:r>
            <a:r>
              <a:rPr lang="en-US" sz="1700" b="1" i="0" u="none" strike="noStrike" cap="none" dirty="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rPr>
              <a:t>track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monthly bills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 and develop smart</a:t>
            </a:r>
            <a:r>
              <a:rPr lang="en-US" sz="1700" b="1" i="0" u="none" strike="noStrike" cap="none" dirty="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rPr>
              <a:t> spending behaviors</a:t>
            </a: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your</a:t>
            </a:r>
            <a:r>
              <a:rPr lang="en-US" sz="1700" b="1" i="0" u="none" strike="noStrike" cap="none" dirty="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rPr>
              <a:t> credit score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ways to improve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Insiders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#1 budgeting app 2018, 2019, 2020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9" name="Google Shape;2409;p6"/>
          <p:cNvPicPr preferRelativeResize="0"/>
          <p:nvPr/>
        </p:nvPicPr>
        <p:blipFill rotWithShape="1">
          <a:blip r:embed="rId3">
            <a:alphaModFix/>
          </a:blip>
          <a:srcRect b="37557"/>
          <a:stretch/>
        </p:blipFill>
        <p:spPr>
          <a:xfrm>
            <a:off x="8474400" y="2326288"/>
            <a:ext cx="2285250" cy="18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0" name="Google Shape;2410;p6"/>
          <p:cNvPicPr preferRelativeResize="0"/>
          <p:nvPr/>
        </p:nvPicPr>
        <p:blipFill rotWithShape="1">
          <a:blip r:embed="rId4">
            <a:alphaModFix/>
          </a:blip>
          <a:srcRect l="9974" t="21762" r="6699" b="21886"/>
          <a:stretch/>
        </p:blipFill>
        <p:spPr>
          <a:xfrm>
            <a:off x="8100756" y="944800"/>
            <a:ext cx="3032542" cy="10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1" name="Google Shape;2411;p6"/>
          <p:cNvPicPr preferRelativeResize="0"/>
          <p:nvPr/>
        </p:nvPicPr>
        <p:blipFill rotWithShape="1">
          <a:blip r:embed="rId5">
            <a:alphaModFix/>
          </a:blip>
          <a:srcRect b="37449"/>
          <a:stretch/>
        </p:blipFill>
        <p:spPr>
          <a:xfrm>
            <a:off x="8474400" y="4347583"/>
            <a:ext cx="2285250" cy="182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16"/>
          <p:cNvSpPr txBox="1">
            <a:spLocks noGrp="1"/>
          </p:cNvSpPr>
          <p:nvPr>
            <p:ph type="title"/>
          </p:nvPr>
        </p:nvSpPr>
        <p:spPr>
          <a:xfrm>
            <a:off x="505402" y="1972099"/>
            <a:ext cx="9237235" cy="290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000" dirty="0"/>
              <a:t>Mint Curriculum &amp; Simulation Demo</a:t>
            </a:r>
            <a:endParaRPr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9847c37803_0_5"/>
          <p:cNvSpPr txBox="1">
            <a:spLocks noGrp="1"/>
          </p:cNvSpPr>
          <p:nvPr>
            <p:ph type="title"/>
          </p:nvPr>
        </p:nvSpPr>
        <p:spPr>
          <a:xfrm>
            <a:off x="505402" y="1972099"/>
            <a:ext cx="92373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Q&amp;A | 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0" name="Google Shape;23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261"/>
            <a:ext cx="4117376" cy="625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1" name="Google Shape;2311;p2"/>
          <p:cNvSpPr txBox="1"/>
          <p:nvPr/>
        </p:nvSpPr>
        <p:spPr>
          <a:xfrm>
            <a:off x="5975899" y="4290079"/>
            <a:ext cx="5850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Davidove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Sr. Manager, Strategic Education Partnerships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Intuit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318;g9847c37803_0_13">
            <a:extLst>
              <a:ext uri="{FF2B5EF4-FFF2-40B4-BE49-F238E27FC236}">
                <a16:creationId xmlns:a16="http://schemas.microsoft.com/office/drawing/2014/main" id="{2C815208-B554-1E41-8C48-B29E205604FF}"/>
              </a:ext>
            </a:extLst>
          </p:cNvPr>
          <p:cNvSpPr txBox="1"/>
          <p:nvPr/>
        </p:nvSpPr>
        <p:spPr>
          <a:xfrm>
            <a:off x="5982875" y="2276693"/>
            <a:ext cx="5850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dirty="0"/>
              <a:t>Ruben Rivera, PhD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dirty="0"/>
              <a:t>Director of Professional Development</a:t>
            </a:r>
            <a:endParaRPr sz="19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dirty="0"/>
              <a:t>Council for Economic Education</a:t>
            </a:r>
            <a:endParaRPr sz="1900" dirty="0"/>
          </a:p>
        </p:txBody>
      </p:sp>
      <p:pic>
        <p:nvPicPr>
          <p:cNvPr id="6" name="Google Shape;2319;g9847c37803_0_13">
            <a:extLst>
              <a:ext uri="{FF2B5EF4-FFF2-40B4-BE49-F238E27FC236}">
                <a16:creationId xmlns:a16="http://schemas.microsoft.com/office/drawing/2014/main" id="{E924B076-77DA-1D46-BF67-B75CA3E37B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7375" y="1841343"/>
            <a:ext cx="1865500" cy="18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2" name="Google Shape;2312;p2"/>
          <p:cNvPicPr preferRelativeResize="0"/>
          <p:nvPr/>
        </p:nvPicPr>
        <p:blipFill rotWithShape="1">
          <a:blip r:embed="rId5">
            <a:alphaModFix/>
          </a:blip>
          <a:srcRect l="39950"/>
          <a:stretch/>
        </p:blipFill>
        <p:spPr>
          <a:xfrm>
            <a:off x="4117375" y="3853591"/>
            <a:ext cx="1858524" cy="1865500"/>
          </a:xfrm>
          <a:prstGeom prst="ellipse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Rectangle 7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" y="0"/>
            <a:ext cx="626993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4" name="Picture 7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377" name="Google Shape;2377;p5"/>
          <p:cNvSpPr txBox="1">
            <a:spLocks noGrp="1"/>
          </p:cNvSpPr>
          <p:nvPr>
            <p:ph type="title"/>
          </p:nvPr>
        </p:nvSpPr>
        <p:spPr>
          <a:xfrm>
            <a:off x="6346661" y="1213471"/>
            <a:ext cx="5407041" cy="51222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3000"/>
            </a:pPr>
            <a:r>
              <a:rPr lang="en-US" sz="3200" b="1" u="sng" kern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Financial Fitness For Life</a:t>
            </a:r>
            <a:endParaRPr lang="en-US" sz="3200" u="sng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0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635"/>
            <a:ext cx="5476659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9832D931-DB5F-9142-9F56-545BA09738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3578" b="8079"/>
          <a:stretch/>
        </p:blipFill>
        <p:spPr>
          <a:xfrm>
            <a:off x="20" y="770037"/>
            <a:ext cx="5297284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204487-E6F3-F943-B028-4F384285F201}"/>
              </a:ext>
            </a:extLst>
          </p:cNvPr>
          <p:cNvSpPr/>
          <p:nvPr/>
        </p:nvSpPr>
        <p:spPr>
          <a:xfrm>
            <a:off x="6346661" y="2249095"/>
            <a:ext cx="5509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Financial Fitness for Life (3</a:t>
            </a:r>
            <a:r>
              <a:rPr lang="en-US" sz="1800" baseline="30000" dirty="0"/>
              <a:t>rd</a:t>
            </a:r>
            <a:r>
              <a:rPr lang="en-US" sz="1800" dirty="0"/>
              <a:t> edition) helps you prepare students for life beyond the classroom by presenting lessons and activities based on real-world economics and personal finance concepts.</a:t>
            </a:r>
          </a:p>
          <a:p>
            <a:endParaRPr lang="en-US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Updated lesson plans with slides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1 new lesson plan for Paying Post-Secondary Education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17 ready-to-use EdTech tools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6 new activities using real-world tools in partnership with Intuit</a:t>
            </a:r>
          </a:p>
        </p:txBody>
      </p:sp>
    </p:spTree>
    <p:extLst>
      <p:ext uri="{BB962C8B-B14F-4D97-AF65-F5344CB8AC3E}">
        <p14:creationId xmlns:p14="http://schemas.microsoft.com/office/powerpoint/2010/main" val="319048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776" y="256540"/>
            <a:ext cx="11701272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4845" y="5768204"/>
            <a:ext cx="639913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7" name="Google Shape;2377;p5"/>
          <p:cNvSpPr txBox="1">
            <a:spLocks noGrp="1"/>
          </p:cNvSpPr>
          <p:nvPr>
            <p:ph type="title"/>
          </p:nvPr>
        </p:nvSpPr>
        <p:spPr>
          <a:xfrm>
            <a:off x="1112229" y="79117"/>
            <a:ext cx="9964365" cy="156032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3000"/>
            </a:pPr>
            <a:r>
              <a:rPr lang="en-US" sz="5700" b="1" u="sng" kern="1200" dirty="0">
                <a:latin typeface="+mj-lt"/>
                <a:ea typeface="+mj-ea"/>
                <a:cs typeface="+mj-cs"/>
                <a:sym typeface="Arial"/>
              </a:rPr>
              <a:t>Financial Fitness For Life</a:t>
            </a:r>
            <a:endParaRPr lang="en-US" sz="5700" u="sng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95B9BE-3B04-814B-B592-9C14BC0B9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5"/>
          <a:stretch/>
        </p:blipFill>
        <p:spPr>
          <a:xfrm>
            <a:off x="243776" y="1875658"/>
            <a:ext cx="11701272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796" y="311449"/>
            <a:ext cx="4331179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1D1C9-C14E-8645-8F00-39925AE1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742950"/>
            <a:ext cx="4009291" cy="5587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12: Making Credit Choice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Includes: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 lessons + activities using Mint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F6AE6-1132-7048-B2E4-BD04391AD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25" y="193816"/>
            <a:ext cx="6416403" cy="65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1D1C9-C14E-8645-8F00-39925AE1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495" y="2023110"/>
            <a:ext cx="2468981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 12: Making Credit Choice</a:t>
            </a:r>
            <a:br>
              <a:rPr lang="en-US" sz="2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Exercise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2855" y="-826115"/>
            <a:ext cx="1715478" cy="8581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06" y="664308"/>
            <a:ext cx="8080527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6B3A78-B4EE-7C4A-AF74-2F5A20352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33" r="2967"/>
          <a:stretch/>
        </p:blipFill>
        <p:spPr>
          <a:xfrm>
            <a:off x="-152342" y="267286"/>
            <a:ext cx="8429512" cy="62601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48153" y="3392117"/>
            <a:ext cx="1719072" cy="152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1D1C9-C14E-8645-8F00-39925AE1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3" y="1000484"/>
            <a:ext cx="3002959" cy="33217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Fitness for Life</a:t>
            </a:r>
            <a:br>
              <a:rPr lang="en-US" sz="2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 NO COST!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" name="Rectangle 5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2855" y="-826115"/>
            <a:ext cx="1715478" cy="8581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06" y="664308"/>
            <a:ext cx="8080527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D12DF-91B2-714E-A13B-9DBBFC37D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6" r="1" b="6078"/>
          <a:stretch/>
        </p:blipFill>
        <p:spPr>
          <a:xfrm>
            <a:off x="545096" y="470090"/>
            <a:ext cx="8173208" cy="5794557"/>
          </a:xfrm>
          <a:prstGeom prst="rect">
            <a:avLst/>
          </a:prstGeom>
        </p:spPr>
      </p:pic>
      <p:sp>
        <p:nvSpPr>
          <p:cNvPr id="66" name="Rectangle 5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48153" y="3392117"/>
            <a:ext cx="1719072" cy="152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CF7D9B-B6A9-FC47-996D-ADB28609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102" y="739978"/>
            <a:ext cx="5333541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EconEdLink.org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Resource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390" y="1"/>
            <a:ext cx="11548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7919" y="0"/>
            <a:ext cx="1736948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699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7776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6798" y="5717906"/>
            <a:ext cx="177114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4811B3F-625D-DE49-8E2B-61B85573AE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4" t="-2586" r="-3010" b="-7123"/>
          <a:stretch/>
        </p:blipFill>
        <p:spPr>
          <a:xfrm>
            <a:off x="0" y="0"/>
            <a:ext cx="6319690" cy="632133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9335" y="6258756"/>
            <a:ext cx="1565532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7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" name="Google Shape;2324;p3"/>
          <p:cNvPicPr preferRelativeResize="0"/>
          <p:nvPr/>
        </p:nvPicPr>
        <p:blipFill rotWithShape="1">
          <a:blip r:embed="rId3">
            <a:alphaModFix/>
          </a:blip>
          <a:srcRect t="39545" b="37089"/>
          <a:stretch/>
        </p:blipFill>
        <p:spPr>
          <a:xfrm>
            <a:off x="-1" y="4350925"/>
            <a:ext cx="12188827" cy="208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5" name="Google Shape;23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312" y="324226"/>
            <a:ext cx="9898200" cy="5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uit Blue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7FD000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uit Light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2CA01C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462</Words>
  <Application>Microsoft Macintosh PowerPoint</Application>
  <PresentationFormat>Custom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Merriweather Sans</vt:lpstr>
      <vt:lpstr>Avenir</vt:lpstr>
      <vt:lpstr>Arial</vt:lpstr>
      <vt:lpstr>Helvetica Neue</vt:lpstr>
      <vt:lpstr>Intuit Blue</vt:lpstr>
      <vt:lpstr>Intuit Light</vt:lpstr>
      <vt:lpstr>Office Theme</vt:lpstr>
      <vt:lpstr>Bring Personal Finance to Life w/ FFFL and Intuit</vt:lpstr>
      <vt:lpstr>PowerPoint Presentation</vt:lpstr>
      <vt:lpstr>Financial Fitness For Life</vt:lpstr>
      <vt:lpstr>Financial Fitness For Life</vt:lpstr>
      <vt:lpstr>Lesson 12: Making Credit Choice Includes:  4 lessons + activities using Mint</vt:lpstr>
      <vt:lpstr>Lesson 12: Making Credit Choice  Sample Exercise</vt:lpstr>
      <vt:lpstr>Get   Financial Fitness for Life  AT NO COST!</vt:lpstr>
      <vt:lpstr>EconEdLink.org    Resource</vt:lpstr>
      <vt:lpstr>PowerPoint Presentation</vt:lpstr>
      <vt:lpstr>PowerPoint Presentation</vt:lpstr>
      <vt:lpstr>Financial Readiness Metrics </vt:lpstr>
      <vt:lpstr>PowerPoint Presentation</vt:lpstr>
      <vt:lpstr>Mint Curriculum &amp; Simulation Demo</vt:lpstr>
      <vt:lpstr>Q&amp;A |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 Personal Finance to Life w/ FFFL and Intuit</dc:title>
  <dc:creator>Ruben Rivera</dc:creator>
  <cp:lastModifiedBy>Ruben Rivera</cp:lastModifiedBy>
  <cp:revision>4</cp:revision>
  <dcterms:created xsi:type="dcterms:W3CDTF">2020-09-23T19:58:59Z</dcterms:created>
  <dcterms:modified xsi:type="dcterms:W3CDTF">2020-09-24T14:54:44Z</dcterms:modified>
</cp:coreProperties>
</file>