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55"/>
  </p:notesMasterIdLst>
  <p:sldIdLst>
    <p:sldId id="256" r:id="rId5"/>
    <p:sldId id="257" r:id="rId6"/>
    <p:sldId id="258" r:id="rId7"/>
    <p:sldId id="259" r:id="rId8"/>
    <p:sldId id="30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5" r:id="rId53"/>
    <p:sldId id="306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Kaushan Script" panose="020B0604020202020204" charset="0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15" name="Google Shape;11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22" name="Google Shape;1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36" name="Google Shape;13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43" name="Google Shape;14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50" name="Google Shape;15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57" name="Google Shape;15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64" name="Google Shape;16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71" name="Google Shape;17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78" name="Google Shape;1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58" name="Google Shape;5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85" name="Google Shape;18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92" name="Google Shape;19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99" name="Google Shape;19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06" name="Google Shape;20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13" name="Google Shape;21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20" name="Google Shape;22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27" name="Google Shape;22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34" name="Google Shape;23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41" name="Google Shape;24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48" name="Google Shape;24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65" name="Google Shape;6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55" name="Google Shape;25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62" name="Google Shape;26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69" name="Google Shape;26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76" name="Google Shape;27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83" name="Google Shape;28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90" name="Google Shape;29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97" name="Google Shape;29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304" name="Google Shape;30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311" name="Google Shape;31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318" name="Google Shape;31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72" name="Google Shape;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325" name="Google Shape;32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332" name="Google Shape;33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339" name="Google Shape;33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0163cdec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0163cdec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a0163cdec7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0163cdec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a0163cdec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a0163cdec7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367" name="Google Shape;367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0163cdec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a0163cdec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a0163cdec7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79" name="Google Shape;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0163cde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0163cde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a0163cdec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0163cde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0163cde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a0163cdec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0163cdec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0163cdec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a0163cdec7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61706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246888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3009900" y="6581001"/>
            <a:ext cx="3124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Become a Millionaire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v2/share/the-millionaire-game/1c496a23-5041-4eea-8c91-53342111543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news.com/news/odds-of-winning-1-billion-mega-millions-and-powerball-1-in-88-quadrillio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dj3ehxn99z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stiglbauer/46vrgjtg5ck488s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Financial Fitness for Life, Chapter 1: </a:t>
            </a:r>
            <a:br>
              <a:rPr lang="en-US" sz="5400" dirty="0"/>
            </a:b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How to Become a Millionaire</a:t>
            </a:r>
            <a:br>
              <a:rPr lang="en-US" sz="5400" b="1" dirty="0"/>
            </a:br>
            <a:r>
              <a:rPr lang="en-US" sz="19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Amanda Stiglbauer</a:t>
            </a:r>
            <a:br>
              <a:rPr lang="en-US" sz="1440" dirty="0"/>
            </a:br>
            <a:r>
              <a:rPr lang="en-US" sz="19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8, 2020</a:t>
            </a:r>
            <a:br>
              <a:rPr lang="en-US" sz="14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Amanda.Stiglbauer@moore.sc.edu</a:t>
            </a:r>
            <a:endParaRPr sz="1979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Making Good Decisions</a:t>
            </a:r>
            <a:endParaRPr sz="4400" dirty="0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Getting a good education.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Working hard, long, and smart.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Learning to manage money and avoiding unnecessary debt.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Saving early and often.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Investing in the stock market long term.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Gathering information and evaluating alternatives.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457200" y="9837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63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Rules of the Millionaire Game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4294967295"/>
          </p:nvPr>
        </p:nvSpPr>
        <p:spPr>
          <a:xfrm>
            <a:off x="457200" y="1997991"/>
            <a:ext cx="82296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During the webinar, this game will be conducted as a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Kahoot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!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-US" sz="2400" i="1" u="sng">
                <a:latin typeface="Arial"/>
                <a:ea typeface="Arial"/>
                <a:cs typeface="Arial"/>
                <a:sym typeface="Arial"/>
              </a:rPr>
              <a:t>correct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answer is </a:t>
            </a:r>
            <a:r>
              <a:rPr lang="en-US" sz="2400" i="1" u="sng">
                <a:latin typeface="Arial"/>
                <a:ea typeface="Arial"/>
                <a:cs typeface="Arial"/>
                <a:sym typeface="Arial"/>
              </a:rPr>
              <a:t>worth 5 points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while each </a:t>
            </a:r>
            <a:r>
              <a:rPr lang="en-US" sz="2400" i="1" u="sng">
                <a:latin typeface="Arial"/>
                <a:ea typeface="Arial"/>
                <a:cs typeface="Arial"/>
                <a:sym typeface="Arial"/>
              </a:rPr>
              <a:t>incorrect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answer </a:t>
            </a:r>
            <a:r>
              <a:rPr lang="en-US" sz="2400" i="1" u="sng">
                <a:latin typeface="Arial"/>
                <a:ea typeface="Arial"/>
                <a:cs typeface="Arial"/>
                <a:sym typeface="Arial"/>
              </a:rPr>
              <a:t>costs you 5 points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/>
          </a:p>
          <a:p>
            <a:pPr marL="17145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Using your “Double Down” card will double correct/incorrect point values.</a:t>
            </a:r>
            <a:endParaRPr sz="2400"/>
          </a:p>
          <a:p>
            <a:pPr marL="17145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You may only use your “Double Down” card 5 times.</a:t>
            </a:r>
            <a:endParaRPr sz="2400"/>
          </a:p>
          <a:p>
            <a:pPr marL="17145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Any questions?  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Most millionaires are college graduates.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4 out of 5 millionaires are college graduates. 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18% have Master’s Degrees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8% have Law Degrees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6% have Medical Degrees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6% have Ph.D.’s</a:t>
            </a:r>
            <a:endParaRPr sz="2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#2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Most millionaires work fewer than 40 hours a week.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#2 -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“False”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About</a:t>
            </a:r>
            <a:r>
              <a:rPr lang="en-US" sz="2400"/>
              <a:t> 2/3 of millionaires work 45-55 hours a week.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#3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More than half of all millionaires inherited their money.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#3 -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Only 19% of millionaires received any income or wealth of any kind from a trust fund or an estate.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Fewer than 10% of millionaires inherited 10% or more of their wealth.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#4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Most millionaires attended private schools.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#4 -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“False”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Most millionaires attended public schools. 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Fewer than 20% of female millionaires attended private schools.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#5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Most millionaires drive expensive new cars.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#5 -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“False”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Most millionaires spend under $30,000 for a car.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Only 23% of millionaires drive a current-year (new model) car.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#6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Most millionaires work in glamorous jobs, such as sports, entertainment, or high tech.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#6 -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“False”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Most millionaires work in ordinary industries and jobs. 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They become wealthy because they make good use of market opportunities.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#7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Most millionaires work for very large public companies.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#7 -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“False”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About 75% millionaires are self employed and consider themselves to be entrepreneurs. 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Most of the others are professionals, such as doctors, accountants, and lawyers.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#8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most common way to become a millionaire is by winning the lottery.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#8 -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“False”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Few people get rich by luck. 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If you play the Power Ball lottery, the chances of winning are worse than one in 292 million. In contrast, if you live in the US, you have a one in 13,500 chance of being struck by lightning. 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Source: https://www.cbsnews.com/news/odds-of-winning-1-billion-mega-millions-and-powerball-1-in-88-quadrillion/</a:t>
            </a:r>
            <a:endParaRPr sz="16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#9</a:t>
            </a:r>
            <a:endParaRPr sz="4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 college graduate earns almost double the annual income of a high school graduate.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#9 -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 2018 the typical college graduate with a bachelor’s degree earned a median weekly income of $1,232, while the median weekly income of the typical high school graduate was $736.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People with advanced degrees (professional or master’s degrees and above) earned a median weekly income of $1,487.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Source: 2018 </a:t>
            </a:r>
            <a:r>
              <a:rPr lang="en-US" sz="1600" i="1">
                <a:latin typeface="Arial"/>
                <a:ea typeface="Arial"/>
                <a:cs typeface="Arial"/>
                <a:sym typeface="Arial"/>
              </a:rPr>
              <a:t>Bureau of Labor Statistics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figures.</a:t>
            </a:r>
            <a:endParaRPr sz="16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earn your professional development certificate for this webinar, you must: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 and you will automatically receive a professional development </a:t>
            </a:r>
            <a:r>
              <a:rPr lang="en-US" sz="18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e-mail within 24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easily download presentations, lesson plan materials, and activities for each webinar from </a:t>
            </a:r>
            <a:r>
              <a:rPr lang="en-US" sz="1600" b="1" i="1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EconEdLink.org/professional-development/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#10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1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If a high school graduate invests the difference between his or her earnings and the earnings of a high school dropout, from age 18 until age 67, at 8% interest, the high school graduate would have $5.5 million more than the high school dropout at age 67.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#10 -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62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This is a dramatic illustration of the value of a high school diploma. 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#11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Investors who buy and hold stocks for the long term have better long-term stock returns than those who buy and sell stocks more frequently.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#11 -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Studies show that individuals who buy and hold stock versus turning stock over more quickly have greater net gains.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costs related to hyper-trading (buying and selling stock with great frequency) in terms of time and money can reduce the gains of even the luckiest investor.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#12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Millionaires tend to avoid investing in the stock market.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#12 -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6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“False”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 the long-run (starting in 1926 and including the Great Depression), the Standard &amp; Poor’s 500 Stock Index has increased at about a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10% compound annual rate of return, exceeding the return on any other investment. </a:t>
            </a:r>
            <a:endParaRPr sz="20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Of course, there is a risk. The stock market has down years, and there is no guarantee of a 10% return in the future, especially in the short run. In contrast, the long-term return on U.S. government securities during the same time period ranged from 5% to 6%.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>
            <a:spLocks noGrp="1"/>
          </p:cNvSpPr>
          <p:nvPr>
            <p:ph type="title"/>
          </p:nvPr>
        </p:nvSpPr>
        <p:spPr>
          <a:xfrm>
            <a:off x="543262" y="12344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#12 – Answer</a:t>
            </a:r>
            <a:br>
              <a:rPr lang="en-US" sz="4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(continued)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7"/>
          <p:cNvSpPr txBox="1">
            <a:spLocks noGrp="1"/>
          </p:cNvSpPr>
          <p:nvPr>
            <p:ph type="body" idx="4294967295"/>
          </p:nvPr>
        </p:nvSpPr>
        <p:spPr>
          <a:xfrm>
            <a:off x="543262" y="2682240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Another way of looking at this is that $1.00 invested in the S&amp;P 500 in 1925 was worth $5,317 by the end of 2014. One dollar invested in government bonds during the same time period was worth about $135 by the end of 2014.</a:t>
            </a:r>
            <a:endParaRPr sz="2400" dirty="0"/>
          </a:p>
          <a:p>
            <a:pPr marL="17145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For most investors it probably paid to take the additional risk of buying stocks.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#13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8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 age 18, you decide not to drink soda from the vending machine and save $1.50 a day.  You invest this $1.50 a day at 8% interest until you are 67.  At age 67, your savings from not buying soda from the vending machine are almost $300,000.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#13 -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9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Because of the power of compound interest, small savings can make a difference.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It pays to live below your means.</a:t>
            </a:r>
            <a:endParaRPr sz="2400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Find a balance between spending now and saving for the future.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#14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0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If you save $2,000 a year from age 22 to age 65 at 8% interest, your savings will be more than $700,000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 age 65.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Agenda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Collaboration Board – Importance of studying Personal Finance </a:t>
            </a:r>
            <a:endParaRPr sz="2600"/>
          </a:p>
          <a:p>
            <a:pPr marL="342900" lvl="0" indent="-330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Why Personal Finance? </a:t>
            </a:r>
            <a:endParaRPr sz="2600"/>
          </a:p>
          <a:p>
            <a:pPr marL="342900" lvl="0" indent="-330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Kahoot &amp; Lesson – Characteristics of Millionaires </a:t>
            </a:r>
            <a:endParaRPr sz="2600"/>
          </a:p>
          <a:p>
            <a:pPr marL="342900" lvl="0" indent="-330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Richest People in the World Today</a:t>
            </a:r>
            <a:endParaRPr sz="2600"/>
          </a:p>
          <a:p>
            <a:pPr marL="342900" lvl="0" indent="-330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Mentimeter – Characteristics of Millionaires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30200" algn="l" rtl="0">
              <a:spcBef>
                <a:spcPts val="1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Padlet - What was surprising and not surprising? </a:t>
            </a:r>
            <a:endParaRPr sz="2300"/>
          </a:p>
          <a:p>
            <a:pPr marL="342900" lvl="0" indent="-330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Debrief and Wrap Up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841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#14 -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1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Because of the power of compound interest, the earlier you begin saving the better. 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Regular saving will make you a millionaire, even if your salary is modest.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#15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2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“True” or “False”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Millionaires tend to be single rather than married.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Statement #15 - Answer</a:t>
            </a:r>
            <a:endParaRPr sz="4400" b="1" dirty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3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“False”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Most millionaires are married and stay married.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How Did You Do?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4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 total of 100 points is a perfect score – you might be a “Millionaire of Tomorrow!” 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solidFill>
                <a:schemeClr val="accent3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To earn this score, you must have answered all the questions correctly and used the “Double Down” correctly on five of those questions.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10 Richest People in the World </a:t>
            </a:r>
            <a:endParaRPr/>
          </a:p>
        </p:txBody>
      </p:sp>
      <p:sp>
        <p:nvSpPr>
          <p:cNvPr id="348" name="Google Shape;348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/>
          </a:p>
        </p:txBody>
      </p:sp>
      <p:pic>
        <p:nvPicPr>
          <p:cNvPr id="349" name="Google Shape;34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899388"/>
            <a:ext cx="8903677" cy="2438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err="1">
                <a:solidFill>
                  <a:schemeClr val="hlink"/>
                </a:solidFill>
                <a:hlinkClick r:id="rId3"/>
              </a:rPr>
              <a:t>Mentimeter</a:t>
            </a:r>
            <a:endParaRPr dirty="0"/>
          </a:p>
        </p:txBody>
      </p:sp>
      <p:sp>
        <p:nvSpPr>
          <p:cNvPr id="356" name="Google Shape;356;p5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/>
              <a:t>Characteristics of Millionaires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Padlet</a:t>
            </a:r>
            <a:endParaRPr dirty="0"/>
          </a:p>
        </p:txBody>
      </p:sp>
      <p:sp>
        <p:nvSpPr>
          <p:cNvPr id="363" name="Google Shape;363;p5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/>
              <a:t>What is surprising and predictable about millionaires?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Rules for Improving Your Financial Life</a:t>
            </a:r>
            <a:endParaRPr sz="48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8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382000" cy="394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Get a good education.</a:t>
            </a:r>
            <a:endParaRPr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Work long, hard, and smart.</a:t>
            </a:r>
            <a:endParaRPr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Learn how to manage your money to avoid unwanted debt.</a:t>
            </a:r>
            <a:endParaRPr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Save early and often.</a:t>
            </a:r>
            <a:endParaRPr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Invest in common stocks for the long term.</a:t>
            </a:r>
            <a:endParaRPr/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Gather information and compare the alternatives before making decisions.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>
            <a:spLocks noGrp="1"/>
          </p:cNvSpPr>
          <p:nvPr>
            <p:ph type="title"/>
          </p:nvPr>
        </p:nvSpPr>
        <p:spPr>
          <a:xfrm>
            <a:off x="457200" y="140925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Assessment Questions</a:t>
            </a:r>
            <a:endParaRPr sz="4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True/False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7" name="Google Shape;377;p59"/>
          <p:cNvSpPr txBox="1">
            <a:spLocks noGrp="1"/>
          </p:cNvSpPr>
          <p:nvPr>
            <p:ph type="body" idx="1"/>
          </p:nvPr>
        </p:nvSpPr>
        <p:spPr>
          <a:xfrm>
            <a:off x="457200" y="2910901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Most millionaires are college graduates. (</a:t>
            </a:r>
            <a:r>
              <a:rPr lang="en-US" b="1" dirty="0"/>
              <a:t>True</a:t>
            </a:r>
            <a:r>
              <a:rPr lang="en-US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Most millionaires drive expensive new cars (</a:t>
            </a:r>
            <a:r>
              <a:rPr lang="en-US" b="1" dirty="0"/>
              <a:t>False</a:t>
            </a:r>
            <a:r>
              <a:rPr lang="en-US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Millionaires refrain from investing in the stock market. (</a:t>
            </a:r>
            <a:r>
              <a:rPr lang="en-US" b="1" dirty="0"/>
              <a:t>False</a:t>
            </a:r>
            <a:r>
              <a:rPr lang="en-US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Most millionaires attended private schools. (</a:t>
            </a:r>
            <a:r>
              <a:rPr lang="en-US" b="1" dirty="0"/>
              <a:t>False</a:t>
            </a:r>
            <a:r>
              <a:rPr lang="en-US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Most millionaires work more than 40 hours per week. (</a:t>
            </a:r>
            <a:r>
              <a:rPr lang="en-US" b="1" dirty="0"/>
              <a:t>True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937-3295-45F7-80D1-8349BAEE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28468-6AC0-47FB-AB41-42E86BD90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B57A8A-77E2-41D9-ACDC-E15121D54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2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4A0D-B389-4713-A1FB-D965B909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D912-6607-4A05-83DF-3435B5E77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556E32-FCB5-4A57-96D5-2F391986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213A-2FDA-4109-ADCB-FAC123FF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35A50-AFF2-4AF3-AC33-A0C8E7E54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A31B28-0D54-4041-86E1-A24CD3A0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9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472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Objectives</a:t>
            </a:r>
            <a:endParaRPr sz="33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4294967295"/>
          </p:nvPr>
        </p:nvSpPr>
        <p:spPr>
          <a:xfrm>
            <a:off x="457200" y="2166155"/>
            <a:ext cx="44958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 i="1" dirty="0">
                <a:solidFill>
                  <a:srgbClr val="FF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I can….</a:t>
            </a:r>
            <a:endParaRPr sz="3600" i="1" dirty="0">
              <a:solidFill>
                <a:srgbClr val="FF0000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Describe the characteristics of millionaires and financially successful people.</a:t>
            </a:r>
            <a:endParaRPr dirty="0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Examine successful financial decision making and apply those decisions to our lives in order to learn from them.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7" descr="How To Hit the Target Every Time | NABOE | The National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2574267"/>
            <a:ext cx="4098381" cy="3359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National Standards</a:t>
            </a:r>
            <a:endParaRPr sz="5500" b="1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National Standards for Financial Literacy 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Standard 1 Earning Income, Grade 12, Benchmark 4 – People can make more informed education, job, or career decisions by evaluating the benefits and costs of different choices </a:t>
            </a:r>
            <a:endParaRPr sz="2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Collaboration Board</a:t>
            </a:r>
            <a:endParaRPr dirty="0"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/>
              <a:t>Why is it important to study financial literacy?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57200" y="112955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Decisions Have Major Consequences on Future </a:t>
            </a:r>
            <a:endParaRPr sz="4400" dirty="0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occupation should I pursue?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I go to college?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I get a credit card?</a:t>
            </a:r>
            <a:br>
              <a:rPr lang="en-US"/>
            </a:br>
            <a:r>
              <a:rPr lang="en-US"/>
              <a:t>Are all credit cards alike?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I start saving now or when I have a higher paying job?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I invest in the stock market?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stocks and mutual funds should I invest in?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606E11-6D0A-414D-B33C-7C8D4BF6D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D4B25-C990-4DF5-9FD7-F51E0061B6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093AA-AB94-4434-B3CA-62645BE9A161}">
  <ds:schemaRefs>
    <ds:schemaRef ds:uri="http://schemas.microsoft.com/office/2006/documentManagement/types"/>
    <ds:schemaRef ds:uri="9cd82c5b-74c9-4827-94f1-5bf219ae6b20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bfa4db11-c700-41fb-b639-f7e6b4e680b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1905</Words>
  <Application>Microsoft Office PowerPoint</Application>
  <PresentationFormat>On-screen Show (4:3)</PresentationFormat>
  <Paragraphs>285</Paragraphs>
  <Slides>50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Kaushan Script</vt:lpstr>
      <vt:lpstr>Calibri</vt:lpstr>
      <vt:lpstr>Arial</vt:lpstr>
      <vt:lpstr>Office Theme</vt:lpstr>
      <vt:lpstr>  Financial Fitness for Life, Chapter 1:  How to Become a Millionaire Presented by Amanda Stiglbauer October 8, 2020 Amanda.Stiglbauer@moore.sc.edu</vt:lpstr>
      <vt:lpstr>EconEdLink Membership</vt:lpstr>
      <vt:lpstr>Professional Development Certificate</vt:lpstr>
      <vt:lpstr>Agenda</vt:lpstr>
      <vt:lpstr>PowerPoint Presentation</vt:lpstr>
      <vt:lpstr>Objectives</vt:lpstr>
      <vt:lpstr>National Standards</vt:lpstr>
      <vt:lpstr>Collaboration Board</vt:lpstr>
      <vt:lpstr>Decisions Have Major Consequences on Future </vt:lpstr>
      <vt:lpstr>Making Good Decisions</vt:lpstr>
      <vt:lpstr>Rules of the Millionaire Game</vt:lpstr>
      <vt:lpstr>Statement #1</vt:lpstr>
      <vt:lpstr>Statement #1 - Answer</vt:lpstr>
      <vt:lpstr>Statement #2</vt:lpstr>
      <vt:lpstr>Statement #2 - Answer</vt:lpstr>
      <vt:lpstr>Statement #3</vt:lpstr>
      <vt:lpstr>Statement #3 - Answer</vt:lpstr>
      <vt:lpstr>Statement #4</vt:lpstr>
      <vt:lpstr>Statement #4 - Answer</vt:lpstr>
      <vt:lpstr>Statement #5</vt:lpstr>
      <vt:lpstr>Statement #5 - Answer</vt:lpstr>
      <vt:lpstr>Statement #6</vt:lpstr>
      <vt:lpstr>Statement #6 - Answer</vt:lpstr>
      <vt:lpstr>Statement #7</vt:lpstr>
      <vt:lpstr>Statement #7 - Answer</vt:lpstr>
      <vt:lpstr>Statement #8</vt:lpstr>
      <vt:lpstr>Statement #8 - Answer</vt:lpstr>
      <vt:lpstr>Statement #9</vt:lpstr>
      <vt:lpstr>Statement #9 - Answer</vt:lpstr>
      <vt:lpstr>Statement #10</vt:lpstr>
      <vt:lpstr>Statement #10 - Answer</vt:lpstr>
      <vt:lpstr>Statement #11</vt:lpstr>
      <vt:lpstr>Statement #11 - Answer</vt:lpstr>
      <vt:lpstr>Statement #12</vt:lpstr>
      <vt:lpstr>Statement #12 - Answer</vt:lpstr>
      <vt:lpstr>Statement #12 – Answer (continued)</vt:lpstr>
      <vt:lpstr>Statement #13</vt:lpstr>
      <vt:lpstr>Statement #13 - Answer</vt:lpstr>
      <vt:lpstr>Statement #14</vt:lpstr>
      <vt:lpstr>Statement #14 - Answer</vt:lpstr>
      <vt:lpstr>Statement #15</vt:lpstr>
      <vt:lpstr>Statement #15 - Answer</vt:lpstr>
      <vt:lpstr>How Did You Do?</vt:lpstr>
      <vt:lpstr>Top 10 Richest People in the World </vt:lpstr>
      <vt:lpstr>Mentimeter</vt:lpstr>
      <vt:lpstr>Padlet</vt:lpstr>
      <vt:lpstr>Rules for Improving Your Financial Life</vt:lpstr>
      <vt:lpstr>Assessment Questions True/False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Lesson 1: How to Become a Millionaire Presented by Amanda Stiglbauer October 8, 2020 Amanda.Stiglbauer@moore.sc.edu</dc:title>
  <dc:creator>Amanda Stiglbauer</dc:creator>
  <cp:lastModifiedBy>Jarvon Carson</cp:lastModifiedBy>
  <cp:revision>4</cp:revision>
  <dcterms:modified xsi:type="dcterms:W3CDTF">2020-10-07T20:01:08Z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