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6" r:id="rId5"/>
    <p:sldId id="261" r:id="rId6"/>
    <p:sldId id="267" r:id="rId7"/>
    <p:sldId id="271" r:id="rId8"/>
    <p:sldId id="272" r:id="rId9"/>
    <p:sldId id="273" r:id="rId10"/>
    <p:sldId id="274" r:id="rId11"/>
    <p:sldId id="301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97" r:id="rId26"/>
    <p:sldId id="302" r:id="rId27"/>
    <p:sldId id="300" r:id="rId28"/>
    <p:sldId id="298" r:id="rId29"/>
    <p:sldId id="299" r:id="rId30"/>
    <p:sldId id="288" r:id="rId31"/>
    <p:sldId id="289" r:id="rId32"/>
    <p:sldId id="291" r:id="rId33"/>
    <p:sldId id="296" r:id="rId34"/>
    <p:sldId id="292" r:id="rId35"/>
    <p:sldId id="294" r:id="rId36"/>
    <p:sldId id="295" r:id="rId37"/>
    <p:sldId id="266" r:id="rId38"/>
    <p:sldId id="269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900"/>
    <a:srgbClr val="005CB8"/>
    <a:srgbClr val="004080"/>
    <a:srgbClr val="8BAF00"/>
    <a:srgbClr val="C7C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B07DCE-B5AC-4410-A62F-BFC33CB87EFF}" v="18" dt="2020-11-30T17:48:16.440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27" autoAdjust="0"/>
  </p:normalViewPr>
  <p:slideViewPr>
    <p:cSldViewPr snapToGrid="0">
      <p:cViewPr varScale="1">
        <p:scale>
          <a:sx n="70" d="100"/>
          <a:sy n="70" d="100"/>
        </p:scale>
        <p:origin x="181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AA5DFF-1E16-7F4C-8980-AB1611AD8891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7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10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Good for ELL and special education students</a:t>
            </a:r>
            <a:r>
              <a:rPr lang="en-US" baseline="0" dirty="0"/>
              <a:t> to watch videos more than once with different learning objectives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10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weekly guide to the best online media for what you’re teaching, when you’re teaching it. </a:t>
            </a:r>
            <a:endParaRPr lang="en-US" b="0" dirty="0"/>
          </a:p>
          <a:p>
            <a:r>
              <a:rPr lang="en-US" dirty="0"/>
              <a:t>Resources are synced to your syllabus, so you get resources just-in-time, the week before you’re teaching a concept.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02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02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https://mru.org</a:t>
            </a:r>
            <a:r>
              <a:rPr lang="en-US" baseline="0" dirty="0"/>
              <a:t> &gt; </a:t>
            </a:r>
            <a:r>
              <a:rPr lang="en-US" dirty="0"/>
              <a:t>Teaching Resources &gt;</a:t>
            </a:r>
            <a:r>
              <a:rPr lang="en-US" baseline="0" dirty="0"/>
              <a:t> </a:t>
            </a:r>
            <a:r>
              <a:rPr lang="en-US" dirty="0"/>
              <a:t>High School Resources (scroll</a:t>
            </a:r>
            <a:r>
              <a:rPr lang="en-US" baseline="0" dirty="0"/>
              <a:t> down)</a:t>
            </a:r>
            <a:endParaRPr lang="en-US" dirty="0"/>
          </a:p>
          <a:p>
            <a:r>
              <a:rPr lang="en-US" dirty="0"/>
              <a:t>Resources &gt; By Type &gt; Lesson Plans</a:t>
            </a:r>
          </a:p>
          <a:p>
            <a:pPr marL="228600" indent="-228600">
              <a:buAutoNum type="arabicParenR"/>
            </a:pPr>
            <a:r>
              <a:rPr lang="en-US" baseline="0" dirty="0"/>
              <a:t>Law of Demand Lesson</a:t>
            </a:r>
          </a:p>
          <a:p>
            <a:pPr marL="228600" indent="-228600">
              <a:buAutoNum type="arabicParenR"/>
            </a:pPr>
            <a:r>
              <a:rPr lang="en-US" baseline="0" dirty="0"/>
              <a:t>Globalization, Robots &amp; You</a:t>
            </a:r>
          </a:p>
          <a:p>
            <a:pPr marL="0" indent="0">
              <a:buNone/>
            </a:pPr>
            <a:r>
              <a:rPr lang="en-US" baseline="0" dirty="0"/>
              <a:t>Resources &gt; By Topic &gt; Videos by Topic</a:t>
            </a:r>
          </a:p>
          <a:p>
            <a:pPr marL="228600" indent="-228600">
              <a:buAutoNum type="arabicParenR"/>
            </a:pPr>
            <a:r>
              <a:rPr lang="en-US" baseline="0" dirty="0"/>
              <a:t>Courses &amp; Series</a:t>
            </a:r>
          </a:p>
          <a:p>
            <a:pPr marL="228600" indent="-228600">
              <a:buAutoNum type="arabicParenR"/>
            </a:pPr>
            <a:r>
              <a:rPr lang="en-US" baseline="0" dirty="0"/>
              <a:t>Search By Topic</a:t>
            </a:r>
          </a:p>
          <a:p>
            <a:pPr marL="228600" indent="-228600">
              <a:buAutoNum type="arabicParenR"/>
            </a:pPr>
            <a:r>
              <a:rPr lang="en-US" baseline="0" dirty="0"/>
              <a:t>Dictionary of Economics</a:t>
            </a:r>
          </a:p>
          <a:p>
            <a:pPr marL="228600" indent="-228600">
              <a:buAutoNum type="arabicParenR"/>
            </a:pPr>
            <a:r>
              <a:rPr lang="en-US" baseline="0" dirty="0"/>
              <a:t>Video Library</a:t>
            </a:r>
          </a:p>
          <a:p>
            <a:pPr marL="0" indent="0">
              <a:buNone/>
            </a:pPr>
            <a:r>
              <a:rPr lang="en-US" baseline="0" dirty="0"/>
              <a:t>Resources &gt; By Topic &gt; Online Media by Topic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8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Happy to align MRU videos to any state’s economic</a:t>
            </a:r>
            <a:r>
              <a:rPr lang="en-US" baseline="0" dirty="0"/>
              <a:t> </a:t>
            </a:r>
            <a:r>
              <a:rPr lang="en-US" dirty="0"/>
              <a:t>learning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85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released videos:</a:t>
            </a:r>
          </a:p>
          <a:p>
            <a:r>
              <a:rPr lang="en-US" dirty="0"/>
              <a:t>Externalities &amp; Incentives: Economics of COVID</a:t>
            </a:r>
          </a:p>
          <a:p>
            <a:r>
              <a:rPr lang="en-US" dirty="0"/>
              <a:t>Women in Economics:  Christina </a:t>
            </a:r>
            <a:r>
              <a:rPr lang="en-US" dirty="0" err="1"/>
              <a:t>Romer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05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5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Economics is the study of how to get the most out of life.</a:t>
            </a:r>
            <a:r>
              <a:rPr lang="en-US" baseline="0" dirty="0"/>
              <a:t>  </a:t>
            </a:r>
            <a:r>
              <a:rPr lang="en-US" dirty="0"/>
              <a:t>We’re passionate about changing the world through economic education!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10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1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7440"/>
            <a:ext cx="82296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98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205504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channel/5cf6f1059dc78f411126ed9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inbox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" y="1280160"/>
            <a:ext cx="8125459" cy="5082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572B2-6946-5141-A75D-C523C4E93F29}"/>
              </a:ext>
            </a:extLst>
          </p:cNvPr>
          <p:cNvSpPr txBox="1"/>
          <p:nvPr/>
        </p:nvSpPr>
        <p:spPr>
          <a:xfrm>
            <a:off x="1021082" y="1961350"/>
            <a:ext cx="6774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Free &amp; Engaging Economics Resources for Hybrid Instruction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067" y="4099560"/>
            <a:ext cx="8736227" cy="2387741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December 2, 2020</a:t>
            </a: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</a:b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Dr. Cheryl Ayers</a:t>
            </a:r>
            <a:b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cheryl@mru.org</a:t>
            </a:r>
            <a:endParaRPr lang="en-US" sz="2200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 rot="20286355">
            <a:off x="108530" y="4733078"/>
            <a:ext cx="2763988" cy="144003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Welcome!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Please introduce yourself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chat box: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Name, State,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Subjects Taught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5034" y="1363210"/>
            <a:ext cx="878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Videos Aligned to CEE Standards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2" t="29063" r="25930" b="26906"/>
          <a:stretch/>
        </p:blipFill>
        <p:spPr bwMode="auto">
          <a:xfrm>
            <a:off x="2438400" y="2165603"/>
            <a:ext cx="4221480" cy="21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874" r="26544" b="17188"/>
          <a:stretch/>
        </p:blipFill>
        <p:spPr bwMode="auto">
          <a:xfrm>
            <a:off x="2438400" y="3413432"/>
            <a:ext cx="4221480" cy="272796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2071497" y="3585972"/>
            <a:ext cx="733806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22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"/>
          <a:stretch/>
        </p:blipFill>
        <p:spPr bwMode="auto">
          <a:xfrm>
            <a:off x="1391126" y="2095919"/>
            <a:ext cx="6392227" cy="446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4295" y="1402082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 Features</a:t>
            </a:r>
          </a:p>
        </p:txBody>
      </p:sp>
    </p:spTree>
    <p:extLst>
      <p:ext uri="{BB962C8B-B14F-4D97-AF65-F5344CB8AC3E}">
        <p14:creationId xmlns:p14="http://schemas.microsoft.com/office/powerpoint/2010/main" val="249141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7621" y="134112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Videos on </a:t>
            </a:r>
            <a:r>
              <a:rPr lang="en-US" sz="4800" b="1" dirty="0" err="1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EdPuzzle</a:t>
            </a:r>
            <a:endParaRPr lang="en-US" sz="4800" b="1" dirty="0">
              <a:solidFill>
                <a:srgbClr val="005CB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BDE25-8887-BB45-A516-8926A5A18D44}"/>
              </a:ext>
            </a:extLst>
          </p:cNvPr>
          <p:cNvSpPr txBox="1"/>
          <p:nvPr/>
        </p:nvSpPr>
        <p:spPr>
          <a:xfrm>
            <a:off x="205741" y="6073163"/>
            <a:ext cx="8629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5CB8"/>
                </a:solidFill>
                <a:hlinkClick r:id="rId3"/>
              </a:rPr>
              <a:t>https://edpuzzle.com/channel/5cf6f1059dc78f411126ed9f</a:t>
            </a:r>
            <a:r>
              <a:rPr lang="en-US" sz="16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8"/>
          <a:stretch/>
        </p:blipFill>
        <p:spPr bwMode="auto">
          <a:xfrm>
            <a:off x="1593532" y="2369564"/>
            <a:ext cx="6102667" cy="357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083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581" y="1324550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 Research</a:t>
            </a:r>
          </a:p>
        </p:txBody>
      </p:sp>
      <p:sp>
        <p:nvSpPr>
          <p:cNvPr id="8" name="Google Shape;116;p28"/>
          <p:cNvSpPr txBox="1">
            <a:spLocks/>
          </p:cNvSpPr>
          <p:nvPr/>
        </p:nvSpPr>
        <p:spPr>
          <a:xfrm>
            <a:off x="233774" y="2101787"/>
            <a:ext cx="848350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A9900"/>
                </a:solidFill>
                <a:effectLst/>
                <a:uLnTx/>
                <a:uFillTx/>
                <a:latin typeface="Segoe UI" panose="020B0502040204020203" pitchFamily="34" charset="0"/>
                <a:ea typeface="Arial Black" charset="0"/>
                <a:cs typeface="Segoe UI" panose="020B0502040204020203" pitchFamily="34" charset="0"/>
                <a:sym typeface="Arial"/>
              </a:rPr>
              <a:t>The Fight for Students’ Attention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EB14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Are you more likely to read or watch videos to prepare for class?</a:t>
            </a:r>
          </a:p>
        </p:txBody>
      </p:sp>
      <p:pic>
        <p:nvPicPr>
          <p:cNvPr id="9" name="Google Shape;11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6918" y="3124200"/>
            <a:ext cx="6461553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441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5114" y="1363931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 Research</a:t>
            </a:r>
          </a:p>
        </p:txBody>
      </p:sp>
      <p:sp>
        <p:nvSpPr>
          <p:cNvPr id="12" name="Google Shape;122;p29"/>
          <p:cNvSpPr txBox="1">
            <a:spLocks/>
          </p:cNvSpPr>
          <p:nvPr/>
        </p:nvSpPr>
        <p:spPr>
          <a:xfrm>
            <a:off x="276569" y="2560635"/>
            <a:ext cx="3496046" cy="1457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kern="0" dirty="0">
                <a:solidFill>
                  <a:srgbClr val="7A9900"/>
                </a:solidFill>
                <a:latin typeface="Arial Black" charset="0"/>
                <a:ea typeface="Arial Black" charset="0"/>
                <a:cs typeface="Arial Black" charset="0"/>
              </a:rPr>
              <a:t>Optimizing </a:t>
            </a:r>
            <a:br>
              <a:rPr lang="en-US" sz="3600" b="1" kern="0" dirty="0">
                <a:solidFill>
                  <a:srgbClr val="7A9900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3600" b="1" kern="0" dirty="0">
                <a:solidFill>
                  <a:srgbClr val="7A9900"/>
                </a:solidFill>
                <a:latin typeface="Arial Black" charset="0"/>
                <a:ea typeface="Arial Black" charset="0"/>
                <a:cs typeface="Arial Black" charset="0"/>
              </a:rPr>
              <a:t>Learning</a:t>
            </a:r>
            <a:br>
              <a:rPr lang="en-US" b="1" kern="0" dirty="0">
                <a:solidFill>
                  <a:srgbClr val="7A9900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2000" b="1" kern="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Auditory + Visual</a:t>
            </a:r>
            <a:br>
              <a:rPr lang="en-US" sz="1800" b="1" kern="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b="1" kern="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kern="0" dirty="0">
                <a:solidFill>
                  <a:srgbClr val="3EB14D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</a:p>
        </p:txBody>
      </p:sp>
      <p:pic>
        <p:nvPicPr>
          <p:cNvPr id="13" name="Google Shape;1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2615" y="2742029"/>
            <a:ext cx="5028843" cy="30857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22467" y="4284912"/>
            <a:ext cx="3328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↑ engagement</a:t>
            </a:r>
            <a:br>
              <a:rPr lang="en-US" sz="2000" kern="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2000" kern="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↑ motivation</a:t>
            </a:r>
            <a:br>
              <a:rPr lang="en-US" sz="2000" kern="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2000" kern="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↑ retention (short/long)</a:t>
            </a:r>
            <a:br>
              <a:rPr lang="en-US" sz="2000" kern="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2000" kern="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↑ transfer of knowledge</a:t>
            </a:r>
            <a:endParaRPr lang="en-US" sz="2000" kern="0" dirty="0">
              <a:solidFill>
                <a:srgbClr val="7A99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3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251" y="1249682"/>
            <a:ext cx="88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Best-Practices for Using Videos</a:t>
            </a:r>
          </a:p>
        </p:txBody>
      </p:sp>
      <p:sp>
        <p:nvSpPr>
          <p:cNvPr id="7" name="Shape 101"/>
          <p:cNvSpPr txBox="1">
            <a:spLocks/>
          </p:cNvSpPr>
          <p:nvPr/>
        </p:nvSpPr>
        <p:spPr>
          <a:xfrm>
            <a:off x="311074" y="2188722"/>
            <a:ext cx="5723965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7A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Review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unfamilar concepts before viewing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Create multidisciplinary bell ringer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7A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Shorten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videos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Choose segments to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liminate extraneous information unrelated to learning objectives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Segment/Chunk/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A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Pause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video flow of new information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Discuss concepts and give other examples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Ask MC and short-answer questions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EdPuzzle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Redraw video graphs and explain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Respond to social media hashtags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A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Integrate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5CB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video content and themes into lesson</a:t>
            </a:r>
          </a:p>
        </p:txBody>
      </p:sp>
      <p:pic>
        <p:nvPicPr>
          <p:cNvPr id="11" name="Google Shape;172;p37"/>
          <p:cNvPicPr preferRelativeResize="0"/>
          <p:nvPr/>
        </p:nvPicPr>
        <p:blipFill rotWithShape="1">
          <a:blip r:embed="rId3">
            <a:alphaModFix/>
          </a:blip>
          <a:srcRect t="2325"/>
          <a:stretch/>
        </p:blipFill>
        <p:spPr>
          <a:xfrm>
            <a:off x="6157497" y="2597810"/>
            <a:ext cx="2917433" cy="23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261578" y="4851772"/>
            <a:ext cx="2709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00" u="sng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Inquiry Questions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00" i="1" kern="0" dirty="0">
                <a:solidFill>
                  <a:srgbClr val="7A9900"/>
                </a:solidFill>
                <a:latin typeface="Arial"/>
                <a:cs typeface="Arial"/>
                <a:sym typeface="Arial"/>
              </a:rPr>
              <a:t>What seems to be the problem?</a:t>
            </a:r>
            <a:br>
              <a:rPr lang="en" sz="1200" i="1" kern="0" dirty="0">
                <a:solidFill>
                  <a:srgbClr val="7A9900"/>
                </a:solidFill>
                <a:latin typeface="Arial"/>
                <a:cs typeface="Arial"/>
                <a:sym typeface="Arial"/>
              </a:rPr>
            </a:br>
            <a:r>
              <a:rPr lang="en" sz="1200" i="1" kern="0" dirty="0">
                <a:solidFill>
                  <a:srgbClr val="7A9900"/>
                </a:solidFill>
                <a:latin typeface="Arial"/>
                <a:cs typeface="Arial"/>
                <a:sym typeface="Arial"/>
              </a:rPr>
              <a:t>How would this make you feel?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00" i="1" kern="0" dirty="0">
                <a:solidFill>
                  <a:srgbClr val="7A9900"/>
                </a:solidFill>
                <a:latin typeface="Arial"/>
                <a:cs typeface="Arial"/>
                <a:sym typeface="Arial"/>
              </a:rPr>
              <a:t>When did this happened in history?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00" i="1" kern="0" dirty="0">
                <a:solidFill>
                  <a:srgbClr val="7A9900"/>
                </a:solidFill>
                <a:latin typeface="Arial"/>
                <a:cs typeface="Arial"/>
                <a:sym typeface="Arial"/>
              </a:rPr>
              <a:t>What evidence did you use for your answer?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95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A2DA15D-3F14-9944-952E-BD371A195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" y="1767840"/>
            <a:ext cx="7299960" cy="41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8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1745" y="1325883"/>
            <a:ext cx="71258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“EconInBox”</a:t>
            </a:r>
          </a:p>
          <a:p>
            <a:pPr algn="ctr"/>
            <a:r>
              <a:rPr lang="en-US" sz="2000" b="1" i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Curated Current Events Emails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26562" r="38403" b="35131"/>
          <a:stretch/>
        </p:blipFill>
        <p:spPr bwMode="auto">
          <a:xfrm>
            <a:off x="1905803" y="2441260"/>
            <a:ext cx="559248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1762" y="4611977"/>
            <a:ext cx="141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 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3760" y="4593227"/>
            <a:ext cx="1417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 course outline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98270" y="4611978"/>
            <a:ext cx="141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Receive </a:t>
            </a:r>
          </a:p>
          <a:p>
            <a:pPr algn="ctr"/>
            <a:r>
              <a:rPr lang="en-US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just-in-time resources</a:t>
            </a:r>
          </a:p>
        </p:txBody>
      </p:sp>
    </p:spTree>
    <p:extLst>
      <p:ext uri="{BB962C8B-B14F-4D97-AF65-F5344CB8AC3E}">
        <p14:creationId xmlns:p14="http://schemas.microsoft.com/office/powerpoint/2010/main" val="26560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3307" y="135636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“EconInBox”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906E00-A673-674D-A0AA-E64E51614116}"/>
              </a:ext>
            </a:extLst>
          </p:cNvPr>
          <p:cNvSpPr txBox="1"/>
          <p:nvPr/>
        </p:nvSpPr>
        <p:spPr>
          <a:xfrm>
            <a:off x="707688" y="2898294"/>
            <a:ext cx="813151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7A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 &amp; Articles </a:t>
            </a:r>
          </a:p>
          <a:p>
            <a:endParaRPr lang="en-US" sz="500" u="sng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264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Netflix users would pay a lot more for their subscription, survey shows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(Yahoo!)</a:t>
            </a:r>
            <a:b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rgbClr val="264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Worksheet </a:t>
            </a:r>
          </a:p>
          <a:p>
            <a:endParaRPr lang="en-US" sz="500" b="1" dirty="0">
              <a:solidFill>
                <a:srgbClr val="2645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264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you’ll pay 1,000 for Apple’s new iPhone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(Slate)</a:t>
            </a:r>
            <a:b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rgbClr val="264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Worksheet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5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264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response to sale prompts Build-­A-­Bear to shut down lines, offer vouchers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(CNN)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rgbClr val="264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Choice Questions </a:t>
            </a:r>
          </a:p>
          <a:p>
            <a:endParaRPr lang="en-US" sz="1400" dirty="0">
              <a:solidFill>
                <a:srgbClr val="2645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u="sng" dirty="0">
                <a:solidFill>
                  <a:srgbClr val="7A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 </a:t>
            </a:r>
          </a:p>
          <a:p>
            <a:endParaRPr lang="en-US" sz="5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264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Shark Tank: Pogo Sticks and Purses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rgbClr val="264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Worksheet </a:t>
            </a:r>
          </a:p>
          <a:p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264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Simpson’s: Elephant Rides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rgbClr val="264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revenue worksheet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3F328-D813-C645-8848-C436AEB0AB8A}"/>
              </a:ext>
            </a:extLst>
          </p:cNvPr>
          <p:cNvSpPr txBox="1"/>
          <p:nvPr/>
        </p:nvSpPr>
        <p:spPr>
          <a:xfrm>
            <a:off x="302855" y="2342772"/>
            <a:ext cx="8466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24356D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Example: Teaching price elasticity (Sept 24), receive resources (Sept 19</a:t>
            </a:r>
            <a:r>
              <a:rPr lang="en-US" sz="2000" dirty="0">
                <a:solidFill>
                  <a:srgbClr val="24356D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2660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1310" y="1355899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“EconInBox”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 bwMode="auto">
          <a:xfrm>
            <a:off x="1493289" y="2450267"/>
            <a:ext cx="6285771" cy="36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4489" y="6088854"/>
            <a:ext cx="4606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https://www.econinbox.com/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3784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23" y="971894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Aft>
                <a:spcPts val="0"/>
              </a:spcAft>
              <a:defRPr/>
            </a:pPr>
            <a:r>
              <a:rPr lang="en-US" sz="4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EconEdLink Membership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482540" y="2114898"/>
            <a:ext cx="817517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can now access CEE’s professional development webinars directly on EconEdLink.org! To receive these new professional development benefits, 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become an EconEdLink </a:t>
            </a:r>
            <a:r>
              <a:rPr lang="en-US" b="1" dirty="0">
                <a:solidFill>
                  <a:srgbClr val="0070C0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  <a:hlinkClick r:id="rId3"/>
              </a:rPr>
              <a:t>member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. As a member, you will now be able to: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Automatically receive a professional development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certificate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via e-mail within 24 hours after viewing any webinar for a minimum of 45 minutes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Register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for upcoming webinars with a simple one-click process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Easily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download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presentations, lesson plan materials and activities for each webinar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Search and view all webinars at your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convenience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Save webinars to your EconEdLink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dashboard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 easy access to the event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may access our new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Professional Development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page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  <a:hlinkClick r:id="rId4"/>
              </a:rPr>
              <a:t>here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929450" y="2286000"/>
            <a:ext cx="7528942" cy="422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9450" y="129540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“EconInBox”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7174995" y="5080494"/>
            <a:ext cx="733806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05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 bwMode="auto">
          <a:xfrm>
            <a:off x="861789" y="2392680"/>
            <a:ext cx="7420421" cy="414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9450" y="129540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“EconInBox”</a:t>
            </a:r>
          </a:p>
        </p:txBody>
      </p:sp>
    </p:spTree>
    <p:extLst>
      <p:ext uri="{BB962C8B-B14F-4D97-AF65-F5344CB8AC3E}">
        <p14:creationId xmlns:p14="http://schemas.microsoft.com/office/powerpoint/2010/main" val="99356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800" y="2814029"/>
            <a:ext cx="88011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5-day curriculum </a:t>
            </a:r>
            <a:r>
              <a:rPr lang="en-US" sz="220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(in-class and online versions) </a:t>
            </a:r>
            <a:r>
              <a:rPr lang="en-US" sz="2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en-US" sz="2200" u="sng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videos</a:t>
            </a:r>
            <a:r>
              <a:rPr lang="en-US" sz="2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200" u="sng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active</a:t>
            </a:r>
            <a:r>
              <a:rPr lang="en-US" sz="2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200" u="sng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learning</a:t>
            </a:r>
            <a:r>
              <a:rPr lang="en-US" sz="2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</a:t>
            </a:r>
            <a:r>
              <a:rPr lang="en-US" sz="2200" u="sng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games</a:t>
            </a:r>
            <a:r>
              <a:rPr lang="en-US" sz="2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en-US" sz="2200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Google Docs </a:t>
            </a:r>
            <a:r>
              <a:rPr lang="en-US" sz="2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easy editing!  </a:t>
            </a:r>
          </a:p>
          <a:p>
            <a:pPr algn="ctr"/>
            <a:endParaRPr lang="en-US" sz="2000" b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000" b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000" b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000" b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000" b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000" b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globalization and what is its history?</a:t>
            </a:r>
          </a:p>
          <a:p>
            <a:pPr algn="ctr"/>
            <a:r>
              <a:rPr lang="en-US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is globalization impacting the world?</a:t>
            </a:r>
          </a:p>
          <a:p>
            <a:pPr algn="ctr"/>
            <a:r>
              <a:rPr lang="en-US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the effect of globalization on my life?</a:t>
            </a:r>
          </a:p>
          <a:p>
            <a:pPr algn="ctr"/>
            <a:endParaRPr lang="en-US" sz="20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800" y="1295403"/>
            <a:ext cx="880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Globalization Robots &amp; You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Sample Curriculum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5" t="21875" r="55798" b="30313"/>
          <a:stretch/>
        </p:blipFill>
        <p:spPr bwMode="auto">
          <a:xfrm>
            <a:off x="3923981" y="3749042"/>
            <a:ext cx="13087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146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800" y="1295403"/>
            <a:ext cx="880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Globalization Robots &amp; You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Curriculum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30313" r="23646" b="29687"/>
          <a:stretch/>
        </p:blipFill>
        <p:spPr bwMode="auto">
          <a:xfrm>
            <a:off x="177800" y="2311066"/>
            <a:ext cx="4177583" cy="316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0" t="25313" r="36186" b="37344"/>
          <a:stretch/>
        </p:blipFill>
        <p:spPr bwMode="auto">
          <a:xfrm>
            <a:off x="4358343" y="3073065"/>
            <a:ext cx="4526216" cy="316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6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19531" r="43477" b="19531"/>
          <a:stretch/>
        </p:blipFill>
        <p:spPr bwMode="auto">
          <a:xfrm>
            <a:off x="1409700" y="4142735"/>
            <a:ext cx="3378200" cy="217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 t="18439" r="2737" b="23334"/>
          <a:stretch/>
        </p:blipFill>
        <p:spPr bwMode="auto">
          <a:xfrm>
            <a:off x="4787900" y="4197218"/>
            <a:ext cx="3530600" cy="206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130;p19"/>
          <p:cNvPicPr preferRelativeResize="0"/>
          <p:nvPr/>
        </p:nvPicPr>
        <p:blipFill rotWithShape="1">
          <a:blip r:embed="rId4">
            <a:alphaModFix/>
          </a:blip>
          <a:srcRect b="6862"/>
          <a:stretch/>
        </p:blipFill>
        <p:spPr>
          <a:xfrm>
            <a:off x="414439" y="1440390"/>
            <a:ext cx="8475559" cy="25855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1;p19"/>
          <p:cNvSpPr txBox="1">
            <a:spLocks/>
          </p:cNvSpPr>
          <p:nvPr/>
        </p:nvSpPr>
        <p:spPr bwMode="auto">
          <a:xfrm>
            <a:off x="564851" y="2438400"/>
            <a:ext cx="8174731" cy="119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389" tIns="45682" rIns="91389" bIns="45682" numCol="1" anchor="b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>
            <a:lvl1pPr algn="ctr" rtl="0" fontAlgn="base">
              <a:lnSpc>
                <a:spcPts val="5700"/>
              </a:lnSpc>
              <a:spcBef>
                <a:spcPct val="0"/>
              </a:spcBef>
              <a:spcAft>
                <a:spcPct val="0"/>
              </a:spcAft>
              <a:defRPr sz="6600" b="1" i="0" kern="1200">
                <a:solidFill>
                  <a:srgbClr val="005CB8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50800" dir="5400000" algn="ctr" rotWithShape="0">
                    <a:srgbClr val="000000">
                      <a:alpha val="0"/>
                    </a:srgbClr>
                  </a:outerShdw>
                  <a:reflection stA="0" endPos="65000" dist="50800" dir="5400000" sy="-100000" algn="bl" rotWithShape="0"/>
                </a:effectLst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FFFF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  <a:t>Make more informed decisions about education and careers based on the projected impact of globalization and automation on the U.S. economy’s rapidly changing workforce</a:t>
            </a:r>
          </a:p>
        </p:txBody>
      </p:sp>
    </p:spTree>
    <p:extLst>
      <p:ext uri="{BB962C8B-B14F-4D97-AF65-F5344CB8AC3E}">
        <p14:creationId xmlns:p14="http://schemas.microsoft.com/office/powerpoint/2010/main" val="3614753815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9120" y="1012374"/>
            <a:ext cx="798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Law of Demand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Lesson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2" t="23177" r="42240" b="7812"/>
          <a:stretch/>
        </p:blipFill>
        <p:spPr bwMode="auto">
          <a:xfrm>
            <a:off x="578841" y="2340429"/>
            <a:ext cx="3444705" cy="418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6" t="23958" r="42386" b="8073"/>
          <a:stretch/>
        </p:blipFill>
        <p:spPr bwMode="auto">
          <a:xfrm>
            <a:off x="4798059" y="2327729"/>
            <a:ext cx="3497498" cy="418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127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" y="1295403"/>
            <a:ext cx="798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Self-Paced Online Courses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Principles of Micro &amp; Macro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15625" r="3792" b="8594"/>
          <a:stretch/>
        </p:blipFill>
        <p:spPr bwMode="auto">
          <a:xfrm>
            <a:off x="798830" y="2726846"/>
            <a:ext cx="7576820" cy="345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16200000">
            <a:off x="3369719" y="6208843"/>
            <a:ext cx="733806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200000">
            <a:off x="1718719" y="6208842"/>
            <a:ext cx="733806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7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5"/>
          <a:stretch/>
        </p:blipFill>
        <p:spPr bwMode="auto">
          <a:xfrm>
            <a:off x="1441133" y="2888874"/>
            <a:ext cx="6505575" cy="358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1645" y="1349831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 Exploration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373" y="2306776"/>
            <a:ext cx="8883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4356D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https://mru.org             Teaching Resources            High School Resources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528219" y="3566066"/>
            <a:ext cx="733806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380298" y="2306776"/>
            <a:ext cx="411480" cy="4616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574711" y="2306775"/>
            <a:ext cx="411480" cy="4616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53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2"/>
          <a:stretch/>
        </p:blipFill>
        <p:spPr bwMode="auto">
          <a:xfrm>
            <a:off x="921828" y="2757125"/>
            <a:ext cx="7528942" cy="41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03319" y="4626000"/>
            <a:ext cx="86868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ular Callout 4"/>
          <p:cNvSpPr/>
          <p:nvPr/>
        </p:nvSpPr>
        <p:spPr>
          <a:xfrm>
            <a:off x="1597027" y="3484024"/>
            <a:ext cx="2301240" cy="544830"/>
          </a:xfrm>
          <a:prstGeom prst="wedgeRectCallout">
            <a:avLst>
              <a:gd name="adj1" fmla="val 40404"/>
              <a:gd name="adj2" fmla="val 156180"/>
            </a:avLst>
          </a:prstGeom>
          <a:solidFill>
            <a:srgbClr val="2645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arenR"/>
            </a:pPr>
            <a:r>
              <a:rPr lang="en-US" sz="1200" b="1" dirty="0">
                <a:solidFill>
                  <a:schemeClr val="bg1"/>
                </a:solidFill>
              </a:rPr>
              <a:t>Law of Demand Lesson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1200" b="1" dirty="0">
                <a:solidFill>
                  <a:schemeClr val="bg1"/>
                </a:solidFill>
              </a:rPr>
              <a:t>Globalization, Robots &amp; You</a:t>
            </a:r>
          </a:p>
        </p:txBody>
      </p:sp>
      <p:sp>
        <p:nvSpPr>
          <p:cNvPr id="7" name="Rectangle 6"/>
          <p:cNvSpPr/>
          <p:nvPr/>
        </p:nvSpPr>
        <p:spPr>
          <a:xfrm>
            <a:off x="5798185" y="4626000"/>
            <a:ext cx="119634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ular Callout 7"/>
          <p:cNvSpPr/>
          <p:nvPr/>
        </p:nvSpPr>
        <p:spPr>
          <a:xfrm>
            <a:off x="6769327" y="3484024"/>
            <a:ext cx="2157214" cy="815340"/>
          </a:xfrm>
          <a:prstGeom prst="wedgeRectCallout">
            <a:avLst>
              <a:gd name="adj1" fmla="val -39626"/>
              <a:gd name="adj2" fmla="val 89383"/>
            </a:avLst>
          </a:prstGeom>
          <a:solidFill>
            <a:srgbClr val="2645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arenR"/>
            </a:pPr>
            <a:r>
              <a:rPr lang="en-US" sz="1200" b="1" dirty="0">
                <a:solidFill>
                  <a:schemeClr val="bg1"/>
                </a:solidFill>
              </a:rPr>
              <a:t>Courses &amp; Series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1200" b="1" dirty="0">
                <a:solidFill>
                  <a:schemeClr val="bg1"/>
                </a:solidFill>
              </a:rPr>
              <a:t>Search By Topic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1200" b="1" dirty="0">
                <a:solidFill>
                  <a:schemeClr val="bg1"/>
                </a:solidFill>
              </a:rPr>
              <a:t>Dictionary of Economics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1200" b="1" dirty="0">
                <a:solidFill>
                  <a:schemeClr val="bg1"/>
                </a:solidFill>
              </a:rPr>
              <a:t>Video Library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5828030" y="5546894"/>
            <a:ext cx="131445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01645" y="1177298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 Exploration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0373" y="2134243"/>
            <a:ext cx="8883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4356D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https://mru.org             Teaching Resources            High School Resources</a:t>
            </a:r>
          </a:p>
          <a:p>
            <a:pPr algn="r"/>
            <a:r>
              <a:rPr lang="en-US" sz="1200" b="1" dirty="0">
                <a:solidFill>
                  <a:srgbClr val="24356D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(scroll down a tad)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2380298" y="2134243"/>
            <a:ext cx="411480" cy="4616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574711" y="2134242"/>
            <a:ext cx="411480" cy="4616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38645">
            <a:off x="5754" y="5582687"/>
            <a:ext cx="2448307" cy="98720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do you plan to use/tweak MRU resources?</a:t>
            </a:r>
          </a:p>
        </p:txBody>
      </p:sp>
    </p:spTree>
    <p:extLst>
      <p:ext uri="{BB962C8B-B14F-4D97-AF65-F5344CB8AC3E}">
        <p14:creationId xmlns:p14="http://schemas.microsoft.com/office/powerpoint/2010/main" val="3127637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1" y="1783080"/>
            <a:ext cx="8001000" cy="403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572B2-6946-5141-A75D-C523C4E93F29}"/>
              </a:ext>
            </a:extLst>
          </p:cNvPr>
          <p:cNvSpPr txBox="1"/>
          <p:nvPr/>
        </p:nvSpPr>
        <p:spPr>
          <a:xfrm>
            <a:off x="1021082" y="2692870"/>
            <a:ext cx="67741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Questions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or Comments?</a:t>
            </a:r>
          </a:p>
        </p:txBody>
      </p:sp>
    </p:spTree>
    <p:extLst>
      <p:ext uri="{BB962C8B-B14F-4D97-AF65-F5344CB8AC3E}">
        <p14:creationId xmlns:p14="http://schemas.microsoft.com/office/powerpoint/2010/main" val="356949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780" y="1225253"/>
            <a:ext cx="8229600" cy="1143000"/>
          </a:xfrm>
        </p:spPr>
        <p:txBody>
          <a:bodyPr rtlCol="0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Professional Development </a:t>
            </a:r>
            <a:br>
              <a:rPr lang="en-US" sz="4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</a:br>
            <a:r>
              <a:rPr lang="en-US" sz="4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Certificate &amp; Resources</a:t>
            </a:r>
            <a:endParaRPr lang="en-US" sz="4000" b="1" dirty="0">
              <a:solidFill>
                <a:srgbClr val="005CB8"/>
              </a:solidFill>
              <a:effectLst>
                <a:glow>
                  <a:srgbClr val="4F81BD">
                    <a:alpha val="0"/>
                  </a:srgbClr>
                </a:glow>
                <a:outerShdw blurRad="50800" dist="50800" dir="5400000" algn="ctr" rotWithShape="0">
                  <a:srgbClr val="000000">
                    <a:alpha val="0"/>
                  </a:srgbClr>
                </a:outerShdw>
                <a:reflection stA="0" endPos="65000" dist="50800" dir="5400000" sy="-100000" algn="bl" rotWithShape="0"/>
              </a:effectLst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588955" y="2805574"/>
            <a:ext cx="81751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To earn your professional development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certificate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for this webinar, you must: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Watch a minimum of 45-minutes and you will automatically receive a professional development certificate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via e-mail within 24 hours.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Accessing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resources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: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can now easily download presentations, lesson plan materials, and activities for each webinar from </a:t>
            </a:r>
            <a:r>
              <a:rPr lang="en-US" sz="1600" b="1" i="1" dirty="0">
                <a:solidFill>
                  <a:srgbClr val="0070C0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  <a:hlinkClick r:id="rId3"/>
              </a:rPr>
              <a:t>EconEdLink.org/professional-development/</a:t>
            </a:r>
            <a:endParaRPr lang="en-US" sz="1600" b="1" i="1" dirty="0">
              <a:solidFill>
                <a:srgbClr val="0070C0"/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4154" y="149352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Zoom Backgrounds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17970" r="53953" b="21093"/>
          <a:stretch/>
        </p:blipFill>
        <p:spPr bwMode="auto">
          <a:xfrm>
            <a:off x="3067844" y="2658513"/>
            <a:ext cx="2895838" cy="330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lh4.googleusercontent.com/vl0lb-vp_7g78CjxfitNxwFzE3ibaWM2_NSo8mg0XOcDgHnaYIzdNffAuffpfgvGT63AVUKEd-in3v3eKn1sMYb_2XMrz7aGfr2zvCeQpRDsTPeiR_hcDnaNau6g7QiF6JWCpsy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2" y="3677809"/>
            <a:ext cx="2122409" cy="15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_uUHJptDtrT_fnuFyRKWNGESaUKibdcboeAhXQdMWb2ADMQa5T7tlpcICapQ9MYiG1O_BFOR94l10AyaoeTLlJ_wytNfqwtaeNQkJh8-OvhiqTre-CE-a7GPMox7nk5Kut4u5ez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58" y="3677808"/>
            <a:ext cx="2122409" cy="15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5763" y="6136330"/>
            <a:ext cx="528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https://learn.mru.org/zoom/</a:t>
            </a:r>
          </a:p>
        </p:txBody>
      </p:sp>
    </p:spTree>
    <p:extLst>
      <p:ext uri="{BB962C8B-B14F-4D97-AF65-F5344CB8AC3E}">
        <p14:creationId xmlns:p14="http://schemas.microsoft.com/office/powerpoint/2010/main" val="2436777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9874" y="126492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Wrap-Up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0A31B-7983-364C-8A26-D55EA51AB041}"/>
              </a:ext>
            </a:extLst>
          </p:cNvPr>
          <p:cNvSpPr txBox="1"/>
          <p:nvPr/>
        </p:nvSpPr>
        <p:spPr>
          <a:xfrm>
            <a:off x="288982" y="2304826"/>
            <a:ext cx="867213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Posted on </a:t>
            </a: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EconEdLink PD Webpage </a:t>
            </a:r>
            <a:r>
              <a:rPr lang="en-US" sz="2000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(please share with colleagues)</a:t>
            </a: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MRU Videos aligned with CEE National Standards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	Informational flyer recapping MRU resources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	This PPT presentation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Other </a:t>
            </a: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CEE-MRU Webinars</a:t>
            </a:r>
          </a:p>
          <a:p>
            <a:pPr>
              <a:spcAft>
                <a:spcPts val="600"/>
              </a:spcAft>
            </a:pPr>
            <a:r>
              <a:rPr lang="en-US" sz="2000" b="1" i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	</a:t>
            </a:r>
          </a:p>
          <a:p>
            <a:pPr>
              <a:spcAft>
                <a:spcPts val="600"/>
              </a:spcAft>
            </a:pPr>
            <a:endParaRPr lang="en-US" sz="2000" b="1" i="1" dirty="0">
              <a:solidFill>
                <a:srgbClr val="0070C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en-US" sz="2000" b="1" i="1" dirty="0">
              <a:solidFill>
                <a:srgbClr val="0070C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en-US" sz="500" b="1" dirty="0">
              <a:solidFill>
                <a:srgbClr val="0070C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MRU Statewide Webinars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Statewide Online Courses </a:t>
            </a: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(non-streaming video files)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24220" r="59879" b="39797"/>
          <a:stretch/>
        </p:blipFill>
        <p:spPr bwMode="auto">
          <a:xfrm>
            <a:off x="6842761" y="3462020"/>
            <a:ext cx="2326006" cy="235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731227"/>
              </p:ext>
            </p:extLst>
          </p:nvPr>
        </p:nvGraphicFramePr>
        <p:xfrm>
          <a:off x="1204319" y="4033475"/>
          <a:ext cx="6096000" cy="1285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6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9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 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Globalization, Robots &amp; You Curriculum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Spring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Supply &amp; Demand Interactive Unit</a:t>
                      </a:r>
                    </a:p>
                    <a:p>
                      <a:r>
                        <a:rPr lang="en-US" sz="1800" b="0" i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Innovative</a:t>
                      </a:r>
                      <a:r>
                        <a:rPr lang="en-US" sz="1800" b="0" i="0" baseline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Uses of Videos</a:t>
                      </a:r>
                      <a:br>
                        <a:rPr lang="en-US" sz="1800" b="0" i="0" baseline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US" sz="1800" b="0" i="0" baseline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Women in Economics</a:t>
                      </a:r>
                      <a:endParaRPr lang="en-US" sz="1800" b="0" i="0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25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2324069"/>
            <a:ext cx="8001000" cy="4038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6402" y="3081485"/>
            <a:ext cx="733119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Go to </a:t>
            </a: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MRU.ORG/CEE1</a:t>
            </a:r>
            <a:endParaRPr lang="en-US" sz="2800" b="1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i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Globalization, Robots &amp; You 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curriculum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Updates on new videos, lessons, and activities </a:t>
            </a:r>
            <a:b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	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1706" y="1264472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Opt-In</a:t>
            </a:r>
          </a:p>
        </p:txBody>
      </p:sp>
    </p:spTree>
    <p:extLst>
      <p:ext uri="{BB962C8B-B14F-4D97-AF65-F5344CB8AC3E}">
        <p14:creationId xmlns:p14="http://schemas.microsoft.com/office/powerpoint/2010/main" val="239327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2324069"/>
            <a:ext cx="8001000" cy="403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B8AA1-DBA6-E64F-BF4D-180E26283F6F}"/>
              </a:ext>
            </a:extLst>
          </p:cNvPr>
          <p:cNvSpPr txBox="1"/>
          <p:nvPr/>
        </p:nvSpPr>
        <p:spPr>
          <a:xfrm>
            <a:off x="1322670" y="2569261"/>
            <a:ext cx="4426212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Questions/Feedback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Cheryl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Symbol"/>
              </a:rPr>
              <a:t>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cheryl@mru.org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Stay Connected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@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MRevUniversity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facebook.com/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mrevuniversity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FEBF1D-4541-FE48-83A1-F62CAAEDA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5055" t="-215336" r="-215055" b="-215336"/>
          <a:stretch/>
        </p:blipFill>
        <p:spPr>
          <a:xfrm>
            <a:off x="1108327" y="3768770"/>
            <a:ext cx="1854151" cy="2472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8BA80-D4D9-9F40-84E2-07F2FE3845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016" t="-16016" r="-16016" b="-16016"/>
          <a:stretch/>
        </p:blipFill>
        <p:spPr>
          <a:xfrm>
            <a:off x="1804505" y="4256054"/>
            <a:ext cx="461794" cy="615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941" y="5674941"/>
            <a:ext cx="6527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Join our Teaching Online Econ Facebook Community at 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COMMUNITY.MRU.ORG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1706" y="1264472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769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CEE Affiliates</a:t>
            </a:r>
            <a:endParaRPr lang="en-US" sz="4800" b="1" dirty="0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F44DA-7F29-495C-9279-01A773172FC7}"/>
              </a:ext>
            </a:extLst>
          </p:cNvPr>
          <p:cNvSpPr txBox="1"/>
          <p:nvPr/>
        </p:nvSpPr>
        <p:spPr>
          <a:xfrm>
            <a:off x="1501667" y="5134682"/>
            <a:ext cx="61406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  <a:hlinkClick r:id="rId3"/>
              </a:rPr>
              <a:t>https://www.councilforeconed.org/resources/local-affiliates/</a:t>
            </a:r>
            <a:endParaRPr lang="en-US"/>
          </a:p>
          <a:p>
            <a:pPr algn="l"/>
            <a:endParaRPr lang="en-US"/>
          </a:p>
        </p:txBody>
      </p:sp>
      <p:pic>
        <p:nvPicPr>
          <p:cNvPr id="4" name="Picture 4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85988BD1-7DE7-45DD-9D4C-654DA4937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3" y="2335948"/>
            <a:ext cx="6095999" cy="24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49A-50A7-49D5-B1A2-57AAF226F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39" y="1145687"/>
            <a:ext cx="7772400" cy="1470025"/>
          </a:xfrm>
        </p:spPr>
        <p:txBody>
          <a:bodyPr/>
          <a:lstStyle/>
          <a:p>
            <a:r>
              <a:rPr lang="en-US" sz="4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Thank You to Our Sponsors!</a:t>
            </a:r>
            <a:endParaRPr lang="en-US" sz="4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81" y="2622632"/>
            <a:ext cx="2378110" cy="2378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8" y="2690224"/>
            <a:ext cx="4725799" cy="130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31" y="5899538"/>
            <a:ext cx="6217920" cy="594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15" y="3811687"/>
            <a:ext cx="1905000" cy="187452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7E8432-E2ED-4609-928F-7A71E7351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4" y="5243613"/>
            <a:ext cx="118872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427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9061" y="128016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Today’s Objectives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612" y="2322240"/>
            <a:ext cx="85867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Preview</a:t>
            </a: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Marginal Revolution University (MRU) resources for teaching high school economics.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Explore</a:t>
            </a: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MRU website and think about how to use/tweak the resources for your subjects and students.</a:t>
            </a:r>
          </a:p>
          <a:p>
            <a:pPr>
              <a:spcAft>
                <a:spcPts val="1200"/>
              </a:spcAft>
            </a:pPr>
            <a:endParaRPr lang="en-US" sz="2000" b="1" dirty="0">
              <a:solidFill>
                <a:srgbClr val="005CB8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>
              <a:spcAft>
                <a:spcPts val="1200"/>
              </a:spcAft>
            </a:pPr>
            <a:endParaRPr lang="en-US" sz="2000" b="1" dirty="0">
              <a:solidFill>
                <a:srgbClr val="005CB8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https://uc99f44737339108f0574c39771e.previews.dropboxusercontent.com/p/thumb/AA8ZQWBwyj80y4ooHveWCWVVqXy0T0UPkL8XBeKHSjrWVaPrayq5Z9CQh5oth5TPELadbTkXK9r9PLOgn9n-U0jGTqrZ_NGCGsUDWZLXo9MVs1-sh1dGUSeM07Y5mFx6pFWPP-h2GLG8k5lhAS1KaLZt_d8dJfpR5KZ4ulV4ZMbJsmh7SSeWxmDiNDPaX88RMl472b1ubtlTo4R1MK27U0Fij5wPqNoTQR2ZV1K7jFwEsjf6Sylc2AGfHrYCGyTyX_iis5KbxikC-dSonOJRT4f7ojyEmbKkYuEvkI6ylYtCm-j1LQfL5xBhVbZRcTkZ8hYtZXKPYvA0GzhTBIjjB8N_E2L-w7Fd0CjDp0lDSxOS9Q/p.png?fv_content=true&amp;size_mode=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116" y="4267200"/>
            <a:ext cx="3419780" cy="198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52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055" y="140208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" y="2407389"/>
            <a:ext cx="8519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Marginal Revolution University (MRU)</a:t>
            </a:r>
          </a:p>
          <a:p>
            <a:pPr algn="ctr"/>
            <a:r>
              <a:rPr lang="en-US" sz="2000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Online, video-based, nonprofit, economic education platform founded in 2012 by GMU professors Drs. Tyler Cowen and Alex Tabarrok for teachers, students, and lifelong learners worldwide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39887" r="34187" b="19062"/>
          <a:stretch/>
        </p:blipFill>
        <p:spPr bwMode="auto">
          <a:xfrm>
            <a:off x="2934454" y="3947160"/>
            <a:ext cx="359170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84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1910" y="124968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50" y="2227583"/>
            <a:ext cx="853821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Our Vision</a:t>
            </a:r>
          </a:p>
          <a:p>
            <a:pPr algn="ctr"/>
            <a:r>
              <a:rPr lang="en-US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Economics has the power to positively change the way people view and live in the world because there’s an inner economist in all of us.</a:t>
            </a:r>
          </a:p>
          <a:p>
            <a:pPr algn="ctr"/>
            <a:endParaRPr lang="en-US" sz="2000" dirty="0">
              <a:solidFill>
                <a:srgbClr val="005CB8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Our Mission</a:t>
            </a:r>
          </a:p>
          <a:p>
            <a:r>
              <a:rPr lang="en-US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To provide a FREE world-class economic education to everyone, everywhere by: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Developing your inner economist with engaging, thought-provoking ways of looking at everyday problems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Entertaining you so you actually want to learn economics (no boring lectures!)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Thinking on the margin:  one idea + one person at a time = “Marginal Revolution”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30937" r="10644" b="28125"/>
          <a:stretch/>
        </p:blipFill>
        <p:spPr bwMode="auto">
          <a:xfrm>
            <a:off x="3652063" y="5440938"/>
            <a:ext cx="1805583" cy="113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1" y="1783080"/>
            <a:ext cx="8001000" cy="403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572B2-6946-5141-A75D-C523C4E93F29}"/>
              </a:ext>
            </a:extLst>
          </p:cNvPr>
          <p:cNvSpPr txBox="1"/>
          <p:nvPr/>
        </p:nvSpPr>
        <p:spPr>
          <a:xfrm>
            <a:off x="1021082" y="2692870"/>
            <a:ext cx="67741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FREE MRU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Economic Resources</a:t>
            </a:r>
          </a:p>
        </p:txBody>
      </p:sp>
    </p:spTree>
    <p:extLst>
      <p:ext uri="{BB962C8B-B14F-4D97-AF65-F5344CB8AC3E}">
        <p14:creationId xmlns:p14="http://schemas.microsoft.com/office/powerpoint/2010/main" val="7531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5740" y="1275102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" y="2407389"/>
            <a:ext cx="85191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Have you used MRU resources?</a:t>
            </a:r>
          </a:p>
          <a:p>
            <a:pPr marL="342900" indent="-342900">
              <a:buAutoNum type="alphaUcParenR"/>
            </a:pPr>
            <a:r>
              <a:rPr lang="en-US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Yes</a:t>
            </a:r>
          </a:p>
          <a:p>
            <a:pPr marL="342900" indent="-342900">
              <a:buAutoNum type="alphaUcParenR"/>
            </a:pPr>
            <a:r>
              <a:rPr lang="en-US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</a:t>
            </a:r>
          </a:p>
          <a:p>
            <a:pPr marL="342900" indent="-342900">
              <a:buAutoNum type="alphaUcParenR"/>
            </a:pPr>
            <a:r>
              <a:rPr lang="en-US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Maybe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1830" b="45704"/>
          <a:stretch/>
        </p:blipFill>
        <p:spPr bwMode="auto">
          <a:xfrm>
            <a:off x="749934" y="4102902"/>
            <a:ext cx="7689850" cy="184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12732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5740" y="1275102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050" y="2334699"/>
            <a:ext cx="83439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900+ </a:t>
            </a: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Short videos with practice questions</a:t>
            </a:r>
          </a:p>
          <a:p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Available at </a:t>
            </a: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MRU.ORG </a:t>
            </a: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YouTube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 30 million YouTube views and 230K subscribers</a:t>
            </a:r>
          </a:p>
          <a:p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School topics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Microeconomics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Macroeconomics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International economics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 finance</a:t>
            </a:r>
          </a:p>
          <a:p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to use videos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 class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 Lesson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Pre-class/Homework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Review/Remediate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188" r="20634" b="6875"/>
          <a:stretch/>
        </p:blipFill>
        <p:spPr bwMode="auto">
          <a:xfrm>
            <a:off x="4726900" y="3743511"/>
            <a:ext cx="3554730" cy="223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337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d82c5b-74c9-4827-94f1-5bf219ae6b20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85DF1F-BC57-4156-92DD-D8D43BF525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8332A4-542C-494D-8506-1C720B46413C}">
  <ds:schemaRefs>
    <ds:schemaRef ds:uri="http://purl.org/dc/terms/"/>
    <ds:schemaRef ds:uri="http://schemas.microsoft.com/office/2006/documentManagement/types"/>
    <ds:schemaRef ds:uri="bfa4db11-c700-41fb-b639-f7e6b4e680b5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9cd82c5b-74c9-4827-94f1-5bf219ae6b20"/>
  </ds:schemaRefs>
</ds:datastoreItem>
</file>

<file path=customXml/itemProps3.xml><?xml version="1.0" encoding="utf-8"?>
<ds:datastoreItem xmlns:ds="http://schemas.openxmlformats.org/officeDocument/2006/customXml" ds:itemID="{3D6113DE-D385-4A48-8B16-CD7F492379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</TotalTime>
  <Words>1264</Words>
  <Application>Microsoft Office PowerPoint</Application>
  <PresentationFormat>On-screen Show (4:3)</PresentationFormat>
  <Paragraphs>220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 Black</vt:lpstr>
      <vt:lpstr>Arial,Sans-Serif</vt:lpstr>
      <vt:lpstr>Calibri</vt:lpstr>
      <vt:lpstr>Calibri Light</vt:lpstr>
      <vt:lpstr>Segoe UI</vt:lpstr>
      <vt:lpstr>Times New Roman</vt:lpstr>
      <vt:lpstr>Verdana</vt:lpstr>
      <vt:lpstr>Wingdings</vt:lpstr>
      <vt:lpstr>Office Theme</vt:lpstr>
      <vt:lpstr>December 2, 2020  Dr. Cheryl Ayers cheryl@mru.org</vt:lpstr>
      <vt:lpstr>EconEdLink Membership</vt:lpstr>
      <vt:lpstr>Professional Development  Certificate &amp;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CEE Affiliates</vt:lpstr>
      <vt:lpstr>Thank You to Our Sponsors!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Business of….?</dc:title>
  <dc:creator>Marsha Masters</dc:creator>
  <cp:lastModifiedBy>Jarvon Carson</cp:lastModifiedBy>
  <cp:revision>111</cp:revision>
  <dcterms:created xsi:type="dcterms:W3CDTF">2012-09-11T15:07:18Z</dcterms:created>
  <dcterms:modified xsi:type="dcterms:W3CDTF">2020-11-30T17:54:40Z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  <property fmtid="{D5CDD505-2E9C-101B-9397-08002B2CF9AE}" pid="3" name="Order">
    <vt:r8>2199100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