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61" r:id="rId6"/>
    <p:sldId id="267" r:id="rId7"/>
    <p:sldId id="258" r:id="rId8"/>
    <p:sldId id="262" r:id="rId9"/>
    <p:sldId id="263" r:id="rId10"/>
    <p:sldId id="288" r:id="rId11"/>
    <p:sldId id="284" r:id="rId12"/>
    <p:sldId id="322" r:id="rId13"/>
    <p:sldId id="317" r:id="rId14"/>
    <p:sldId id="319" r:id="rId15"/>
    <p:sldId id="320" r:id="rId16"/>
    <p:sldId id="321" r:id="rId17"/>
    <p:sldId id="316" r:id="rId18"/>
    <p:sldId id="291" r:id="rId19"/>
    <p:sldId id="318" r:id="rId20"/>
    <p:sldId id="29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266" r:id="rId31"/>
    <p:sldId id="269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005CB8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JG698U2Mv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JG698U2Mv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latin typeface="Calibri"/>
                <a:ea typeface="ＭＳ Ｐゴシック"/>
                <a:cs typeface="Calibri"/>
              </a:rPr>
              <a:t>Behavioral Economics</a:t>
            </a:r>
            <a:br>
              <a:rPr lang="en-US" sz="6000" b="1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Dr. Julie Heath, University of </a:t>
            </a:r>
            <a:r>
              <a:rPr lang="en-US" sz="2200" i="1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Cincinnati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October 19, 2020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julia.heath@uc.edu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033B796-BE13-4BF4-8710-D8FEB6FA2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546034"/>
              </p:ext>
            </p:extLst>
          </p:nvPr>
        </p:nvGraphicFramePr>
        <p:xfrm>
          <a:off x="710006" y="1145780"/>
          <a:ext cx="7648686" cy="5061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8686">
                  <a:extLst>
                    <a:ext uri="{9D8B030D-6E8A-4147-A177-3AD203B41FA5}">
                      <a16:colId xmlns:a16="http://schemas.microsoft.com/office/drawing/2014/main" val="3938843169"/>
                    </a:ext>
                  </a:extLst>
                </a:gridCol>
              </a:tblGrid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Humans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010562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Make decisions on past experiences or quick judgements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17526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Subject to influences of social networks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013337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Tend to weigh losses greater than gains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01280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Tend to bias to the default or to things they already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831008"/>
                  </a:ext>
                </a:extLst>
              </a:tr>
              <a:tr h="9360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have self-control problems and discount the future too much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626912"/>
                  </a:ext>
                </a:extLst>
              </a:tr>
              <a:tr h="9360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make decisions based on fairness or for other emotional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58168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have limited ability to know costs/benefits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89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24929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0817-439C-4CEB-94F2-73613528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Econs</a:t>
            </a:r>
            <a:r>
              <a:rPr lang="en-US" sz="4800" dirty="0"/>
              <a:t> vs. Humans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BC72D3-6183-4695-97E2-9A0658D34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Tell students that you’re going to refer to people who behave in accordance with </a:t>
            </a:r>
            <a:r>
              <a:rPr lang="en-US" dirty="0">
                <a:solidFill>
                  <a:srgbClr val="7A9900"/>
                </a:solidFill>
              </a:rPr>
              <a:t>traditional economics as “</a:t>
            </a:r>
            <a:r>
              <a:rPr lang="en-US" dirty="0" err="1">
                <a:solidFill>
                  <a:srgbClr val="7A9900"/>
                </a:solidFill>
              </a:rPr>
              <a:t>Econs</a:t>
            </a:r>
            <a:r>
              <a:rPr lang="en-US" dirty="0">
                <a:solidFill>
                  <a:srgbClr val="7A9900"/>
                </a:solidFill>
              </a:rPr>
              <a:t>”</a:t>
            </a:r>
            <a:r>
              <a:rPr lang="en-US" dirty="0"/>
              <a:t> and people who </a:t>
            </a:r>
            <a:r>
              <a:rPr lang="en-US" dirty="0">
                <a:solidFill>
                  <a:srgbClr val="7A9900"/>
                </a:solidFill>
              </a:rPr>
              <a:t>behave less like traditional economics </a:t>
            </a:r>
            <a:r>
              <a:rPr lang="en-US" dirty="0"/>
              <a:t>would predict </a:t>
            </a:r>
            <a:r>
              <a:rPr lang="en-US" dirty="0">
                <a:solidFill>
                  <a:srgbClr val="7A9900"/>
                </a:solidFill>
              </a:rPr>
              <a:t>as “Humans”</a:t>
            </a:r>
          </a:p>
          <a:p>
            <a:pPr marL="0" indent="0">
              <a:buNone/>
            </a:pPr>
            <a:r>
              <a:rPr lang="en-US" dirty="0"/>
              <a:t>Tell students that before you go any further in the lesson, you want them to watch a </a:t>
            </a:r>
            <a:r>
              <a:rPr lang="en-US" dirty="0">
                <a:hlinkClick r:id="rId2"/>
              </a:rPr>
              <a:t>video</a:t>
            </a:r>
            <a:r>
              <a:rPr lang="en-US" dirty="0"/>
              <a:t> and follow the instructions.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7788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0B596-F561-4C14-BFE7-0E5A649A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3491"/>
            <a:ext cx="8229600" cy="839098"/>
          </a:xfrm>
        </p:spPr>
        <p:txBody>
          <a:bodyPr/>
          <a:lstStyle/>
          <a:p>
            <a:r>
              <a:rPr lang="en-US" sz="4400" dirty="0" err="1"/>
              <a:t>Econs</a:t>
            </a:r>
            <a:r>
              <a:rPr lang="en-US" sz="4400" dirty="0"/>
              <a:t> vs. Humans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D45D1-7200-4FFB-944E-F9353A584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589"/>
            <a:ext cx="8229600" cy="3779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Ask how many saw the </a:t>
            </a:r>
            <a:r>
              <a:rPr lang="en-US" dirty="0">
                <a:solidFill>
                  <a:srgbClr val="7A9900"/>
                </a:solidFill>
              </a:rPr>
              <a:t>gorilla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Tell students that this illustrates one of the big differences between traditional economics </a:t>
            </a:r>
            <a:r>
              <a:rPr lang="en-US" dirty="0">
                <a:solidFill>
                  <a:srgbClr val="7A9900"/>
                </a:solidFill>
              </a:rPr>
              <a:t>(being an </a:t>
            </a:r>
            <a:r>
              <a:rPr lang="en-US" u="sng" dirty="0">
                <a:solidFill>
                  <a:srgbClr val="7A9900"/>
                </a:solidFill>
              </a:rPr>
              <a:t>Econ</a:t>
            </a:r>
            <a:r>
              <a:rPr lang="en-US" dirty="0">
                <a:solidFill>
                  <a:srgbClr val="7A9900"/>
                </a:solidFill>
              </a:rPr>
              <a:t>) </a:t>
            </a:r>
            <a:r>
              <a:rPr lang="en-US" dirty="0"/>
              <a:t>and behavioral economics </a:t>
            </a:r>
            <a:r>
              <a:rPr lang="en-US" dirty="0">
                <a:solidFill>
                  <a:srgbClr val="7A9900"/>
                </a:solidFill>
              </a:rPr>
              <a:t>(being a Human</a:t>
            </a:r>
            <a:r>
              <a:rPr lang="en-US" u="sng" dirty="0">
                <a:solidFill>
                  <a:srgbClr val="7A9900"/>
                </a:solidFill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Traditional economics </a:t>
            </a:r>
            <a:r>
              <a:rPr lang="en-US" dirty="0"/>
              <a:t>assumes that people are </a:t>
            </a:r>
            <a:r>
              <a:rPr lang="en-US" dirty="0" err="1"/>
              <a:t>Econs</a:t>
            </a:r>
            <a:r>
              <a:rPr lang="en-US" dirty="0"/>
              <a:t>—they focus on the information in front of them (the instructions) and</a:t>
            </a:r>
            <a:r>
              <a:rPr lang="en-US" dirty="0">
                <a:solidFill>
                  <a:srgbClr val="7A9900"/>
                </a:solidFill>
              </a:rPr>
              <a:t> do not consider other information </a:t>
            </a:r>
            <a:r>
              <a:rPr lang="en-US" dirty="0"/>
              <a:t>around them (the gorilla)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620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992C-45E2-49E0-A1B2-5B945F4B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8038"/>
            <a:ext cx="8229600" cy="1143000"/>
          </a:xfrm>
        </p:spPr>
        <p:txBody>
          <a:bodyPr/>
          <a:lstStyle/>
          <a:p>
            <a:r>
              <a:rPr lang="en-US" sz="4800" dirty="0" err="1"/>
              <a:t>Econs</a:t>
            </a:r>
            <a:r>
              <a:rPr lang="en-US" sz="4800" dirty="0"/>
              <a:t> vs. Humans,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DCF3-CB1D-4452-B16A-C16E9E619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b="1" dirty="0"/>
              <a:t>Behavioral economics</a:t>
            </a:r>
            <a:r>
              <a:rPr lang="en-US" dirty="0"/>
              <a:t>, however, broadens our perspective and recognizes that people can also pay attention to </a:t>
            </a:r>
            <a:r>
              <a:rPr lang="en-US" dirty="0">
                <a:solidFill>
                  <a:srgbClr val="7A9900"/>
                </a:solidFill>
              </a:rPr>
              <a:t>other, peripheral things</a:t>
            </a:r>
          </a:p>
        </p:txBody>
      </p:sp>
    </p:spTree>
    <p:extLst>
      <p:ext uri="{BB962C8B-B14F-4D97-AF65-F5344CB8AC3E}">
        <p14:creationId xmlns:p14="http://schemas.microsoft.com/office/powerpoint/2010/main" val="109303947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AB2751-EBAE-4890-9BB1-578127509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026" y="2043663"/>
            <a:ext cx="45788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Can Go Wrong?</a:t>
            </a:r>
          </a:p>
        </p:txBody>
      </p:sp>
    </p:spTree>
    <p:extLst>
      <p:ext uri="{BB962C8B-B14F-4D97-AF65-F5344CB8AC3E}">
        <p14:creationId xmlns:p14="http://schemas.microsoft.com/office/powerpoint/2010/main" val="306891979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5D9FE-2F91-4760-830A-D48A5350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Is This Rational?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DAEE5-43A1-476E-8891-25E6AED20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Rational ≠ Smart</a:t>
            </a:r>
          </a:p>
          <a:p>
            <a:pPr marL="0" indent="0">
              <a:buNone/>
            </a:pPr>
            <a:r>
              <a:rPr lang="en-US" dirty="0">
                <a:solidFill>
                  <a:srgbClr val="7A9900"/>
                </a:solidFill>
                <a:latin typeface="+mj-lt"/>
              </a:rPr>
              <a:t>	Ex. Smoking (benefits &gt; costs, so rational)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Rational (Econ):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 Individual is immensely intelligent, emotional-less, can weigh costs and benefits and is never (ever) wrong.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114848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8F24B-23E2-460C-AB85-633F74A1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Class Activity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C76C2-9CB7-4B89-BC64-EC00BACA1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281" y="1781539"/>
            <a:ext cx="8229600" cy="4824744"/>
          </a:xfrm>
        </p:spPr>
        <p:txBody>
          <a:bodyPr/>
          <a:lstStyle/>
          <a:p>
            <a:r>
              <a:rPr lang="en-US" dirty="0">
                <a:solidFill>
                  <a:srgbClr val="7A9900"/>
                </a:solidFill>
              </a:rPr>
              <a:t>Divide class </a:t>
            </a:r>
            <a:r>
              <a:rPr lang="en-US" dirty="0"/>
              <a:t>into groups  of 5 (at least) members each</a:t>
            </a:r>
          </a:p>
          <a:p>
            <a:r>
              <a:rPr lang="en-US" dirty="0"/>
              <a:t>Two members of each group will administer </a:t>
            </a:r>
            <a:r>
              <a:rPr lang="en-US" dirty="0">
                <a:solidFill>
                  <a:srgbClr val="7A9900"/>
                </a:solidFill>
              </a:rPr>
              <a:t>3 experiments </a:t>
            </a:r>
            <a:r>
              <a:rPr lang="en-US" dirty="0"/>
              <a:t>to others in the group</a:t>
            </a:r>
          </a:p>
          <a:p>
            <a:r>
              <a:rPr lang="en-US" dirty="0"/>
              <a:t>Give the two administrators in each group copies of Activity 1 and Activity 2, go over the instructions and answer any questions</a:t>
            </a:r>
          </a:p>
          <a:p>
            <a:r>
              <a:rPr lang="en-US" dirty="0"/>
              <a:t>Separate the groups so that they cannot overhear others’ experiments</a:t>
            </a:r>
          </a:p>
          <a:p>
            <a:r>
              <a:rPr lang="en-US" dirty="0"/>
              <a:t>Give students approx. </a:t>
            </a:r>
            <a:r>
              <a:rPr lang="en-US" dirty="0">
                <a:solidFill>
                  <a:srgbClr val="7A9900"/>
                </a:solidFill>
              </a:rPr>
              <a:t>10 minutes </a:t>
            </a:r>
            <a:r>
              <a:rPr lang="en-US" dirty="0"/>
              <a:t>to do experiments</a:t>
            </a:r>
          </a:p>
        </p:txBody>
      </p:sp>
    </p:spTree>
    <p:extLst>
      <p:ext uri="{BB962C8B-B14F-4D97-AF65-F5344CB8AC3E}">
        <p14:creationId xmlns:p14="http://schemas.microsoft.com/office/powerpoint/2010/main" val="24935707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6905BBE-172D-44A4-83C1-3DB38AACD6B1}"/>
              </a:ext>
            </a:extLst>
          </p:cNvPr>
          <p:cNvSpPr txBox="1"/>
          <p:nvPr/>
        </p:nvSpPr>
        <p:spPr>
          <a:xfrm>
            <a:off x="5594278" y="4279186"/>
            <a:ext cx="2368194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493A30-5E0E-4236-8975-A1BF5D1A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4099"/>
            <a:ext cx="8229600" cy="1143000"/>
          </a:xfrm>
        </p:spPr>
        <p:txBody>
          <a:bodyPr/>
          <a:lstStyle/>
          <a:p>
            <a:r>
              <a:rPr lang="en-US" sz="4800" dirty="0"/>
              <a:t>Class Activity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A1C9E3F-DFFB-436E-A71B-C02F9F340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1217"/>
            <a:ext cx="8229600" cy="4526794"/>
          </a:xfrm>
        </p:spPr>
        <p:txBody>
          <a:bodyPr/>
          <a:lstStyle/>
          <a:p>
            <a:r>
              <a:rPr lang="en-US" dirty="0"/>
              <a:t>Give each group another 10 minutes or so to discuss the results of the experiments:</a:t>
            </a:r>
          </a:p>
          <a:p>
            <a:pPr lvl="1"/>
            <a:r>
              <a:rPr lang="en-US" dirty="0">
                <a:solidFill>
                  <a:srgbClr val="7A9900"/>
                </a:solidFill>
              </a:rPr>
              <a:t>What are the correct answers?</a:t>
            </a:r>
          </a:p>
          <a:p>
            <a:pPr lvl="1"/>
            <a:r>
              <a:rPr lang="en-US" dirty="0">
                <a:solidFill>
                  <a:srgbClr val="7A9900"/>
                </a:solidFill>
              </a:rPr>
              <a:t>What did each experiment show?</a:t>
            </a:r>
          </a:p>
          <a:p>
            <a:r>
              <a:rPr lang="en-US" dirty="0"/>
              <a:t>Have a representative for each group report out their answers to the entire class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879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CC74-F0D1-43C4-880C-854E55A85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667" y="1065006"/>
            <a:ext cx="8229600" cy="1143000"/>
          </a:xfrm>
        </p:spPr>
        <p:txBody>
          <a:bodyPr/>
          <a:lstStyle/>
          <a:p>
            <a:r>
              <a:rPr lang="en-US" sz="4800" dirty="0"/>
              <a:t>Debrief #1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10381-CF6D-4F00-BA95-9105299C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33" y="1802086"/>
            <a:ext cx="8229600" cy="474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Experiment #1</a:t>
            </a:r>
          </a:p>
          <a:p>
            <a:pPr lvl="1"/>
            <a:r>
              <a:rPr lang="en-US" dirty="0"/>
              <a:t>Most people take longer to finish the second set of words and are likely to be more inaccurate.  Why?</a:t>
            </a:r>
            <a:br>
              <a:rPr lang="en-US" dirty="0"/>
            </a:b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Our mind reads the word and wants to</a:t>
            </a:r>
            <a:r>
              <a:rPr lang="en-US" dirty="0">
                <a:solidFill>
                  <a:srgbClr val="7A9900"/>
                </a:solidFill>
              </a:rPr>
              <a:t> report the word, not the color. </a:t>
            </a:r>
            <a:r>
              <a:rPr lang="en-US" dirty="0"/>
              <a:t>The mind quickly grabs the first piece of information and uses that information to form responses to other questions (remember the gorilla?)</a:t>
            </a:r>
          </a:p>
        </p:txBody>
      </p:sp>
    </p:spTree>
    <p:extLst>
      <p:ext uri="{BB962C8B-B14F-4D97-AF65-F5344CB8AC3E}">
        <p14:creationId xmlns:p14="http://schemas.microsoft.com/office/powerpoint/2010/main" val="159739875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8B75-6AD8-43E2-9C6D-673CD5600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Debrief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335CA-4BCE-4EB7-9F04-6A02A0B4F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382" y="1771265"/>
            <a:ext cx="8553236" cy="3779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Experiment #2</a:t>
            </a:r>
            <a:r>
              <a:rPr lang="en-US" dirty="0"/>
              <a:t>: Correct answer is A</a:t>
            </a:r>
          </a:p>
          <a:p>
            <a:pPr lvl="1"/>
            <a:r>
              <a:rPr lang="en-US" dirty="0"/>
              <a:t>This is an example of the “</a:t>
            </a:r>
            <a:r>
              <a:rPr lang="en-US" dirty="0">
                <a:solidFill>
                  <a:srgbClr val="7A9900"/>
                </a:solidFill>
              </a:rPr>
              <a:t>conjunction fallacy</a:t>
            </a:r>
            <a:r>
              <a:rPr lang="en-US" dirty="0"/>
              <a:t>,” where people think an option that has more specificity is more likely than one that is more general.</a:t>
            </a:r>
          </a:p>
          <a:p>
            <a:pPr lvl="1"/>
            <a:r>
              <a:rPr lang="en-US" dirty="0"/>
              <a:t>To demonstrate: assume there are </a:t>
            </a:r>
            <a:r>
              <a:rPr lang="en-US" dirty="0">
                <a:solidFill>
                  <a:srgbClr val="7A9900"/>
                </a:solidFill>
              </a:rPr>
              <a:t>100 </a:t>
            </a:r>
            <a:r>
              <a:rPr lang="en-US" dirty="0" err="1">
                <a:solidFill>
                  <a:srgbClr val="7A9900"/>
                </a:solidFill>
              </a:rPr>
              <a:t>Lindas</a:t>
            </a:r>
            <a:r>
              <a:rPr lang="en-US" dirty="0"/>
              <a:t>. Ask students to estimate how many of them are bankers (any # less than 100 is fine). Then ask them to estimate how many are bankers AND active in the women’s movement (the # should be less than the first number).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118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2FE6-3F3B-4C5E-BFE8-F1F487E3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Debrief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697BC-B183-4320-BA11-0717CB9F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Experiment #2, cont’d</a:t>
            </a:r>
          </a:p>
          <a:p>
            <a:pPr lvl="1"/>
            <a:r>
              <a:rPr lang="en-US" dirty="0"/>
              <a:t>Point out that we </a:t>
            </a:r>
            <a:r>
              <a:rPr lang="en-US" dirty="0">
                <a:solidFill>
                  <a:srgbClr val="7A9900"/>
                </a:solidFill>
              </a:rPr>
              <a:t>tend to link pieces of information together</a:t>
            </a:r>
            <a:r>
              <a:rPr lang="en-US" dirty="0"/>
              <a:t> and form conclusions based on that, even when it is not logical to do so. </a:t>
            </a:r>
          </a:p>
        </p:txBody>
      </p:sp>
    </p:spTree>
    <p:extLst>
      <p:ext uri="{BB962C8B-B14F-4D97-AF65-F5344CB8AC3E}">
        <p14:creationId xmlns:p14="http://schemas.microsoft.com/office/powerpoint/2010/main" val="107287351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5A8E2-F2F8-4156-9DCB-2DF87EA88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8795"/>
            <a:ext cx="8229600" cy="1143000"/>
          </a:xfrm>
        </p:spPr>
        <p:txBody>
          <a:bodyPr/>
          <a:lstStyle/>
          <a:p>
            <a:r>
              <a:rPr lang="en-US" sz="4800" dirty="0"/>
              <a:t>Debrief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B7718-D743-4B92-95C3-820BB9534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Experiment #3: </a:t>
            </a:r>
            <a:r>
              <a:rPr lang="en-US" dirty="0"/>
              <a:t>The correct answer is 5 cents</a:t>
            </a:r>
          </a:p>
          <a:p>
            <a:pPr lvl="1"/>
            <a:r>
              <a:rPr lang="en-US" dirty="0"/>
              <a:t>Tell students that a </a:t>
            </a:r>
            <a:r>
              <a:rPr lang="en-US" dirty="0">
                <a:solidFill>
                  <a:srgbClr val="7A9900"/>
                </a:solidFill>
              </a:rPr>
              <a:t>common answer </a:t>
            </a:r>
            <a:r>
              <a:rPr lang="en-US" dirty="0"/>
              <a:t>is 10 cents. Tell them this is another example of how our minds grab a piece of information to answer a question. </a:t>
            </a:r>
          </a:p>
          <a:p>
            <a:pPr lvl="1"/>
            <a:r>
              <a:rPr lang="en-US" dirty="0"/>
              <a:t>Seeing $1.10 provides two numbers to their minds: $1 and 10 cents. This leads to us </a:t>
            </a:r>
            <a:r>
              <a:rPr lang="en-US" dirty="0">
                <a:solidFill>
                  <a:srgbClr val="7A9900"/>
                </a:solidFill>
              </a:rPr>
              <a:t>“anchoring” </a:t>
            </a:r>
            <a:r>
              <a:rPr lang="en-US" dirty="0"/>
              <a:t>on 10 cents, even though it is not the right answer.</a:t>
            </a:r>
          </a:p>
        </p:txBody>
      </p:sp>
    </p:spTree>
    <p:extLst>
      <p:ext uri="{BB962C8B-B14F-4D97-AF65-F5344CB8AC3E}">
        <p14:creationId xmlns:p14="http://schemas.microsoft.com/office/powerpoint/2010/main" val="385638265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A380-0D70-4218-AD20-3B6F37047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86522"/>
            <a:ext cx="8229600" cy="1143000"/>
          </a:xfrm>
        </p:spPr>
        <p:txBody>
          <a:bodyPr/>
          <a:lstStyle/>
          <a:p>
            <a:r>
              <a:rPr lang="en-US" sz="4800" dirty="0"/>
              <a:t>Debrief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98A6-F305-45F0-A129-7184CAACF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Tell students that all of these experiments (and the gorilla) demonstrate how our minds do not always work in rational, logical ways and that we sometimes come to </a:t>
            </a:r>
            <a:r>
              <a:rPr lang="en-US" dirty="0">
                <a:solidFill>
                  <a:srgbClr val="7A9900"/>
                </a:solidFill>
              </a:rPr>
              <a:t>conclusions that are incorrect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Behavioral economics studies how other factors can influence our decisions.</a:t>
            </a:r>
          </a:p>
        </p:txBody>
      </p:sp>
    </p:spTree>
    <p:extLst>
      <p:ext uri="{BB962C8B-B14F-4D97-AF65-F5344CB8AC3E}">
        <p14:creationId xmlns:p14="http://schemas.microsoft.com/office/powerpoint/2010/main" val="327510174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CBE1-C523-4965-9706-BB4B8FE5F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9553"/>
            <a:ext cx="8229600" cy="1143000"/>
          </a:xfrm>
        </p:spPr>
        <p:txBody>
          <a:bodyPr/>
          <a:lstStyle/>
          <a:p>
            <a:r>
              <a:rPr lang="en-US" sz="4800" dirty="0"/>
              <a:t>One More Example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D2FC4-CEA2-4A36-9845-5301E62E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each student a </a:t>
            </a:r>
            <a:r>
              <a:rPr lang="en-US" dirty="0">
                <a:solidFill>
                  <a:srgbClr val="7A9900"/>
                </a:solidFill>
              </a:rPr>
              <a:t>slip of paper </a:t>
            </a:r>
            <a:r>
              <a:rPr lang="en-US" dirty="0"/>
              <a:t>with a number between 1 and 10 on it.</a:t>
            </a:r>
          </a:p>
          <a:p>
            <a:r>
              <a:rPr lang="en-US" dirty="0"/>
              <a:t>Tell them that you are considering giving them extra credit points equal to the number that’s on their slip of paper.</a:t>
            </a:r>
          </a:p>
          <a:p>
            <a:r>
              <a:rPr lang="en-US" dirty="0"/>
              <a:t>Ask them to raise their hands </a:t>
            </a:r>
            <a:r>
              <a:rPr lang="en-US" dirty="0">
                <a:solidFill>
                  <a:srgbClr val="7A9900"/>
                </a:solidFill>
              </a:rPr>
              <a:t>if they are happy </a:t>
            </a:r>
            <a:r>
              <a:rPr lang="en-US" dirty="0"/>
              <a:t>with this extra credit. (Most will be happy, although some of the students with 1s or 2s might not be happy)</a:t>
            </a:r>
          </a:p>
        </p:txBody>
      </p:sp>
    </p:spTree>
    <p:extLst>
      <p:ext uri="{BB962C8B-B14F-4D97-AF65-F5344CB8AC3E}">
        <p14:creationId xmlns:p14="http://schemas.microsoft.com/office/powerpoint/2010/main" val="225088245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13525-EA21-44B6-A0D1-171107F6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One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F176F-1E00-4796-90A8-FEC042854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a few students to announce to the class how many extra points they will be getting by reading the number on their slip of paper.</a:t>
            </a:r>
          </a:p>
          <a:p>
            <a:r>
              <a:rPr lang="en-US" dirty="0"/>
              <a:t>Continue doing this until it’s obvious that some students got a lot more points than others.</a:t>
            </a:r>
          </a:p>
          <a:p>
            <a:r>
              <a:rPr lang="en-US" dirty="0"/>
              <a:t>Ask, again, for students to raise their hands if they are happy with their </a:t>
            </a:r>
            <a:r>
              <a:rPr lang="en-US" dirty="0">
                <a:solidFill>
                  <a:srgbClr val="7A9900"/>
                </a:solidFill>
              </a:rPr>
              <a:t>extra credit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502467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B573-B4F8-430C-9B7F-6D4833BB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One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06710-9E7C-4A4B-A44C-331985ACC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1265"/>
            <a:ext cx="8229600" cy="3779520"/>
          </a:xfrm>
        </p:spPr>
        <p:txBody>
          <a:bodyPr/>
          <a:lstStyle/>
          <a:p>
            <a:r>
              <a:rPr lang="en-US" dirty="0"/>
              <a:t>There should be fewer students who raise their hands this time.</a:t>
            </a:r>
          </a:p>
          <a:p>
            <a:r>
              <a:rPr lang="en-US" dirty="0"/>
              <a:t>Ask a few of the students who did not raise their hands why they are</a:t>
            </a:r>
            <a:r>
              <a:rPr lang="en-US" dirty="0">
                <a:solidFill>
                  <a:srgbClr val="7A9900"/>
                </a:solidFill>
              </a:rPr>
              <a:t> no longer happy</a:t>
            </a:r>
            <a:r>
              <a:rPr lang="en-US" dirty="0"/>
              <a:t>. (They will probably say something about the process not being fair). Ask why they think it is unfair.</a:t>
            </a:r>
          </a:p>
          <a:p>
            <a:r>
              <a:rPr lang="en-US" dirty="0"/>
              <a:t>Point out that they all should have been happy because they got something (without giving up anything) that was of value to them (</a:t>
            </a:r>
            <a:r>
              <a:rPr lang="en-US" dirty="0">
                <a:solidFill>
                  <a:srgbClr val="7A9900"/>
                </a:solidFill>
              </a:rPr>
              <a:t>benefits &gt; costs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797531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FEC0-DF03-41F2-9028-29C9A170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One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BA229-2765-493D-B4DD-C7294921E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fact that some of them are no longer happy means that the </a:t>
            </a:r>
            <a:r>
              <a:rPr lang="en-US" dirty="0" err="1">
                <a:solidFill>
                  <a:srgbClr val="7A9900"/>
                </a:solidFill>
              </a:rPr>
              <a:t>Econs</a:t>
            </a:r>
            <a:r>
              <a:rPr lang="en-US" dirty="0">
                <a:solidFill>
                  <a:srgbClr val="7A9900"/>
                </a:solidFill>
              </a:rPr>
              <a:t>’ </a:t>
            </a:r>
            <a:r>
              <a:rPr lang="en-US" dirty="0"/>
              <a:t>way of looking at things is not always correct. 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7A9900"/>
                </a:solidFill>
              </a:rPr>
              <a:t>Humans’ </a:t>
            </a:r>
            <a:r>
              <a:rPr lang="en-US" dirty="0"/>
              <a:t>way of looking at things is that fairness (and other principles) matter to us and can affect us.</a:t>
            </a:r>
          </a:p>
        </p:txBody>
      </p:sp>
    </p:spTree>
    <p:extLst>
      <p:ext uri="{BB962C8B-B14F-4D97-AF65-F5344CB8AC3E}">
        <p14:creationId xmlns:p14="http://schemas.microsoft.com/office/powerpoint/2010/main" val="138365373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</a:rPr>
              <a:t>EconEdLink.org/professional-development/</a:t>
            </a: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542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53460"/>
            <a:ext cx="8229600" cy="4639808"/>
          </a:xfrm>
        </p:spPr>
        <p:txBody>
          <a:bodyPr/>
          <a:lstStyle/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Warm-up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Traditional vs. Behavioral Economics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Video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Experiment #1-- Extensions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Experiment #2-- Extensions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Experiment #3-- Extensions</a:t>
            </a:r>
          </a:p>
          <a:p>
            <a:endParaRPr lang="en-US" sz="3600" dirty="0">
              <a:latin typeface="Calibri Light"/>
              <a:ea typeface="ＭＳ Ｐゴシック"/>
              <a:cs typeface="Calibri Light"/>
            </a:endParaRPr>
          </a:p>
          <a:p>
            <a:pPr marL="457200" lvl="1" indent="0">
              <a:buNone/>
            </a:pP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spcAft>
                <a:spcPts val="0"/>
              </a:spcAft>
              <a:buFont typeface="Arial" panose="020B0604020202020204" pitchFamily="34" charset="0"/>
              <a:buChar char="•"/>
              <a:defRPr sz="3168"/>
            </a:pPr>
            <a:r>
              <a:rPr lang="en-US" sz="3200" dirty="0"/>
              <a:t>Understand the differences between traditional and behavior economics</a:t>
            </a:r>
          </a:p>
          <a:p>
            <a:pPr lvl="1" defTabSz="905255">
              <a:spcAft>
                <a:spcPts val="0"/>
              </a:spcAft>
              <a:buFont typeface="Courier New" panose="02070309020205020404" pitchFamily="49" charset="0"/>
              <a:buChar char="o"/>
              <a:defRPr sz="3168"/>
            </a:pPr>
            <a:r>
              <a:rPr lang="en-US" sz="3200" dirty="0"/>
              <a:t> Assumptions</a:t>
            </a:r>
          </a:p>
          <a:p>
            <a:pPr lvl="1" defTabSz="905255">
              <a:spcAft>
                <a:spcPts val="0"/>
              </a:spcAft>
              <a:buFont typeface="Courier New" panose="02070309020205020404" pitchFamily="49" charset="0"/>
              <a:buChar char="o"/>
              <a:defRPr sz="3168"/>
            </a:pPr>
            <a:r>
              <a:rPr lang="en-US" sz="3200" dirty="0"/>
              <a:t> Implications</a:t>
            </a:r>
          </a:p>
          <a:p>
            <a:pPr defTabSz="905255">
              <a:buFont typeface="Arial" panose="020B0604020202020204" pitchFamily="34" charset="0"/>
              <a:buChar char="•"/>
              <a:defRPr sz="3168"/>
            </a:pPr>
            <a:r>
              <a:rPr lang="en-US" sz="3200" dirty="0"/>
              <a:t>Analyze situations where behavioral economics is more accurate than traditional in explaining behavior</a:t>
            </a:r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419672" cy="1143000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National Standards--Economics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7023"/>
            <a:ext cx="8229600" cy="4175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Name: Decision-making</a:t>
            </a:r>
          </a:p>
          <a:p>
            <a:pPr marL="0" indent="0">
              <a:buNone/>
            </a:pPr>
            <a:r>
              <a:rPr lang="en-US" dirty="0"/>
              <a:t>Standard: 2</a:t>
            </a:r>
          </a:p>
          <a:p>
            <a:pPr marL="0" indent="0" defTabSz="905255">
              <a:buNone/>
              <a:defRPr sz="3168"/>
            </a:pPr>
            <a:r>
              <a:rPr lang="en-US" dirty="0"/>
              <a:t>Effective decision making requires comparing the additional costs of alternatives with the additional benefits. Many choices involve doing a little more or a little less of something: few choices are “all or nothing” decisions. </a:t>
            </a:r>
          </a:p>
        </p:txBody>
      </p:sp>
    </p:spTree>
    <p:extLst>
      <p:ext uri="{BB962C8B-B14F-4D97-AF65-F5344CB8AC3E}">
        <p14:creationId xmlns:p14="http://schemas.microsoft.com/office/powerpoint/2010/main" val="4850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EF110-349D-47F9-9C97-CBF46732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Lesson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B3A5-A8E7-4596-9652-F4F056F90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1813"/>
            <a:ext cx="8229600" cy="47322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Students learn about behavioral economics and how it can be used to understand individual behavior.</a:t>
            </a:r>
          </a:p>
          <a:p>
            <a:pPr marL="0" indent="0">
              <a:buNone/>
            </a:pPr>
            <a:r>
              <a:rPr lang="en-US" dirty="0"/>
              <a:t>Time: 45-60 minutes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/>
              <a:t>Materials: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YouTube video </a:t>
            </a:r>
            <a:r>
              <a:rPr lang="en-US" dirty="0">
                <a:hlinkClick r:id="rId2"/>
              </a:rPr>
              <a:t>Counting the Passes</a:t>
            </a:r>
            <a:endParaRPr lang="en-US" dirty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Activity 1/Experiment #1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Experiment #2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Experiment #3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Experiment Administration/Recording Sheet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Exit Ticket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0859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7AEC1-DB3D-4C97-8627-9D365F6E5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4975"/>
            <a:ext cx="8229600" cy="1143000"/>
          </a:xfrm>
        </p:spPr>
        <p:txBody>
          <a:bodyPr/>
          <a:lstStyle/>
          <a:p>
            <a:r>
              <a:rPr lang="en-US" dirty="0"/>
              <a:t>Lesson Demo</a:t>
            </a:r>
          </a:p>
        </p:txBody>
      </p:sp>
    </p:spTree>
    <p:extLst>
      <p:ext uri="{BB962C8B-B14F-4D97-AF65-F5344CB8AC3E}">
        <p14:creationId xmlns:p14="http://schemas.microsoft.com/office/powerpoint/2010/main" val="85171835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87DB-D0B5-4B49-9A4B-3E6E98966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97280"/>
            <a:ext cx="8229600" cy="1143000"/>
          </a:xfrm>
        </p:spPr>
        <p:txBody>
          <a:bodyPr/>
          <a:lstStyle/>
          <a:p>
            <a:r>
              <a:rPr lang="en-US" sz="4400" dirty="0" err="1"/>
              <a:t>Econs</a:t>
            </a:r>
            <a:r>
              <a:rPr lang="en-US" sz="4400" dirty="0"/>
              <a:t> vs. Humans </a:t>
            </a:r>
            <a:r>
              <a:rPr lang="en-US" sz="4400" dirty="0" err="1"/>
              <a:t>a.k.a</a:t>
            </a:r>
            <a:br>
              <a:rPr lang="en-US" sz="4400" dirty="0"/>
            </a:br>
            <a:r>
              <a:rPr lang="en-US" sz="4400" dirty="0"/>
              <a:t>Traditional vs. Behavioral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E868607-23AA-463A-A498-B77B8916B9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61963"/>
              </p:ext>
            </p:extLst>
          </p:nvPr>
        </p:nvGraphicFramePr>
        <p:xfrm>
          <a:off x="457200" y="2487705"/>
          <a:ext cx="8084371" cy="398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4371">
                  <a:extLst>
                    <a:ext uri="{9D8B030D-6E8A-4147-A177-3AD203B41FA5}">
                      <a16:colId xmlns:a16="http://schemas.microsoft.com/office/drawing/2014/main" val="3938843169"/>
                    </a:ext>
                  </a:extLst>
                </a:gridCol>
              </a:tblGrid>
              <a:tr h="5845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Econs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010562"/>
                  </a:ext>
                </a:extLst>
              </a:tr>
              <a:tr h="5157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Weigh costs and benefits equally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17526"/>
                  </a:ext>
                </a:extLst>
              </a:tr>
              <a:tr h="515741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Only</a:t>
                      </a:r>
                      <a:r>
                        <a:rPr lang="en-US" sz="2400" dirty="0"/>
                        <a:t> weigh costs and 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013337"/>
                  </a:ext>
                </a:extLst>
              </a:tr>
              <a:tr h="5157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Not influenced by their current situation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01280"/>
                  </a:ext>
                </a:extLst>
              </a:tr>
              <a:tr h="9283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Appropriately discount costs and benefits equally that occur in the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831008"/>
                  </a:ext>
                </a:extLst>
              </a:tr>
              <a:tr h="9283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Not subject to biases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62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02548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332A4-542C-494D-8506-1C720B46413C}">
  <ds:schemaRefs>
    <ds:schemaRef ds:uri="http://schemas.microsoft.com/office/2006/documentManagement/types"/>
    <ds:schemaRef ds:uri="9cd82c5b-74c9-4827-94f1-5bf219ae6b20"/>
    <ds:schemaRef ds:uri="http://schemas.microsoft.com/office/infopath/2007/PartnerControls"/>
    <ds:schemaRef ds:uri="http://purl.org/dc/elements/1.1/"/>
    <ds:schemaRef ds:uri="bfa4db11-c700-41fb-b639-f7e6b4e680b5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1421</Words>
  <Application>Microsoft Office PowerPoint</Application>
  <PresentationFormat>On-screen Show (4:3)</PresentationFormat>
  <Paragraphs>133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Arial,Sans-Serif</vt:lpstr>
      <vt:lpstr>Calibri</vt:lpstr>
      <vt:lpstr>Calibri Light</vt:lpstr>
      <vt:lpstr>Courier New</vt:lpstr>
      <vt:lpstr>Times New Roman</vt:lpstr>
      <vt:lpstr>Office Theme</vt:lpstr>
      <vt:lpstr>  Behavioral Economics  Presented by Dr. Julie Heath, University of Cincinnati October 19, 2020 julia.heath@uc.edu</vt:lpstr>
      <vt:lpstr>EconEdLink Membership</vt:lpstr>
      <vt:lpstr>Professional Development Certificate</vt:lpstr>
      <vt:lpstr>Agenda</vt:lpstr>
      <vt:lpstr>Objectives</vt:lpstr>
      <vt:lpstr>National Standards--Economics</vt:lpstr>
      <vt:lpstr>Lesson Overview</vt:lpstr>
      <vt:lpstr>Lesson Demo</vt:lpstr>
      <vt:lpstr>Econs vs. Humans a.k.a Traditional vs. Behavioral</vt:lpstr>
      <vt:lpstr>PowerPoint Presentation</vt:lpstr>
      <vt:lpstr>Econs vs. Humans</vt:lpstr>
      <vt:lpstr>Econs vs. Humans</vt:lpstr>
      <vt:lpstr>Econs vs. Humans, cont’d</vt:lpstr>
      <vt:lpstr>What Can Go Wrong?</vt:lpstr>
      <vt:lpstr>Is This Rational?</vt:lpstr>
      <vt:lpstr>Class Activity </vt:lpstr>
      <vt:lpstr>Class Activity</vt:lpstr>
      <vt:lpstr>Debrief #1 </vt:lpstr>
      <vt:lpstr>Debrief #2</vt:lpstr>
      <vt:lpstr>Debrief #2</vt:lpstr>
      <vt:lpstr>Debrief #3</vt:lpstr>
      <vt:lpstr>Debrief #4</vt:lpstr>
      <vt:lpstr>One More Example </vt:lpstr>
      <vt:lpstr>One More…</vt:lpstr>
      <vt:lpstr>One More…</vt:lpstr>
      <vt:lpstr>One More…</vt:lpstr>
      <vt:lpstr>CEE Affiliates</vt:lpstr>
      <vt:lpstr>Thank You to Our Sponsors!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Economics  Presented by Dr. Julie Heath, University of Cinncinati October 19, 2020 julia.heath@uc.edu</dc:title>
  <dc:creator>Heath, Julia (heathja)</dc:creator>
  <cp:lastModifiedBy>Jarvon Carson</cp:lastModifiedBy>
  <cp:revision>16</cp:revision>
  <dcterms:created xsi:type="dcterms:W3CDTF">2020-09-30T19:27:50Z</dcterms:created>
  <dcterms:modified xsi:type="dcterms:W3CDTF">2020-10-05T20:11:36Z</dcterms:modified>
</cp:coreProperties>
</file>