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256" r:id="rId5"/>
    <p:sldId id="261" r:id="rId6"/>
    <p:sldId id="267" r:id="rId7"/>
    <p:sldId id="258" r:id="rId8"/>
    <p:sldId id="262" r:id="rId9"/>
    <p:sldId id="263" r:id="rId10"/>
    <p:sldId id="264" r:id="rId11"/>
    <p:sldId id="265" r:id="rId12"/>
    <p:sldId id="260" r:id="rId13"/>
    <p:sldId id="309" r:id="rId14"/>
    <p:sldId id="310" r:id="rId15"/>
    <p:sldId id="311" r:id="rId16"/>
    <p:sldId id="312" r:id="rId17"/>
    <p:sldId id="314" r:id="rId18"/>
    <p:sldId id="313" r:id="rId19"/>
    <p:sldId id="315" r:id="rId20"/>
    <p:sldId id="317" r:id="rId21"/>
    <p:sldId id="318" r:id="rId22"/>
    <p:sldId id="319" r:id="rId23"/>
    <p:sldId id="323" r:id="rId24"/>
    <p:sldId id="324" r:id="rId25"/>
    <p:sldId id="320" r:id="rId26"/>
    <p:sldId id="321" r:id="rId27"/>
    <p:sldId id="322" r:id="rId28"/>
    <p:sldId id="316" r:id="rId29"/>
    <p:sldId id="291" r:id="rId30"/>
    <p:sldId id="293" r:id="rId31"/>
    <p:sldId id="290" r:id="rId32"/>
    <p:sldId id="325" r:id="rId33"/>
    <p:sldId id="331" r:id="rId34"/>
    <p:sldId id="332" r:id="rId35"/>
    <p:sldId id="294" r:id="rId36"/>
    <p:sldId id="333" r:id="rId37"/>
    <p:sldId id="335" r:id="rId38"/>
    <p:sldId id="336" r:id="rId39"/>
    <p:sldId id="338" r:id="rId40"/>
    <p:sldId id="339" r:id="rId41"/>
    <p:sldId id="340" r:id="rId42"/>
    <p:sldId id="257" r:id="rId43"/>
    <p:sldId id="292" r:id="rId44"/>
    <p:sldId id="337" r:id="rId45"/>
    <p:sldId id="334" r:id="rId46"/>
    <p:sldId id="328" r:id="rId47"/>
    <p:sldId id="344" r:id="rId48"/>
    <p:sldId id="345" r:id="rId49"/>
    <p:sldId id="271" r:id="rId50"/>
    <p:sldId id="329" r:id="rId51"/>
    <p:sldId id="330" r:id="rId52"/>
    <p:sldId id="301" r:id="rId53"/>
    <p:sldId id="302" r:id="rId54"/>
    <p:sldId id="259" r:id="rId55"/>
    <p:sldId id="308" r:id="rId56"/>
    <p:sldId id="346" r:id="rId57"/>
    <p:sldId id="343" r:id="rId58"/>
    <p:sldId id="266" r:id="rId59"/>
    <p:sldId id="347" r:id="rId60"/>
    <p:sldId id="348"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64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7/29/2020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13</a:t>
            </a:fld>
            <a:endParaRPr lang="en-US"/>
          </a:p>
        </p:txBody>
      </p:sp>
    </p:spTree>
    <p:extLst>
      <p:ext uri="{BB962C8B-B14F-4D97-AF65-F5344CB8AC3E}">
        <p14:creationId xmlns:p14="http://schemas.microsoft.com/office/powerpoint/2010/main" val="2171504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24</a:t>
            </a:fld>
            <a:endParaRPr lang="en-US"/>
          </a:p>
        </p:txBody>
      </p:sp>
    </p:spTree>
    <p:extLst>
      <p:ext uri="{BB962C8B-B14F-4D97-AF65-F5344CB8AC3E}">
        <p14:creationId xmlns:p14="http://schemas.microsoft.com/office/powerpoint/2010/main" val="1296835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3DFE6A-16DF-4401-8C8C-959D851B33F8}" type="slidenum">
              <a:rPr lang="en-GB" altLang="en-US" smtClean="0"/>
              <a:pPr>
                <a:spcBef>
                  <a:spcPct val="0"/>
                </a:spcBef>
              </a:pPr>
              <a:t>28</a:t>
            </a:fld>
            <a:endParaRPr lang="en-GB" altLang="en-US"/>
          </a:p>
        </p:txBody>
      </p:sp>
    </p:spTree>
    <p:extLst>
      <p:ext uri="{BB962C8B-B14F-4D97-AF65-F5344CB8AC3E}">
        <p14:creationId xmlns:p14="http://schemas.microsoft.com/office/powerpoint/2010/main" val="165223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55</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109153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8</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9</a:t>
            </a:fld>
            <a:endParaRPr lang="en-US"/>
          </a:p>
        </p:txBody>
      </p:sp>
    </p:spTree>
    <p:extLst>
      <p:ext uri="{BB962C8B-B14F-4D97-AF65-F5344CB8AC3E}">
        <p14:creationId xmlns:p14="http://schemas.microsoft.com/office/powerpoint/2010/main" val="407689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qaTLVoYm_no&amp;feature=youtu.be&amp;hd=1"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youtube.com/watch?v=iRzr1QU6K1o"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5" Type="http://schemas.openxmlformats.org/officeDocument/2006/relationships/image" Target="../media/image54.jpg"/><Relationship Id="rId4" Type="http://schemas.openxmlformats.org/officeDocument/2006/relationships/image" Target="../media/image53.jpg"/></Relationships>
</file>

<file path=ppt/slides/_rels/slide57.xml.rels><?xml version="1.0" encoding="UTF-8" standalone="yes"?>
<Relationships xmlns="http://schemas.openxmlformats.org/package/2006/relationships"><Relationship Id="rId3" Type="http://schemas.openxmlformats.org/officeDocument/2006/relationships/hyperlink" Target="https://www.councilforeconed.org/events/conference" TargetMode="External"/><Relationship Id="rId2" Type="http://schemas.openxmlformats.org/officeDocument/2006/relationships/hyperlink" Target="https://councilforeconed.regfox.com/59th-financial-literacy-and-economic-education-conference" TargetMode="Externa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7767"/>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000" dirty="0"/>
              <a:t/>
            </a:r>
            <a:br>
              <a:rPr lang="en-US" sz="6000" dirty="0"/>
            </a:br>
            <a:r>
              <a:rPr lang="en-US" sz="6000" dirty="0"/>
              <a:t/>
            </a:r>
            <a:br>
              <a:rPr lang="en-US" sz="6000" dirty="0"/>
            </a:br>
            <a:r>
              <a:rPr lang="en-US" sz="5300" dirty="0"/>
              <a:t>Foreign </a:t>
            </a:r>
            <a:r>
              <a:rPr lang="en-US" sz="5300" dirty="0" smtClean="0"/>
              <a:t>Exchange:</a:t>
            </a:r>
            <a:r>
              <a:rPr lang="en-US" sz="5300" dirty="0">
                <a:latin typeface="Calibri"/>
                <a:ea typeface="ＭＳ Ｐゴシック"/>
                <a:cs typeface="Calibri"/>
              </a:rPr>
              <a:t/>
            </a:r>
            <a:br>
              <a:rPr lang="en-US" sz="5300" dirty="0">
                <a:latin typeface="Calibri"/>
                <a:ea typeface="ＭＳ Ｐゴシック"/>
                <a:cs typeface="Calibri"/>
              </a:rPr>
            </a:br>
            <a:r>
              <a:rPr lang="en-US" sz="5300" dirty="0">
                <a:latin typeface="Calibri"/>
                <a:ea typeface="ＭＳ Ｐゴシック"/>
                <a:cs typeface="Calibri"/>
              </a:rPr>
              <a:t>Trade </a:t>
            </a:r>
            <a:r>
              <a:rPr lang="en-US" sz="5300" dirty="0" smtClean="0">
                <a:latin typeface="Calibri"/>
                <a:ea typeface="ＭＳ Ｐゴシック"/>
                <a:cs typeface="Calibri"/>
              </a:rPr>
              <a:t>Surplus vs Deficit</a:t>
            </a:r>
            <a:r>
              <a:rPr lang="en-US" sz="5300" dirty="0">
                <a:latin typeface="Calibri"/>
                <a:ea typeface="ＭＳ Ｐゴシック"/>
                <a:cs typeface="Calibri"/>
              </a:rPr>
              <a:t/>
            </a:r>
            <a:br>
              <a:rPr lang="en-US" sz="5300" dirty="0">
                <a:latin typeface="Calibri"/>
                <a:ea typeface="ＭＳ Ｐゴシック"/>
                <a:cs typeface="Calibri"/>
              </a:rPr>
            </a:br>
            <a:r>
              <a:rPr lang="en-US" sz="5300" i="1" dirty="0">
                <a:solidFill>
                  <a:srgbClr val="7A9900"/>
                </a:solidFill>
                <a:latin typeface="Calibri"/>
                <a:ea typeface="ＭＳ Ｐゴシック"/>
                <a:cs typeface="Calibri"/>
              </a:rPr>
              <a:t>What Does It All Mean?</a:t>
            </a:r>
            <a:r>
              <a:rPr lang="en-US" sz="6000" b="1" dirty="0">
                <a:ln w="11430"/>
                <a:effectLst>
                  <a:outerShdw blurRad="80000" dist="40000" dir="5040000" algn="tl">
                    <a:srgbClr val="000000">
                      <a:alpha val="0"/>
                    </a:srgbClr>
                  </a:outerShdw>
                </a:effectLst>
                <a:ea typeface="+mj-ea"/>
                <a:cs typeface="+mj-cs"/>
              </a:rPr>
              <a:t/>
            </a:r>
            <a:br>
              <a:rPr lang="en-US" sz="6000" b="1" dirty="0">
                <a:ln w="11430"/>
                <a:effectLst>
                  <a:outerShdw blurRad="80000" dist="40000" dir="5040000" algn="tl">
                    <a:srgbClr val="000000">
                      <a:alpha val="0"/>
                    </a:srgbClr>
                  </a:outerShdw>
                </a:effectLst>
                <a:ea typeface="+mj-ea"/>
                <a:cs typeface="+mj-cs"/>
              </a:rPr>
            </a:br>
            <a:r>
              <a:rPr lang="en-US" sz="2700" b="1" dirty="0">
                <a:ln w="11430"/>
                <a:effectLst>
                  <a:outerShdw blurRad="80000" dist="40000" dir="5040000" algn="tl">
                    <a:srgbClr val="000000">
                      <a:alpha val="0"/>
                    </a:srgbClr>
                  </a:outerShdw>
                </a:effectLst>
                <a:ea typeface="+mj-ea"/>
                <a:cs typeface="+mj-cs"/>
              </a:rPr>
              <a:t>Theresa Fischer</a:t>
            </a:r>
            <a:br>
              <a:rPr lang="en-US" sz="2700" b="1" dirty="0">
                <a:ln w="11430"/>
                <a:effectLst>
                  <a:outerShdw blurRad="80000" dist="40000" dir="5040000" algn="tl">
                    <a:srgbClr val="000000">
                      <a:alpha val="0"/>
                    </a:srgbClr>
                  </a:outerShdw>
                </a:effectLst>
                <a:ea typeface="+mj-ea"/>
                <a:cs typeface="+mj-cs"/>
              </a:rPr>
            </a:br>
            <a:r>
              <a:rPr lang="en-US" sz="2700" b="1" dirty="0">
                <a:ln w="11430"/>
                <a:effectLst>
                  <a:outerShdw blurRad="80000" dist="40000" dir="5040000" algn="tl">
                    <a:srgbClr val="000000">
                      <a:alpha val="0"/>
                    </a:srgbClr>
                  </a:outerShdw>
                </a:effectLst>
                <a:ea typeface="+mj-ea"/>
                <a:cs typeface="+mj-cs"/>
              </a:rPr>
              <a:t>July 2020</a:t>
            </a:r>
            <a:br>
              <a:rPr lang="en-US" sz="2700" b="1" dirty="0">
                <a:ln w="11430"/>
                <a:effectLst>
                  <a:outerShdw blurRad="80000" dist="40000" dir="5040000" algn="tl">
                    <a:srgbClr val="000000">
                      <a:alpha val="0"/>
                    </a:srgbClr>
                  </a:outerShdw>
                </a:effectLst>
                <a:ea typeface="+mj-ea"/>
                <a:cs typeface="+mj-cs"/>
              </a:rPr>
            </a:br>
            <a:r>
              <a:rPr lang="en-US" sz="2700" b="1" dirty="0">
                <a:ln w="11430"/>
                <a:effectLst>
                  <a:outerShdw blurRad="80000" dist="40000" dir="5040000" algn="tl">
                    <a:srgbClr val="000000">
                      <a:alpha val="0"/>
                    </a:srgbClr>
                  </a:outerShdw>
                </a:effectLst>
                <a:ea typeface="+mj-ea"/>
                <a:cs typeface="+mj-cs"/>
              </a:rPr>
              <a:t>ecofisch@gmail.com</a:t>
            </a:r>
            <a:r>
              <a:rPr lang="en-US" sz="2700" dirty="0"/>
              <a:t/>
            </a:r>
            <a:br>
              <a:rPr lang="en-US" sz="2700" dirty="0"/>
            </a:br>
            <a:endParaRPr lang="en-US" sz="2700" dirty="0">
              <a:ln w="11430"/>
              <a:solidFill>
                <a:schemeClr val="tx1"/>
              </a:solidFill>
              <a:effectLst>
                <a:outerShdw blurRad="80000" dist="40000" dir="5040000" algn="tl">
                  <a:srgbClr val="000000">
                    <a:alpha val="0"/>
                  </a:srgbClr>
                </a:outerShdw>
              </a:effectLst>
              <a:ea typeface="+mj-ea"/>
              <a:cs typeface="Calibri"/>
            </a:endParaRPr>
          </a:p>
        </p:txBody>
      </p:sp>
      <p:pic>
        <p:nvPicPr>
          <p:cNvPr id="1026" name="Picture 2">
            <a:extLst>
              <a:ext uri="{FF2B5EF4-FFF2-40B4-BE49-F238E27FC236}">
                <a16:creationId xmlns:a16="http://schemas.microsoft.com/office/drawing/2014/main" xmlns="" id="{7307DBDA-BE65-4FC1-BD1E-3DCA1B3E5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98" y="4108494"/>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F59F9-88AE-490F-A64B-78445B71EC5E}"/>
              </a:ext>
            </a:extLst>
          </p:cNvPr>
          <p:cNvSpPr>
            <a:spLocks noGrp="1"/>
          </p:cNvSpPr>
          <p:nvPr>
            <p:ph type="title"/>
          </p:nvPr>
        </p:nvSpPr>
        <p:spPr>
          <a:xfrm>
            <a:off x="737286" y="1129958"/>
            <a:ext cx="8229600" cy="1143000"/>
          </a:xfrm>
        </p:spPr>
        <p:txBody>
          <a:bodyPr/>
          <a:lstStyle/>
          <a:p>
            <a:pPr>
              <a:lnSpc>
                <a:spcPct val="100000"/>
              </a:lnSpc>
            </a:pPr>
            <a:r>
              <a:rPr lang="en-US" sz="2400" dirty="0"/>
              <a:t> International Capital </a:t>
            </a:r>
            <a:r>
              <a:rPr lang="en-US" sz="2400" dirty="0" smtClean="0"/>
              <a:t>Flows… </a:t>
            </a:r>
            <a:r>
              <a:rPr lang="en-US" sz="2400" dirty="0"/>
              <a:t>Using Balance of Payments </a:t>
            </a:r>
            <a:r>
              <a:rPr lang="en-US" sz="2400" dirty="0" smtClean="0"/>
              <a:t>….Showing </a:t>
            </a:r>
            <a:r>
              <a:rPr lang="en-US" sz="2400" dirty="0"/>
              <a:t>Current </a:t>
            </a:r>
            <a:r>
              <a:rPr lang="en-US" sz="2400" dirty="0" smtClean="0"/>
              <a:t>Account </a:t>
            </a:r>
            <a:r>
              <a:rPr lang="en-US" sz="2400" dirty="0"/>
              <a:t>and Financial Account</a:t>
            </a:r>
          </a:p>
        </p:txBody>
      </p:sp>
      <p:pic>
        <p:nvPicPr>
          <p:cNvPr id="2050" name="Picture 2">
            <a:extLst>
              <a:ext uri="{FF2B5EF4-FFF2-40B4-BE49-F238E27FC236}">
                <a16:creationId xmlns:a16="http://schemas.microsoft.com/office/drawing/2014/main" xmlns="" id="{A26116EB-4BF5-408E-9A67-C9B087E32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87" y="2413686"/>
            <a:ext cx="4203408" cy="21906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587EAFBD-9997-485F-AE7A-EAB2AB405FD9}"/>
              </a:ext>
            </a:extLst>
          </p:cNvPr>
          <p:cNvSpPr txBox="1"/>
          <p:nvPr/>
        </p:nvSpPr>
        <p:spPr>
          <a:xfrm>
            <a:off x="897924" y="5140411"/>
            <a:ext cx="7908325" cy="646331"/>
          </a:xfrm>
          <a:prstGeom prst="rect">
            <a:avLst/>
          </a:prstGeom>
          <a:noFill/>
        </p:spPr>
        <p:txBody>
          <a:bodyPr wrap="square" rtlCol="0">
            <a:spAutoFit/>
          </a:bodyPr>
          <a:lstStyle/>
          <a:p>
            <a:r>
              <a:rPr lang="en-US" dirty="0"/>
              <a:t>Martha Rush – </a:t>
            </a:r>
            <a:r>
              <a:rPr lang="en-US" dirty="0" smtClean="0"/>
              <a:t>You</a:t>
            </a:r>
            <a:r>
              <a:rPr lang="en-US" dirty="0"/>
              <a:t>T</a:t>
            </a:r>
            <a:r>
              <a:rPr lang="en-US" dirty="0" smtClean="0"/>
              <a:t>ube </a:t>
            </a:r>
            <a:r>
              <a:rPr lang="en-US" dirty="0"/>
              <a:t>video </a:t>
            </a:r>
            <a:r>
              <a:rPr lang="en-US" dirty="0">
                <a:hlinkClick r:id="rId3"/>
              </a:rPr>
              <a:t>https://www.youtube.com/watch?v=qaTLVoYm_no&amp;feature=youtu.be&amp;hd=1</a:t>
            </a:r>
            <a:endParaRPr lang="en-US" dirty="0"/>
          </a:p>
        </p:txBody>
      </p:sp>
    </p:spTree>
    <p:extLst>
      <p:ext uri="{BB962C8B-B14F-4D97-AF65-F5344CB8AC3E}">
        <p14:creationId xmlns:p14="http://schemas.microsoft.com/office/powerpoint/2010/main" val="322037756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0CD2D-05EB-4233-BF16-A59DF495BCA9}"/>
              </a:ext>
            </a:extLst>
          </p:cNvPr>
          <p:cNvSpPr>
            <a:spLocks noGrp="1"/>
          </p:cNvSpPr>
          <p:nvPr>
            <p:ph type="title"/>
          </p:nvPr>
        </p:nvSpPr>
        <p:spPr/>
        <p:txBody>
          <a:bodyPr/>
          <a:lstStyle/>
          <a:p>
            <a:r>
              <a:rPr lang="en-US" sz="4000" dirty="0"/>
              <a:t>What are International Capital Flows?</a:t>
            </a:r>
          </a:p>
        </p:txBody>
      </p:sp>
      <p:sp>
        <p:nvSpPr>
          <p:cNvPr id="3" name="TextBox 2">
            <a:extLst>
              <a:ext uri="{FF2B5EF4-FFF2-40B4-BE49-F238E27FC236}">
                <a16:creationId xmlns:a16="http://schemas.microsoft.com/office/drawing/2014/main" xmlns="" id="{E8E27B37-A25C-4D54-AA35-569C9D0CF8A9}"/>
              </a:ext>
            </a:extLst>
          </p:cNvPr>
          <p:cNvSpPr txBox="1"/>
          <p:nvPr/>
        </p:nvSpPr>
        <p:spPr>
          <a:xfrm>
            <a:off x="790832" y="2479589"/>
            <a:ext cx="780050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We are talking about </a:t>
            </a:r>
            <a:r>
              <a:rPr lang="en-US" dirty="0">
                <a:solidFill>
                  <a:srgbClr val="7A9900"/>
                </a:solidFill>
              </a:rPr>
              <a:t>Money </a:t>
            </a:r>
            <a:r>
              <a:rPr lang="en-US" dirty="0"/>
              <a:t>not </a:t>
            </a:r>
            <a:r>
              <a:rPr lang="en-US" dirty="0">
                <a:solidFill>
                  <a:srgbClr val="005CB8"/>
                </a:solidFill>
              </a:rPr>
              <a:t>Capital</a:t>
            </a:r>
            <a:r>
              <a:rPr lang="en-US" dirty="0"/>
              <a:t> goods!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American buy imported goods such as a cars from Japan, then capital </a:t>
            </a:r>
            <a:r>
              <a:rPr lang="en-US" dirty="0" smtClean="0"/>
              <a:t>(</a:t>
            </a:r>
            <a:r>
              <a:rPr lang="en-US" dirty="0" smtClean="0">
                <a:solidFill>
                  <a:srgbClr val="7A9900"/>
                </a:solidFill>
              </a:rPr>
              <a:t>money</a:t>
            </a:r>
            <a:r>
              <a:rPr lang="en-US" dirty="0" smtClean="0"/>
              <a:t>) </a:t>
            </a:r>
            <a:r>
              <a:rPr lang="en-US" dirty="0"/>
              <a:t>flows from the United States to </a:t>
            </a:r>
            <a:r>
              <a:rPr lang="en-US" dirty="0" smtClean="0"/>
              <a:t>Japan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Japan buys wheat and agricultural products from the United States, then capital (</a:t>
            </a:r>
            <a:r>
              <a:rPr lang="en-US" dirty="0">
                <a:solidFill>
                  <a:srgbClr val="7A9900"/>
                </a:solidFill>
              </a:rPr>
              <a:t>money</a:t>
            </a:r>
            <a:r>
              <a:rPr lang="en-US" dirty="0"/>
              <a:t>) flows into the United States</a:t>
            </a:r>
          </a:p>
        </p:txBody>
      </p:sp>
    </p:spTree>
    <p:extLst>
      <p:ext uri="{BB962C8B-B14F-4D97-AF65-F5344CB8AC3E}">
        <p14:creationId xmlns:p14="http://schemas.microsoft.com/office/powerpoint/2010/main" val="400875130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D2986-D754-4817-A838-3418DB1FE03F}"/>
              </a:ext>
            </a:extLst>
          </p:cNvPr>
          <p:cNvSpPr>
            <a:spLocks noGrp="1"/>
          </p:cNvSpPr>
          <p:nvPr>
            <p:ph type="title"/>
          </p:nvPr>
        </p:nvSpPr>
        <p:spPr/>
        <p:txBody>
          <a:bodyPr/>
          <a:lstStyle/>
          <a:p>
            <a:r>
              <a:rPr lang="en-US" sz="5400" dirty="0"/>
              <a:t>Current Account</a:t>
            </a:r>
          </a:p>
        </p:txBody>
      </p:sp>
      <p:sp>
        <p:nvSpPr>
          <p:cNvPr id="3" name="TextBox 2">
            <a:extLst>
              <a:ext uri="{FF2B5EF4-FFF2-40B4-BE49-F238E27FC236}">
                <a16:creationId xmlns:a16="http://schemas.microsoft.com/office/drawing/2014/main" xmlns="" id="{19A8B486-F885-409F-9AA7-5DD78FD33719}"/>
              </a:ext>
            </a:extLst>
          </p:cNvPr>
          <p:cNvSpPr txBox="1"/>
          <p:nvPr/>
        </p:nvSpPr>
        <p:spPr>
          <a:xfrm>
            <a:off x="602900" y="2212848"/>
            <a:ext cx="7908053" cy="3539430"/>
          </a:xfrm>
          <a:prstGeom prst="rect">
            <a:avLst/>
          </a:prstGeom>
          <a:noFill/>
        </p:spPr>
        <p:txBody>
          <a:bodyPr wrap="square" rtlCol="0">
            <a:spAutoFit/>
          </a:bodyPr>
          <a:lstStyle/>
          <a:p>
            <a:r>
              <a:rPr lang="en-US" sz="2800" dirty="0"/>
              <a:t>Transactions do not create </a:t>
            </a:r>
            <a:r>
              <a:rPr lang="en-US" sz="2800" dirty="0" smtClean="0">
                <a:solidFill>
                  <a:srgbClr val="005CB8"/>
                </a:solidFill>
              </a:rPr>
              <a:t>liabilities</a:t>
            </a:r>
            <a:endParaRPr lang="en-US" sz="2800" dirty="0">
              <a:solidFill>
                <a:srgbClr val="005CB8"/>
              </a:solidFill>
            </a:endParaRPr>
          </a:p>
          <a:p>
            <a:endParaRPr lang="en-US" sz="2800" dirty="0"/>
          </a:p>
          <a:p>
            <a:r>
              <a:rPr lang="en-US" sz="2800" dirty="0">
                <a:solidFill>
                  <a:srgbClr val="005CB8"/>
                </a:solidFill>
              </a:rPr>
              <a:t>Farmer Bill </a:t>
            </a:r>
            <a:r>
              <a:rPr lang="en-US" sz="2800" dirty="0" smtClean="0"/>
              <a:t>sells </a:t>
            </a:r>
            <a:r>
              <a:rPr lang="en-US" sz="2800" dirty="0"/>
              <a:t>wheat to European food processor; the food processor pays </a:t>
            </a:r>
            <a:r>
              <a:rPr lang="en-US" sz="2800" dirty="0" smtClean="0"/>
              <a:t>him </a:t>
            </a:r>
            <a:endParaRPr lang="en-US" sz="2800" dirty="0"/>
          </a:p>
          <a:p>
            <a:endParaRPr lang="en-US" sz="2800" dirty="0"/>
          </a:p>
          <a:p>
            <a:r>
              <a:rPr lang="en-US" sz="2800" dirty="0"/>
              <a:t>There is no </a:t>
            </a:r>
            <a:r>
              <a:rPr lang="en-US" sz="2800" dirty="0">
                <a:solidFill>
                  <a:srgbClr val="005CB8"/>
                </a:solidFill>
              </a:rPr>
              <a:t>long-term</a:t>
            </a:r>
            <a:r>
              <a:rPr lang="en-US" sz="2800" dirty="0"/>
              <a:t> relationship here. Payment is made and there is an exchange of wheat for the </a:t>
            </a:r>
            <a:r>
              <a:rPr lang="en-US" sz="2800" dirty="0" smtClean="0"/>
              <a:t>payment</a:t>
            </a:r>
            <a:r>
              <a:rPr lang="en-US" dirty="0" smtClean="0"/>
              <a:t> </a:t>
            </a:r>
            <a:endParaRPr lang="en-US" dirty="0"/>
          </a:p>
        </p:txBody>
      </p:sp>
    </p:spTree>
    <p:extLst>
      <p:ext uri="{BB962C8B-B14F-4D97-AF65-F5344CB8AC3E}">
        <p14:creationId xmlns:p14="http://schemas.microsoft.com/office/powerpoint/2010/main" val="7086743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9BDB5F-3EA4-4B2C-89C7-5C4D197184BE}"/>
              </a:ext>
            </a:extLst>
          </p:cNvPr>
          <p:cNvSpPr>
            <a:spLocks noGrp="1"/>
          </p:cNvSpPr>
          <p:nvPr>
            <p:ph type="title"/>
          </p:nvPr>
        </p:nvSpPr>
        <p:spPr/>
        <p:txBody>
          <a:bodyPr/>
          <a:lstStyle/>
          <a:p>
            <a:r>
              <a:rPr lang="en-US" sz="5400" dirty="0"/>
              <a:t>Financial Account</a:t>
            </a:r>
          </a:p>
        </p:txBody>
      </p:sp>
      <p:sp>
        <p:nvSpPr>
          <p:cNvPr id="3" name="TextBox 2">
            <a:extLst>
              <a:ext uri="{FF2B5EF4-FFF2-40B4-BE49-F238E27FC236}">
                <a16:creationId xmlns:a16="http://schemas.microsoft.com/office/drawing/2014/main" xmlns="" id="{A9A3D008-2C31-4870-B3E7-F6F8F7AC5167}"/>
              </a:ext>
            </a:extLst>
          </p:cNvPr>
          <p:cNvSpPr txBox="1"/>
          <p:nvPr/>
        </p:nvSpPr>
        <p:spPr>
          <a:xfrm>
            <a:off x="457201" y="2743200"/>
            <a:ext cx="8324334" cy="3046988"/>
          </a:xfrm>
          <a:prstGeom prst="rect">
            <a:avLst/>
          </a:prstGeom>
          <a:noFill/>
        </p:spPr>
        <p:txBody>
          <a:bodyPr wrap="square" rtlCol="0">
            <a:spAutoFit/>
          </a:bodyPr>
          <a:lstStyle/>
          <a:p>
            <a:r>
              <a:rPr lang="en-US" sz="3200" dirty="0"/>
              <a:t>This account create </a:t>
            </a:r>
            <a:r>
              <a:rPr lang="en-US" sz="3200" dirty="0" smtClean="0">
                <a:solidFill>
                  <a:srgbClr val="005CB8"/>
                </a:solidFill>
              </a:rPr>
              <a:t>liabilities</a:t>
            </a:r>
          </a:p>
          <a:p>
            <a:endParaRPr lang="en-US" sz="3200" dirty="0"/>
          </a:p>
          <a:p>
            <a:r>
              <a:rPr lang="en-US" sz="3200" dirty="0"/>
              <a:t>For </a:t>
            </a:r>
            <a:r>
              <a:rPr lang="en-US" sz="3200" dirty="0" smtClean="0"/>
              <a:t>example: </a:t>
            </a:r>
            <a:r>
              <a:rPr lang="en-US" sz="3200" dirty="0"/>
              <a:t>IBM sells a bond to an investor in Germany. IBM will have to pay interest and repay principle in the future. This is a long-term relationship.</a:t>
            </a:r>
          </a:p>
        </p:txBody>
      </p:sp>
    </p:spTree>
    <p:extLst>
      <p:ext uri="{BB962C8B-B14F-4D97-AF65-F5344CB8AC3E}">
        <p14:creationId xmlns:p14="http://schemas.microsoft.com/office/powerpoint/2010/main" val="200172326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5C1BF-A6C1-4EFB-A259-745EB18C6167}"/>
              </a:ext>
            </a:extLst>
          </p:cNvPr>
          <p:cNvSpPr>
            <a:spLocks noGrp="1"/>
          </p:cNvSpPr>
          <p:nvPr>
            <p:ph type="title"/>
          </p:nvPr>
        </p:nvSpPr>
        <p:spPr/>
        <p:txBody>
          <a:bodyPr/>
          <a:lstStyle/>
          <a:p>
            <a:r>
              <a:rPr lang="en-US" sz="5400" dirty="0"/>
              <a:t>Balance of Payments</a:t>
            </a:r>
          </a:p>
        </p:txBody>
      </p:sp>
      <p:sp>
        <p:nvSpPr>
          <p:cNvPr id="3" name="TextBox 2">
            <a:extLst>
              <a:ext uri="{FF2B5EF4-FFF2-40B4-BE49-F238E27FC236}">
                <a16:creationId xmlns:a16="http://schemas.microsoft.com/office/drawing/2014/main" xmlns="" id="{AD381DE4-96B1-46C8-BC9B-279707590D98}"/>
              </a:ext>
            </a:extLst>
          </p:cNvPr>
          <p:cNvSpPr txBox="1"/>
          <p:nvPr/>
        </p:nvSpPr>
        <p:spPr>
          <a:xfrm>
            <a:off x="729049" y="2212848"/>
            <a:ext cx="7957751" cy="3785652"/>
          </a:xfrm>
          <a:prstGeom prst="rect">
            <a:avLst/>
          </a:prstGeom>
          <a:noFill/>
        </p:spPr>
        <p:txBody>
          <a:bodyPr wrap="square" rtlCol="0">
            <a:spAutoFit/>
          </a:bodyPr>
          <a:lstStyle/>
          <a:p>
            <a:pPr algn="ctr"/>
            <a:r>
              <a:rPr lang="en-US" sz="2400" dirty="0">
                <a:solidFill>
                  <a:srgbClr val="7A9900"/>
                </a:solidFill>
              </a:rPr>
              <a:t>Current Account + Financial Account </a:t>
            </a:r>
            <a:r>
              <a:rPr lang="en-US" sz="2400" dirty="0" smtClean="0">
                <a:solidFill>
                  <a:srgbClr val="7A9900"/>
                </a:solidFill>
              </a:rPr>
              <a:t>= 0</a:t>
            </a:r>
            <a:endParaRPr lang="en-US" sz="2400" dirty="0">
              <a:solidFill>
                <a:srgbClr val="7A9900"/>
              </a:solidFill>
            </a:endParaRPr>
          </a:p>
          <a:p>
            <a:endParaRPr lang="en-US" sz="2400" dirty="0"/>
          </a:p>
          <a:p>
            <a:r>
              <a:rPr lang="en-US" sz="2400" dirty="0"/>
              <a:t>If it doesn’t then there is a change in government reserves</a:t>
            </a:r>
          </a:p>
          <a:p>
            <a:endParaRPr lang="en-US" sz="2400" dirty="0"/>
          </a:p>
          <a:p>
            <a:r>
              <a:rPr lang="en-US" sz="2400" dirty="0"/>
              <a:t>A foreign transaction counts as a “</a:t>
            </a:r>
            <a:r>
              <a:rPr lang="en-US" sz="2400" b="1" dirty="0"/>
              <a:t>credit</a:t>
            </a:r>
            <a:r>
              <a:rPr lang="en-US" sz="2400" dirty="0"/>
              <a:t>” if the USD is used</a:t>
            </a:r>
          </a:p>
          <a:p>
            <a:endParaRPr lang="en-US" sz="2400" dirty="0"/>
          </a:p>
          <a:p>
            <a:r>
              <a:rPr lang="en-US" sz="2400" dirty="0"/>
              <a:t>A foreign transaction counts as a “</a:t>
            </a:r>
            <a:r>
              <a:rPr lang="en-US" sz="2400" b="1" dirty="0"/>
              <a:t>debit</a:t>
            </a:r>
            <a:r>
              <a:rPr lang="en-US" sz="2400" dirty="0"/>
              <a:t>” if a foreign currency is used.</a:t>
            </a:r>
          </a:p>
        </p:txBody>
      </p:sp>
    </p:spTree>
    <p:extLst>
      <p:ext uri="{BB962C8B-B14F-4D97-AF65-F5344CB8AC3E}">
        <p14:creationId xmlns:p14="http://schemas.microsoft.com/office/powerpoint/2010/main" val="304053182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9EF33-3B5B-40A0-ADC9-9877F9E765C2}"/>
              </a:ext>
            </a:extLst>
          </p:cNvPr>
          <p:cNvSpPr>
            <a:spLocks noGrp="1"/>
          </p:cNvSpPr>
          <p:nvPr>
            <p:ph type="title"/>
          </p:nvPr>
        </p:nvSpPr>
        <p:spPr/>
        <p:txBody>
          <a:bodyPr/>
          <a:lstStyle/>
          <a:p>
            <a:r>
              <a:rPr lang="en-US" sz="5400" dirty="0"/>
              <a:t>Balance of Payments</a:t>
            </a:r>
          </a:p>
        </p:txBody>
      </p:sp>
      <p:graphicFrame>
        <p:nvGraphicFramePr>
          <p:cNvPr id="3" name="Table 3">
            <a:extLst>
              <a:ext uri="{FF2B5EF4-FFF2-40B4-BE49-F238E27FC236}">
                <a16:creationId xmlns:a16="http://schemas.microsoft.com/office/drawing/2014/main" xmlns="" id="{6AEFEFD5-3D13-41D1-8136-5D3BDD80FC5A}"/>
              </a:ext>
            </a:extLst>
          </p:cNvPr>
          <p:cNvGraphicFramePr>
            <a:graphicFrameLocks noGrp="1"/>
          </p:cNvGraphicFramePr>
          <p:nvPr>
            <p:extLst>
              <p:ext uri="{D42A27DB-BD31-4B8C-83A1-F6EECF244321}">
                <p14:modId xmlns:p14="http://schemas.microsoft.com/office/powerpoint/2010/main" val="1052693241"/>
              </p:ext>
            </p:extLst>
          </p:nvPr>
        </p:nvGraphicFramePr>
        <p:xfrm>
          <a:off x="1524000" y="2042984"/>
          <a:ext cx="6096000" cy="3657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367251155"/>
                    </a:ext>
                  </a:extLst>
                </a:gridCol>
                <a:gridCol w="3048000">
                  <a:extLst>
                    <a:ext uri="{9D8B030D-6E8A-4147-A177-3AD203B41FA5}">
                      <a16:colId xmlns:a16="http://schemas.microsoft.com/office/drawing/2014/main" xmlns="" val="508614350"/>
                    </a:ext>
                  </a:extLst>
                </a:gridCol>
              </a:tblGrid>
              <a:tr h="733166">
                <a:tc>
                  <a:txBody>
                    <a:bodyPr/>
                    <a:lstStyle/>
                    <a:p>
                      <a:r>
                        <a:rPr lang="en-US" dirty="0"/>
                        <a:t>Current Account</a:t>
                      </a:r>
                    </a:p>
                    <a:p>
                      <a:endParaRPr lang="en-US" dirty="0"/>
                    </a:p>
                    <a:p>
                      <a:r>
                        <a:rPr lang="en-US" dirty="0"/>
                        <a:t>Imports</a:t>
                      </a:r>
                    </a:p>
                    <a:p>
                      <a:endParaRPr lang="en-US" dirty="0"/>
                    </a:p>
                    <a:p>
                      <a:endParaRPr lang="en-US" dirty="0"/>
                    </a:p>
                    <a:p>
                      <a:r>
                        <a:rPr lang="en-US" dirty="0"/>
                        <a:t>Exports</a:t>
                      </a:r>
                    </a:p>
                    <a:p>
                      <a:endParaRPr lang="en-US" dirty="0"/>
                    </a:p>
                    <a:p>
                      <a:r>
                        <a:rPr lang="en-US" dirty="0"/>
                        <a:t>Tourisms</a:t>
                      </a:r>
                    </a:p>
                    <a:p>
                      <a:endParaRPr lang="en-US" dirty="0"/>
                    </a:p>
                    <a:p>
                      <a:r>
                        <a:rPr lang="en-US" dirty="0"/>
                        <a:t>Net income on Foreign Investments</a:t>
                      </a:r>
                    </a:p>
                    <a:p>
                      <a:endParaRPr lang="en-US" dirty="0"/>
                    </a:p>
                    <a:p>
                      <a:r>
                        <a:rPr lang="en-US" dirty="0"/>
                        <a:t>Net Transfer Payments</a:t>
                      </a:r>
                    </a:p>
                  </a:txBody>
                  <a:tcPr/>
                </a:tc>
                <a:tc>
                  <a:txBody>
                    <a:bodyPr/>
                    <a:lstStyle/>
                    <a:p>
                      <a:r>
                        <a:rPr lang="en-US" dirty="0"/>
                        <a:t>Financial Account</a:t>
                      </a:r>
                    </a:p>
                    <a:p>
                      <a:endParaRPr lang="en-US" dirty="0"/>
                    </a:p>
                    <a:p>
                      <a:endParaRPr lang="en-US" dirty="0"/>
                    </a:p>
                    <a:p>
                      <a:r>
                        <a:rPr lang="en-US" dirty="0"/>
                        <a:t>Purchase of Real Assets abroad (hotels factories, etc. )</a:t>
                      </a:r>
                    </a:p>
                    <a:p>
                      <a:endParaRPr lang="en-US" dirty="0"/>
                    </a:p>
                    <a:p>
                      <a:r>
                        <a:rPr lang="en-US" dirty="0"/>
                        <a:t>Purchases of Financial Assets aboard such as stocks and bonds. </a:t>
                      </a:r>
                    </a:p>
                  </a:txBody>
                  <a:tcPr/>
                </a:tc>
                <a:extLst>
                  <a:ext uri="{0D108BD9-81ED-4DB2-BD59-A6C34878D82A}">
                    <a16:rowId xmlns:a16="http://schemas.microsoft.com/office/drawing/2014/main" xmlns="" val="187927316"/>
                  </a:ext>
                </a:extLst>
              </a:tr>
            </a:tbl>
          </a:graphicData>
        </a:graphic>
      </p:graphicFrame>
    </p:spTree>
    <p:extLst>
      <p:ext uri="{BB962C8B-B14F-4D97-AF65-F5344CB8AC3E}">
        <p14:creationId xmlns:p14="http://schemas.microsoft.com/office/powerpoint/2010/main" val="300429836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BD9B56-31E2-40EE-A583-8FF79BD1BA17}"/>
              </a:ext>
            </a:extLst>
          </p:cNvPr>
          <p:cNvSpPr>
            <a:spLocks noGrp="1"/>
          </p:cNvSpPr>
          <p:nvPr>
            <p:ph type="title"/>
          </p:nvPr>
        </p:nvSpPr>
        <p:spPr/>
        <p:txBody>
          <a:bodyPr/>
          <a:lstStyle/>
          <a:p>
            <a:r>
              <a:rPr lang="en-US" sz="5400" dirty="0"/>
              <a:t>Practice Questions</a:t>
            </a:r>
          </a:p>
        </p:txBody>
      </p:sp>
      <p:graphicFrame>
        <p:nvGraphicFramePr>
          <p:cNvPr id="3" name="Table 3">
            <a:extLst>
              <a:ext uri="{FF2B5EF4-FFF2-40B4-BE49-F238E27FC236}">
                <a16:creationId xmlns:a16="http://schemas.microsoft.com/office/drawing/2014/main" xmlns="" id="{A1A3497A-AF50-401F-8424-FB9880CA2174}"/>
              </a:ext>
            </a:extLst>
          </p:cNvPr>
          <p:cNvGraphicFramePr>
            <a:graphicFrameLocks noGrp="1"/>
          </p:cNvGraphicFramePr>
          <p:nvPr>
            <p:extLst>
              <p:ext uri="{D42A27DB-BD31-4B8C-83A1-F6EECF244321}">
                <p14:modId xmlns:p14="http://schemas.microsoft.com/office/powerpoint/2010/main" val="3904076259"/>
              </p:ext>
            </p:extLst>
          </p:nvPr>
        </p:nvGraphicFramePr>
        <p:xfrm>
          <a:off x="197708" y="2306595"/>
          <a:ext cx="8666206" cy="3200400"/>
        </p:xfrm>
        <a:graphic>
          <a:graphicData uri="http://schemas.openxmlformats.org/drawingml/2006/table">
            <a:tbl>
              <a:tblPr firstRow="1" bandRow="1">
                <a:tableStyleId>{5C22544A-7EE6-4342-B048-85BDC9FD1C3A}</a:tableStyleId>
              </a:tblPr>
              <a:tblGrid>
                <a:gridCol w="4662616">
                  <a:extLst>
                    <a:ext uri="{9D8B030D-6E8A-4147-A177-3AD203B41FA5}">
                      <a16:colId xmlns:a16="http://schemas.microsoft.com/office/drawing/2014/main" xmlns="" val="1051705822"/>
                    </a:ext>
                  </a:extLst>
                </a:gridCol>
                <a:gridCol w="832022">
                  <a:extLst>
                    <a:ext uri="{9D8B030D-6E8A-4147-A177-3AD203B41FA5}">
                      <a16:colId xmlns:a16="http://schemas.microsoft.com/office/drawing/2014/main" xmlns="" val="3042230611"/>
                    </a:ext>
                  </a:extLst>
                </a:gridCol>
                <a:gridCol w="790832">
                  <a:extLst>
                    <a:ext uri="{9D8B030D-6E8A-4147-A177-3AD203B41FA5}">
                      <a16:colId xmlns:a16="http://schemas.microsoft.com/office/drawing/2014/main" xmlns="" val="888655226"/>
                    </a:ext>
                  </a:extLst>
                </a:gridCol>
                <a:gridCol w="1202725">
                  <a:extLst>
                    <a:ext uri="{9D8B030D-6E8A-4147-A177-3AD203B41FA5}">
                      <a16:colId xmlns:a16="http://schemas.microsoft.com/office/drawing/2014/main" xmlns="" val="3568859980"/>
                    </a:ext>
                  </a:extLst>
                </a:gridCol>
                <a:gridCol w="1178011">
                  <a:extLst>
                    <a:ext uri="{9D8B030D-6E8A-4147-A177-3AD203B41FA5}">
                      <a16:colId xmlns:a16="http://schemas.microsoft.com/office/drawing/2014/main" xmlns="" val="26288897"/>
                    </a:ext>
                  </a:extLst>
                </a:gridCol>
              </a:tblGrid>
              <a:tr h="593124">
                <a:tc>
                  <a:txBody>
                    <a:bodyPr/>
                    <a:lstStyle/>
                    <a:p>
                      <a:endParaRPr lang="en-US" dirty="0"/>
                    </a:p>
                  </a:txBody>
                  <a:tcPr/>
                </a:tc>
                <a:tc>
                  <a:txBody>
                    <a:bodyPr/>
                    <a:lstStyle/>
                    <a:p>
                      <a:r>
                        <a:rPr lang="en-US" dirty="0"/>
                        <a:t>Credit</a:t>
                      </a:r>
                    </a:p>
                  </a:txBody>
                  <a:tcPr/>
                </a:tc>
                <a:tc>
                  <a:txBody>
                    <a:bodyPr/>
                    <a:lstStyle/>
                    <a:p>
                      <a:r>
                        <a:rPr lang="en-US" dirty="0"/>
                        <a:t>Debit</a:t>
                      </a:r>
                    </a:p>
                  </a:txBody>
                  <a:tcPr/>
                </a:tc>
                <a:tc>
                  <a:txBody>
                    <a:bodyPr/>
                    <a:lstStyle/>
                    <a:p>
                      <a:r>
                        <a:rPr lang="en-US" dirty="0"/>
                        <a:t>Current Acct</a:t>
                      </a:r>
                    </a:p>
                  </a:txBody>
                  <a:tcPr/>
                </a:tc>
                <a:tc>
                  <a:txBody>
                    <a:bodyPr/>
                    <a:lstStyle/>
                    <a:p>
                      <a:r>
                        <a:rPr lang="en-US" dirty="0"/>
                        <a:t>Financial</a:t>
                      </a:r>
                    </a:p>
                    <a:p>
                      <a:r>
                        <a:rPr lang="en-US" dirty="0"/>
                        <a:t>Acct</a:t>
                      </a:r>
                    </a:p>
                  </a:txBody>
                  <a:tcPr/>
                </a:tc>
                <a:extLst>
                  <a:ext uri="{0D108BD9-81ED-4DB2-BD59-A6C34878D82A}">
                    <a16:rowId xmlns:a16="http://schemas.microsoft.com/office/drawing/2014/main" xmlns="" val="2331641499"/>
                  </a:ext>
                </a:extLst>
              </a:tr>
              <a:tr h="593124">
                <a:tc>
                  <a:txBody>
                    <a:bodyPr/>
                    <a:lstStyle/>
                    <a:p>
                      <a:r>
                        <a:rPr lang="en-US" dirty="0"/>
                        <a:t>Entrepreneur invests $50 million to develop a theme park in Malaysia</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757479346"/>
                  </a:ext>
                </a:extLst>
              </a:tr>
              <a:tr h="593124">
                <a:tc>
                  <a:txBody>
                    <a:bodyPr/>
                    <a:lstStyle/>
                    <a:p>
                      <a:r>
                        <a:rPr lang="en-US" dirty="0"/>
                        <a:t>BMW pays $1 m to the US shipper for transporting cars</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53295384"/>
                  </a:ext>
                </a:extLst>
              </a:tr>
              <a:tr h="593124">
                <a:tc>
                  <a:txBody>
                    <a:bodyPr/>
                    <a:lstStyle/>
                    <a:p>
                      <a:r>
                        <a:rPr lang="en-US" dirty="0"/>
                        <a:t>A Brazilian investor buy $50,00 US Treasuries bonds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445418426"/>
                  </a:ext>
                </a:extLst>
              </a:tr>
              <a:tr h="593124">
                <a:tc>
                  <a:txBody>
                    <a:bodyPr/>
                    <a:lstStyle/>
                    <a:p>
                      <a:r>
                        <a:rPr lang="en-US" dirty="0"/>
                        <a:t>Sam Boney US ice rink magnate buys stock in a Chilean ice rink chain</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743589364"/>
                  </a:ext>
                </a:extLst>
              </a:tr>
            </a:tbl>
          </a:graphicData>
        </a:graphic>
      </p:graphicFrame>
      <p:sp>
        <p:nvSpPr>
          <p:cNvPr id="4" name="TextBox 3">
            <a:extLst>
              <a:ext uri="{FF2B5EF4-FFF2-40B4-BE49-F238E27FC236}">
                <a16:creationId xmlns:a16="http://schemas.microsoft.com/office/drawing/2014/main" xmlns="" id="{75BC21BD-3E97-49F2-BBA1-7DF02F822690}"/>
              </a:ext>
            </a:extLst>
          </p:cNvPr>
          <p:cNvSpPr txBox="1"/>
          <p:nvPr/>
        </p:nvSpPr>
        <p:spPr>
          <a:xfrm>
            <a:off x="568411" y="6268995"/>
            <a:ext cx="6310184" cy="369332"/>
          </a:xfrm>
          <a:prstGeom prst="rect">
            <a:avLst/>
          </a:prstGeom>
          <a:noFill/>
        </p:spPr>
        <p:txBody>
          <a:bodyPr wrap="square" rtlCol="0">
            <a:spAutoFit/>
          </a:bodyPr>
          <a:lstStyle/>
          <a:p>
            <a:r>
              <a:rPr lang="en-US" i="1" dirty="0"/>
              <a:t>Advanced Placement Economics Macroeconomics</a:t>
            </a:r>
          </a:p>
        </p:txBody>
      </p:sp>
    </p:spTree>
    <p:extLst>
      <p:ext uri="{BB962C8B-B14F-4D97-AF65-F5344CB8AC3E}">
        <p14:creationId xmlns:p14="http://schemas.microsoft.com/office/powerpoint/2010/main" val="421517098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81336-0A6D-4B1C-8B6D-9DB0FC8AC768}"/>
              </a:ext>
            </a:extLst>
          </p:cNvPr>
          <p:cNvSpPr>
            <a:spLocks noGrp="1"/>
          </p:cNvSpPr>
          <p:nvPr>
            <p:ph type="title"/>
          </p:nvPr>
        </p:nvSpPr>
        <p:spPr/>
        <p:txBody>
          <a:bodyPr/>
          <a:lstStyle/>
          <a:p>
            <a:r>
              <a:rPr lang="en-US" dirty="0"/>
              <a:t>Answers</a:t>
            </a:r>
          </a:p>
        </p:txBody>
      </p:sp>
      <p:graphicFrame>
        <p:nvGraphicFramePr>
          <p:cNvPr id="4" name="Content Placeholder 3">
            <a:extLst>
              <a:ext uri="{FF2B5EF4-FFF2-40B4-BE49-F238E27FC236}">
                <a16:creationId xmlns:a16="http://schemas.microsoft.com/office/drawing/2014/main" xmlns="" id="{E6E1AFDD-E637-4A90-80A7-96A45606E4E8}"/>
              </a:ext>
            </a:extLst>
          </p:cNvPr>
          <p:cNvGraphicFramePr>
            <a:graphicFrameLocks noGrp="1"/>
          </p:cNvGraphicFramePr>
          <p:nvPr>
            <p:ph idx="1"/>
            <p:extLst>
              <p:ext uri="{D42A27DB-BD31-4B8C-83A1-F6EECF244321}">
                <p14:modId xmlns:p14="http://schemas.microsoft.com/office/powerpoint/2010/main" val="295521050"/>
              </p:ext>
            </p:extLst>
          </p:nvPr>
        </p:nvGraphicFramePr>
        <p:xfrm>
          <a:off x="238897" y="2448413"/>
          <a:ext cx="8666206" cy="3200400"/>
        </p:xfrm>
        <a:graphic>
          <a:graphicData uri="http://schemas.openxmlformats.org/drawingml/2006/table">
            <a:tbl>
              <a:tblPr firstRow="1" bandRow="1">
                <a:tableStyleId>{5C22544A-7EE6-4342-B048-85BDC9FD1C3A}</a:tableStyleId>
              </a:tblPr>
              <a:tblGrid>
                <a:gridCol w="4662616">
                  <a:extLst>
                    <a:ext uri="{9D8B030D-6E8A-4147-A177-3AD203B41FA5}">
                      <a16:colId xmlns:a16="http://schemas.microsoft.com/office/drawing/2014/main" xmlns="" val="1163432186"/>
                    </a:ext>
                  </a:extLst>
                </a:gridCol>
                <a:gridCol w="832022">
                  <a:extLst>
                    <a:ext uri="{9D8B030D-6E8A-4147-A177-3AD203B41FA5}">
                      <a16:colId xmlns:a16="http://schemas.microsoft.com/office/drawing/2014/main" xmlns="" val="2129077550"/>
                    </a:ext>
                  </a:extLst>
                </a:gridCol>
                <a:gridCol w="790832">
                  <a:extLst>
                    <a:ext uri="{9D8B030D-6E8A-4147-A177-3AD203B41FA5}">
                      <a16:colId xmlns:a16="http://schemas.microsoft.com/office/drawing/2014/main" xmlns="" val="2155649659"/>
                    </a:ext>
                  </a:extLst>
                </a:gridCol>
                <a:gridCol w="1202725">
                  <a:extLst>
                    <a:ext uri="{9D8B030D-6E8A-4147-A177-3AD203B41FA5}">
                      <a16:colId xmlns:a16="http://schemas.microsoft.com/office/drawing/2014/main" xmlns="" val="754221893"/>
                    </a:ext>
                  </a:extLst>
                </a:gridCol>
                <a:gridCol w="1178011">
                  <a:extLst>
                    <a:ext uri="{9D8B030D-6E8A-4147-A177-3AD203B41FA5}">
                      <a16:colId xmlns:a16="http://schemas.microsoft.com/office/drawing/2014/main" xmlns="" val="1468915261"/>
                    </a:ext>
                  </a:extLst>
                </a:gridCol>
              </a:tblGrid>
              <a:tr h="593124">
                <a:tc>
                  <a:txBody>
                    <a:bodyPr/>
                    <a:lstStyle/>
                    <a:p>
                      <a:endParaRPr lang="en-US" dirty="0"/>
                    </a:p>
                  </a:txBody>
                  <a:tcPr/>
                </a:tc>
                <a:tc>
                  <a:txBody>
                    <a:bodyPr/>
                    <a:lstStyle/>
                    <a:p>
                      <a:r>
                        <a:rPr lang="en-US" dirty="0"/>
                        <a:t>Credit</a:t>
                      </a:r>
                    </a:p>
                  </a:txBody>
                  <a:tcPr/>
                </a:tc>
                <a:tc>
                  <a:txBody>
                    <a:bodyPr/>
                    <a:lstStyle/>
                    <a:p>
                      <a:r>
                        <a:rPr lang="en-US" dirty="0"/>
                        <a:t>Debit</a:t>
                      </a:r>
                    </a:p>
                  </a:txBody>
                  <a:tcPr/>
                </a:tc>
                <a:tc>
                  <a:txBody>
                    <a:bodyPr/>
                    <a:lstStyle/>
                    <a:p>
                      <a:r>
                        <a:rPr lang="en-US" dirty="0"/>
                        <a:t>Current Acct</a:t>
                      </a:r>
                    </a:p>
                  </a:txBody>
                  <a:tcPr/>
                </a:tc>
                <a:tc>
                  <a:txBody>
                    <a:bodyPr/>
                    <a:lstStyle/>
                    <a:p>
                      <a:r>
                        <a:rPr lang="en-US" dirty="0"/>
                        <a:t>Financial</a:t>
                      </a:r>
                    </a:p>
                    <a:p>
                      <a:r>
                        <a:rPr lang="en-US" dirty="0"/>
                        <a:t>Acct</a:t>
                      </a:r>
                    </a:p>
                  </a:txBody>
                  <a:tcPr/>
                </a:tc>
                <a:extLst>
                  <a:ext uri="{0D108BD9-81ED-4DB2-BD59-A6C34878D82A}">
                    <a16:rowId xmlns:a16="http://schemas.microsoft.com/office/drawing/2014/main" xmlns="" val="1610265754"/>
                  </a:ext>
                </a:extLst>
              </a:tr>
              <a:tr h="593124">
                <a:tc>
                  <a:txBody>
                    <a:bodyPr/>
                    <a:lstStyle/>
                    <a:p>
                      <a:r>
                        <a:rPr lang="en-US" dirty="0"/>
                        <a:t>Entrepreneur invests $50 million to develop a theme park in Malaysia</a:t>
                      </a:r>
                    </a:p>
                  </a:txBody>
                  <a:tcPr/>
                </a:tc>
                <a:tc>
                  <a:txBody>
                    <a:bodyPr/>
                    <a:lstStyle/>
                    <a:p>
                      <a:endParaRPr lang="en-US"/>
                    </a:p>
                  </a:txBody>
                  <a:tcPr/>
                </a:tc>
                <a:tc>
                  <a:txBody>
                    <a:bodyPr/>
                    <a:lstStyle/>
                    <a:p>
                      <a:r>
                        <a:rPr lang="en-US" dirty="0"/>
                        <a:t>    x</a:t>
                      </a:r>
                    </a:p>
                  </a:txBody>
                  <a:tcPr/>
                </a:tc>
                <a:tc>
                  <a:txBody>
                    <a:bodyPr/>
                    <a:lstStyle/>
                    <a:p>
                      <a:endParaRPr lang="en-US"/>
                    </a:p>
                  </a:txBody>
                  <a:tcPr/>
                </a:tc>
                <a:tc>
                  <a:txBody>
                    <a:bodyPr/>
                    <a:lstStyle/>
                    <a:p>
                      <a:r>
                        <a:rPr lang="en-US" dirty="0"/>
                        <a:t>     x</a:t>
                      </a:r>
                    </a:p>
                  </a:txBody>
                  <a:tcPr/>
                </a:tc>
                <a:extLst>
                  <a:ext uri="{0D108BD9-81ED-4DB2-BD59-A6C34878D82A}">
                    <a16:rowId xmlns:a16="http://schemas.microsoft.com/office/drawing/2014/main" xmlns="" val="1917250032"/>
                  </a:ext>
                </a:extLst>
              </a:tr>
              <a:tr h="562073">
                <a:tc>
                  <a:txBody>
                    <a:bodyPr/>
                    <a:lstStyle/>
                    <a:p>
                      <a:r>
                        <a:rPr lang="en-US" dirty="0"/>
                        <a:t>BMW pays $1 m to the US shipper for transporting cars</a:t>
                      </a:r>
                    </a:p>
                  </a:txBody>
                  <a:tcPr/>
                </a:tc>
                <a:tc>
                  <a:txBody>
                    <a:bodyPr/>
                    <a:lstStyle/>
                    <a:p>
                      <a:r>
                        <a:rPr lang="en-US" dirty="0"/>
                        <a:t>   x</a:t>
                      </a:r>
                    </a:p>
                  </a:txBody>
                  <a:tcPr/>
                </a:tc>
                <a:tc>
                  <a:txBody>
                    <a:bodyPr/>
                    <a:lstStyle/>
                    <a:p>
                      <a:endParaRPr lang="en-US" dirty="0"/>
                    </a:p>
                  </a:txBody>
                  <a:tcPr/>
                </a:tc>
                <a:tc>
                  <a:txBody>
                    <a:bodyPr/>
                    <a:lstStyle/>
                    <a:p>
                      <a:r>
                        <a:rPr lang="en-US" dirty="0"/>
                        <a:t>    x</a:t>
                      </a:r>
                    </a:p>
                  </a:txBody>
                  <a:tcPr/>
                </a:tc>
                <a:tc>
                  <a:txBody>
                    <a:bodyPr/>
                    <a:lstStyle/>
                    <a:p>
                      <a:endParaRPr lang="en-US"/>
                    </a:p>
                  </a:txBody>
                  <a:tcPr/>
                </a:tc>
                <a:extLst>
                  <a:ext uri="{0D108BD9-81ED-4DB2-BD59-A6C34878D82A}">
                    <a16:rowId xmlns:a16="http://schemas.microsoft.com/office/drawing/2014/main" xmlns="" val="2004770486"/>
                  </a:ext>
                </a:extLst>
              </a:tr>
              <a:tr h="593124">
                <a:tc>
                  <a:txBody>
                    <a:bodyPr/>
                    <a:lstStyle/>
                    <a:p>
                      <a:r>
                        <a:rPr lang="en-US" dirty="0"/>
                        <a:t>A Brazilian investor buy $50,00 US Treasuries bonds</a:t>
                      </a:r>
                    </a:p>
                  </a:txBody>
                  <a:tcPr/>
                </a:tc>
                <a:tc>
                  <a:txBody>
                    <a:bodyPr/>
                    <a:lstStyle/>
                    <a:p>
                      <a:r>
                        <a:rPr lang="en-US" dirty="0"/>
                        <a:t>   x</a:t>
                      </a:r>
                    </a:p>
                  </a:txBody>
                  <a:tcPr/>
                </a:tc>
                <a:tc>
                  <a:txBody>
                    <a:bodyPr/>
                    <a:lstStyle/>
                    <a:p>
                      <a:r>
                        <a:rPr lang="en-US" dirty="0"/>
                        <a:t>  </a:t>
                      </a:r>
                    </a:p>
                  </a:txBody>
                  <a:tcPr/>
                </a:tc>
                <a:tc>
                  <a:txBody>
                    <a:bodyPr/>
                    <a:lstStyle/>
                    <a:p>
                      <a:endParaRPr lang="en-US" dirty="0"/>
                    </a:p>
                  </a:txBody>
                  <a:tcPr/>
                </a:tc>
                <a:tc>
                  <a:txBody>
                    <a:bodyPr/>
                    <a:lstStyle/>
                    <a:p>
                      <a:r>
                        <a:rPr lang="en-US" dirty="0"/>
                        <a:t>    x</a:t>
                      </a:r>
                    </a:p>
                  </a:txBody>
                  <a:tcPr/>
                </a:tc>
                <a:extLst>
                  <a:ext uri="{0D108BD9-81ED-4DB2-BD59-A6C34878D82A}">
                    <a16:rowId xmlns:a16="http://schemas.microsoft.com/office/drawing/2014/main" xmlns="" val="3157112278"/>
                  </a:ext>
                </a:extLst>
              </a:tr>
              <a:tr h="593124">
                <a:tc>
                  <a:txBody>
                    <a:bodyPr/>
                    <a:lstStyle/>
                    <a:p>
                      <a:r>
                        <a:rPr lang="en-US" dirty="0"/>
                        <a:t>Sam Boney US ice rink magnate buys stock in a Chilean ice rink chain</a:t>
                      </a:r>
                    </a:p>
                  </a:txBody>
                  <a:tcPr/>
                </a:tc>
                <a:tc>
                  <a:txBody>
                    <a:bodyPr/>
                    <a:lstStyle/>
                    <a:p>
                      <a:endParaRPr lang="en-US"/>
                    </a:p>
                  </a:txBody>
                  <a:tcPr/>
                </a:tc>
                <a:tc>
                  <a:txBody>
                    <a:bodyPr/>
                    <a:lstStyle/>
                    <a:p>
                      <a:r>
                        <a:rPr lang="en-US" dirty="0"/>
                        <a:t>   x</a:t>
                      </a:r>
                    </a:p>
                  </a:txBody>
                  <a:tcPr/>
                </a:tc>
                <a:tc>
                  <a:txBody>
                    <a:bodyPr/>
                    <a:lstStyle/>
                    <a:p>
                      <a:endParaRPr lang="en-US" dirty="0"/>
                    </a:p>
                  </a:txBody>
                  <a:tcPr/>
                </a:tc>
                <a:tc>
                  <a:txBody>
                    <a:bodyPr/>
                    <a:lstStyle/>
                    <a:p>
                      <a:r>
                        <a:rPr lang="en-US" dirty="0"/>
                        <a:t>    x</a:t>
                      </a:r>
                    </a:p>
                  </a:txBody>
                  <a:tcPr/>
                </a:tc>
                <a:extLst>
                  <a:ext uri="{0D108BD9-81ED-4DB2-BD59-A6C34878D82A}">
                    <a16:rowId xmlns:a16="http://schemas.microsoft.com/office/drawing/2014/main" xmlns="" val="2069660259"/>
                  </a:ext>
                </a:extLst>
              </a:tr>
            </a:tbl>
          </a:graphicData>
        </a:graphic>
      </p:graphicFrame>
    </p:spTree>
    <p:extLst>
      <p:ext uri="{BB962C8B-B14F-4D97-AF65-F5344CB8AC3E}">
        <p14:creationId xmlns:p14="http://schemas.microsoft.com/office/powerpoint/2010/main" val="86647934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89FAE-D6DB-41B1-A625-B58CD8F9240E}"/>
              </a:ext>
            </a:extLst>
          </p:cNvPr>
          <p:cNvSpPr>
            <a:spLocks noGrp="1"/>
          </p:cNvSpPr>
          <p:nvPr>
            <p:ph type="title"/>
          </p:nvPr>
        </p:nvSpPr>
        <p:spPr/>
        <p:txBody>
          <a:bodyPr/>
          <a:lstStyle/>
          <a:p>
            <a:r>
              <a:rPr lang="en-US" sz="5400" dirty="0" smtClean="0"/>
              <a:t>Questions</a:t>
            </a:r>
            <a:endParaRPr lang="en-US" sz="5400" dirty="0"/>
          </a:p>
        </p:txBody>
      </p:sp>
      <p:sp>
        <p:nvSpPr>
          <p:cNvPr id="3" name="Content Placeholder 2">
            <a:extLst>
              <a:ext uri="{FF2B5EF4-FFF2-40B4-BE49-F238E27FC236}">
                <a16:creationId xmlns:a16="http://schemas.microsoft.com/office/drawing/2014/main" xmlns="" id="{ABCC82CC-0560-44E9-BA61-15B4B422A108}"/>
              </a:ext>
            </a:extLst>
          </p:cNvPr>
          <p:cNvSpPr>
            <a:spLocks noGrp="1"/>
          </p:cNvSpPr>
          <p:nvPr>
            <p:ph idx="1"/>
          </p:nvPr>
        </p:nvSpPr>
        <p:spPr/>
        <p:txBody>
          <a:bodyPr/>
          <a:lstStyle/>
          <a:p>
            <a:pPr marL="0" indent="0">
              <a:buNone/>
            </a:pPr>
            <a:r>
              <a:rPr lang="en-US" sz="2000" dirty="0">
                <a:latin typeface="Calibri" panose="020F0502020204030204" pitchFamily="34" charset="0"/>
                <a:cs typeface="Calibri" panose="020F0502020204030204" pitchFamily="34" charset="0"/>
              </a:rPr>
              <a:t>Suppose </a:t>
            </a:r>
            <a:r>
              <a:rPr lang="en-US" sz="2000" b="1" dirty="0" err="1">
                <a:solidFill>
                  <a:srgbClr val="7A9900"/>
                </a:solidFill>
                <a:latin typeface="Calibri" panose="020F0502020204030204" pitchFamily="34" charset="0"/>
                <a:cs typeface="Calibri" panose="020F0502020204030204" pitchFamily="34" charset="0"/>
              </a:rPr>
              <a:t>Rankinland</a:t>
            </a:r>
            <a:r>
              <a:rPr lang="en-US" sz="2000" dirty="0">
                <a:solidFill>
                  <a:srgbClr val="7A9900"/>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has a current account deficit. </a:t>
            </a:r>
            <a:r>
              <a:rPr lang="en-US" sz="2000" dirty="0" err="1">
                <a:latin typeface="Calibri" panose="020F0502020204030204" pitchFamily="34" charset="0"/>
                <a:cs typeface="Calibri" panose="020F0502020204030204" pitchFamily="34" charset="0"/>
              </a:rPr>
              <a:t>Rankinland’s</a:t>
            </a:r>
            <a:r>
              <a:rPr lang="en-US" sz="2000" dirty="0">
                <a:latin typeface="Calibri" panose="020F0502020204030204" pitchFamily="34" charset="0"/>
                <a:cs typeface="Calibri" panose="020F0502020204030204" pitchFamily="34" charset="0"/>
              </a:rPr>
              <a:t> currency is called the </a:t>
            </a:r>
            <a:r>
              <a:rPr lang="en-US" sz="2000" b="1" i="1" dirty="0" err="1" smtClean="0">
                <a:solidFill>
                  <a:srgbClr val="005CB8"/>
                </a:solidFill>
                <a:latin typeface="Calibri" panose="020F0502020204030204" pitchFamily="34" charset="0"/>
                <a:cs typeface="Calibri" panose="020F0502020204030204" pitchFamily="34" charset="0"/>
              </a:rPr>
              <a:t>bera</a:t>
            </a:r>
            <a:r>
              <a:rPr lang="en-US" sz="20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i</a:t>
            </a:r>
            <a:r>
              <a:rPr lang="en-US" sz="2000" dirty="0">
                <a:latin typeface="Calibri" panose="020F0502020204030204" pitchFamily="34" charset="0"/>
                <a:cs typeface="Calibri" panose="020F0502020204030204" pitchFamily="34" charset="0"/>
              </a:rPr>
              <a:t>) What will initially happen to the current account deficit in </a:t>
            </a:r>
            <a:r>
              <a:rPr lang="en-US" sz="2000" dirty="0" err="1">
                <a:latin typeface="Calibri" panose="020F0502020204030204" pitchFamily="34" charset="0"/>
                <a:cs typeface="Calibri" panose="020F0502020204030204" pitchFamily="34" charset="0"/>
              </a:rPr>
              <a:t>Rankinland</a:t>
            </a:r>
            <a:r>
              <a:rPr lang="en-US" sz="2000" dirty="0">
                <a:latin typeface="Calibri" panose="020F0502020204030204" pitchFamily="34" charset="0"/>
                <a:cs typeface="Calibri" panose="020F0502020204030204" pitchFamily="34" charset="0"/>
              </a:rPr>
              <a:t> solely due to the change in the real GDP from part (b)(iv</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Explain. </a:t>
            </a:r>
          </a:p>
          <a:p>
            <a:pPr marL="0" indent="0">
              <a:buNone/>
            </a:pPr>
            <a:r>
              <a:rPr lang="en-US" sz="2000" dirty="0">
                <a:latin typeface="Calibri" panose="020F0502020204030204" pitchFamily="34" charset="0"/>
                <a:cs typeface="Calibri" panose="020F0502020204030204" pitchFamily="34" charset="0"/>
              </a:rPr>
              <a:t>(ii) What will happen to the international value of the </a:t>
            </a:r>
            <a:r>
              <a:rPr lang="en-US" sz="2000" dirty="0" err="1">
                <a:latin typeface="Calibri" panose="020F0502020204030204" pitchFamily="34" charset="0"/>
                <a:cs typeface="Calibri" panose="020F0502020204030204" pitchFamily="34" charset="0"/>
              </a:rPr>
              <a:t>bera</a:t>
            </a:r>
            <a:r>
              <a:rPr lang="en-US" sz="2000" dirty="0">
                <a:latin typeface="Calibri" panose="020F0502020204030204" pitchFamily="34" charset="0"/>
                <a:cs typeface="Calibri" panose="020F0502020204030204" pitchFamily="34" charset="0"/>
              </a:rPr>
              <a:t> solely due to the change in the real GDP from part (b)(iv</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Explain</a:t>
            </a:r>
            <a:r>
              <a:rPr lang="en-US"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xmlns="" id="{5659B537-B64F-41DE-AF0C-79CEC8CEC15A}"/>
              </a:ext>
            </a:extLst>
          </p:cNvPr>
          <p:cNvSpPr txBox="1"/>
          <p:nvPr/>
        </p:nvSpPr>
        <p:spPr>
          <a:xfrm>
            <a:off x="642551" y="6227805"/>
            <a:ext cx="7504671" cy="369332"/>
          </a:xfrm>
          <a:prstGeom prst="rect">
            <a:avLst/>
          </a:prstGeom>
          <a:noFill/>
        </p:spPr>
        <p:txBody>
          <a:bodyPr wrap="square" rtlCol="0">
            <a:spAutoFit/>
          </a:bodyPr>
          <a:lstStyle/>
          <a:p>
            <a:r>
              <a:rPr lang="en-US" i="1" dirty="0"/>
              <a:t>AP Macroeconomics FRQ 2012</a:t>
            </a:r>
          </a:p>
        </p:txBody>
      </p:sp>
    </p:spTree>
    <p:extLst>
      <p:ext uri="{BB962C8B-B14F-4D97-AF65-F5344CB8AC3E}">
        <p14:creationId xmlns:p14="http://schemas.microsoft.com/office/powerpoint/2010/main" val="64889465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9926C7-BA4C-4088-8810-C8BE7A279863}"/>
              </a:ext>
            </a:extLst>
          </p:cNvPr>
          <p:cNvSpPr>
            <a:spLocks noGrp="1"/>
          </p:cNvSpPr>
          <p:nvPr>
            <p:ph type="title"/>
          </p:nvPr>
        </p:nvSpPr>
        <p:spPr/>
        <p:txBody>
          <a:bodyPr/>
          <a:lstStyle/>
          <a:p>
            <a:r>
              <a:rPr lang="en-US" sz="5400" dirty="0" smtClean="0"/>
              <a:t>Answers</a:t>
            </a:r>
            <a:endParaRPr lang="en-US" sz="5400" dirty="0"/>
          </a:p>
        </p:txBody>
      </p:sp>
      <p:sp>
        <p:nvSpPr>
          <p:cNvPr id="3" name="Content Placeholder 2">
            <a:extLst>
              <a:ext uri="{FF2B5EF4-FFF2-40B4-BE49-F238E27FC236}">
                <a16:creationId xmlns:a16="http://schemas.microsoft.com/office/drawing/2014/main" xmlns="" id="{8199E41F-13EF-4537-8131-C85CBD97C2FC}"/>
              </a:ext>
            </a:extLst>
          </p:cNvPr>
          <p:cNvSpPr>
            <a:spLocks noGrp="1"/>
          </p:cNvSpPr>
          <p:nvPr>
            <p:ph idx="1"/>
          </p:nvPr>
        </p:nvSpPr>
        <p:spPr>
          <a:xfrm>
            <a:off x="457200" y="1915216"/>
            <a:ext cx="8229600" cy="3779520"/>
          </a:xfrm>
        </p:spPr>
        <p:txBody>
          <a:bodyPr/>
          <a:lstStyle/>
          <a:p>
            <a:r>
              <a:rPr lang="en-US" sz="2400" dirty="0"/>
              <a:t>One point is earned for stating that the current account deficit will </a:t>
            </a:r>
            <a:r>
              <a:rPr lang="en-US" sz="2400" dirty="0" smtClean="0"/>
              <a:t>increase</a:t>
            </a:r>
            <a:endParaRPr lang="en-US" sz="2400" dirty="0"/>
          </a:p>
          <a:p>
            <a:r>
              <a:rPr lang="en-US" sz="2400" dirty="0"/>
              <a:t> One point is earned for explaining that the increase in real GDP increases income, which causes imports to increase and net exports to </a:t>
            </a:r>
            <a:r>
              <a:rPr lang="en-US" sz="2400" dirty="0" smtClean="0"/>
              <a:t>decrease </a:t>
            </a:r>
            <a:endParaRPr lang="en-US" sz="2400" dirty="0"/>
          </a:p>
          <a:p>
            <a:r>
              <a:rPr lang="en-US" sz="2400" dirty="0"/>
              <a:t>One point is earned for stating that the international value of the </a:t>
            </a:r>
            <a:r>
              <a:rPr lang="en-US" sz="2400" dirty="0" err="1"/>
              <a:t>bera</a:t>
            </a:r>
            <a:r>
              <a:rPr lang="en-US" sz="2400" dirty="0"/>
              <a:t> will </a:t>
            </a:r>
            <a:r>
              <a:rPr lang="en-US" sz="2400" dirty="0" smtClean="0"/>
              <a:t>decrease</a:t>
            </a:r>
            <a:endParaRPr lang="en-US" sz="2400" dirty="0"/>
          </a:p>
          <a:p>
            <a:r>
              <a:rPr lang="en-US" sz="2400" dirty="0"/>
              <a:t>One point is earned for explaining that the decline in the international value of the </a:t>
            </a:r>
            <a:r>
              <a:rPr lang="en-US" sz="2400" dirty="0" err="1"/>
              <a:t>bera</a:t>
            </a:r>
            <a:r>
              <a:rPr lang="en-US" sz="2400" dirty="0"/>
              <a:t> is due to an increase in the supply of the </a:t>
            </a:r>
            <a:r>
              <a:rPr lang="en-US" sz="2400" dirty="0" err="1" smtClean="0"/>
              <a:t>bera</a:t>
            </a:r>
            <a:endParaRPr lang="en-US" sz="2400" dirty="0"/>
          </a:p>
        </p:txBody>
      </p:sp>
    </p:spTree>
    <p:extLst>
      <p:ext uri="{BB962C8B-B14F-4D97-AF65-F5344CB8AC3E}">
        <p14:creationId xmlns:p14="http://schemas.microsoft.com/office/powerpoint/2010/main" val="123128870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xmlns=""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F2481-00E3-4E1A-AE07-BCDD61662AD3}"/>
              </a:ext>
            </a:extLst>
          </p:cNvPr>
          <p:cNvSpPr>
            <a:spLocks noGrp="1"/>
          </p:cNvSpPr>
          <p:nvPr>
            <p:ph type="title"/>
          </p:nvPr>
        </p:nvSpPr>
        <p:spPr/>
        <p:txBody>
          <a:bodyPr/>
          <a:lstStyle/>
          <a:p>
            <a:r>
              <a:rPr lang="en-US" sz="5400" dirty="0" smtClean="0"/>
              <a:t>Questions</a:t>
            </a:r>
            <a:endParaRPr lang="en-US" sz="5400" dirty="0"/>
          </a:p>
        </p:txBody>
      </p:sp>
      <p:pic>
        <p:nvPicPr>
          <p:cNvPr id="3" name="Picture 2">
            <a:extLst>
              <a:ext uri="{FF2B5EF4-FFF2-40B4-BE49-F238E27FC236}">
                <a16:creationId xmlns:a16="http://schemas.microsoft.com/office/drawing/2014/main" xmlns="" id="{1403DCDE-BA0E-4F34-A520-0335739FA472}"/>
              </a:ext>
            </a:extLst>
          </p:cNvPr>
          <p:cNvPicPr/>
          <p:nvPr/>
        </p:nvPicPr>
        <p:blipFill>
          <a:blip r:embed="rId2"/>
          <a:stretch>
            <a:fillRect/>
          </a:stretch>
        </p:blipFill>
        <p:spPr>
          <a:xfrm>
            <a:off x="1167147" y="2031853"/>
            <a:ext cx="7265773" cy="3994442"/>
          </a:xfrm>
          <a:prstGeom prst="rect">
            <a:avLst/>
          </a:prstGeom>
        </p:spPr>
      </p:pic>
    </p:spTree>
    <p:extLst>
      <p:ext uri="{BB962C8B-B14F-4D97-AF65-F5344CB8AC3E}">
        <p14:creationId xmlns:p14="http://schemas.microsoft.com/office/powerpoint/2010/main" val="404611472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DE04C-8415-4600-993E-B8A9F5EEC56B}"/>
              </a:ext>
            </a:extLst>
          </p:cNvPr>
          <p:cNvSpPr>
            <a:spLocks noGrp="1"/>
          </p:cNvSpPr>
          <p:nvPr>
            <p:ph type="title"/>
          </p:nvPr>
        </p:nvSpPr>
        <p:spPr/>
        <p:txBody>
          <a:bodyPr/>
          <a:lstStyle/>
          <a:p>
            <a:r>
              <a:rPr lang="en-US" sz="5400" dirty="0" smtClean="0"/>
              <a:t>Answers</a:t>
            </a:r>
            <a:endParaRPr lang="en-US" sz="5400" dirty="0"/>
          </a:p>
        </p:txBody>
      </p:sp>
      <p:pic>
        <p:nvPicPr>
          <p:cNvPr id="3" name="Picture 2">
            <a:extLst>
              <a:ext uri="{FF2B5EF4-FFF2-40B4-BE49-F238E27FC236}">
                <a16:creationId xmlns:a16="http://schemas.microsoft.com/office/drawing/2014/main" xmlns="" id="{73D1EC16-14AC-406A-B793-C630034C433D}"/>
              </a:ext>
            </a:extLst>
          </p:cNvPr>
          <p:cNvPicPr>
            <a:picLocks noChangeAspect="1"/>
          </p:cNvPicPr>
          <p:nvPr/>
        </p:nvPicPr>
        <p:blipFill>
          <a:blip r:embed="rId2"/>
          <a:stretch>
            <a:fillRect/>
          </a:stretch>
        </p:blipFill>
        <p:spPr>
          <a:xfrm>
            <a:off x="371475" y="2524124"/>
            <a:ext cx="8401050" cy="2879897"/>
          </a:xfrm>
          <a:prstGeom prst="rect">
            <a:avLst/>
          </a:prstGeom>
        </p:spPr>
      </p:pic>
    </p:spTree>
    <p:extLst>
      <p:ext uri="{BB962C8B-B14F-4D97-AF65-F5344CB8AC3E}">
        <p14:creationId xmlns:p14="http://schemas.microsoft.com/office/powerpoint/2010/main" val="283320231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584333-17C2-4E32-901B-0EACFE3E5EB8}"/>
              </a:ext>
            </a:extLst>
          </p:cNvPr>
          <p:cNvSpPr>
            <a:spLocks noGrp="1"/>
          </p:cNvSpPr>
          <p:nvPr>
            <p:ph type="title"/>
          </p:nvPr>
        </p:nvSpPr>
        <p:spPr/>
        <p:txBody>
          <a:bodyPr/>
          <a:lstStyle/>
          <a:p>
            <a:r>
              <a:rPr lang="en-US" sz="5400" dirty="0" smtClean="0"/>
              <a:t>Questions</a:t>
            </a:r>
            <a:endParaRPr lang="en-US" sz="5400" dirty="0"/>
          </a:p>
        </p:txBody>
      </p:sp>
      <p:sp>
        <p:nvSpPr>
          <p:cNvPr id="3" name="Rectangle 2">
            <a:extLst>
              <a:ext uri="{FF2B5EF4-FFF2-40B4-BE49-F238E27FC236}">
                <a16:creationId xmlns:a16="http://schemas.microsoft.com/office/drawing/2014/main" xmlns="" id="{0E10597F-5DEC-4CF5-86E7-11757FE27429}"/>
              </a:ext>
            </a:extLst>
          </p:cNvPr>
          <p:cNvSpPr/>
          <p:nvPr/>
        </p:nvSpPr>
        <p:spPr>
          <a:xfrm>
            <a:off x="457200" y="2212848"/>
            <a:ext cx="8340811" cy="3416320"/>
          </a:xfrm>
          <a:prstGeom prst="rect">
            <a:avLst/>
          </a:prstGeom>
        </p:spPr>
        <p:txBody>
          <a:bodyPr wrap="square">
            <a:spAutoFit/>
          </a:bodyPr>
          <a:lstStyle/>
          <a:p>
            <a:r>
              <a:rPr lang="en-US" dirty="0"/>
              <a:t>Assume that the real interest rate of the </a:t>
            </a:r>
            <a:r>
              <a:rPr lang="en-US" dirty="0">
                <a:solidFill>
                  <a:srgbClr val="7A9900"/>
                </a:solidFill>
              </a:rPr>
              <a:t>euro zone </a:t>
            </a:r>
            <a:r>
              <a:rPr lang="en-US" dirty="0"/>
              <a:t>increases relative to the real interest rate of the </a:t>
            </a:r>
            <a:r>
              <a:rPr lang="en-US" dirty="0">
                <a:solidFill>
                  <a:srgbClr val="005CB8"/>
                </a:solidFill>
              </a:rPr>
              <a:t>United States</a:t>
            </a:r>
            <a:r>
              <a:rPr lang="en-US" dirty="0"/>
              <a:t>. Draw a correctly labeled graph of the foreign exchange market for the </a:t>
            </a:r>
            <a:r>
              <a:rPr lang="en-US" dirty="0" smtClean="0"/>
              <a:t>euro, </a:t>
            </a:r>
            <a:r>
              <a:rPr lang="en-US" dirty="0"/>
              <a:t>and show the impact of the change in the real interest rate in the euro zone on each of the </a:t>
            </a:r>
            <a:r>
              <a:rPr lang="en-US" dirty="0" smtClean="0"/>
              <a:t>following: </a:t>
            </a:r>
            <a:endParaRPr lang="en-US" dirty="0"/>
          </a:p>
          <a:p>
            <a:endParaRPr lang="en-US" dirty="0"/>
          </a:p>
          <a:p>
            <a:r>
              <a:rPr lang="en-US" dirty="0" smtClean="0"/>
              <a:t>(</a:t>
            </a:r>
            <a:r>
              <a:rPr lang="en-US" dirty="0" err="1" smtClean="0"/>
              <a:t>i</a:t>
            </a:r>
            <a:r>
              <a:rPr lang="en-US" dirty="0" smtClean="0"/>
              <a:t>) Demand </a:t>
            </a:r>
            <a:r>
              <a:rPr lang="en-US" dirty="0"/>
              <a:t>for the euro. Explain</a:t>
            </a:r>
            <a:r>
              <a:rPr lang="en-US" dirty="0" smtClean="0"/>
              <a:t>.</a:t>
            </a:r>
          </a:p>
          <a:p>
            <a:pPr marL="400050" indent="-400050">
              <a:buAutoNum type="romanLcParenBoth"/>
            </a:pPr>
            <a:endParaRPr lang="en-US" dirty="0"/>
          </a:p>
          <a:p>
            <a:r>
              <a:rPr lang="en-US" dirty="0"/>
              <a:t>(ii) Value of the euro relative to the United States dollar</a:t>
            </a:r>
          </a:p>
          <a:p>
            <a:endParaRPr lang="en-US" dirty="0"/>
          </a:p>
          <a:p>
            <a:r>
              <a:rPr lang="en-US" dirty="0" smtClean="0"/>
              <a:t>(iii) </a:t>
            </a:r>
            <a:r>
              <a:rPr lang="en-US" dirty="0"/>
              <a:t>Assume that the United States current account balance is zero. Based on the change in the value of the euro identified in part (d)(ii), will the United States current account balance now be in surplus, be in deficit, or remain at zero?</a:t>
            </a:r>
          </a:p>
        </p:txBody>
      </p:sp>
      <p:sp>
        <p:nvSpPr>
          <p:cNvPr id="4" name="TextBox 3">
            <a:extLst>
              <a:ext uri="{FF2B5EF4-FFF2-40B4-BE49-F238E27FC236}">
                <a16:creationId xmlns:a16="http://schemas.microsoft.com/office/drawing/2014/main" xmlns="" id="{E37F55EC-8ADC-43D9-922D-F8343CE5BF97}"/>
              </a:ext>
            </a:extLst>
          </p:cNvPr>
          <p:cNvSpPr txBox="1"/>
          <p:nvPr/>
        </p:nvSpPr>
        <p:spPr>
          <a:xfrm>
            <a:off x="352778" y="6129856"/>
            <a:ext cx="6005384" cy="369332"/>
          </a:xfrm>
          <a:prstGeom prst="rect">
            <a:avLst/>
          </a:prstGeom>
          <a:noFill/>
        </p:spPr>
        <p:txBody>
          <a:bodyPr wrap="square" rtlCol="0">
            <a:spAutoFit/>
          </a:bodyPr>
          <a:lstStyle/>
          <a:p>
            <a:r>
              <a:rPr lang="en-US" i="1" dirty="0"/>
              <a:t>AP Macroeconomics FRQ 2013</a:t>
            </a:r>
          </a:p>
        </p:txBody>
      </p:sp>
    </p:spTree>
    <p:extLst>
      <p:ext uri="{BB962C8B-B14F-4D97-AF65-F5344CB8AC3E}">
        <p14:creationId xmlns:p14="http://schemas.microsoft.com/office/powerpoint/2010/main" val="350092252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EE8729-3A48-487B-BE4F-C46CDCE57DD1}"/>
              </a:ext>
            </a:extLst>
          </p:cNvPr>
          <p:cNvSpPr>
            <a:spLocks noGrp="1"/>
          </p:cNvSpPr>
          <p:nvPr>
            <p:ph type="title"/>
          </p:nvPr>
        </p:nvSpPr>
        <p:spPr/>
        <p:txBody>
          <a:bodyPr/>
          <a:lstStyle/>
          <a:p>
            <a:r>
              <a:rPr lang="en-US" sz="4800" dirty="0" smtClean="0"/>
              <a:t>Answers</a:t>
            </a:r>
            <a:endParaRPr lang="en-US" sz="4800" dirty="0"/>
          </a:p>
        </p:txBody>
      </p:sp>
      <p:pic>
        <p:nvPicPr>
          <p:cNvPr id="3" name="Picture 2">
            <a:extLst>
              <a:ext uri="{FF2B5EF4-FFF2-40B4-BE49-F238E27FC236}">
                <a16:creationId xmlns:a16="http://schemas.microsoft.com/office/drawing/2014/main" xmlns="" id="{04BD1014-E0F4-4D50-A6AF-F58258018393}"/>
              </a:ext>
            </a:extLst>
          </p:cNvPr>
          <p:cNvPicPr>
            <a:picLocks noChangeAspect="1"/>
          </p:cNvPicPr>
          <p:nvPr/>
        </p:nvPicPr>
        <p:blipFill>
          <a:blip r:embed="rId2"/>
          <a:stretch>
            <a:fillRect/>
          </a:stretch>
        </p:blipFill>
        <p:spPr>
          <a:xfrm>
            <a:off x="329514" y="1984633"/>
            <a:ext cx="4135394" cy="2888734"/>
          </a:xfrm>
          <a:prstGeom prst="rect">
            <a:avLst/>
          </a:prstGeom>
        </p:spPr>
      </p:pic>
      <p:sp>
        <p:nvSpPr>
          <p:cNvPr id="4" name="TextBox 3">
            <a:extLst>
              <a:ext uri="{FF2B5EF4-FFF2-40B4-BE49-F238E27FC236}">
                <a16:creationId xmlns:a16="http://schemas.microsoft.com/office/drawing/2014/main" xmlns="" id="{91FC3A02-A853-4093-9787-D4C7E2CED136}"/>
              </a:ext>
            </a:extLst>
          </p:cNvPr>
          <p:cNvSpPr txBox="1"/>
          <p:nvPr/>
        </p:nvSpPr>
        <p:spPr>
          <a:xfrm>
            <a:off x="4144266" y="2292563"/>
            <a:ext cx="4077730" cy="3693319"/>
          </a:xfrm>
          <a:prstGeom prst="rect">
            <a:avLst/>
          </a:prstGeom>
          <a:noFill/>
        </p:spPr>
        <p:txBody>
          <a:bodyPr wrap="square" rtlCol="0">
            <a:spAutoFit/>
          </a:bodyPr>
          <a:lstStyle/>
          <a:p>
            <a:r>
              <a:rPr lang="en-US" dirty="0" smtClean="0"/>
              <a:t>(</a:t>
            </a:r>
            <a:r>
              <a:rPr lang="en-US" dirty="0" err="1"/>
              <a:t>i</a:t>
            </a:r>
            <a:r>
              <a:rPr lang="en-US" dirty="0" smtClean="0"/>
              <a:t>) </a:t>
            </a:r>
            <a:r>
              <a:rPr lang="en-US" dirty="0"/>
              <a:t>Shift the demand curve to the right and showing an increase in the value of the euro. </a:t>
            </a:r>
          </a:p>
          <a:p>
            <a:endParaRPr lang="en-US" dirty="0"/>
          </a:p>
          <a:p>
            <a:r>
              <a:rPr lang="en-US" dirty="0"/>
              <a:t>(</a:t>
            </a:r>
            <a:r>
              <a:rPr lang="en-US" dirty="0" smtClean="0"/>
              <a:t>ii) Demand </a:t>
            </a:r>
            <a:r>
              <a:rPr lang="en-US" dirty="0"/>
              <a:t>for the euro increases because the higher real interest rate in the euro zone leads to higher returns for financial investments in the euro zone, attracting funds from the United States to the euro zone. </a:t>
            </a:r>
          </a:p>
          <a:p>
            <a:endParaRPr lang="en-US" dirty="0"/>
          </a:p>
          <a:p>
            <a:r>
              <a:rPr lang="en-US" dirty="0" smtClean="0"/>
              <a:t>(iii)  </a:t>
            </a:r>
            <a:r>
              <a:rPr lang="en-US" dirty="0"/>
              <a:t>United States current account will be in surplus.</a:t>
            </a:r>
          </a:p>
        </p:txBody>
      </p:sp>
    </p:spTree>
    <p:extLst>
      <p:ext uri="{BB962C8B-B14F-4D97-AF65-F5344CB8AC3E}">
        <p14:creationId xmlns:p14="http://schemas.microsoft.com/office/powerpoint/2010/main" val="299202224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9C174-4399-443B-BF50-E936513AB81B}"/>
              </a:ext>
            </a:extLst>
          </p:cNvPr>
          <p:cNvSpPr>
            <a:spLocks noGrp="1"/>
          </p:cNvSpPr>
          <p:nvPr>
            <p:ph type="title"/>
          </p:nvPr>
        </p:nvSpPr>
        <p:spPr>
          <a:xfrm>
            <a:off x="457200" y="1207771"/>
            <a:ext cx="8229600" cy="1143000"/>
          </a:xfrm>
        </p:spPr>
        <p:txBody>
          <a:bodyPr/>
          <a:lstStyle/>
          <a:p>
            <a:r>
              <a:rPr lang="en-US" sz="4400" dirty="0"/>
              <a:t>What are the challenges in teaching Forex?</a:t>
            </a:r>
          </a:p>
        </p:txBody>
      </p:sp>
      <p:sp>
        <p:nvSpPr>
          <p:cNvPr id="3" name="TextBox 2">
            <a:extLst>
              <a:ext uri="{FF2B5EF4-FFF2-40B4-BE49-F238E27FC236}">
                <a16:creationId xmlns:a16="http://schemas.microsoft.com/office/drawing/2014/main" xmlns="" id="{F0CB7340-66F7-47A1-9BCD-2BA22B4E4BEE}"/>
              </a:ext>
            </a:extLst>
          </p:cNvPr>
          <p:cNvSpPr txBox="1"/>
          <p:nvPr/>
        </p:nvSpPr>
        <p:spPr>
          <a:xfrm>
            <a:off x="645540" y="2350771"/>
            <a:ext cx="8171934" cy="4247317"/>
          </a:xfrm>
          <a:prstGeom prst="rect">
            <a:avLst/>
          </a:prstGeom>
          <a:noFill/>
        </p:spPr>
        <p:txBody>
          <a:bodyPr wrap="square" rtlCol="0">
            <a:spAutoFit/>
          </a:bodyPr>
          <a:lstStyle/>
          <a:p>
            <a:r>
              <a:rPr lang="en-US" sz="2800" dirty="0"/>
              <a:t>1. Students who travel never see currency exchange. The method of payment world-wide is the use of </a:t>
            </a:r>
            <a:r>
              <a:rPr lang="en-US" sz="2800" dirty="0">
                <a:solidFill>
                  <a:srgbClr val="7A9900"/>
                </a:solidFill>
              </a:rPr>
              <a:t>credit cards</a:t>
            </a:r>
          </a:p>
          <a:p>
            <a:endParaRPr lang="en-US" sz="2800" dirty="0"/>
          </a:p>
          <a:p>
            <a:r>
              <a:rPr lang="en-US" sz="2800" dirty="0"/>
              <a:t>2. It is hard to envision </a:t>
            </a:r>
            <a:r>
              <a:rPr lang="en-US" sz="2800" dirty="0">
                <a:solidFill>
                  <a:srgbClr val="7A9900"/>
                </a:solidFill>
              </a:rPr>
              <a:t>floating</a:t>
            </a:r>
            <a:r>
              <a:rPr lang="en-US" sz="2800" dirty="0"/>
              <a:t> exchange rates and putting </a:t>
            </a:r>
            <a:r>
              <a:rPr lang="en-US" sz="2800" dirty="0" smtClean="0"/>
              <a:t>(supplying</a:t>
            </a:r>
            <a:r>
              <a:rPr lang="en-US" sz="2800" dirty="0"/>
              <a:t>) currency in the world market to obtain another </a:t>
            </a:r>
            <a:r>
              <a:rPr lang="en-US" sz="2800" dirty="0" smtClean="0"/>
              <a:t>currency</a:t>
            </a:r>
            <a:endParaRPr lang="en-US" sz="2800" dirty="0"/>
          </a:p>
          <a:p>
            <a:endParaRPr lang="en-US" sz="2800" dirty="0"/>
          </a:p>
          <a:p>
            <a:r>
              <a:rPr lang="en-US" sz="2800" dirty="0"/>
              <a:t>3. Understanding the </a:t>
            </a:r>
            <a:r>
              <a:rPr lang="en-US" sz="2800" dirty="0">
                <a:solidFill>
                  <a:srgbClr val="7A9900"/>
                </a:solidFill>
              </a:rPr>
              <a:t>graph</a:t>
            </a:r>
          </a:p>
          <a:p>
            <a:endParaRPr lang="en-US" dirty="0"/>
          </a:p>
        </p:txBody>
      </p:sp>
    </p:spTree>
    <p:extLst>
      <p:ext uri="{BB962C8B-B14F-4D97-AF65-F5344CB8AC3E}">
        <p14:creationId xmlns:p14="http://schemas.microsoft.com/office/powerpoint/2010/main" val="240030746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47770-E6BD-4603-9351-6A81BF311DB6}"/>
              </a:ext>
            </a:extLst>
          </p:cNvPr>
          <p:cNvSpPr>
            <a:spLocks noGrp="1"/>
          </p:cNvSpPr>
          <p:nvPr>
            <p:ph type="title"/>
          </p:nvPr>
        </p:nvSpPr>
        <p:spPr/>
        <p:txBody>
          <a:bodyPr/>
          <a:lstStyle/>
          <a:p>
            <a:r>
              <a:rPr lang="en-US" sz="3200" dirty="0"/>
              <a:t>What are the determinants of Exchange Rates?</a:t>
            </a:r>
          </a:p>
        </p:txBody>
      </p:sp>
      <p:sp>
        <p:nvSpPr>
          <p:cNvPr id="4" name="TextBox 3">
            <a:extLst>
              <a:ext uri="{FF2B5EF4-FFF2-40B4-BE49-F238E27FC236}">
                <a16:creationId xmlns:a16="http://schemas.microsoft.com/office/drawing/2014/main" xmlns="" id="{8186F80E-095B-4719-9F33-C78DE09CF30D}"/>
              </a:ext>
            </a:extLst>
          </p:cNvPr>
          <p:cNvSpPr txBox="1"/>
          <p:nvPr/>
        </p:nvSpPr>
        <p:spPr>
          <a:xfrm>
            <a:off x="1243914" y="2372497"/>
            <a:ext cx="7216345" cy="369331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Demand for a nation’s exports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Relative interest rates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Political stability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Relative level of income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Relative prices ( theory of purchasing power parity)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Speculation</a:t>
            </a:r>
          </a:p>
        </p:txBody>
      </p:sp>
      <p:pic>
        <p:nvPicPr>
          <p:cNvPr id="1028" name="Picture 4">
            <a:extLst>
              <a:ext uri="{FF2B5EF4-FFF2-40B4-BE49-F238E27FC236}">
                <a16:creationId xmlns:a16="http://schemas.microsoft.com/office/drawing/2014/main" xmlns="" id="{C0038EFA-5C24-4F51-821F-8CF582AB75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199" y="2613454"/>
            <a:ext cx="3163330" cy="237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82953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23962" y="944167"/>
            <a:ext cx="5130404" cy="367903"/>
          </a:xfrm>
        </p:spPr>
        <p:txBody>
          <a:bodyPr/>
          <a:lstStyle/>
          <a:p>
            <a:pPr>
              <a:tabLst>
                <a:tab pos="1214438" algn="l"/>
              </a:tabLst>
            </a:pPr>
            <a:r>
              <a:rPr lang="en-GB" altLang="en-US" sz="2100" dirty="0"/>
              <a:t>The Bretton Woods Agreement</a:t>
            </a:r>
          </a:p>
        </p:txBody>
      </p:sp>
      <p:sp>
        <p:nvSpPr>
          <p:cNvPr id="5124" name="TextBox 4"/>
          <p:cNvSpPr txBox="1">
            <a:spLocks noChangeArrowheads="1"/>
          </p:cNvSpPr>
          <p:nvPr/>
        </p:nvSpPr>
        <p:spPr bwMode="auto">
          <a:xfrm>
            <a:off x="1277541" y="1646636"/>
            <a:ext cx="410408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50">
                <a:latin typeface="Century Gothic" panose="020B0502020202020204" pitchFamily="34" charset="0"/>
              </a:rPr>
              <a:t>An agreement reached in </a:t>
            </a:r>
            <a:r>
              <a:rPr lang="en-GB" altLang="en-US" sz="1350" b="1">
                <a:latin typeface="Century Gothic" panose="020B0502020202020204" pitchFamily="34" charset="0"/>
              </a:rPr>
              <a:t>July 1944 </a:t>
            </a:r>
            <a:r>
              <a:rPr lang="en-GB" altLang="en-US" sz="1350">
                <a:latin typeface="Century Gothic" panose="020B0502020202020204" pitchFamily="34" charset="0"/>
              </a:rPr>
              <a:t>between 44 countries to restructure the international financial system, post-war World War II.</a:t>
            </a:r>
          </a:p>
        </p:txBody>
      </p:sp>
      <p:pic>
        <p:nvPicPr>
          <p:cNvPr id="5125" name="Picture 2" descr="http://www.omnihotels.com/-/media/images/hotels/mtwash/photos/resort/mtwash-omni-mt-washington-resort-exterior-mountains.jpg"/>
          <p:cNvPicPr>
            <a:picLocks noChangeAspect="1" noChangeArrowheads="1"/>
          </p:cNvPicPr>
          <p:nvPr/>
        </p:nvPicPr>
        <p:blipFill>
          <a:blip r:embed="rId2" cstate="print">
            <a:extLst>
              <a:ext uri="{28A0092B-C50C-407E-A947-70E740481C1C}">
                <a14:useLocalDpi xmlns:a14="http://schemas.microsoft.com/office/drawing/2010/main" val="0"/>
              </a:ext>
            </a:extLst>
          </a:blip>
          <a:srcRect t="26923"/>
          <a:stretch>
            <a:fillRect/>
          </a:stretch>
        </p:blipFill>
        <p:spPr bwMode="auto">
          <a:xfrm>
            <a:off x="5328049" y="1754982"/>
            <a:ext cx="2096690"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7"/>
          <p:cNvSpPr>
            <a:spLocks noChangeArrowheads="1"/>
          </p:cNvSpPr>
          <p:nvPr/>
        </p:nvSpPr>
        <p:spPr bwMode="auto">
          <a:xfrm>
            <a:off x="3762375" y="2619376"/>
            <a:ext cx="3186113"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50" dirty="0">
                <a:latin typeface="Century Gothic" panose="020B0502020202020204" pitchFamily="34" charset="0"/>
              </a:rPr>
              <a:t>The US Dollar become the world’s central currency, linked to the </a:t>
            </a:r>
            <a:r>
              <a:rPr lang="en-GB" altLang="en-US" sz="1350" b="1" dirty="0">
                <a:latin typeface="Century Gothic" panose="020B0502020202020204" pitchFamily="34" charset="0"/>
              </a:rPr>
              <a:t>value of gold</a:t>
            </a:r>
            <a:r>
              <a:rPr lang="en-GB" altLang="en-US" sz="1350" dirty="0">
                <a:latin typeface="Century Gothic" panose="020B0502020202020204" pitchFamily="34" charset="0"/>
              </a:rPr>
              <a:t>. The exchange rates of most major currencies were </a:t>
            </a:r>
            <a:r>
              <a:rPr lang="en-GB" altLang="en-US" sz="1350" b="1" dirty="0">
                <a:latin typeface="Century Gothic" panose="020B0502020202020204" pitchFamily="34" charset="0"/>
              </a:rPr>
              <a:t>fixed against</a:t>
            </a:r>
            <a:r>
              <a:rPr lang="en-GB" altLang="en-US" sz="1350" dirty="0">
                <a:latin typeface="Century Gothic" panose="020B0502020202020204" pitchFamily="34" charset="0"/>
              </a:rPr>
              <a:t> the US dollar.</a:t>
            </a:r>
          </a:p>
        </p:txBody>
      </p:sp>
      <p:graphicFrame>
        <p:nvGraphicFramePr>
          <p:cNvPr id="9" name="Table 8"/>
          <p:cNvGraphicFramePr>
            <a:graphicFrameLocks noGrp="1"/>
          </p:cNvGraphicFramePr>
          <p:nvPr/>
        </p:nvGraphicFramePr>
        <p:xfrm>
          <a:off x="1331119" y="2511028"/>
          <a:ext cx="2376488" cy="1110854"/>
        </p:xfrm>
        <a:graphic>
          <a:graphicData uri="http://schemas.openxmlformats.org/drawingml/2006/table">
            <a:tbl>
              <a:tblPr/>
              <a:tblGrid>
                <a:gridCol w="1242255">
                  <a:extLst>
                    <a:ext uri="{9D8B030D-6E8A-4147-A177-3AD203B41FA5}">
                      <a16:colId xmlns:a16="http://schemas.microsoft.com/office/drawing/2014/main" xmlns="" val="20000"/>
                    </a:ext>
                  </a:extLst>
                </a:gridCol>
                <a:gridCol w="1134233">
                  <a:extLst>
                    <a:ext uri="{9D8B030D-6E8A-4147-A177-3AD203B41FA5}">
                      <a16:colId xmlns:a16="http://schemas.microsoft.com/office/drawing/2014/main" xmlns="" val="20001"/>
                    </a:ext>
                  </a:extLst>
                </a:gridCol>
              </a:tblGrid>
              <a:tr h="287633">
                <a:tc>
                  <a:txBody>
                    <a:bodyPr/>
                    <a:lstStyle/>
                    <a:p>
                      <a:pPr algn="ctr"/>
                      <a:r>
                        <a:rPr lang="en-GB" sz="900" b="1" dirty="0">
                          <a:effectLst/>
                          <a:latin typeface="Century Gothic" pitchFamily="34" charset="0"/>
                        </a:rPr>
                        <a:t>Date</a:t>
                      </a:r>
                    </a:p>
                  </a:txBody>
                  <a:tcPr marL="68600" marR="68600" marT="34301" marB="343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GB" sz="900" b="1" dirty="0">
                          <a:effectLst/>
                          <a:latin typeface="Century Gothic" pitchFamily="34" charset="0"/>
                        </a:rPr>
                        <a:t>GBP : USD</a:t>
                      </a:r>
                    </a:p>
                  </a:txBody>
                  <a:tcPr marL="68600" marR="68600" marT="34301" marB="343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xmlns="" val="10000"/>
                  </a:ext>
                </a:extLst>
              </a:tr>
              <a:tr h="274407">
                <a:tc>
                  <a:txBody>
                    <a:bodyPr/>
                    <a:lstStyle/>
                    <a:p>
                      <a:r>
                        <a:rPr lang="en-GB" sz="900" dirty="0">
                          <a:effectLst/>
                          <a:latin typeface="Century Gothic" pitchFamily="34" charset="0"/>
                        </a:rPr>
                        <a:t>27 December 1945</a:t>
                      </a:r>
                    </a:p>
                  </a:txBody>
                  <a:tcPr marL="68600" marR="68600" marT="34301" marB="343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GB" sz="900" dirty="0">
                          <a:effectLst/>
                          <a:latin typeface="Century Gothic" pitchFamily="34" charset="0"/>
                        </a:rPr>
                        <a:t>£1.00  :</a:t>
                      </a:r>
                      <a:r>
                        <a:rPr lang="en-GB" sz="900" baseline="0" dirty="0">
                          <a:effectLst/>
                          <a:latin typeface="Century Gothic" pitchFamily="34" charset="0"/>
                        </a:rPr>
                        <a:t>  US$</a:t>
                      </a:r>
                      <a:r>
                        <a:rPr lang="en-GB" sz="900" dirty="0">
                          <a:effectLst/>
                          <a:latin typeface="Century Gothic" pitchFamily="34" charset="0"/>
                        </a:rPr>
                        <a:t>4.03 </a:t>
                      </a:r>
                    </a:p>
                  </a:txBody>
                  <a:tcPr marL="68600" marR="68600" marT="34301" marB="343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xmlns="" val="10001"/>
                  </a:ext>
                </a:extLst>
              </a:tr>
              <a:tr h="274407">
                <a:tc>
                  <a:txBody>
                    <a:bodyPr/>
                    <a:lstStyle/>
                    <a:p>
                      <a:r>
                        <a:rPr lang="en-GB" sz="900" dirty="0">
                          <a:effectLst/>
                          <a:latin typeface="Century Gothic" pitchFamily="34" charset="0"/>
                        </a:rPr>
                        <a:t>18 September 1949</a:t>
                      </a:r>
                    </a:p>
                  </a:txBody>
                  <a:tcPr marL="68600" marR="68600" marT="34301" marB="343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GB" sz="900" dirty="0">
                          <a:effectLst/>
                          <a:latin typeface="Century Gothic" pitchFamily="34" charset="0"/>
                        </a:rPr>
                        <a:t>£1.00 </a:t>
                      </a:r>
                      <a:r>
                        <a:rPr lang="en-GB" sz="900" baseline="0" dirty="0">
                          <a:effectLst/>
                          <a:latin typeface="Century Gothic" pitchFamily="34" charset="0"/>
                        </a:rPr>
                        <a:t> :  US$2</a:t>
                      </a:r>
                      <a:r>
                        <a:rPr lang="en-GB" sz="900" dirty="0">
                          <a:effectLst/>
                          <a:latin typeface="Century Gothic" pitchFamily="34" charset="0"/>
                        </a:rPr>
                        <a:t>.80</a:t>
                      </a:r>
                    </a:p>
                  </a:txBody>
                  <a:tcPr marL="68600" marR="68600" marT="34301" marB="343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xmlns="" val="10002"/>
                  </a:ext>
                </a:extLst>
              </a:tr>
              <a:tr h="274407">
                <a:tc>
                  <a:txBody>
                    <a:bodyPr/>
                    <a:lstStyle/>
                    <a:p>
                      <a:r>
                        <a:rPr lang="en-GB" sz="900">
                          <a:effectLst/>
                          <a:latin typeface="Century Gothic" pitchFamily="34" charset="0"/>
                        </a:rPr>
                        <a:t>17 November 1967</a:t>
                      </a:r>
                    </a:p>
                  </a:txBody>
                  <a:tcPr marL="68600" marR="68600" marT="34301" marB="343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GB" sz="900" dirty="0">
                          <a:effectLst/>
                          <a:latin typeface="Century Gothic" pitchFamily="34" charset="0"/>
                        </a:rPr>
                        <a:t>£1.00  :   US$2.40</a:t>
                      </a:r>
                    </a:p>
                  </a:txBody>
                  <a:tcPr marL="68600" marR="68600" marT="34301" marB="343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xmlns="" val="10003"/>
                  </a:ext>
                </a:extLst>
              </a:tr>
            </a:tbl>
          </a:graphicData>
        </a:graphic>
      </p:graphicFrame>
      <p:sp>
        <p:nvSpPr>
          <p:cNvPr id="5144" name="Rectangle 9"/>
          <p:cNvSpPr>
            <a:spLocks noChangeArrowheads="1"/>
          </p:cNvSpPr>
          <p:nvPr/>
        </p:nvSpPr>
        <p:spPr bwMode="auto">
          <a:xfrm>
            <a:off x="1277541" y="3861198"/>
            <a:ext cx="62103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50" dirty="0">
                <a:latin typeface="Century Gothic" panose="020B0502020202020204" pitchFamily="34" charset="0"/>
              </a:rPr>
              <a:t>The agreement </a:t>
            </a:r>
            <a:r>
              <a:rPr lang="en-GB" altLang="en-US" sz="1350" b="1" dirty="0">
                <a:latin typeface="Century Gothic" panose="020B0502020202020204" pitchFamily="34" charset="0"/>
              </a:rPr>
              <a:t>prevented countries from devaluing their currencies </a:t>
            </a:r>
            <a:r>
              <a:rPr lang="en-GB" altLang="en-US" sz="1350" dirty="0">
                <a:latin typeface="Century Gothic" panose="020B0502020202020204" pitchFamily="34" charset="0"/>
              </a:rPr>
              <a:t>to seek an unfair trade advantage.</a:t>
            </a:r>
          </a:p>
        </p:txBody>
      </p:sp>
      <p:pic>
        <p:nvPicPr>
          <p:cNvPr id="5145" name="Picture 4" descr="http://www.officialpsds.com/images/thumbs/GOLD-DOLLAR-SIGN-psd7386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8026" y="2726531"/>
            <a:ext cx="754856"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6" name="Rectangle 11"/>
          <p:cNvSpPr>
            <a:spLocks noChangeArrowheads="1"/>
          </p:cNvSpPr>
          <p:nvPr/>
        </p:nvSpPr>
        <p:spPr bwMode="auto">
          <a:xfrm>
            <a:off x="1277542" y="4455319"/>
            <a:ext cx="43207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50">
                <a:latin typeface="Century Gothic" panose="020B0502020202020204" pitchFamily="34" charset="0"/>
              </a:rPr>
              <a:t>World trade among developed countries grew rapidly in the 1950s and 1960s, boosting world output and raising the standard of living, especially in Europe and Japan. </a:t>
            </a:r>
          </a:p>
        </p:txBody>
      </p:sp>
      <p:pic>
        <p:nvPicPr>
          <p:cNvPr id="5147" name="Picture 12" descr="http://cdn.static-economist.com/sites/default/files/images/2014/06/blogs/economist-explains/20140705_blp5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3550" y="4346973"/>
            <a:ext cx="2272904" cy="1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par>
                                <p:cTn id="8" presetID="10"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fade">
                                      <p:cBhvr>
                                        <p:cTn id="10" dur="2000"/>
                                        <p:tgtEl>
                                          <p:spTgt spid="51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fade">
                                      <p:cBhvr>
                                        <p:cTn id="18" dur="2000"/>
                                        <p:tgtEl>
                                          <p:spTgt spid="5126"/>
                                        </p:tgtEl>
                                      </p:cBhvr>
                                    </p:animEffect>
                                  </p:childTnLst>
                                </p:cTn>
                              </p:par>
                              <p:par>
                                <p:cTn id="19" presetID="10" presetClass="entr" presetSubtype="0" fill="hold" nodeType="withEffect">
                                  <p:stCondLst>
                                    <p:cond delay="0"/>
                                  </p:stCondLst>
                                  <p:childTnLst>
                                    <p:set>
                                      <p:cBhvr>
                                        <p:cTn id="20" dur="1" fill="hold">
                                          <p:stCondLst>
                                            <p:cond delay="0"/>
                                          </p:stCondLst>
                                        </p:cTn>
                                        <p:tgtEl>
                                          <p:spTgt spid="5145"/>
                                        </p:tgtEl>
                                        <p:attrNameLst>
                                          <p:attrName>style.visibility</p:attrName>
                                        </p:attrNameLst>
                                      </p:cBhvr>
                                      <p:to>
                                        <p:strVal val="visible"/>
                                      </p:to>
                                    </p:set>
                                    <p:animEffect transition="in" filter="fade">
                                      <p:cBhvr>
                                        <p:cTn id="21" dur="2000"/>
                                        <p:tgtEl>
                                          <p:spTgt spid="51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44"/>
                                        </p:tgtEl>
                                        <p:attrNameLst>
                                          <p:attrName>style.visibility</p:attrName>
                                        </p:attrNameLst>
                                      </p:cBhvr>
                                      <p:to>
                                        <p:strVal val="visible"/>
                                      </p:to>
                                    </p:set>
                                    <p:animEffect transition="in" filter="fade">
                                      <p:cBhvr>
                                        <p:cTn id="24" dur="2000"/>
                                        <p:tgtEl>
                                          <p:spTgt spid="5144"/>
                                        </p:tgtEl>
                                      </p:cBhvr>
                                    </p:animEffect>
                                  </p:childTnLst>
                                </p:cTn>
                              </p:par>
                              <p:par>
                                <p:cTn id="25" presetID="10" presetClass="entr" presetSubtype="0" fill="hold" nodeType="withEffect">
                                  <p:stCondLst>
                                    <p:cond delay="0"/>
                                  </p:stCondLst>
                                  <p:childTnLst>
                                    <p:set>
                                      <p:cBhvr>
                                        <p:cTn id="26" dur="1" fill="hold">
                                          <p:stCondLst>
                                            <p:cond delay="0"/>
                                          </p:stCondLst>
                                        </p:cTn>
                                        <p:tgtEl>
                                          <p:spTgt spid="5147"/>
                                        </p:tgtEl>
                                        <p:attrNameLst>
                                          <p:attrName>style.visibility</p:attrName>
                                        </p:attrNameLst>
                                      </p:cBhvr>
                                      <p:to>
                                        <p:strVal val="visible"/>
                                      </p:to>
                                    </p:set>
                                    <p:animEffect transition="in" filter="fade">
                                      <p:cBhvr>
                                        <p:cTn id="27" dur="2000"/>
                                        <p:tgtEl>
                                          <p:spTgt spid="51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46">
                                            <p:txEl>
                                              <p:pRg st="0" end="0"/>
                                            </p:txEl>
                                          </p:spTgt>
                                        </p:tgtEl>
                                        <p:attrNameLst>
                                          <p:attrName>style.visibility</p:attrName>
                                        </p:attrNameLst>
                                      </p:cBhvr>
                                      <p:to>
                                        <p:strVal val="visible"/>
                                      </p:to>
                                    </p:set>
                                    <p:animEffect transition="in" filter="fade">
                                      <p:cBhvr>
                                        <p:cTn id="32" dur="2000"/>
                                        <p:tgtEl>
                                          <p:spTgt spid="5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6" grpId="0"/>
      <p:bldP spid="5144" grpId="0"/>
      <p:bldP spid="5146"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00796" y="950918"/>
            <a:ext cx="5130404" cy="367903"/>
          </a:xfrm>
        </p:spPr>
        <p:txBody>
          <a:bodyPr/>
          <a:lstStyle/>
          <a:p>
            <a:pPr>
              <a:tabLst>
                <a:tab pos="1214438" algn="l"/>
              </a:tabLst>
            </a:pPr>
            <a:r>
              <a:rPr lang="en-GB" altLang="en-US" sz="2100" dirty="0"/>
              <a:t>The demise of Bretton Woods</a:t>
            </a:r>
          </a:p>
        </p:txBody>
      </p:sp>
      <p:sp>
        <p:nvSpPr>
          <p:cNvPr id="7" name="Rectangle 6"/>
          <p:cNvSpPr>
            <a:spLocks noChangeArrowheads="1"/>
          </p:cNvSpPr>
          <p:nvPr/>
        </p:nvSpPr>
        <p:spPr bwMode="auto">
          <a:xfrm>
            <a:off x="1331119" y="1376364"/>
            <a:ext cx="49149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50">
                <a:latin typeface="Century Gothic" panose="020B0502020202020204" pitchFamily="34" charset="0"/>
              </a:rPr>
              <a:t>By the 1970s, the cost of the Vietnam War and the running of trade deficits put the US Dollar under pressure.</a:t>
            </a:r>
          </a:p>
        </p:txBody>
      </p:sp>
      <p:sp>
        <p:nvSpPr>
          <p:cNvPr id="8" name="Rectangle 7"/>
          <p:cNvSpPr>
            <a:spLocks noChangeArrowheads="1"/>
          </p:cNvSpPr>
          <p:nvPr/>
        </p:nvSpPr>
        <p:spPr bwMode="auto">
          <a:xfrm>
            <a:off x="1331120" y="1970486"/>
            <a:ext cx="502324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50" dirty="0">
                <a:latin typeface="Century Gothic" panose="020B0502020202020204" pitchFamily="34" charset="0"/>
              </a:rPr>
              <a:t>This led to a steady flow of US dollars (and therefore gold) out of the US. By 1971, the US only had reserves of gold sufficient to cover 22% of the US dollars in issue. </a:t>
            </a:r>
          </a:p>
        </p:txBody>
      </p:sp>
      <p:sp>
        <p:nvSpPr>
          <p:cNvPr id="9" name="Rectangle 4"/>
          <p:cNvSpPr>
            <a:spLocks noChangeArrowheads="1"/>
          </p:cNvSpPr>
          <p:nvPr/>
        </p:nvSpPr>
        <p:spPr bwMode="auto">
          <a:xfrm>
            <a:off x="1007270" y="2834879"/>
            <a:ext cx="63174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None/>
            </a:pPr>
            <a:r>
              <a:rPr lang="en-GB" altLang="en-US" sz="1350" dirty="0" smtClean="0">
                <a:latin typeface="Century Gothic" panose="020B0502020202020204" pitchFamily="34" charset="0"/>
              </a:rPr>
              <a:t>It </a:t>
            </a:r>
            <a:r>
              <a:rPr lang="en-GB" altLang="en-US" sz="1350" dirty="0">
                <a:latin typeface="Century Gothic" panose="020B0502020202020204" pitchFamily="34" charset="0"/>
              </a:rPr>
              <a:t>has been estimated that the true market price of gold in 1971 should have been US$103 per ounce. </a:t>
            </a:r>
          </a:p>
        </p:txBody>
      </p:sp>
      <p:sp>
        <p:nvSpPr>
          <p:cNvPr id="10" name="Rectangle 4"/>
          <p:cNvSpPr>
            <a:spLocks noChangeArrowheads="1"/>
          </p:cNvSpPr>
          <p:nvPr/>
        </p:nvSpPr>
        <p:spPr bwMode="auto">
          <a:xfrm>
            <a:off x="1007270" y="3482580"/>
            <a:ext cx="631745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None/>
            </a:pPr>
            <a:r>
              <a:rPr lang="en-GB" altLang="en-US" sz="1350" dirty="0" smtClean="0">
                <a:latin typeface="Century Gothic" panose="020B0502020202020204" pitchFamily="34" charset="0"/>
              </a:rPr>
              <a:t> </a:t>
            </a:r>
            <a:r>
              <a:rPr lang="en-GB" altLang="en-US" sz="1350" dirty="0">
                <a:latin typeface="Century Gothic" panose="020B0502020202020204" pitchFamily="34" charset="0"/>
              </a:rPr>
              <a:t>Before the collapse of Bretton Woods, the French central bank was buying US dollars with French francs, and converting the US dollars into gold at US$35 per ounce. </a:t>
            </a:r>
          </a:p>
        </p:txBody>
      </p:sp>
      <p:grpSp>
        <p:nvGrpSpPr>
          <p:cNvPr id="2" name="Group 7"/>
          <p:cNvGrpSpPr>
            <a:grpSpLocks/>
          </p:cNvGrpSpPr>
          <p:nvPr/>
        </p:nvGrpSpPr>
        <p:grpSpPr bwMode="auto">
          <a:xfrm>
            <a:off x="1385889" y="4293395"/>
            <a:ext cx="5237560" cy="1559719"/>
            <a:chOff x="1475656" y="4531004"/>
            <a:chExt cx="6984132" cy="2079443"/>
          </a:xfrm>
        </p:grpSpPr>
        <p:pic>
          <p:nvPicPr>
            <p:cNvPr id="8202" name="Picture 2"/>
            <p:cNvPicPr>
              <a:picLocks noChangeAspect="1" noChangeArrowheads="1"/>
            </p:cNvPicPr>
            <p:nvPr/>
          </p:nvPicPr>
          <p:blipFill>
            <a:blip r:embed="rId2">
              <a:extLst>
                <a:ext uri="{28A0092B-C50C-407E-A947-70E740481C1C}">
                  <a14:useLocalDpi xmlns:a14="http://schemas.microsoft.com/office/drawing/2010/main" val="0"/>
                </a:ext>
              </a:extLst>
            </a:blip>
            <a:srcRect l="21317" t="26823" r="45306" b="31754"/>
            <a:stretch>
              <a:fillRect/>
            </a:stretch>
          </p:blipFill>
          <p:spPr bwMode="auto">
            <a:xfrm>
              <a:off x="1475656" y="4531004"/>
              <a:ext cx="2735660" cy="207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12"/>
            <p:cNvSpPr txBox="1">
              <a:spLocks noChangeArrowheads="1"/>
            </p:cNvSpPr>
            <p:nvPr/>
          </p:nvSpPr>
          <p:spPr bwMode="auto">
            <a:xfrm>
              <a:off x="4563662" y="5013562"/>
              <a:ext cx="3896126" cy="95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50">
                  <a:latin typeface="Century Gothic" panose="020B0502020202020204" pitchFamily="34" charset="0"/>
                </a:rPr>
                <a:t>15</a:t>
              </a:r>
              <a:r>
                <a:rPr lang="en-GB" altLang="en-US" sz="1350" baseline="30000">
                  <a:latin typeface="Century Gothic" panose="020B0502020202020204" pitchFamily="34" charset="0"/>
                </a:rPr>
                <a:t>th</a:t>
              </a:r>
              <a:r>
                <a:rPr lang="en-GB" altLang="en-US" sz="1350">
                  <a:latin typeface="Century Gothic" panose="020B0502020202020204" pitchFamily="34" charset="0"/>
                </a:rPr>
                <a:t> August 1971, President Nixon announces the end of the gold standard for the US dollar</a:t>
              </a:r>
            </a:p>
          </p:txBody>
        </p:sp>
      </p:grpSp>
      <p:pic>
        <p:nvPicPr>
          <p:cNvPr id="16386" name="Picture 2" descr="http://media4.s-nbcnews.com/j/MSNBC/Components/Slideshows/_production/ss-100429-vietnam/ss-100429-vietnam-18.ss_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2214" y="1754982"/>
            <a:ext cx="1594247" cy="104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6084095" y="5607845"/>
            <a:ext cx="1565672" cy="230832"/>
          </a:xfrm>
          <a:prstGeom prst="rect">
            <a:avLst/>
          </a:prstGeom>
        </p:spPr>
        <p:txBody>
          <a:bodyPr>
            <a:spAutoFit/>
          </a:bodyPr>
          <a:lstStyle/>
          <a:p>
            <a:pPr eaLnBrk="1" hangingPunct="1">
              <a:defRPr/>
            </a:pPr>
            <a:r>
              <a:rPr lang="en-GB" sz="900" dirty="0">
                <a:cs typeface="Arial" charset="0"/>
                <a:hlinkClick r:id="rId4"/>
              </a:rPr>
              <a:t>Nixon ends gold standard</a:t>
            </a:r>
            <a:endParaRPr lang="en-GB" sz="9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2000"/>
                                        <p:tgtEl>
                                          <p:spTgt spid="1638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2000"/>
                                        <p:tgtEl>
                                          <p:spTgt spid="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2000"/>
                                        <p:tgtEl>
                                          <p:spTgt spid="10">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P spid="9" grpId="0" build="allAtOnce"/>
      <p:bldP spid="10" grpId="0" build="allAtOnce"/>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23962" y="944167"/>
            <a:ext cx="5130404" cy="367903"/>
          </a:xfrm>
        </p:spPr>
        <p:txBody>
          <a:bodyPr/>
          <a:lstStyle/>
          <a:p>
            <a:pPr>
              <a:tabLst>
                <a:tab pos="1214438" algn="l"/>
              </a:tabLst>
            </a:pPr>
            <a:r>
              <a:rPr lang="en-GB" altLang="en-US" sz="2100" dirty="0"/>
              <a:t>Introducing the Foreign Exchange Market</a:t>
            </a:r>
          </a:p>
        </p:txBody>
      </p:sp>
      <p:sp>
        <p:nvSpPr>
          <p:cNvPr id="4099" name="TextBox 11"/>
          <p:cNvSpPr txBox="1">
            <a:spLocks noChangeArrowheads="1"/>
          </p:cNvSpPr>
          <p:nvPr/>
        </p:nvSpPr>
        <p:spPr bwMode="auto">
          <a:xfrm>
            <a:off x="1277542" y="1376363"/>
            <a:ext cx="5130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Century Gothic" panose="020B0502020202020204" pitchFamily="34" charset="0"/>
              </a:rPr>
              <a:t>The foreign exchange market refers to the </a:t>
            </a:r>
            <a:r>
              <a:rPr lang="en-GB" altLang="en-US" sz="1200" b="1">
                <a:latin typeface="Century Gothic" panose="020B0502020202020204" pitchFamily="34" charset="0"/>
              </a:rPr>
              <a:t>trading of one currency for another.</a:t>
            </a:r>
          </a:p>
        </p:txBody>
      </p:sp>
      <p:sp>
        <p:nvSpPr>
          <p:cNvPr id="4100" name="Rectangle 6"/>
          <p:cNvSpPr>
            <a:spLocks noChangeArrowheads="1"/>
          </p:cNvSpPr>
          <p:nvPr/>
        </p:nvSpPr>
        <p:spPr bwMode="auto">
          <a:xfrm>
            <a:off x="1277541" y="1970486"/>
            <a:ext cx="5400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Century Gothic" panose="020B0502020202020204" pitchFamily="34" charset="0"/>
              </a:rPr>
              <a:t>It is by far the </a:t>
            </a:r>
            <a:r>
              <a:rPr lang="en-GB" altLang="en-US" sz="1200" b="1">
                <a:latin typeface="Century Gothic" panose="020B0502020202020204" pitchFamily="34" charset="0"/>
              </a:rPr>
              <a:t>busiest and most active of the financial markets</a:t>
            </a:r>
            <a:r>
              <a:rPr lang="en-GB" altLang="en-US" sz="1200">
                <a:latin typeface="Century Gothic" panose="020B0502020202020204" pitchFamily="34" charset="0"/>
              </a:rPr>
              <a:t>, with turnover comfortably exceeding that of bonds and equities.</a:t>
            </a:r>
            <a:endParaRPr lang="en-GB" altLang="en-US" sz="1200"/>
          </a:p>
        </p:txBody>
      </p:sp>
      <p:sp>
        <p:nvSpPr>
          <p:cNvPr id="4101" name="Rectangle 7"/>
          <p:cNvSpPr>
            <a:spLocks noChangeArrowheads="1"/>
          </p:cNvSpPr>
          <p:nvPr/>
        </p:nvSpPr>
        <p:spPr bwMode="auto">
          <a:xfrm>
            <a:off x="1277542" y="2619376"/>
            <a:ext cx="20056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dirty="0">
                <a:latin typeface="Century Gothic" panose="020B0502020202020204" pitchFamily="34" charset="0"/>
              </a:rPr>
              <a:t>It is also known as:</a:t>
            </a:r>
          </a:p>
          <a:p>
            <a:pPr eaLnBrk="1" hangingPunct="1">
              <a:spcBef>
                <a:spcPct val="0"/>
              </a:spcBef>
              <a:buFontTx/>
              <a:buNone/>
            </a:pPr>
            <a:endParaRPr lang="en-GB" altLang="en-US" sz="1200" dirty="0">
              <a:latin typeface="Century Gothic" panose="020B0502020202020204" pitchFamily="34" charset="0"/>
            </a:endParaRPr>
          </a:p>
          <a:p>
            <a:pPr lvl="1" eaLnBrk="1" hangingPunct="1">
              <a:spcBef>
                <a:spcPct val="0"/>
              </a:spcBef>
              <a:buFont typeface="Wingdings" panose="05000000000000000000" pitchFamily="2" charset="2"/>
              <a:buChar char="§"/>
            </a:pPr>
            <a:r>
              <a:rPr lang="en-GB" altLang="en-US" sz="1200" dirty="0">
                <a:latin typeface="Century Gothic" panose="020B0502020202020204" pitchFamily="34" charset="0"/>
              </a:rPr>
              <a:t> </a:t>
            </a:r>
            <a:r>
              <a:rPr lang="en-GB" altLang="en-US" sz="1200" b="1" dirty="0">
                <a:solidFill>
                  <a:srgbClr val="005CB8"/>
                </a:solidFill>
                <a:latin typeface="Century Gothic" panose="020B0502020202020204" pitchFamily="34" charset="0"/>
              </a:rPr>
              <a:t>The</a:t>
            </a:r>
            <a:r>
              <a:rPr lang="en-GB" altLang="en-US" sz="1200" dirty="0">
                <a:solidFill>
                  <a:srgbClr val="005CB8"/>
                </a:solidFill>
                <a:latin typeface="Century Gothic" panose="020B0502020202020204" pitchFamily="34" charset="0"/>
              </a:rPr>
              <a:t> </a:t>
            </a:r>
            <a:r>
              <a:rPr lang="en-GB" altLang="en-US" sz="1200" b="1" dirty="0">
                <a:solidFill>
                  <a:srgbClr val="005CB8"/>
                </a:solidFill>
                <a:latin typeface="Century Gothic" panose="020B0502020202020204" pitchFamily="34" charset="0"/>
              </a:rPr>
              <a:t>forex market</a:t>
            </a:r>
          </a:p>
          <a:p>
            <a:pPr lvl="1" eaLnBrk="1" hangingPunct="1">
              <a:spcBef>
                <a:spcPct val="0"/>
              </a:spcBef>
              <a:buFontTx/>
              <a:buNone/>
            </a:pPr>
            <a:endParaRPr lang="en-GB" altLang="en-US" sz="1200" dirty="0">
              <a:solidFill>
                <a:srgbClr val="005CB8"/>
              </a:solidFill>
              <a:latin typeface="Century Gothic" panose="020B0502020202020204" pitchFamily="34" charset="0"/>
            </a:endParaRPr>
          </a:p>
          <a:p>
            <a:pPr lvl="1" eaLnBrk="1" hangingPunct="1">
              <a:spcBef>
                <a:spcPct val="0"/>
              </a:spcBef>
              <a:buFont typeface="Wingdings" panose="05000000000000000000" pitchFamily="2" charset="2"/>
              <a:buChar char="§"/>
            </a:pPr>
            <a:r>
              <a:rPr lang="en-GB" altLang="en-US" sz="1200" dirty="0">
                <a:solidFill>
                  <a:srgbClr val="005CB8"/>
                </a:solidFill>
                <a:latin typeface="Century Gothic" panose="020B0502020202020204" pitchFamily="34" charset="0"/>
              </a:rPr>
              <a:t> </a:t>
            </a:r>
            <a:r>
              <a:rPr lang="en-GB" altLang="en-US" sz="1200" b="1" dirty="0">
                <a:solidFill>
                  <a:srgbClr val="005CB8"/>
                </a:solidFill>
                <a:latin typeface="Century Gothic" panose="020B0502020202020204" pitchFamily="34" charset="0"/>
              </a:rPr>
              <a:t>The</a:t>
            </a:r>
            <a:r>
              <a:rPr lang="en-GB" altLang="en-US" sz="1200" dirty="0">
                <a:solidFill>
                  <a:srgbClr val="005CB8"/>
                </a:solidFill>
                <a:latin typeface="Century Gothic" panose="020B0502020202020204" pitchFamily="34" charset="0"/>
              </a:rPr>
              <a:t> </a:t>
            </a:r>
            <a:r>
              <a:rPr lang="en-GB" altLang="en-US" sz="1200" b="1" dirty="0">
                <a:solidFill>
                  <a:srgbClr val="005CB8"/>
                </a:solidFill>
                <a:latin typeface="Century Gothic" panose="020B0502020202020204" pitchFamily="34" charset="0"/>
              </a:rPr>
              <a:t>FX market</a:t>
            </a:r>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l="11284" t="22360" r="44617" b="28081"/>
          <a:stretch>
            <a:fillRect/>
          </a:stretch>
        </p:blipFill>
        <p:spPr bwMode="auto">
          <a:xfrm>
            <a:off x="4441032" y="3429000"/>
            <a:ext cx="3559969"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9"/>
          <p:cNvSpPr>
            <a:spLocks noChangeArrowheads="1"/>
          </p:cNvSpPr>
          <p:nvPr/>
        </p:nvSpPr>
        <p:spPr bwMode="auto">
          <a:xfrm>
            <a:off x="4410075" y="3267076"/>
            <a:ext cx="15424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900" b="1"/>
              <a:t>Source: http://www.xe.com</a:t>
            </a:r>
          </a:p>
        </p:txBody>
      </p:sp>
      <p:pic>
        <p:nvPicPr>
          <p:cNvPr id="4104" name="Picture 8" descr="http://assets.advanceagent.co.uk/af44/656ffa95/FXGlobe.jpg"/>
          <p:cNvPicPr>
            <a:picLocks noChangeAspect="1" noChangeArrowheads="1"/>
          </p:cNvPicPr>
          <p:nvPr/>
        </p:nvPicPr>
        <p:blipFill>
          <a:blip r:embed="rId5" cstate="print">
            <a:extLst>
              <a:ext uri="{28A0092B-C50C-407E-A947-70E740481C1C}">
                <a14:useLocalDpi xmlns:a14="http://schemas.microsoft.com/office/drawing/2010/main" val="0"/>
              </a:ext>
            </a:extLst>
          </a:blip>
          <a:srcRect t="12181" b="9196"/>
          <a:stretch>
            <a:fillRect/>
          </a:stretch>
        </p:blipFill>
        <p:spPr bwMode="auto">
          <a:xfrm>
            <a:off x="6363892" y="1863330"/>
            <a:ext cx="1510903" cy="118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11"/>
          <p:cNvSpPr>
            <a:spLocks noChangeArrowheads="1"/>
          </p:cNvSpPr>
          <p:nvPr/>
        </p:nvSpPr>
        <p:spPr bwMode="auto">
          <a:xfrm>
            <a:off x="1223962" y="3807619"/>
            <a:ext cx="332065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Century Gothic" panose="020B0502020202020204" pitchFamily="34" charset="0"/>
              </a:rPr>
              <a:t>Most currencies are allowed by their</a:t>
            </a:r>
          </a:p>
          <a:p>
            <a:pPr eaLnBrk="1" hangingPunct="1">
              <a:spcBef>
                <a:spcPct val="0"/>
              </a:spcBef>
              <a:buFontTx/>
              <a:buNone/>
            </a:pPr>
            <a:r>
              <a:rPr lang="en-GB" altLang="en-US" sz="1200">
                <a:latin typeface="Century Gothic" panose="020B0502020202020204" pitchFamily="34" charset="0"/>
              </a:rPr>
              <a:t>central banks to </a:t>
            </a:r>
            <a:r>
              <a:rPr lang="en-GB" altLang="en-US" sz="1200" b="1">
                <a:latin typeface="Century Gothic" panose="020B0502020202020204" pitchFamily="34" charset="0"/>
              </a:rPr>
              <a:t>“float” - </a:t>
            </a:r>
            <a:r>
              <a:rPr lang="en-GB" altLang="en-US" sz="1200">
                <a:latin typeface="Century Gothic" panose="020B0502020202020204" pitchFamily="34" charset="0"/>
              </a:rPr>
              <a:t>exchange  rates </a:t>
            </a:r>
          </a:p>
          <a:p>
            <a:pPr eaLnBrk="1" hangingPunct="1">
              <a:spcBef>
                <a:spcPct val="0"/>
              </a:spcBef>
              <a:buFontTx/>
              <a:buNone/>
            </a:pPr>
            <a:r>
              <a:rPr lang="en-GB" altLang="en-US" sz="1200">
                <a:latin typeface="Century Gothic" panose="020B0502020202020204" pitchFamily="34" charset="0"/>
              </a:rPr>
              <a:t>between one currency and another </a:t>
            </a:r>
            <a:r>
              <a:rPr lang="en-GB" altLang="en-US" sz="1200" b="1">
                <a:latin typeface="Century Gothic" panose="020B0502020202020204" pitchFamily="34" charset="0"/>
              </a:rPr>
              <a:t>can </a:t>
            </a:r>
          </a:p>
          <a:p>
            <a:pPr eaLnBrk="1" hangingPunct="1">
              <a:spcBef>
                <a:spcPct val="0"/>
              </a:spcBef>
              <a:buFontTx/>
              <a:buNone/>
            </a:pPr>
            <a:r>
              <a:rPr lang="en-GB" altLang="en-US" sz="1200" b="1">
                <a:latin typeface="Century Gothic" panose="020B0502020202020204" pitchFamily="34" charset="0"/>
              </a:rPr>
              <a:t>vary</a:t>
            </a:r>
            <a:r>
              <a:rPr lang="en-GB" altLang="en-US" sz="1200">
                <a:latin typeface="Century Gothic" panose="020B0502020202020204" pitchFamily="34" charset="0"/>
              </a:rPr>
              <a:t>.</a:t>
            </a:r>
          </a:p>
          <a:p>
            <a:pPr eaLnBrk="1" hangingPunct="1">
              <a:spcBef>
                <a:spcPct val="0"/>
              </a:spcBef>
              <a:buFontTx/>
              <a:buNone/>
            </a:pPr>
            <a:endParaRPr lang="en-GB" altLang="en-US" sz="1200">
              <a:latin typeface="Century Gothic" panose="020B0502020202020204" pitchFamily="34" charset="0"/>
            </a:endParaRPr>
          </a:p>
          <a:p>
            <a:pPr eaLnBrk="1" hangingPunct="1">
              <a:spcBef>
                <a:spcPct val="0"/>
              </a:spcBef>
              <a:buFontTx/>
              <a:buNone/>
            </a:pPr>
            <a:r>
              <a:rPr lang="en-GB" altLang="en-US" sz="1200">
                <a:latin typeface="Century Gothic" panose="020B0502020202020204" pitchFamily="34" charset="0"/>
              </a:rPr>
              <a:t>The value of one currency versus another</a:t>
            </a:r>
          </a:p>
          <a:p>
            <a:pPr eaLnBrk="1" hangingPunct="1">
              <a:spcBef>
                <a:spcPct val="0"/>
              </a:spcBef>
              <a:buFontTx/>
              <a:buNone/>
            </a:pPr>
            <a:r>
              <a:rPr lang="en-GB" altLang="en-US" sz="1200">
                <a:latin typeface="Century Gothic" panose="020B0502020202020204" pitchFamily="34" charset="0"/>
              </a:rPr>
              <a:t>will </a:t>
            </a:r>
            <a:r>
              <a:rPr lang="en-GB" altLang="en-US" sz="1200" b="1">
                <a:latin typeface="Century Gothic" panose="020B0502020202020204" pitchFamily="34" charset="0"/>
              </a:rPr>
              <a:t>depend on the economic health of </a:t>
            </a:r>
          </a:p>
          <a:p>
            <a:pPr eaLnBrk="1" hangingPunct="1">
              <a:spcBef>
                <a:spcPct val="0"/>
              </a:spcBef>
              <a:buFontTx/>
              <a:buNone/>
            </a:pPr>
            <a:r>
              <a:rPr lang="en-GB" altLang="en-US" sz="1200" b="1">
                <a:latin typeface="Century Gothic" panose="020B0502020202020204" pitchFamily="34" charset="0"/>
              </a:rPr>
              <a:t>the issuer</a:t>
            </a:r>
          </a:p>
          <a:p>
            <a:pPr eaLnBrk="1" hangingPunct="1">
              <a:spcBef>
                <a:spcPct val="0"/>
              </a:spcBef>
              <a:buFontTx/>
              <a:buNone/>
            </a:pPr>
            <a:endParaRPr lang="en-GB" altLang="en-US" sz="1200" b="1">
              <a:latin typeface="Century Gothic" panose="020B0502020202020204" pitchFamily="34" charset="0"/>
            </a:endParaRPr>
          </a:p>
          <a:p>
            <a:pPr eaLnBrk="1" hangingPunct="1">
              <a:spcBef>
                <a:spcPct val="0"/>
              </a:spcBef>
              <a:buFontTx/>
              <a:buNone/>
            </a:pPr>
            <a:r>
              <a:rPr lang="en-GB" altLang="en-US" sz="1200">
                <a:latin typeface="Century Gothic" panose="020B0502020202020204" pitchFamily="34" charset="0"/>
              </a:rPr>
              <a:t>This </a:t>
            </a:r>
            <a:r>
              <a:rPr lang="en-GB" altLang="en-US" sz="1200" b="1">
                <a:latin typeface="Century Gothic" panose="020B0502020202020204" pitchFamily="34" charset="0"/>
              </a:rPr>
              <a:t>creates risks for companies operating </a:t>
            </a:r>
          </a:p>
          <a:p>
            <a:pPr eaLnBrk="1" hangingPunct="1">
              <a:spcBef>
                <a:spcPct val="0"/>
              </a:spcBef>
              <a:buFontTx/>
              <a:buNone/>
            </a:pPr>
            <a:r>
              <a:rPr lang="en-GB" altLang="en-US" sz="1200" b="1">
                <a:latin typeface="Century Gothic" panose="020B0502020202020204" pitchFamily="34" charset="0"/>
              </a:rPr>
              <a:t>internationally</a:t>
            </a:r>
            <a:endParaRPr lang="en-GB" altLang="en-US" sz="1200">
              <a:latin typeface="Century Gothic" panose="020B0502020202020204" pitchFamily="34" charset="0"/>
            </a:endParaRPr>
          </a:p>
        </p:txBody>
      </p:sp>
      <p:sp>
        <p:nvSpPr>
          <p:cNvPr id="4106" name="TextBox 13"/>
          <p:cNvSpPr txBox="1">
            <a:spLocks noChangeArrowheads="1"/>
          </p:cNvSpPr>
          <p:nvPr/>
        </p:nvSpPr>
        <p:spPr bwMode="auto">
          <a:xfrm rot="-1455885">
            <a:off x="4914900" y="4246871"/>
            <a:ext cx="25384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2" algn="ctr">
              <a:spcBef>
                <a:spcPct val="0"/>
              </a:spcBef>
              <a:buNone/>
            </a:pPr>
            <a:r>
              <a:rPr lang="en-GB" altLang="en-US" sz="1800" b="1">
                <a:solidFill>
                  <a:srgbClr val="00B050"/>
                </a:solidFill>
                <a:latin typeface="Century Gothic" panose="020B0502020202020204" pitchFamily="34" charset="0"/>
              </a:rPr>
              <a:t>Interest rates </a:t>
            </a:r>
            <a:r>
              <a:rPr lang="en-GB" altLang="en-US" sz="1800">
                <a:latin typeface="Century Gothic" panose="020B0502020202020204" pitchFamily="34" charset="0"/>
              </a:rPr>
              <a:t>and the </a:t>
            </a:r>
            <a:r>
              <a:rPr lang="en-GB" altLang="en-US" sz="1800" b="1">
                <a:solidFill>
                  <a:srgbClr val="00B050"/>
                </a:solidFill>
                <a:latin typeface="Century Gothic" panose="020B0502020202020204" pitchFamily="34" charset="0"/>
              </a:rPr>
              <a:t>balance of payments</a:t>
            </a:r>
            <a:r>
              <a:rPr lang="en-GB" altLang="en-US" sz="1800">
                <a:latin typeface="Century Gothic" panose="020B0502020202020204" pitchFamily="34" charset="0"/>
              </a:rPr>
              <a:t> are key determinants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par>
                                <p:cTn id="13" presetID="10" presetClass="entr" presetSubtype="0" fill="hold" nodeType="with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fade">
                                      <p:cBhvr>
                                        <p:cTn id="15" dur="2000"/>
                                        <p:tgtEl>
                                          <p:spTgt spid="41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01">
                                            <p:txEl>
                                              <p:pRg st="0" end="0"/>
                                            </p:txEl>
                                          </p:spTgt>
                                        </p:tgtEl>
                                        <p:attrNameLst>
                                          <p:attrName>style.visibility</p:attrName>
                                        </p:attrNameLst>
                                      </p:cBhvr>
                                      <p:to>
                                        <p:strVal val="visible"/>
                                      </p:to>
                                    </p:set>
                                    <p:animEffect transition="in" filter="fade">
                                      <p:cBhvr>
                                        <p:cTn id="20" dur="2000"/>
                                        <p:tgtEl>
                                          <p:spTgt spid="4101">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01">
                                            <p:txEl>
                                              <p:pRg st="2" end="2"/>
                                            </p:txEl>
                                          </p:spTgt>
                                        </p:tgtEl>
                                        <p:attrNameLst>
                                          <p:attrName>style.visibility</p:attrName>
                                        </p:attrNameLst>
                                      </p:cBhvr>
                                      <p:to>
                                        <p:strVal val="visible"/>
                                      </p:to>
                                    </p:set>
                                    <p:animEffect transition="in" filter="fade">
                                      <p:cBhvr>
                                        <p:cTn id="23" dur="2000"/>
                                        <p:tgtEl>
                                          <p:spTgt spid="4101">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01">
                                            <p:txEl>
                                              <p:pRg st="4" end="4"/>
                                            </p:txEl>
                                          </p:spTgt>
                                        </p:tgtEl>
                                        <p:attrNameLst>
                                          <p:attrName>style.visibility</p:attrName>
                                        </p:attrNameLst>
                                      </p:cBhvr>
                                      <p:to>
                                        <p:strVal val="visible"/>
                                      </p:to>
                                    </p:set>
                                    <p:animEffect transition="in" filter="fade">
                                      <p:cBhvr>
                                        <p:cTn id="26" dur="2000"/>
                                        <p:tgtEl>
                                          <p:spTgt spid="4101">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05"/>
                                        </p:tgtEl>
                                        <p:attrNameLst>
                                          <p:attrName>style.visibility</p:attrName>
                                        </p:attrNameLst>
                                      </p:cBhvr>
                                      <p:to>
                                        <p:strVal val="visible"/>
                                      </p:to>
                                    </p:set>
                                    <p:animEffect transition="in" filter="fade">
                                      <p:cBhvr>
                                        <p:cTn id="31" dur="2000"/>
                                        <p:tgtEl>
                                          <p:spTgt spid="410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03"/>
                                        </p:tgtEl>
                                        <p:attrNameLst>
                                          <p:attrName>style.visibility</p:attrName>
                                        </p:attrNameLst>
                                      </p:cBhvr>
                                      <p:to>
                                        <p:strVal val="visible"/>
                                      </p:to>
                                    </p:set>
                                    <p:animEffect transition="in" filter="fade">
                                      <p:cBhvr>
                                        <p:cTn id="34" dur="2000"/>
                                        <p:tgtEl>
                                          <p:spTgt spid="4103"/>
                                        </p:tgtEl>
                                      </p:cBhvr>
                                    </p:animEffect>
                                  </p:childTnLst>
                                </p:cTn>
                              </p:par>
                              <p:par>
                                <p:cTn id="35" presetID="10" presetClass="entr" presetSubtype="0" fill="hold" nodeType="withEffect">
                                  <p:stCondLst>
                                    <p:cond delay="0"/>
                                  </p:stCondLst>
                                  <p:childTnLst>
                                    <p:set>
                                      <p:cBhvr>
                                        <p:cTn id="36" dur="1" fill="hold">
                                          <p:stCondLst>
                                            <p:cond delay="0"/>
                                          </p:stCondLst>
                                        </p:cTn>
                                        <p:tgtEl>
                                          <p:spTgt spid="4102"/>
                                        </p:tgtEl>
                                        <p:attrNameLst>
                                          <p:attrName>style.visibility</p:attrName>
                                        </p:attrNameLst>
                                      </p:cBhvr>
                                      <p:to>
                                        <p:strVal val="visible"/>
                                      </p:to>
                                    </p:set>
                                    <p:animEffect transition="in" filter="fade">
                                      <p:cBhvr>
                                        <p:cTn id="37" dur="2000"/>
                                        <p:tgtEl>
                                          <p:spTgt spid="41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106">
                                            <p:txEl>
                                              <p:pRg st="0" end="0"/>
                                            </p:txEl>
                                          </p:spTgt>
                                        </p:tgtEl>
                                        <p:attrNameLst>
                                          <p:attrName>style.visibility</p:attrName>
                                        </p:attrNameLst>
                                      </p:cBhvr>
                                      <p:to>
                                        <p:strVal val="visible"/>
                                      </p:to>
                                    </p:set>
                                    <p:anim calcmode="lin" valueType="num">
                                      <p:cBhvr additive="base">
                                        <p:cTn id="42" dur="500" fill="hold"/>
                                        <p:tgtEl>
                                          <p:spTgt spid="410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1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allAtOnce"/>
      <p:bldP spid="4100" grpId="0"/>
      <p:bldP spid="4101" grpId="0" build="allAtOnce"/>
      <p:bldP spid="4103" grpId="0"/>
      <p:bldP spid="4105" grpId="0"/>
      <p:bldP spid="4106"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476D3-EB0D-42C5-94A9-0D69D6C50373}"/>
              </a:ext>
            </a:extLst>
          </p:cNvPr>
          <p:cNvSpPr>
            <a:spLocks noGrp="1"/>
          </p:cNvSpPr>
          <p:nvPr>
            <p:ph type="title"/>
          </p:nvPr>
        </p:nvSpPr>
        <p:spPr/>
        <p:txBody>
          <a:bodyPr/>
          <a:lstStyle/>
          <a:p>
            <a:r>
              <a:rPr lang="en-US" sz="3200" dirty="0"/>
              <a:t>Who participates in the Forex market and why?</a:t>
            </a:r>
          </a:p>
        </p:txBody>
      </p:sp>
      <p:sp>
        <p:nvSpPr>
          <p:cNvPr id="4" name="TextBox 3">
            <a:extLst>
              <a:ext uri="{FF2B5EF4-FFF2-40B4-BE49-F238E27FC236}">
                <a16:creationId xmlns:a16="http://schemas.microsoft.com/office/drawing/2014/main" xmlns="" id="{19F35BDA-C452-45EE-88F7-FB567BBEB773}"/>
              </a:ext>
            </a:extLst>
          </p:cNvPr>
          <p:cNvSpPr txBox="1"/>
          <p:nvPr/>
        </p:nvSpPr>
        <p:spPr>
          <a:xfrm>
            <a:off x="856735" y="1960605"/>
            <a:ext cx="7941276" cy="3539430"/>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Those purchasing goods and services from another country</a:t>
            </a:r>
          </a:p>
          <a:p>
            <a:endParaRPr lang="en-US" sz="2800" dirty="0"/>
          </a:p>
          <a:p>
            <a:endParaRPr lang="en-US" sz="2800" dirty="0"/>
          </a:p>
          <a:p>
            <a:endParaRPr lang="en-US" sz="2800" dirty="0"/>
          </a:p>
          <a:p>
            <a:pPr marL="457200" indent="-457200">
              <a:buFont typeface="Arial" panose="020B0604020202020204" pitchFamily="34" charset="0"/>
              <a:buChar char="•"/>
            </a:pPr>
            <a:r>
              <a:rPr lang="en-US" sz="2800" dirty="0"/>
              <a:t>Those purchasing financial assets </a:t>
            </a:r>
            <a:r>
              <a:rPr lang="en-US" sz="2800" dirty="0" smtClean="0"/>
              <a:t>(securities</a:t>
            </a:r>
            <a:r>
              <a:rPr lang="en-US" sz="2800" dirty="0"/>
              <a:t>, currency, etc.) from another country</a:t>
            </a:r>
          </a:p>
        </p:txBody>
      </p:sp>
    </p:spTree>
    <p:extLst>
      <p:ext uri="{BB962C8B-B14F-4D97-AF65-F5344CB8AC3E}">
        <p14:creationId xmlns:p14="http://schemas.microsoft.com/office/powerpoint/2010/main" val="41225302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xmlns=""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096F12-17E4-4178-8D3B-4E0380D345E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A3865E77-0EC4-44D2-AD17-010FA6B5D8D9}"/>
              </a:ext>
            </a:extLst>
          </p:cNvPr>
          <p:cNvPicPr>
            <a:picLocks noGrp="1" noChangeAspect="1"/>
          </p:cNvPicPr>
          <p:nvPr>
            <p:ph idx="1"/>
          </p:nvPr>
        </p:nvPicPr>
        <p:blipFill>
          <a:blip r:embed="rId2"/>
          <a:stretch>
            <a:fillRect/>
          </a:stretch>
        </p:blipFill>
        <p:spPr>
          <a:xfrm>
            <a:off x="217619" y="1079157"/>
            <a:ext cx="8555677" cy="5077168"/>
          </a:xfrm>
          <a:prstGeom prst="rect">
            <a:avLst/>
          </a:prstGeom>
        </p:spPr>
      </p:pic>
    </p:spTree>
    <p:extLst>
      <p:ext uri="{BB962C8B-B14F-4D97-AF65-F5344CB8AC3E}">
        <p14:creationId xmlns:p14="http://schemas.microsoft.com/office/powerpoint/2010/main" val="336932834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15213-4AC1-4622-BDA1-C8FCD07E2E4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71626A58-830E-47B5-9386-AA028C5BBB42}"/>
              </a:ext>
            </a:extLst>
          </p:cNvPr>
          <p:cNvPicPr>
            <a:picLocks noGrp="1" noChangeAspect="1"/>
          </p:cNvPicPr>
          <p:nvPr>
            <p:ph idx="1"/>
          </p:nvPr>
        </p:nvPicPr>
        <p:blipFill>
          <a:blip r:embed="rId2"/>
          <a:stretch>
            <a:fillRect/>
          </a:stretch>
        </p:blipFill>
        <p:spPr>
          <a:xfrm>
            <a:off x="78731" y="1015686"/>
            <a:ext cx="8859323" cy="5140640"/>
          </a:xfrm>
          <a:prstGeom prst="rect">
            <a:avLst/>
          </a:prstGeom>
          <a:noFill/>
        </p:spPr>
      </p:pic>
    </p:spTree>
    <p:extLst>
      <p:ext uri="{BB962C8B-B14F-4D97-AF65-F5344CB8AC3E}">
        <p14:creationId xmlns:p14="http://schemas.microsoft.com/office/powerpoint/2010/main" val="426009357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23962" y="944167"/>
            <a:ext cx="5130404" cy="367903"/>
          </a:xfrm>
        </p:spPr>
        <p:txBody>
          <a:bodyPr/>
          <a:lstStyle/>
          <a:p>
            <a:pPr>
              <a:tabLst>
                <a:tab pos="1214438" algn="l"/>
              </a:tabLst>
            </a:pPr>
            <a:r>
              <a:rPr lang="en-GB" altLang="en-US" sz="2100" dirty="0"/>
              <a:t>Currency Quotes</a:t>
            </a:r>
          </a:p>
        </p:txBody>
      </p:sp>
      <p:sp>
        <p:nvSpPr>
          <p:cNvPr id="15363" name="Rectangle 3"/>
          <p:cNvSpPr>
            <a:spLocks noChangeArrowheads="1"/>
          </p:cNvSpPr>
          <p:nvPr/>
        </p:nvSpPr>
        <p:spPr bwMode="auto">
          <a:xfrm>
            <a:off x="1277542" y="1322786"/>
            <a:ext cx="5130403"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50">
                <a:latin typeface="Century Gothic" panose="020B0502020202020204" pitchFamily="34" charset="0"/>
              </a:rPr>
              <a:t>Trading of foreign currencies clearly involves selling one currency and buying another, the two currencies involved are described as </a:t>
            </a:r>
            <a:r>
              <a:rPr lang="en-GB" altLang="en-US" sz="1350" b="1">
                <a:solidFill>
                  <a:srgbClr val="008080"/>
                </a:solidFill>
                <a:latin typeface="Century Gothic" panose="020B0502020202020204" pitchFamily="34" charset="0"/>
              </a:rPr>
              <a:t>‘pairs’. </a:t>
            </a:r>
          </a:p>
        </p:txBody>
      </p:sp>
      <p:pic>
        <p:nvPicPr>
          <p:cNvPr id="49154" name="Picture 2" descr="http://www.kmhkreations.net/wp-content/uploads/2011/09/dollar-sign.jpg"/>
          <p:cNvPicPr>
            <a:picLocks noChangeAspect="1" noChangeArrowheads="1"/>
          </p:cNvPicPr>
          <p:nvPr/>
        </p:nvPicPr>
        <p:blipFill>
          <a:blip r:embed="rId2" cstate="print">
            <a:extLst>
              <a:ext uri="{28A0092B-C50C-407E-A947-70E740481C1C}">
                <a14:useLocalDpi xmlns:a14="http://schemas.microsoft.com/office/drawing/2010/main" val="0"/>
              </a:ext>
            </a:extLst>
          </a:blip>
          <a:srcRect l="16537" t="2016" r="17314" b="15329"/>
          <a:stretch>
            <a:fillRect/>
          </a:stretch>
        </p:blipFill>
        <p:spPr bwMode="auto">
          <a:xfrm>
            <a:off x="2519364" y="2455070"/>
            <a:ext cx="702469" cy="102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http://www.psdgraphics.com/wp-content/uploads/2009/09/gold-pound-symbol.jpg"/>
          <p:cNvPicPr>
            <a:picLocks noChangeAspect="1" noChangeArrowheads="1"/>
          </p:cNvPicPr>
          <p:nvPr/>
        </p:nvPicPr>
        <p:blipFill>
          <a:blip r:embed="rId3" cstate="print">
            <a:extLst>
              <a:ext uri="{28A0092B-C50C-407E-A947-70E740481C1C}">
                <a14:useLocalDpi xmlns:a14="http://schemas.microsoft.com/office/drawing/2010/main" val="0"/>
              </a:ext>
            </a:extLst>
          </a:blip>
          <a:srcRect l="26025" t="4951" r="26880" b="5914"/>
          <a:stretch>
            <a:fillRect/>
          </a:stretch>
        </p:blipFill>
        <p:spPr bwMode="auto">
          <a:xfrm>
            <a:off x="5868591" y="2511030"/>
            <a:ext cx="594122" cy="84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3221832" y="2670572"/>
            <a:ext cx="2646760" cy="270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Right Arrow 7"/>
          <p:cNvSpPr/>
          <p:nvPr/>
        </p:nvSpPr>
        <p:spPr>
          <a:xfrm rot="10800000">
            <a:off x="3221831" y="3049191"/>
            <a:ext cx="2591991" cy="270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TextBox 8"/>
          <p:cNvSpPr txBox="1">
            <a:spLocks noChangeArrowheads="1"/>
          </p:cNvSpPr>
          <p:nvPr/>
        </p:nvSpPr>
        <p:spPr bwMode="auto">
          <a:xfrm>
            <a:off x="3168253" y="2132410"/>
            <a:ext cx="27003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050">
                <a:latin typeface="Century Gothic" panose="020B0502020202020204" pitchFamily="34" charset="0"/>
              </a:rPr>
              <a:t>Price at which a pair is bought and sold is the </a:t>
            </a:r>
            <a:r>
              <a:rPr lang="en-GB" altLang="en-US" sz="1050" b="1">
                <a:latin typeface="Century Gothic" panose="020B0502020202020204" pitchFamily="34" charset="0"/>
              </a:rPr>
              <a:t>exchange rate</a:t>
            </a:r>
          </a:p>
        </p:txBody>
      </p:sp>
      <p:sp>
        <p:nvSpPr>
          <p:cNvPr id="10" name="Rectangle 9"/>
          <p:cNvSpPr>
            <a:spLocks noChangeArrowheads="1"/>
          </p:cNvSpPr>
          <p:nvPr/>
        </p:nvSpPr>
        <p:spPr bwMode="auto">
          <a:xfrm>
            <a:off x="3168253" y="3577830"/>
            <a:ext cx="27003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050">
                <a:latin typeface="Century Gothic" panose="020B0502020202020204" pitchFamily="34" charset="0"/>
              </a:rPr>
              <a:t>When the exchange rate is being quoted, the name of the each currency is </a:t>
            </a:r>
            <a:r>
              <a:rPr lang="en-GB" altLang="en-US" sz="1050" b="1">
                <a:latin typeface="Century Gothic" panose="020B0502020202020204" pitchFamily="34" charset="0"/>
              </a:rPr>
              <a:t>abbreviated to a three letter reference</a:t>
            </a:r>
          </a:p>
        </p:txBody>
      </p:sp>
      <p:sp>
        <p:nvSpPr>
          <p:cNvPr id="11" name="Rectangle 10"/>
          <p:cNvSpPr/>
          <p:nvPr/>
        </p:nvSpPr>
        <p:spPr>
          <a:xfrm>
            <a:off x="2435375" y="3374995"/>
            <a:ext cx="915636" cy="507831"/>
          </a:xfrm>
          <a:prstGeom prst="rect">
            <a:avLst/>
          </a:prstGeom>
          <a:noFill/>
        </p:spPr>
        <p:txBody>
          <a:bodyPr wrap="none">
            <a:spAutoFit/>
          </a:bodyPr>
          <a:lstStyle/>
          <a:p>
            <a:pPr algn="ctr" eaLnBrk="1" hangingPunct="1">
              <a:defRPr/>
            </a:pPr>
            <a:r>
              <a:rPr lang="en-US" sz="27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rial" charset="0"/>
              </a:rPr>
              <a:t>USD</a:t>
            </a:r>
          </a:p>
        </p:txBody>
      </p:sp>
      <p:sp>
        <p:nvSpPr>
          <p:cNvPr id="12" name="Rectangle 11"/>
          <p:cNvSpPr/>
          <p:nvPr/>
        </p:nvSpPr>
        <p:spPr>
          <a:xfrm>
            <a:off x="5680171" y="3320989"/>
            <a:ext cx="934872" cy="507831"/>
          </a:xfrm>
          <a:prstGeom prst="rect">
            <a:avLst/>
          </a:prstGeom>
          <a:noFill/>
        </p:spPr>
        <p:txBody>
          <a:bodyPr wrap="none">
            <a:spAutoFit/>
          </a:bodyPr>
          <a:lstStyle/>
          <a:p>
            <a:pPr algn="ctr" eaLnBrk="1" hangingPunct="1">
              <a:defRPr/>
            </a:pPr>
            <a:r>
              <a:rPr lang="en-US" sz="27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rial" charset="0"/>
              </a:rPr>
              <a:t>GBP</a:t>
            </a:r>
          </a:p>
        </p:txBody>
      </p:sp>
      <p:sp>
        <p:nvSpPr>
          <p:cNvPr id="13" name="TextBox 12"/>
          <p:cNvSpPr txBox="1">
            <a:spLocks noChangeArrowheads="1"/>
          </p:cNvSpPr>
          <p:nvPr/>
        </p:nvSpPr>
        <p:spPr bwMode="auto">
          <a:xfrm>
            <a:off x="1223963" y="2240757"/>
            <a:ext cx="1268016"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050" b="1">
                <a:solidFill>
                  <a:srgbClr val="00B050"/>
                </a:solidFill>
                <a:latin typeface="Century Gothic" panose="020B0502020202020204" pitchFamily="34" charset="0"/>
              </a:rPr>
              <a:t>Base Currency</a:t>
            </a:r>
          </a:p>
          <a:p>
            <a:pPr eaLnBrk="1" hangingPunct="1">
              <a:spcBef>
                <a:spcPct val="0"/>
              </a:spcBef>
              <a:buFontTx/>
              <a:buNone/>
            </a:pPr>
            <a:endParaRPr lang="en-GB" altLang="en-US" sz="1050" b="1">
              <a:solidFill>
                <a:srgbClr val="00B050"/>
              </a:solidFill>
              <a:latin typeface="Century Gothic" panose="020B0502020202020204" pitchFamily="34" charset="0"/>
            </a:endParaRPr>
          </a:p>
          <a:p>
            <a:pPr eaLnBrk="1" hangingPunct="1">
              <a:spcBef>
                <a:spcPct val="0"/>
              </a:spcBef>
              <a:buFontTx/>
              <a:buNone/>
            </a:pPr>
            <a:r>
              <a:rPr lang="en-GB" altLang="en-US" sz="1050">
                <a:latin typeface="Century Gothic" panose="020B0502020202020204" pitchFamily="34" charset="0"/>
              </a:rPr>
              <a:t>The </a:t>
            </a:r>
            <a:r>
              <a:rPr lang="en-GB" altLang="en-US" sz="1050" b="1">
                <a:latin typeface="Century Gothic" panose="020B0502020202020204" pitchFamily="34" charset="0"/>
              </a:rPr>
              <a:t>first currency quoted </a:t>
            </a:r>
            <a:r>
              <a:rPr lang="en-GB" altLang="en-US" sz="1050">
                <a:latin typeface="Century Gothic" panose="020B0502020202020204" pitchFamily="34" charset="0"/>
              </a:rPr>
              <a:t>in a pair</a:t>
            </a:r>
          </a:p>
          <a:p>
            <a:pPr eaLnBrk="1" hangingPunct="1">
              <a:spcBef>
                <a:spcPct val="0"/>
              </a:spcBef>
              <a:buFontTx/>
              <a:buNone/>
            </a:pPr>
            <a:endParaRPr lang="en-GB" altLang="en-US" sz="1050">
              <a:latin typeface="Century Gothic" panose="020B0502020202020204" pitchFamily="34" charset="0"/>
            </a:endParaRPr>
          </a:p>
          <a:p>
            <a:pPr eaLnBrk="1" hangingPunct="1">
              <a:spcBef>
                <a:spcPct val="0"/>
              </a:spcBef>
              <a:buFontTx/>
              <a:buNone/>
            </a:pPr>
            <a:r>
              <a:rPr lang="en-GB" altLang="en-US" sz="1050">
                <a:latin typeface="Century Gothic" panose="020B0502020202020204" pitchFamily="34" charset="0"/>
              </a:rPr>
              <a:t>It is always </a:t>
            </a:r>
            <a:r>
              <a:rPr lang="en-GB" altLang="en-US" sz="1050" b="1">
                <a:latin typeface="Century Gothic" panose="020B0502020202020204" pitchFamily="34" charset="0"/>
              </a:rPr>
              <a:t>equal to one unit </a:t>
            </a:r>
            <a:r>
              <a:rPr lang="en-GB" altLang="en-US" sz="1050">
                <a:latin typeface="Century Gothic" panose="020B0502020202020204" pitchFamily="34" charset="0"/>
              </a:rPr>
              <a:t>of that currency</a:t>
            </a:r>
          </a:p>
        </p:txBody>
      </p:sp>
      <p:sp>
        <p:nvSpPr>
          <p:cNvPr id="14" name="TextBox 13"/>
          <p:cNvSpPr txBox="1">
            <a:spLocks noChangeArrowheads="1"/>
          </p:cNvSpPr>
          <p:nvPr/>
        </p:nvSpPr>
        <p:spPr bwMode="auto">
          <a:xfrm>
            <a:off x="6624638" y="2282428"/>
            <a:ext cx="1295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050" b="1">
                <a:solidFill>
                  <a:srgbClr val="B48900"/>
                </a:solidFill>
                <a:latin typeface="Century Gothic" panose="020B0502020202020204" pitchFamily="34" charset="0"/>
              </a:rPr>
              <a:t>Counter or Quote Currency</a:t>
            </a:r>
          </a:p>
          <a:p>
            <a:pPr eaLnBrk="1" hangingPunct="1">
              <a:spcBef>
                <a:spcPct val="0"/>
              </a:spcBef>
              <a:buFontTx/>
              <a:buNone/>
            </a:pPr>
            <a:endParaRPr lang="en-GB" altLang="en-US" sz="1050" b="1">
              <a:solidFill>
                <a:srgbClr val="B48900"/>
              </a:solidFill>
              <a:latin typeface="Century Gothic" panose="020B0502020202020204" pitchFamily="34" charset="0"/>
            </a:endParaRPr>
          </a:p>
          <a:p>
            <a:pPr eaLnBrk="1" hangingPunct="1">
              <a:spcBef>
                <a:spcPct val="0"/>
              </a:spcBef>
              <a:buFontTx/>
              <a:buNone/>
            </a:pPr>
            <a:r>
              <a:rPr lang="en-GB" altLang="en-US" sz="1050">
                <a:latin typeface="Century Gothic" panose="020B0502020202020204" pitchFamily="34" charset="0"/>
              </a:rPr>
              <a:t>The </a:t>
            </a:r>
            <a:r>
              <a:rPr lang="en-GB" altLang="en-US" sz="1050" b="1">
                <a:latin typeface="Century Gothic" panose="020B0502020202020204" pitchFamily="34" charset="0"/>
              </a:rPr>
              <a:t>second currency quoted </a:t>
            </a:r>
            <a:r>
              <a:rPr lang="en-GB" altLang="en-US" sz="1050">
                <a:latin typeface="Century Gothic" panose="020B0502020202020204" pitchFamily="34" charset="0"/>
              </a:rPr>
              <a:t>in a pair</a:t>
            </a:r>
          </a:p>
        </p:txBody>
      </p:sp>
      <p:sp>
        <p:nvSpPr>
          <p:cNvPr id="15" name="TextBox 14"/>
          <p:cNvSpPr txBox="1"/>
          <p:nvPr/>
        </p:nvSpPr>
        <p:spPr>
          <a:xfrm>
            <a:off x="3815955" y="2726531"/>
            <a:ext cx="1458515" cy="1107996"/>
          </a:xfrm>
          <a:prstGeom prst="rect">
            <a:avLst/>
          </a:prstGeom>
          <a:solidFill>
            <a:schemeClr val="bg1">
              <a:lumMod val="85000"/>
            </a:schemeClr>
          </a:solidFill>
        </p:spPr>
        <p:txBody>
          <a:bodyPr>
            <a:spAutoFit/>
          </a:bodyPr>
          <a:lstStyle/>
          <a:p>
            <a:pPr eaLnBrk="1" hangingPunct="1">
              <a:defRPr/>
            </a:pPr>
            <a:r>
              <a:rPr lang="en-GB" sz="3300" dirty="0">
                <a:solidFill>
                  <a:srgbClr val="00B050"/>
                </a:solidFill>
                <a:cs typeface="Arial" charset="0"/>
              </a:rPr>
              <a:t>1</a:t>
            </a:r>
            <a:r>
              <a:rPr lang="en-GB" sz="3300" dirty="0">
                <a:cs typeface="Arial" charset="0"/>
              </a:rPr>
              <a:t> : </a:t>
            </a:r>
            <a:r>
              <a:rPr lang="en-GB" sz="3300" dirty="0">
                <a:solidFill>
                  <a:srgbClr val="B48900"/>
                </a:solidFill>
                <a:cs typeface="Arial" charset="0"/>
              </a:rPr>
              <a:t>0.75</a:t>
            </a:r>
          </a:p>
        </p:txBody>
      </p:sp>
      <p:sp>
        <p:nvSpPr>
          <p:cNvPr id="17" name="TextBox 16"/>
          <p:cNvSpPr txBox="1"/>
          <p:nvPr/>
        </p:nvSpPr>
        <p:spPr>
          <a:xfrm>
            <a:off x="3437335" y="3267075"/>
            <a:ext cx="2160984" cy="646331"/>
          </a:xfrm>
          <a:prstGeom prst="rect">
            <a:avLst/>
          </a:prstGeom>
          <a:solidFill>
            <a:schemeClr val="bg1">
              <a:lumMod val="85000"/>
            </a:schemeClr>
          </a:solidFill>
        </p:spPr>
        <p:txBody>
          <a:bodyPr>
            <a:spAutoFit/>
          </a:bodyPr>
          <a:lstStyle/>
          <a:p>
            <a:pPr eaLnBrk="1" hangingPunct="1">
              <a:defRPr/>
            </a:pPr>
            <a:r>
              <a:rPr lang="en-GB" dirty="0">
                <a:cs typeface="Arial" charset="0"/>
              </a:rPr>
              <a:t>In this case </a:t>
            </a:r>
            <a:r>
              <a:rPr lang="en-GB" b="1" dirty="0">
                <a:solidFill>
                  <a:srgbClr val="00B050"/>
                </a:solidFill>
                <a:cs typeface="Arial" charset="0"/>
              </a:rPr>
              <a:t>$1</a:t>
            </a:r>
            <a:r>
              <a:rPr lang="en-GB" dirty="0">
                <a:cs typeface="Arial" charset="0"/>
              </a:rPr>
              <a:t> is worth </a:t>
            </a:r>
            <a:r>
              <a:rPr lang="en-GB" b="1" dirty="0">
                <a:solidFill>
                  <a:srgbClr val="B48900"/>
                </a:solidFill>
                <a:cs typeface="Arial" charset="0"/>
              </a:rPr>
              <a:t>£0.75</a:t>
            </a:r>
          </a:p>
        </p:txBody>
      </p:sp>
      <p:sp>
        <p:nvSpPr>
          <p:cNvPr id="18" name="Rectangle 17"/>
          <p:cNvSpPr>
            <a:spLocks noChangeArrowheads="1"/>
          </p:cNvSpPr>
          <p:nvPr/>
        </p:nvSpPr>
        <p:spPr bwMode="auto">
          <a:xfrm>
            <a:off x="1277542" y="4400550"/>
            <a:ext cx="513040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50" b="1">
                <a:solidFill>
                  <a:srgbClr val="008080"/>
                </a:solidFill>
                <a:latin typeface="Century Gothic" panose="020B0502020202020204" pitchFamily="34" charset="0"/>
              </a:rPr>
              <a:t>Most commonly quoted currency pairs: </a:t>
            </a:r>
          </a:p>
        </p:txBody>
      </p:sp>
      <p:grpSp>
        <p:nvGrpSpPr>
          <p:cNvPr id="2" name="Group 43"/>
          <p:cNvGrpSpPr>
            <a:grpSpLocks/>
          </p:cNvGrpSpPr>
          <p:nvPr/>
        </p:nvGrpSpPr>
        <p:grpSpPr bwMode="auto">
          <a:xfrm>
            <a:off x="1159689" y="4756549"/>
            <a:ext cx="1466688" cy="747792"/>
            <a:chOff x="-122247" y="5199583"/>
            <a:chExt cx="1956396" cy="995956"/>
          </a:xfrm>
        </p:grpSpPr>
        <p:pic>
          <p:nvPicPr>
            <p:cNvPr id="15406" name="Picture 2" descr="http://www.kmhkreations.net/wp-content/uploads/2011/09/dollar-sign.jpg"/>
            <p:cNvPicPr>
              <a:picLocks noChangeAspect="1" noChangeArrowheads="1"/>
            </p:cNvPicPr>
            <p:nvPr/>
          </p:nvPicPr>
          <p:blipFill>
            <a:blip r:embed="rId4" cstate="print">
              <a:extLst>
                <a:ext uri="{28A0092B-C50C-407E-A947-70E740481C1C}">
                  <a14:useLocalDpi xmlns:a14="http://schemas.microsoft.com/office/drawing/2010/main" val="0"/>
                </a:ext>
              </a:extLst>
            </a:blip>
            <a:srcRect l="16537" t="2016" r="17314" b="15329"/>
            <a:stretch>
              <a:fillRect/>
            </a:stretch>
          </p:blipFill>
          <p:spPr bwMode="auto">
            <a:xfrm>
              <a:off x="146143" y="5199583"/>
              <a:ext cx="393409" cy="57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7" name="Picture 6" descr="http://cdn.mysitemyway.com/etc-mysitemyway/icons/legacy-previews/icons-256/3d-transparent-glass-icons-business/075994-3d-transparent-glass-icon-business-currency-japanese-yen2-sc35.png"/>
            <p:cNvPicPr>
              <a:picLocks noChangeAspect="1" noChangeArrowheads="1"/>
            </p:cNvPicPr>
            <p:nvPr/>
          </p:nvPicPr>
          <p:blipFill>
            <a:blip r:embed="rId5" cstate="print">
              <a:extLst>
                <a:ext uri="{28A0092B-C50C-407E-A947-70E740481C1C}">
                  <a14:useLocalDpi xmlns:a14="http://schemas.microsoft.com/office/drawing/2010/main" val="0"/>
                </a:ext>
              </a:extLst>
            </a:blip>
            <a:srcRect l="20673" t="9576" r="17314" b="10689"/>
            <a:stretch>
              <a:fillRect/>
            </a:stretch>
          </p:blipFill>
          <p:spPr bwMode="auto">
            <a:xfrm>
              <a:off x="1187624" y="5220157"/>
              <a:ext cx="432048" cy="55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122247" y="5703640"/>
              <a:ext cx="896345" cy="491899"/>
            </a:xfrm>
            <a:prstGeom prst="rect">
              <a:avLst/>
            </a:prstGeom>
            <a:noFill/>
          </p:spPr>
          <p:txBody>
            <a:bodyPr wrap="none">
              <a:spAutoFit/>
            </a:bodyPr>
            <a:lstStyle/>
            <a:p>
              <a:pPr algn="ctr" eaLnBrk="1" hangingPunct="1">
                <a:defRPr/>
              </a:pPr>
              <a:r>
                <a:rPr lang="en-US"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rial" charset="0"/>
                </a:rPr>
                <a:t>USD</a:t>
              </a:r>
            </a:p>
          </p:txBody>
        </p:sp>
        <p:sp>
          <p:nvSpPr>
            <p:cNvPr id="22" name="Rectangle 21"/>
            <p:cNvSpPr/>
            <p:nvPr/>
          </p:nvSpPr>
          <p:spPr>
            <a:xfrm>
              <a:off x="1006227" y="5703640"/>
              <a:ext cx="827922" cy="491899"/>
            </a:xfrm>
            <a:prstGeom prst="rect">
              <a:avLst/>
            </a:prstGeom>
            <a:noFill/>
          </p:spPr>
          <p:txBody>
            <a:bodyPr wrap="none">
              <a:spAutoFit/>
            </a:bodyPr>
            <a:lstStyle/>
            <a:p>
              <a:pPr algn="ctr" eaLnBrk="1" hangingPunct="1">
                <a:defRPr/>
              </a:pPr>
              <a:r>
                <a:rPr lang="en-US" b="1" cap="all" dirty="0">
                  <a:ln w="9000" cmpd="sng">
                    <a:solidFill>
                      <a:schemeClr val="accent4">
                        <a:shade val="50000"/>
                        <a:satMod val="120000"/>
                      </a:schemeClr>
                    </a:solidFill>
                    <a:prstDash val="solid"/>
                  </a:ln>
                  <a:solidFill>
                    <a:schemeClr val="bg1">
                      <a:lumMod val="50000"/>
                    </a:schemeClr>
                  </a:solidFill>
                  <a:effectLst>
                    <a:reflection blurRad="12700" stA="28000" endPos="45000" dist="1000" dir="5400000" sy="-100000" algn="bl" rotWithShape="0"/>
                  </a:effectLst>
                  <a:cs typeface="Arial" charset="0"/>
                </a:rPr>
                <a:t>JPY</a:t>
              </a:r>
            </a:p>
          </p:txBody>
        </p:sp>
        <p:sp>
          <p:nvSpPr>
            <p:cNvPr id="23" name="Right Arrow 22"/>
            <p:cNvSpPr/>
            <p:nvPr/>
          </p:nvSpPr>
          <p:spPr>
            <a:xfrm>
              <a:off x="611457" y="5343886"/>
              <a:ext cx="576502" cy="215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ight Arrow 23"/>
            <p:cNvSpPr/>
            <p:nvPr/>
          </p:nvSpPr>
          <p:spPr>
            <a:xfrm rot="10800000">
              <a:off x="611457" y="5559548"/>
              <a:ext cx="563797" cy="215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3" name="Group 42"/>
          <p:cNvGrpSpPr>
            <a:grpSpLocks/>
          </p:cNvGrpSpPr>
          <p:nvPr/>
        </p:nvGrpSpPr>
        <p:grpSpPr bwMode="auto">
          <a:xfrm>
            <a:off x="2557483" y="4725592"/>
            <a:ext cx="1370313" cy="779147"/>
            <a:chOff x="1822062" y="5157192"/>
            <a:chExt cx="1827466" cy="1038914"/>
          </a:xfrm>
        </p:grpSpPr>
        <p:pic>
          <p:nvPicPr>
            <p:cNvPr id="15400" name="Picture 8" descr="http://www.annalotan-usa.com/uploadimages/euro_symbo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712" y="5157192"/>
              <a:ext cx="45005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1" name="Picture 2" descr="http://www.kmhkreations.net/wp-content/uploads/2011/09/dollar-sign.jpg"/>
            <p:cNvPicPr>
              <a:picLocks noChangeAspect="1" noChangeArrowheads="1"/>
            </p:cNvPicPr>
            <p:nvPr/>
          </p:nvPicPr>
          <p:blipFill>
            <a:blip r:embed="rId7" cstate="print">
              <a:extLst>
                <a:ext uri="{28A0092B-C50C-407E-A947-70E740481C1C}">
                  <a14:useLocalDpi xmlns:a14="http://schemas.microsoft.com/office/drawing/2010/main" val="0"/>
                </a:ext>
              </a:extLst>
            </a:blip>
            <a:srcRect l="16537" t="2016" r="17314" b="15329"/>
            <a:stretch>
              <a:fillRect/>
            </a:stretch>
          </p:blipFill>
          <p:spPr bwMode="auto">
            <a:xfrm>
              <a:off x="2983027" y="5165597"/>
              <a:ext cx="436845" cy="63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2753368" y="5703639"/>
              <a:ext cx="896160" cy="492467"/>
            </a:xfrm>
            <a:prstGeom prst="rect">
              <a:avLst/>
            </a:prstGeom>
            <a:noFill/>
          </p:spPr>
          <p:txBody>
            <a:bodyPr wrap="none">
              <a:spAutoFit/>
            </a:bodyPr>
            <a:lstStyle/>
            <a:p>
              <a:pPr algn="ctr" eaLnBrk="1" hangingPunct="1">
                <a:defRPr/>
              </a:pPr>
              <a:r>
                <a:rPr lang="en-US"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rial" charset="0"/>
                </a:rPr>
                <a:t>USD</a:t>
              </a:r>
            </a:p>
          </p:txBody>
        </p:sp>
        <p:sp>
          <p:nvSpPr>
            <p:cNvPr id="28" name="Rectangle 27"/>
            <p:cNvSpPr/>
            <p:nvPr/>
          </p:nvSpPr>
          <p:spPr>
            <a:xfrm>
              <a:off x="1822062" y="5703639"/>
              <a:ext cx="896161" cy="492467"/>
            </a:xfrm>
            <a:prstGeom prst="rect">
              <a:avLst/>
            </a:prstGeom>
            <a:noFill/>
          </p:spPr>
          <p:txBody>
            <a:bodyPr wrap="none">
              <a:spAutoFit/>
            </a:bodyPr>
            <a:lstStyle/>
            <a:p>
              <a:pPr algn="ctr" eaLnBrk="1" hangingPunct="1">
                <a:defRPr/>
              </a:pPr>
              <a:r>
                <a:rPr lang="en-US" b="1" cap="all" dirty="0" err="1">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cs typeface="Arial" charset="0"/>
                </a:rPr>
                <a:t>Eur</a:t>
              </a:r>
              <a:endParaRPr lang="en-US"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cs typeface="Arial" charset="0"/>
              </a:endParaRPr>
            </a:p>
          </p:txBody>
        </p:sp>
        <p:sp>
          <p:nvSpPr>
            <p:cNvPr id="29" name="Right Arrow 28"/>
            <p:cNvSpPr/>
            <p:nvPr/>
          </p:nvSpPr>
          <p:spPr>
            <a:xfrm>
              <a:off x="2411122" y="5301661"/>
              <a:ext cx="576382" cy="215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 name="Right Arrow 29"/>
            <p:cNvSpPr/>
            <p:nvPr/>
          </p:nvSpPr>
          <p:spPr>
            <a:xfrm rot="10800000">
              <a:off x="2411122" y="5517572"/>
              <a:ext cx="565268" cy="215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4" name="Group 44"/>
          <p:cNvGrpSpPr>
            <a:grpSpLocks/>
          </p:cNvGrpSpPr>
          <p:nvPr/>
        </p:nvGrpSpPr>
        <p:grpSpPr bwMode="auto">
          <a:xfrm>
            <a:off x="3860010" y="4725592"/>
            <a:ext cx="1421287" cy="779147"/>
            <a:chOff x="3910172" y="5157192"/>
            <a:chExt cx="1895963" cy="1038914"/>
          </a:xfrm>
        </p:grpSpPr>
        <p:pic>
          <p:nvPicPr>
            <p:cNvPr id="15394" name="Picture 10" descr="http://cache4.asset-cache.net/xt/117532800.jpg?v=1&amp;g=fs1%7C0%7CSKP63%7C32%7C800&amp;s=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8064" y="5157192"/>
              <a:ext cx="504056" cy="7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Picture 2" descr="http://www.kmhkreations.net/wp-content/uploads/2011/09/dollar-sign.jpg"/>
            <p:cNvPicPr>
              <a:picLocks noChangeAspect="1" noChangeArrowheads="1"/>
            </p:cNvPicPr>
            <p:nvPr/>
          </p:nvPicPr>
          <p:blipFill>
            <a:blip r:embed="rId7" cstate="print">
              <a:extLst>
                <a:ext uri="{28A0092B-C50C-407E-A947-70E740481C1C}">
                  <a14:useLocalDpi xmlns:a14="http://schemas.microsoft.com/office/drawing/2010/main" val="0"/>
                </a:ext>
              </a:extLst>
            </a:blip>
            <a:srcRect l="16537" t="2016" r="17314" b="15329"/>
            <a:stretch>
              <a:fillRect/>
            </a:stretch>
          </p:blipFill>
          <p:spPr bwMode="auto">
            <a:xfrm>
              <a:off x="4139952" y="5157192"/>
              <a:ext cx="436845" cy="63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3910172" y="5695234"/>
              <a:ext cx="896405" cy="492467"/>
            </a:xfrm>
            <a:prstGeom prst="rect">
              <a:avLst/>
            </a:prstGeom>
            <a:noFill/>
          </p:spPr>
          <p:txBody>
            <a:bodyPr wrap="none">
              <a:spAutoFit/>
            </a:bodyPr>
            <a:lstStyle/>
            <a:p>
              <a:pPr algn="ctr" eaLnBrk="1" hangingPunct="1">
                <a:defRPr/>
              </a:pPr>
              <a:r>
                <a:rPr lang="en-US"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rial" charset="0"/>
                </a:rPr>
                <a:t>USD</a:t>
              </a:r>
            </a:p>
          </p:txBody>
        </p:sp>
        <p:sp>
          <p:nvSpPr>
            <p:cNvPr id="34" name="Right Arrow 33"/>
            <p:cNvSpPr/>
            <p:nvPr/>
          </p:nvSpPr>
          <p:spPr>
            <a:xfrm>
              <a:off x="4572477" y="5301661"/>
              <a:ext cx="574952" cy="215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5" name="Right Arrow 34"/>
            <p:cNvSpPr/>
            <p:nvPr/>
          </p:nvSpPr>
          <p:spPr>
            <a:xfrm rot="10800000">
              <a:off x="4572477" y="5517572"/>
              <a:ext cx="563834" cy="215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6" name="Rectangle 35"/>
            <p:cNvSpPr/>
            <p:nvPr/>
          </p:nvSpPr>
          <p:spPr>
            <a:xfrm>
              <a:off x="4926838" y="5703639"/>
              <a:ext cx="879297" cy="492467"/>
            </a:xfrm>
            <a:prstGeom prst="rect">
              <a:avLst/>
            </a:prstGeom>
            <a:noFill/>
          </p:spPr>
          <p:txBody>
            <a:bodyPr wrap="none">
              <a:spAutoFit/>
            </a:bodyPr>
            <a:lstStyle/>
            <a:p>
              <a:pPr algn="ctr" eaLnBrk="1" hangingPunct="1">
                <a:defRPr/>
              </a:pPr>
              <a:r>
                <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Arial" charset="0"/>
                </a:rPr>
                <a:t>CHF</a:t>
              </a:r>
            </a:p>
          </p:txBody>
        </p:sp>
      </p:grpSp>
      <p:grpSp>
        <p:nvGrpSpPr>
          <p:cNvPr id="5" name="Group 51"/>
          <p:cNvGrpSpPr>
            <a:grpSpLocks/>
          </p:cNvGrpSpPr>
          <p:nvPr/>
        </p:nvGrpSpPr>
        <p:grpSpPr bwMode="auto">
          <a:xfrm>
            <a:off x="5203126" y="4750591"/>
            <a:ext cx="1431055" cy="753870"/>
            <a:chOff x="5337741" y="5191301"/>
            <a:chExt cx="1909124" cy="1004416"/>
          </a:xfrm>
        </p:grpSpPr>
        <p:pic>
          <p:nvPicPr>
            <p:cNvPr id="15388" name="Picture 4" descr="http://www.psdgraphics.com/wp-content/uploads/2009/09/gold-pound-symbol.jpg"/>
            <p:cNvPicPr>
              <a:picLocks noChangeAspect="1" noChangeArrowheads="1"/>
            </p:cNvPicPr>
            <p:nvPr/>
          </p:nvPicPr>
          <p:blipFill>
            <a:blip r:embed="rId9" cstate="print">
              <a:extLst>
                <a:ext uri="{28A0092B-C50C-407E-A947-70E740481C1C}">
                  <a14:useLocalDpi xmlns:a14="http://schemas.microsoft.com/office/drawing/2010/main" val="0"/>
                </a:ext>
              </a:extLst>
            </a:blip>
            <a:srcRect l="26025" t="4951" r="26880" b="5914"/>
            <a:stretch>
              <a:fillRect/>
            </a:stretch>
          </p:blipFill>
          <p:spPr bwMode="auto">
            <a:xfrm>
              <a:off x="5576895" y="5191301"/>
              <a:ext cx="432048" cy="61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5337741" y="5703639"/>
              <a:ext cx="913574" cy="492078"/>
            </a:xfrm>
            <a:prstGeom prst="rect">
              <a:avLst/>
            </a:prstGeom>
            <a:noFill/>
          </p:spPr>
          <p:txBody>
            <a:bodyPr wrap="none">
              <a:spAutoFit/>
            </a:bodyPr>
            <a:lstStyle/>
            <a:p>
              <a:pPr algn="ctr" eaLnBrk="1" hangingPunct="1">
                <a:defRPr/>
              </a:pPr>
              <a:r>
                <a:rPr lang="en-US"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rial" charset="0"/>
                </a:rPr>
                <a:t>GBP</a:t>
              </a:r>
            </a:p>
          </p:txBody>
        </p:sp>
        <p:pic>
          <p:nvPicPr>
            <p:cNvPr id="15390" name="Picture 2" descr="http://www.kmhkreations.net/wp-content/uploads/2011/09/dollar-sign.jpg"/>
            <p:cNvPicPr>
              <a:picLocks noChangeAspect="1" noChangeArrowheads="1"/>
            </p:cNvPicPr>
            <p:nvPr/>
          </p:nvPicPr>
          <p:blipFill>
            <a:blip r:embed="rId4" cstate="print">
              <a:extLst>
                <a:ext uri="{28A0092B-C50C-407E-A947-70E740481C1C}">
                  <a14:useLocalDpi xmlns:a14="http://schemas.microsoft.com/office/drawing/2010/main" val="0"/>
                </a:ext>
              </a:extLst>
            </a:blip>
            <a:srcRect l="16537" t="2016" r="17314" b="15329"/>
            <a:stretch>
              <a:fillRect/>
            </a:stretch>
          </p:blipFill>
          <p:spPr bwMode="auto">
            <a:xfrm>
              <a:off x="6618849" y="5199583"/>
              <a:ext cx="393409" cy="57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6350398" y="5703639"/>
              <a:ext cx="896467" cy="492078"/>
            </a:xfrm>
            <a:prstGeom prst="rect">
              <a:avLst/>
            </a:prstGeom>
            <a:noFill/>
          </p:spPr>
          <p:txBody>
            <a:bodyPr wrap="none">
              <a:spAutoFit/>
            </a:bodyPr>
            <a:lstStyle/>
            <a:p>
              <a:pPr algn="ctr" eaLnBrk="1" hangingPunct="1">
                <a:defRPr/>
              </a:pPr>
              <a:r>
                <a:rPr lang="en-US"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Arial" charset="0"/>
                </a:rPr>
                <a:t>USD</a:t>
              </a:r>
            </a:p>
          </p:txBody>
        </p:sp>
        <p:sp>
          <p:nvSpPr>
            <p:cNvPr id="41" name="Right Arrow 40"/>
            <p:cNvSpPr/>
            <p:nvPr/>
          </p:nvSpPr>
          <p:spPr>
            <a:xfrm>
              <a:off x="6009500" y="5373729"/>
              <a:ext cx="574992" cy="215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2" name="Right Arrow 41"/>
            <p:cNvSpPr/>
            <p:nvPr/>
          </p:nvSpPr>
          <p:spPr>
            <a:xfrm rot="10800000">
              <a:off x="6009500" y="5589469"/>
              <a:ext cx="563873" cy="215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6" name="Group 52"/>
          <p:cNvGrpSpPr>
            <a:grpSpLocks/>
          </p:cNvGrpSpPr>
          <p:nvPr/>
        </p:nvGrpSpPr>
        <p:grpSpPr bwMode="auto">
          <a:xfrm>
            <a:off x="6499789" y="4725594"/>
            <a:ext cx="1440159" cy="785218"/>
            <a:chOff x="7142887" y="5114801"/>
            <a:chExt cx="1919549" cy="1047362"/>
          </a:xfrm>
        </p:grpSpPr>
        <p:pic>
          <p:nvPicPr>
            <p:cNvPr id="15382" name="Picture 8" descr="http://www.annalotan-usa.com/uploadimages/euro_symbo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0289" y="5114801"/>
              <a:ext cx="45005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p:cNvSpPr/>
            <p:nvPr/>
          </p:nvSpPr>
          <p:spPr>
            <a:xfrm>
              <a:off x="7142887" y="5661248"/>
              <a:ext cx="895664" cy="492633"/>
            </a:xfrm>
            <a:prstGeom prst="rect">
              <a:avLst/>
            </a:prstGeom>
            <a:noFill/>
          </p:spPr>
          <p:txBody>
            <a:bodyPr wrap="none">
              <a:spAutoFit/>
            </a:bodyPr>
            <a:lstStyle/>
            <a:p>
              <a:pPr algn="ctr" eaLnBrk="1" hangingPunct="1">
                <a:defRPr/>
              </a:pPr>
              <a:r>
                <a:rPr lang="en-US" b="1" cap="all" dirty="0" err="1">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cs typeface="Arial" charset="0"/>
                </a:rPr>
                <a:t>Eur</a:t>
              </a:r>
              <a:endParaRPr lang="en-US"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cs typeface="Arial" charset="0"/>
              </a:endParaRPr>
            </a:p>
          </p:txBody>
        </p:sp>
        <p:pic>
          <p:nvPicPr>
            <p:cNvPr id="15384" name="Picture 4" descr="http://www.psdgraphics.com/wp-content/uploads/2009/09/gold-pound-symbol.jpg"/>
            <p:cNvPicPr>
              <a:picLocks noChangeAspect="1" noChangeArrowheads="1"/>
            </p:cNvPicPr>
            <p:nvPr/>
          </p:nvPicPr>
          <p:blipFill>
            <a:blip r:embed="rId10" cstate="print">
              <a:extLst>
                <a:ext uri="{28A0092B-C50C-407E-A947-70E740481C1C}">
                  <a14:useLocalDpi xmlns:a14="http://schemas.microsoft.com/office/drawing/2010/main" val="0"/>
                </a:ext>
              </a:extLst>
            </a:blip>
            <a:srcRect l="26025" t="4951" r="26880" b="5914"/>
            <a:stretch>
              <a:fillRect/>
            </a:stretch>
          </p:blipFill>
          <p:spPr bwMode="auto">
            <a:xfrm>
              <a:off x="8388424" y="5157192"/>
              <a:ext cx="432048" cy="61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p:nvPr/>
          </p:nvSpPr>
          <p:spPr>
            <a:xfrm>
              <a:off x="8149680" y="5669530"/>
              <a:ext cx="912756" cy="492633"/>
            </a:xfrm>
            <a:prstGeom prst="rect">
              <a:avLst/>
            </a:prstGeom>
            <a:noFill/>
          </p:spPr>
          <p:txBody>
            <a:bodyPr wrap="none">
              <a:spAutoFit/>
            </a:bodyPr>
            <a:lstStyle/>
            <a:p>
              <a:pPr algn="ctr" eaLnBrk="1" hangingPunct="1">
                <a:defRPr/>
              </a:pPr>
              <a:r>
                <a:rPr lang="en-US"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cs typeface="Arial" charset="0"/>
                </a:rPr>
                <a:t>GBP</a:t>
              </a:r>
            </a:p>
          </p:txBody>
        </p:sp>
        <p:sp>
          <p:nvSpPr>
            <p:cNvPr id="50" name="Right Arrow 49"/>
            <p:cNvSpPr/>
            <p:nvPr/>
          </p:nvSpPr>
          <p:spPr>
            <a:xfrm>
              <a:off x="7740947" y="5300610"/>
              <a:ext cx="576064" cy="215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1" name="Right Arrow 50"/>
            <p:cNvSpPr/>
            <p:nvPr/>
          </p:nvSpPr>
          <p:spPr>
            <a:xfrm rot="10800000">
              <a:off x="7740947" y="5516594"/>
              <a:ext cx="563369" cy="215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9156"/>
                                        </p:tgtEl>
                                        <p:attrNameLst>
                                          <p:attrName>style.visibility</p:attrName>
                                        </p:attrNameLst>
                                      </p:cBhvr>
                                      <p:to>
                                        <p:strVal val="visible"/>
                                      </p:to>
                                    </p:set>
                                    <p:animEffect transition="in" filter="fade">
                                      <p:cBhvr>
                                        <p:cTn id="15" dur="2000"/>
                                        <p:tgtEl>
                                          <p:spTgt spid="491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2000"/>
                                        <p:tgtEl>
                                          <p:spTgt spid="10">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fade">
                                      <p:cBhvr>
                                        <p:cTn id="43" dur="2000"/>
                                        <p:tgtEl>
                                          <p:spTgt spid="18">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20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000"/>
                                        <p:tgtEl>
                                          <p:spTgt spid="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2000"/>
                                        <p:tgtEl>
                                          <p:spTgt spid="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2000"/>
                                        <p:tgtEl>
                                          <p:spTgt spid="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build="allAtOnce"/>
      <p:bldP spid="13" grpId="0"/>
      <p:bldP spid="14" grpId="0"/>
      <p:bldP spid="15" grpId="0" animBg="1"/>
      <p:bldP spid="17" grpId="0" animBg="1"/>
      <p:bldP spid="18"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00548-C793-4343-99F1-0CA7EE75CB71}"/>
              </a:ext>
            </a:extLst>
          </p:cNvPr>
          <p:cNvSpPr>
            <a:spLocks noGrp="1"/>
          </p:cNvSpPr>
          <p:nvPr>
            <p:ph type="title"/>
          </p:nvPr>
        </p:nvSpPr>
        <p:spPr/>
        <p:txBody>
          <a:bodyPr/>
          <a:lstStyle/>
          <a:p>
            <a:r>
              <a:rPr lang="en-US" sz="2800" dirty="0"/>
              <a:t>How is an exchange rate expressed numerically?</a:t>
            </a:r>
          </a:p>
        </p:txBody>
      </p:sp>
      <p:sp>
        <p:nvSpPr>
          <p:cNvPr id="6" name="TextBox 5">
            <a:extLst>
              <a:ext uri="{FF2B5EF4-FFF2-40B4-BE49-F238E27FC236}">
                <a16:creationId xmlns:a16="http://schemas.microsoft.com/office/drawing/2014/main" xmlns="" id="{19D39E56-497A-4192-A1BD-AC25742DC94F}"/>
              </a:ext>
            </a:extLst>
          </p:cNvPr>
          <p:cNvSpPr txBox="1"/>
          <p:nvPr/>
        </p:nvSpPr>
        <p:spPr>
          <a:xfrm>
            <a:off x="457200" y="2139884"/>
            <a:ext cx="7832690" cy="1200329"/>
          </a:xfrm>
          <a:prstGeom prst="rect">
            <a:avLst/>
          </a:prstGeom>
          <a:noFill/>
        </p:spPr>
        <p:txBody>
          <a:bodyPr wrap="square" rtlCol="0">
            <a:spAutoFit/>
          </a:bodyPr>
          <a:lstStyle/>
          <a:p>
            <a:r>
              <a:rPr lang="en-US" b="1" dirty="0"/>
              <a:t>Dollar to Chinese Yuan</a:t>
            </a:r>
          </a:p>
          <a:p>
            <a:pPr marL="285750" lvl="0" indent="-285750">
              <a:buFont typeface="Arial" panose="020B0604020202020204" pitchFamily="34" charset="0"/>
              <a:buChar char="•"/>
            </a:pPr>
            <a:r>
              <a:rPr lang="en-US" dirty="0" smtClean="0"/>
              <a:t>1 dollar </a:t>
            </a:r>
            <a:r>
              <a:rPr lang="en-US" dirty="0"/>
              <a:t>costs 6.99 Chinese </a:t>
            </a:r>
            <a:r>
              <a:rPr lang="en-US" dirty="0" smtClean="0"/>
              <a:t>yuan</a:t>
            </a:r>
            <a:endParaRPr lang="en-US" dirty="0"/>
          </a:p>
          <a:p>
            <a:pPr marL="285750" lvl="0" indent="-285750">
              <a:buFont typeface="Arial" panose="020B0604020202020204" pitchFamily="34" charset="0"/>
              <a:buChar char="•"/>
            </a:pPr>
            <a:r>
              <a:rPr lang="en-US" dirty="0"/>
              <a:t>6.99 yuan per dollar</a:t>
            </a:r>
          </a:p>
          <a:p>
            <a:pPr marL="285750" lvl="0" indent="-285750">
              <a:buFont typeface="Arial" panose="020B0604020202020204" pitchFamily="34" charset="0"/>
              <a:buChar char="•"/>
            </a:pPr>
            <a:r>
              <a:rPr lang="en-US" dirty="0"/>
              <a:t>6.99 yuan buys 1 dollar</a:t>
            </a:r>
          </a:p>
        </p:txBody>
      </p:sp>
      <p:sp>
        <p:nvSpPr>
          <p:cNvPr id="7" name="TextBox 6">
            <a:extLst>
              <a:ext uri="{FF2B5EF4-FFF2-40B4-BE49-F238E27FC236}">
                <a16:creationId xmlns:a16="http://schemas.microsoft.com/office/drawing/2014/main" xmlns="" id="{E41C285E-E549-4E23-B51D-A022EBB2C5E6}"/>
              </a:ext>
            </a:extLst>
          </p:cNvPr>
          <p:cNvSpPr txBox="1"/>
          <p:nvPr/>
        </p:nvSpPr>
        <p:spPr>
          <a:xfrm>
            <a:off x="457200" y="3846136"/>
            <a:ext cx="3351229" cy="1477328"/>
          </a:xfrm>
          <a:prstGeom prst="rect">
            <a:avLst/>
          </a:prstGeom>
          <a:noFill/>
        </p:spPr>
        <p:txBody>
          <a:bodyPr wrap="square" rtlCol="0">
            <a:spAutoFit/>
          </a:bodyPr>
          <a:lstStyle/>
          <a:p>
            <a:r>
              <a:rPr lang="en-US" b="1" dirty="0"/>
              <a:t>Euro to Mexican </a:t>
            </a:r>
            <a:r>
              <a:rPr lang="en-US" b="1" dirty="0" smtClean="0"/>
              <a:t>Peso </a:t>
            </a:r>
            <a:endParaRPr lang="en-US" b="1" dirty="0"/>
          </a:p>
          <a:p>
            <a:pPr marL="285750" lvl="0" indent="-285750">
              <a:buFont typeface="Arial" panose="020B0604020202020204" pitchFamily="34" charset="0"/>
              <a:buChar char="•"/>
            </a:pPr>
            <a:r>
              <a:rPr lang="en-US" dirty="0" smtClean="0"/>
              <a:t>1 euro </a:t>
            </a:r>
            <a:r>
              <a:rPr lang="en-US" dirty="0"/>
              <a:t>costs 25.7 </a:t>
            </a:r>
            <a:r>
              <a:rPr lang="en-US" dirty="0" smtClean="0"/>
              <a:t>pesos</a:t>
            </a:r>
            <a:endParaRPr lang="en-US" dirty="0"/>
          </a:p>
          <a:p>
            <a:pPr marL="285750" lvl="0" indent="-285750">
              <a:buFont typeface="Arial" panose="020B0604020202020204" pitchFamily="34" charset="0"/>
              <a:buChar char="•"/>
            </a:pPr>
            <a:r>
              <a:rPr lang="en-US" dirty="0"/>
              <a:t>25.7 peso per </a:t>
            </a:r>
            <a:r>
              <a:rPr lang="en-US" dirty="0" smtClean="0"/>
              <a:t>euro</a:t>
            </a:r>
            <a:endParaRPr lang="en-US" dirty="0"/>
          </a:p>
          <a:p>
            <a:pPr marL="285750" lvl="0" indent="-285750">
              <a:buFont typeface="Arial" panose="020B0604020202020204" pitchFamily="34" charset="0"/>
              <a:buChar char="•"/>
            </a:pPr>
            <a:r>
              <a:rPr lang="en-US" dirty="0"/>
              <a:t>25.7 </a:t>
            </a:r>
            <a:r>
              <a:rPr lang="en-US" dirty="0" smtClean="0"/>
              <a:t>peso </a:t>
            </a:r>
            <a:r>
              <a:rPr lang="en-US" dirty="0"/>
              <a:t>buys one </a:t>
            </a:r>
            <a:r>
              <a:rPr lang="en-US" dirty="0" smtClean="0"/>
              <a:t>euro</a:t>
            </a:r>
            <a:endParaRPr lang="en-US" dirty="0"/>
          </a:p>
          <a:p>
            <a:endParaRPr lang="en-US" dirty="0"/>
          </a:p>
        </p:txBody>
      </p:sp>
      <p:sp>
        <p:nvSpPr>
          <p:cNvPr id="8" name="TextBox 7">
            <a:extLst>
              <a:ext uri="{FF2B5EF4-FFF2-40B4-BE49-F238E27FC236}">
                <a16:creationId xmlns:a16="http://schemas.microsoft.com/office/drawing/2014/main" xmlns="" id="{3E2934E7-C55F-47E2-8E5D-F8E13F3CB1A4}"/>
              </a:ext>
            </a:extLst>
          </p:cNvPr>
          <p:cNvSpPr txBox="1"/>
          <p:nvPr/>
        </p:nvSpPr>
        <p:spPr>
          <a:xfrm>
            <a:off x="457200" y="5182788"/>
            <a:ext cx="4534293" cy="1477328"/>
          </a:xfrm>
          <a:prstGeom prst="rect">
            <a:avLst/>
          </a:prstGeom>
          <a:noFill/>
        </p:spPr>
        <p:txBody>
          <a:bodyPr wrap="square" rtlCol="0">
            <a:spAutoFit/>
          </a:bodyPr>
          <a:lstStyle/>
          <a:p>
            <a:pPr lvl="0"/>
            <a:r>
              <a:rPr lang="en-US" b="1" dirty="0"/>
              <a:t>Dollar to the Japanese Yen</a:t>
            </a:r>
          </a:p>
          <a:p>
            <a:pPr marL="285750" lvl="0" indent="-285750">
              <a:buFont typeface="Arial" panose="020B0604020202020204" pitchFamily="34" charset="0"/>
              <a:buChar char="•"/>
            </a:pPr>
            <a:r>
              <a:rPr lang="en-US" dirty="0" smtClean="0"/>
              <a:t>1 dollar </a:t>
            </a:r>
            <a:r>
              <a:rPr lang="en-US" dirty="0"/>
              <a:t>costs 107.18 Japanese yen</a:t>
            </a:r>
          </a:p>
          <a:p>
            <a:pPr marL="285750" lvl="0" indent="-285750">
              <a:buFont typeface="Arial" panose="020B0604020202020204" pitchFamily="34" charset="0"/>
              <a:buChar char="•"/>
            </a:pPr>
            <a:r>
              <a:rPr lang="en-US" dirty="0"/>
              <a:t>107.18 yen per dollar</a:t>
            </a:r>
          </a:p>
          <a:p>
            <a:pPr marL="285750" lvl="0" indent="-285750">
              <a:buFont typeface="Arial" panose="020B0604020202020204" pitchFamily="34" charset="0"/>
              <a:buChar char="•"/>
            </a:pPr>
            <a:r>
              <a:rPr lang="en-US" dirty="0"/>
              <a:t>107.18 yen buys 1 dollar</a:t>
            </a:r>
          </a:p>
          <a:p>
            <a:pPr lvl="0"/>
            <a:endParaRPr lang="en-US" dirty="0"/>
          </a:p>
        </p:txBody>
      </p:sp>
    </p:spTree>
    <p:extLst>
      <p:ext uri="{BB962C8B-B14F-4D97-AF65-F5344CB8AC3E}">
        <p14:creationId xmlns:p14="http://schemas.microsoft.com/office/powerpoint/2010/main" val="208319531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99377-523B-44B5-AB90-923D6E65EDF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3982B59E-FD80-4B8A-956A-58421892AE71}"/>
              </a:ext>
            </a:extLst>
          </p:cNvPr>
          <p:cNvPicPr>
            <a:picLocks noGrp="1" noChangeAspect="1"/>
          </p:cNvPicPr>
          <p:nvPr>
            <p:ph idx="1"/>
          </p:nvPr>
        </p:nvPicPr>
        <p:blipFill>
          <a:blip r:embed="rId2"/>
          <a:stretch>
            <a:fillRect/>
          </a:stretch>
        </p:blipFill>
        <p:spPr>
          <a:xfrm>
            <a:off x="560277" y="1068553"/>
            <a:ext cx="7583142" cy="5218400"/>
          </a:xfrm>
          <a:prstGeom prst="rect">
            <a:avLst/>
          </a:prstGeom>
        </p:spPr>
      </p:pic>
    </p:spTree>
    <p:extLst>
      <p:ext uri="{BB962C8B-B14F-4D97-AF65-F5344CB8AC3E}">
        <p14:creationId xmlns:p14="http://schemas.microsoft.com/office/powerpoint/2010/main" val="376344836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85765-7127-4238-A8E1-AFB17086672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6E7B3184-FABE-4B51-B12E-0736D38B62DD}"/>
              </a:ext>
            </a:extLst>
          </p:cNvPr>
          <p:cNvPicPr>
            <a:picLocks noGrp="1" noChangeAspect="1"/>
          </p:cNvPicPr>
          <p:nvPr>
            <p:ph idx="1"/>
          </p:nvPr>
        </p:nvPicPr>
        <p:blipFill>
          <a:blip r:embed="rId2"/>
          <a:stretch>
            <a:fillRect/>
          </a:stretch>
        </p:blipFill>
        <p:spPr>
          <a:xfrm>
            <a:off x="-8153" y="859533"/>
            <a:ext cx="8916483" cy="5296792"/>
          </a:xfrm>
          <a:prstGeom prst="rect">
            <a:avLst/>
          </a:prstGeom>
        </p:spPr>
      </p:pic>
    </p:spTree>
    <p:extLst>
      <p:ext uri="{BB962C8B-B14F-4D97-AF65-F5344CB8AC3E}">
        <p14:creationId xmlns:p14="http://schemas.microsoft.com/office/powerpoint/2010/main" val="47651332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736AB4-F0AC-4C8B-995E-C8829BA2137F}"/>
              </a:ext>
            </a:extLst>
          </p:cNvPr>
          <p:cNvSpPr>
            <a:spLocks noGrp="1"/>
          </p:cNvSpPr>
          <p:nvPr>
            <p:ph type="title"/>
          </p:nvPr>
        </p:nvSpPr>
        <p:spPr/>
        <p:txBody>
          <a:bodyPr/>
          <a:lstStyle/>
          <a:p>
            <a:r>
              <a:rPr lang="en-US" sz="4400" dirty="0"/>
              <a:t>Exchange Rate Practice</a:t>
            </a:r>
          </a:p>
        </p:txBody>
      </p:sp>
      <p:sp>
        <p:nvSpPr>
          <p:cNvPr id="5" name="Content Placeholder 4">
            <a:extLst>
              <a:ext uri="{FF2B5EF4-FFF2-40B4-BE49-F238E27FC236}">
                <a16:creationId xmlns:a16="http://schemas.microsoft.com/office/drawing/2014/main" xmlns="" id="{30D14934-C13C-4E2A-9049-6539C7EDD5AA}"/>
              </a:ext>
            </a:extLst>
          </p:cNvPr>
          <p:cNvSpPr>
            <a:spLocks noGrp="1"/>
          </p:cNvSpPr>
          <p:nvPr>
            <p:ph idx="1"/>
          </p:nvPr>
        </p:nvSpPr>
        <p:spPr/>
        <p:txBody>
          <a:bodyPr/>
          <a:lstStyle/>
          <a:p>
            <a:r>
              <a:rPr lang="en-US" sz="2000" dirty="0"/>
              <a:t>The Price of </a:t>
            </a:r>
            <a:r>
              <a:rPr lang="en-US" sz="2000" dirty="0">
                <a:solidFill>
                  <a:srgbClr val="7A9900"/>
                </a:solidFill>
              </a:rPr>
              <a:t>South Korean </a:t>
            </a:r>
            <a:r>
              <a:rPr lang="en-US" sz="2000" dirty="0"/>
              <a:t>won </a:t>
            </a:r>
            <a:r>
              <a:rPr lang="en-US" sz="2000" dirty="0" smtClean="0"/>
              <a:t>(KRW</a:t>
            </a:r>
            <a:r>
              <a:rPr lang="en-US" sz="2000" dirty="0"/>
              <a:t>) in </a:t>
            </a:r>
            <a:r>
              <a:rPr lang="en-US" sz="2000" dirty="0">
                <a:solidFill>
                  <a:srgbClr val="7A9900"/>
                </a:solidFill>
              </a:rPr>
              <a:t>Indian </a:t>
            </a:r>
            <a:r>
              <a:rPr lang="en-US" sz="2000" dirty="0"/>
              <a:t>rupees (INR) changes</a:t>
            </a:r>
          </a:p>
          <a:p>
            <a:pPr marL="0" indent="0">
              <a:buNone/>
            </a:pPr>
            <a:r>
              <a:rPr lang="en-US" sz="2000" dirty="0"/>
              <a:t>From :     </a:t>
            </a:r>
            <a:r>
              <a:rPr lang="en-US" sz="2000" dirty="0" smtClean="0"/>
              <a:t>1 KRW </a:t>
            </a:r>
            <a:r>
              <a:rPr lang="en-US" sz="2000" dirty="0"/>
              <a:t>= .090 INR</a:t>
            </a:r>
          </a:p>
          <a:p>
            <a:pPr marL="0" indent="0">
              <a:buNone/>
            </a:pPr>
            <a:r>
              <a:rPr lang="en-US" sz="2000" dirty="0" smtClean="0"/>
              <a:t>To:           </a:t>
            </a:r>
            <a:r>
              <a:rPr lang="en-US" sz="2000" dirty="0"/>
              <a:t>1</a:t>
            </a:r>
            <a:r>
              <a:rPr lang="en-US" sz="2000" dirty="0" smtClean="0"/>
              <a:t> </a:t>
            </a:r>
            <a:r>
              <a:rPr lang="en-US" sz="2000" dirty="0"/>
              <a:t>KRW = .062 INR</a:t>
            </a:r>
          </a:p>
          <a:p>
            <a:pPr marL="0" indent="0">
              <a:buNone/>
            </a:pPr>
            <a:endParaRPr lang="en-US" sz="2000" dirty="0"/>
          </a:p>
          <a:p>
            <a:r>
              <a:rPr lang="en-US" sz="2000" dirty="0"/>
              <a:t>Which </a:t>
            </a:r>
            <a:r>
              <a:rPr lang="en-US" sz="2000" dirty="0" smtClean="0"/>
              <a:t>currency </a:t>
            </a:r>
            <a:r>
              <a:rPr lang="en-US" sz="2000" dirty="0"/>
              <a:t>has appreciated?</a:t>
            </a:r>
          </a:p>
          <a:p>
            <a:pPr marL="0" indent="0">
              <a:buNone/>
            </a:pPr>
            <a:endParaRPr lang="en-US" sz="2000" dirty="0"/>
          </a:p>
          <a:p>
            <a:r>
              <a:rPr lang="en-US" sz="2000" dirty="0"/>
              <a:t>Which currency has depreciated?</a:t>
            </a:r>
          </a:p>
          <a:p>
            <a:endParaRPr lang="en-US" dirty="0"/>
          </a:p>
        </p:txBody>
      </p:sp>
    </p:spTree>
    <p:extLst>
      <p:ext uri="{BB962C8B-B14F-4D97-AF65-F5344CB8AC3E}">
        <p14:creationId xmlns:p14="http://schemas.microsoft.com/office/powerpoint/2010/main" val="131729674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8759E-4EDB-4537-834E-53478ECC21CB}"/>
              </a:ext>
            </a:extLst>
          </p:cNvPr>
          <p:cNvSpPr>
            <a:spLocks noGrp="1"/>
          </p:cNvSpPr>
          <p:nvPr>
            <p:ph type="title"/>
          </p:nvPr>
        </p:nvSpPr>
        <p:spPr/>
        <p:txBody>
          <a:bodyPr/>
          <a:lstStyle/>
          <a:p>
            <a:r>
              <a:rPr lang="en-US" sz="4000" dirty="0"/>
              <a:t>Exchange Rate Practice</a:t>
            </a:r>
          </a:p>
        </p:txBody>
      </p:sp>
      <p:pic>
        <p:nvPicPr>
          <p:cNvPr id="4" name="Content Placeholder 3">
            <a:extLst>
              <a:ext uri="{FF2B5EF4-FFF2-40B4-BE49-F238E27FC236}">
                <a16:creationId xmlns:a16="http://schemas.microsoft.com/office/drawing/2014/main" xmlns="" id="{E095EF9E-B73A-488C-935B-FFDE228C9BC9}"/>
              </a:ext>
            </a:extLst>
          </p:cNvPr>
          <p:cNvPicPr>
            <a:picLocks noGrp="1" noChangeAspect="1"/>
          </p:cNvPicPr>
          <p:nvPr>
            <p:ph idx="1"/>
          </p:nvPr>
        </p:nvPicPr>
        <p:blipFill>
          <a:blip r:embed="rId2"/>
          <a:stretch>
            <a:fillRect/>
          </a:stretch>
        </p:blipFill>
        <p:spPr>
          <a:xfrm>
            <a:off x="988849" y="2378075"/>
            <a:ext cx="7166302" cy="3778250"/>
          </a:xfrm>
          <a:prstGeom prst="rect">
            <a:avLst/>
          </a:prstGeom>
        </p:spPr>
      </p:pic>
    </p:spTree>
    <p:extLst>
      <p:ext uri="{BB962C8B-B14F-4D97-AF65-F5344CB8AC3E}">
        <p14:creationId xmlns:p14="http://schemas.microsoft.com/office/powerpoint/2010/main" val="274460322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61686-7368-45CF-A641-1343A34311DD}"/>
              </a:ext>
            </a:extLst>
          </p:cNvPr>
          <p:cNvSpPr>
            <a:spLocks noGrp="1"/>
          </p:cNvSpPr>
          <p:nvPr>
            <p:ph type="title"/>
          </p:nvPr>
        </p:nvSpPr>
        <p:spPr/>
        <p:txBody>
          <a:bodyPr/>
          <a:lstStyle/>
          <a:p>
            <a:r>
              <a:rPr lang="en-US" sz="2800" dirty="0"/>
              <a:t>How will an exchange rate change affect prices?</a:t>
            </a:r>
          </a:p>
        </p:txBody>
      </p:sp>
      <p:pic>
        <p:nvPicPr>
          <p:cNvPr id="4" name="Content Placeholder 3">
            <a:extLst>
              <a:ext uri="{FF2B5EF4-FFF2-40B4-BE49-F238E27FC236}">
                <a16:creationId xmlns:a16="http://schemas.microsoft.com/office/drawing/2014/main" xmlns="" id="{7DAE4599-BF76-4FEB-A840-3D584D6C1222}"/>
              </a:ext>
            </a:extLst>
          </p:cNvPr>
          <p:cNvPicPr>
            <a:picLocks noGrp="1" noChangeAspect="1"/>
          </p:cNvPicPr>
          <p:nvPr>
            <p:ph idx="1"/>
          </p:nvPr>
        </p:nvPicPr>
        <p:blipFill>
          <a:blip r:embed="rId2"/>
          <a:stretch>
            <a:fillRect/>
          </a:stretch>
        </p:blipFill>
        <p:spPr>
          <a:xfrm>
            <a:off x="725864" y="1920334"/>
            <a:ext cx="7960935" cy="4518173"/>
          </a:xfrm>
          <a:prstGeom prst="rect">
            <a:avLst/>
          </a:prstGeom>
        </p:spPr>
      </p:pic>
    </p:spTree>
    <p:extLst>
      <p:ext uri="{BB962C8B-B14F-4D97-AF65-F5344CB8AC3E}">
        <p14:creationId xmlns:p14="http://schemas.microsoft.com/office/powerpoint/2010/main" val="215770015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0F8310-3E64-4523-BA86-F7AE371BEDF4}"/>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xmlns="" id="{B6B703AE-3A0A-4277-A804-B3B135AFCAF9}"/>
              </a:ext>
            </a:extLst>
          </p:cNvPr>
          <p:cNvPicPr>
            <a:picLocks noGrp="1" noChangeAspect="1"/>
          </p:cNvPicPr>
          <p:nvPr>
            <p:ph idx="1"/>
          </p:nvPr>
        </p:nvPicPr>
        <p:blipFill>
          <a:blip r:embed="rId2"/>
          <a:stretch>
            <a:fillRect/>
          </a:stretch>
        </p:blipFill>
        <p:spPr>
          <a:xfrm>
            <a:off x="1087625" y="1111811"/>
            <a:ext cx="6968750" cy="5208602"/>
          </a:xfrm>
          <a:prstGeom prst="rect">
            <a:avLst/>
          </a:prstGeom>
        </p:spPr>
      </p:pic>
    </p:spTree>
    <p:extLst>
      <p:ext uri="{BB962C8B-B14F-4D97-AF65-F5344CB8AC3E}">
        <p14:creationId xmlns:p14="http://schemas.microsoft.com/office/powerpoint/2010/main" val="362620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r>
              <a:rPr lang="en-US" sz="2500" dirty="0"/>
              <a:t>Balance of Payments –&gt; Deficit and Surplus</a:t>
            </a:r>
          </a:p>
          <a:p>
            <a:r>
              <a:rPr lang="en-US" sz="2500" dirty="0"/>
              <a:t>The establishment of the Foreign Exchange Market</a:t>
            </a:r>
          </a:p>
          <a:p>
            <a:r>
              <a:rPr lang="en-US" sz="2500" dirty="0"/>
              <a:t>What is the difference between a Fixed exchange rate and a Floating Exchange </a:t>
            </a:r>
            <a:r>
              <a:rPr lang="en-US" sz="2500" dirty="0" smtClean="0"/>
              <a:t>rate?</a:t>
            </a:r>
            <a:endParaRPr lang="en-US" sz="2500" dirty="0"/>
          </a:p>
          <a:p>
            <a:r>
              <a:rPr lang="en-US" sz="2500" dirty="0"/>
              <a:t>What causes the currency of a nation to appreciate or depreciate?</a:t>
            </a:r>
          </a:p>
          <a:p>
            <a:r>
              <a:rPr lang="en-US" sz="2500" dirty="0"/>
              <a:t>The benefits of a depreciate currency vs appreciated currency</a:t>
            </a:r>
          </a:p>
          <a:p>
            <a:pPr marL="0" indent="0">
              <a:buNone/>
            </a:pPr>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23962" y="944167"/>
            <a:ext cx="5130404" cy="367903"/>
          </a:xfrm>
        </p:spPr>
        <p:txBody>
          <a:bodyPr/>
          <a:lstStyle/>
          <a:p>
            <a:pPr>
              <a:tabLst>
                <a:tab pos="1214438" algn="l"/>
              </a:tabLst>
            </a:pPr>
            <a:r>
              <a:rPr lang="en-GB" altLang="en-US" sz="2100" dirty="0"/>
              <a:t>Floating Exchange Rates</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194" y="1528762"/>
            <a:ext cx="394335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5" y="3774283"/>
            <a:ext cx="3888581" cy="219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1"/>
          <p:cNvSpPr>
            <a:spLocks noChangeArrowheads="1"/>
          </p:cNvSpPr>
          <p:nvPr/>
        </p:nvSpPr>
        <p:spPr bwMode="auto">
          <a:xfrm>
            <a:off x="5057775" y="1754982"/>
            <a:ext cx="2943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Century Gothic" panose="020B0502020202020204" pitchFamily="34" charset="0"/>
              </a:rPr>
              <a:t>Changes in market demand and market supply of a currency cause a change in value. </a:t>
            </a:r>
          </a:p>
        </p:txBody>
      </p:sp>
      <p:sp>
        <p:nvSpPr>
          <p:cNvPr id="6150" name="Rectangle 12"/>
          <p:cNvSpPr>
            <a:spLocks noChangeArrowheads="1"/>
          </p:cNvSpPr>
          <p:nvPr/>
        </p:nvSpPr>
        <p:spPr bwMode="auto">
          <a:xfrm>
            <a:off x="5057775" y="2457450"/>
            <a:ext cx="2943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Century Gothic" panose="020B0502020202020204" pitchFamily="34" charset="0"/>
              </a:rPr>
              <a:t>A </a:t>
            </a:r>
            <a:r>
              <a:rPr lang="en-GB" altLang="en-US" sz="1200" b="1">
                <a:solidFill>
                  <a:srgbClr val="00B050"/>
                </a:solidFill>
                <a:latin typeface="Century Gothic" panose="020B0502020202020204" pitchFamily="34" charset="0"/>
              </a:rPr>
              <a:t>rise in the demand </a:t>
            </a:r>
            <a:r>
              <a:rPr lang="en-GB" altLang="en-US" sz="1200">
                <a:latin typeface="Century Gothic" panose="020B0502020202020204" pitchFamily="34" charset="0"/>
              </a:rPr>
              <a:t>for sterling (perhaps caused by a rise in exports or an increase in the speculative demand for sterling) </a:t>
            </a:r>
            <a:r>
              <a:rPr lang="en-GB" altLang="en-US" sz="1200" b="1">
                <a:solidFill>
                  <a:srgbClr val="00B050"/>
                </a:solidFill>
                <a:latin typeface="Century Gothic" panose="020B0502020202020204" pitchFamily="34" charset="0"/>
              </a:rPr>
              <a:t>leads to an appreciation in the value </a:t>
            </a:r>
            <a:r>
              <a:rPr lang="en-GB" altLang="en-US" sz="1200">
                <a:latin typeface="Century Gothic" panose="020B0502020202020204" pitchFamily="34" charset="0"/>
              </a:rPr>
              <a:t>of the pound.</a:t>
            </a:r>
          </a:p>
        </p:txBody>
      </p:sp>
      <p:sp>
        <p:nvSpPr>
          <p:cNvPr id="6151" name="Rectangle 13"/>
          <p:cNvSpPr>
            <a:spLocks noChangeArrowheads="1"/>
          </p:cNvSpPr>
          <p:nvPr/>
        </p:nvSpPr>
        <p:spPr bwMode="auto">
          <a:xfrm>
            <a:off x="5057775" y="4185049"/>
            <a:ext cx="2943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Century Gothic" panose="020B0502020202020204" pitchFamily="34" charset="0"/>
              </a:rPr>
              <a:t>Changes in currency supply also have an effect. In the diagram above there is </a:t>
            </a:r>
            <a:r>
              <a:rPr lang="en-GB" altLang="en-US" sz="1200" b="1">
                <a:solidFill>
                  <a:srgbClr val="00B050"/>
                </a:solidFill>
                <a:latin typeface="Century Gothic" panose="020B0502020202020204" pitchFamily="34" charset="0"/>
              </a:rPr>
              <a:t>an increase in currency supply</a:t>
            </a:r>
            <a:r>
              <a:rPr lang="en-GB" altLang="en-US" sz="1200">
                <a:latin typeface="Century Gothic" panose="020B0502020202020204" pitchFamily="34" charset="0"/>
              </a:rPr>
              <a:t> (S1-S2) which puts </a:t>
            </a:r>
            <a:r>
              <a:rPr lang="en-GB" altLang="en-US" sz="1200" b="1">
                <a:solidFill>
                  <a:srgbClr val="C00000"/>
                </a:solidFill>
                <a:latin typeface="Century Gothic" panose="020B0502020202020204" pitchFamily="34" charset="0"/>
              </a:rPr>
              <a:t>downward pressure on the market value</a:t>
            </a:r>
            <a:r>
              <a:rPr lang="en-GB" altLang="en-US" sz="1200">
                <a:latin typeface="Century Gothic" panose="020B0502020202020204" pitchFamily="34" charset="0"/>
              </a:rPr>
              <a:t> of the exchange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9">
                                            <p:txEl>
                                              <p:pRg st="0" end="0"/>
                                            </p:txEl>
                                          </p:spTgt>
                                        </p:tgtEl>
                                        <p:attrNameLst>
                                          <p:attrName>style.visibility</p:attrName>
                                        </p:attrNameLst>
                                      </p:cBhvr>
                                      <p:to>
                                        <p:strVal val="visible"/>
                                      </p:to>
                                    </p:set>
                                    <p:animEffect transition="in" filter="fade">
                                      <p:cBhvr>
                                        <p:cTn id="12" dur="2000"/>
                                        <p:tgtEl>
                                          <p:spTgt spid="614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50">
                                            <p:txEl>
                                              <p:pRg st="0" end="0"/>
                                            </p:txEl>
                                          </p:spTgt>
                                        </p:tgtEl>
                                        <p:attrNameLst>
                                          <p:attrName>style.visibility</p:attrName>
                                        </p:attrNameLst>
                                      </p:cBhvr>
                                      <p:to>
                                        <p:strVal val="visible"/>
                                      </p:to>
                                    </p:set>
                                    <p:animEffect transition="in" filter="fade">
                                      <p:cBhvr>
                                        <p:cTn id="17" dur="2000"/>
                                        <p:tgtEl>
                                          <p:spTgt spid="615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2000"/>
                                        <p:tgtEl>
                                          <p:spTgt spid="61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51">
                                            <p:txEl>
                                              <p:pRg st="0" end="0"/>
                                            </p:txEl>
                                          </p:spTgt>
                                        </p:tgtEl>
                                        <p:attrNameLst>
                                          <p:attrName>style.visibility</p:attrName>
                                        </p:attrNameLst>
                                      </p:cBhvr>
                                      <p:to>
                                        <p:strVal val="visible"/>
                                      </p:to>
                                    </p:set>
                                    <p:animEffect transition="in" filter="fade">
                                      <p:cBhvr>
                                        <p:cTn id="27" dur="2000"/>
                                        <p:tgtEl>
                                          <p:spTgt spid="61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allAtOnce"/>
      <p:bldP spid="6150" grpId="0" build="allAtOnce"/>
      <p:bldP spid="6151"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782E23-4C00-4514-92D9-08B390BFE38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034ECB6D-B47A-4177-85C2-29A782291B54}"/>
              </a:ext>
            </a:extLst>
          </p:cNvPr>
          <p:cNvPicPr>
            <a:picLocks noGrp="1" noChangeAspect="1"/>
          </p:cNvPicPr>
          <p:nvPr>
            <p:ph idx="1"/>
          </p:nvPr>
        </p:nvPicPr>
        <p:blipFill>
          <a:blip r:embed="rId2"/>
          <a:stretch>
            <a:fillRect/>
          </a:stretch>
        </p:blipFill>
        <p:spPr>
          <a:xfrm>
            <a:off x="281068" y="959192"/>
            <a:ext cx="8405732" cy="5197133"/>
          </a:xfrm>
          <a:prstGeom prst="rect">
            <a:avLst/>
          </a:prstGeom>
        </p:spPr>
      </p:pic>
    </p:spTree>
    <p:extLst>
      <p:ext uri="{BB962C8B-B14F-4D97-AF65-F5344CB8AC3E}">
        <p14:creationId xmlns:p14="http://schemas.microsoft.com/office/powerpoint/2010/main" val="621668134"/>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A914BE-932F-40D8-9389-B62D2B7C8F9C}"/>
              </a:ext>
            </a:extLst>
          </p:cNvPr>
          <p:cNvPicPr>
            <a:picLocks noChangeAspect="1"/>
          </p:cNvPicPr>
          <p:nvPr/>
        </p:nvPicPr>
        <p:blipFill>
          <a:blip r:embed="rId2"/>
          <a:stretch>
            <a:fillRect/>
          </a:stretch>
        </p:blipFill>
        <p:spPr>
          <a:xfrm>
            <a:off x="535460" y="947737"/>
            <a:ext cx="7632228" cy="4962525"/>
          </a:xfrm>
          <a:prstGeom prst="rect">
            <a:avLst/>
          </a:prstGeom>
        </p:spPr>
      </p:pic>
      <p:sp>
        <p:nvSpPr>
          <p:cNvPr id="3" name="Content Placeholder 2">
            <a:extLst>
              <a:ext uri="{FF2B5EF4-FFF2-40B4-BE49-F238E27FC236}">
                <a16:creationId xmlns:a16="http://schemas.microsoft.com/office/drawing/2014/main" xmlns="" id="{9B1133D7-C5C5-42F7-A0E0-E7F7FF42324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6847163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377C62-2E70-4704-84D6-ABA2907B013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2ECB112A-D991-4FE9-8692-DDD7DD113E7C}"/>
              </a:ext>
            </a:extLst>
          </p:cNvPr>
          <p:cNvPicPr>
            <a:picLocks noGrp="1" noChangeAspect="1"/>
          </p:cNvPicPr>
          <p:nvPr>
            <p:ph idx="1"/>
          </p:nvPr>
        </p:nvPicPr>
        <p:blipFill>
          <a:blip r:embed="rId2"/>
          <a:stretch>
            <a:fillRect/>
          </a:stretch>
        </p:blipFill>
        <p:spPr>
          <a:xfrm>
            <a:off x="123812" y="914400"/>
            <a:ext cx="8921333" cy="5241925"/>
          </a:xfrm>
          <a:prstGeom prst="rect">
            <a:avLst/>
          </a:prstGeom>
        </p:spPr>
      </p:pic>
    </p:spTree>
    <p:extLst>
      <p:ext uri="{BB962C8B-B14F-4D97-AF65-F5344CB8AC3E}">
        <p14:creationId xmlns:p14="http://schemas.microsoft.com/office/powerpoint/2010/main" val="355180724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BD89C-A483-40DE-88DE-72109D380F79}"/>
              </a:ext>
            </a:extLst>
          </p:cNvPr>
          <p:cNvSpPr>
            <a:spLocks noGrp="1"/>
          </p:cNvSpPr>
          <p:nvPr>
            <p:ph type="title"/>
          </p:nvPr>
        </p:nvSpPr>
        <p:spPr/>
        <p:txBody>
          <a:bodyPr/>
          <a:lstStyle/>
          <a:p>
            <a:r>
              <a:rPr lang="en-US" sz="4400" dirty="0"/>
              <a:t>Italians buy US Smart Phones</a:t>
            </a:r>
          </a:p>
        </p:txBody>
      </p:sp>
      <p:pic>
        <p:nvPicPr>
          <p:cNvPr id="4" name="Content Placeholder 3">
            <a:extLst>
              <a:ext uri="{FF2B5EF4-FFF2-40B4-BE49-F238E27FC236}">
                <a16:creationId xmlns:a16="http://schemas.microsoft.com/office/drawing/2014/main" xmlns="" id="{87DC21AF-A4DA-4ABB-A33A-86A832F4B3E4}"/>
              </a:ext>
            </a:extLst>
          </p:cNvPr>
          <p:cNvPicPr>
            <a:picLocks noGrp="1" noChangeAspect="1"/>
          </p:cNvPicPr>
          <p:nvPr>
            <p:ph idx="1"/>
          </p:nvPr>
        </p:nvPicPr>
        <p:blipFill>
          <a:blip r:embed="rId2"/>
          <a:stretch>
            <a:fillRect/>
          </a:stretch>
        </p:blipFill>
        <p:spPr>
          <a:xfrm>
            <a:off x="1090612" y="2057400"/>
            <a:ext cx="6962775" cy="3619500"/>
          </a:xfrm>
          <a:prstGeom prst="rect">
            <a:avLst/>
          </a:prstGeom>
        </p:spPr>
      </p:pic>
    </p:spTree>
    <p:extLst>
      <p:ext uri="{BB962C8B-B14F-4D97-AF65-F5344CB8AC3E}">
        <p14:creationId xmlns:p14="http://schemas.microsoft.com/office/powerpoint/2010/main" val="298209810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033A4-11F4-41D2-A9D8-D351CDB0937F}"/>
              </a:ext>
            </a:extLst>
          </p:cNvPr>
          <p:cNvSpPr>
            <a:spLocks noGrp="1"/>
          </p:cNvSpPr>
          <p:nvPr>
            <p:ph type="title"/>
          </p:nvPr>
        </p:nvSpPr>
        <p:spPr/>
        <p:txBody>
          <a:bodyPr/>
          <a:lstStyle/>
          <a:p>
            <a:r>
              <a:rPr lang="en-US" sz="4400" dirty="0"/>
              <a:t>US purchases French cheese</a:t>
            </a:r>
          </a:p>
        </p:txBody>
      </p:sp>
      <p:pic>
        <p:nvPicPr>
          <p:cNvPr id="4" name="Content Placeholder 3">
            <a:extLst>
              <a:ext uri="{FF2B5EF4-FFF2-40B4-BE49-F238E27FC236}">
                <a16:creationId xmlns:a16="http://schemas.microsoft.com/office/drawing/2014/main" xmlns="" id="{D961E858-CA40-401B-ADF9-A5C3175EBE70}"/>
              </a:ext>
            </a:extLst>
          </p:cNvPr>
          <p:cNvPicPr>
            <a:picLocks noGrp="1" noChangeAspect="1"/>
          </p:cNvPicPr>
          <p:nvPr>
            <p:ph idx="1"/>
          </p:nvPr>
        </p:nvPicPr>
        <p:blipFill>
          <a:blip r:embed="rId2"/>
          <a:stretch>
            <a:fillRect/>
          </a:stretch>
        </p:blipFill>
        <p:spPr>
          <a:xfrm>
            <a:off x="861660" y="1932495"/>
            <a:ext cx="7311379" cy="4336330"/>
          </a:xfrm>
          <a:prstGeom prst="rect">
            <a:avLst/>
          </a:prstGeom>
        </p:spPr>
      </p:pic>
    </p:spTree>
    <p:extLst>
      <p:ext uri="{BB962C8B-B14F-4D97-AF65-F5344CB8AC3E}">
        <p14:creationId xmlns:p14="http://schemas.microsoft.com/office/powerpoint/2010/main" val="173773183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B857B8-6971-4515-B8D9-978B8203DAFE}"/>
              </a:ext>
            </a:extLst>
          </p:cNvPr>
          <p:cNvSpPr>
            <a:spLocks noGrp="1"/>
          </p:cNvSpPr>
          <p:nvPr>
            <p:ph type="title"/>
          </p:nvPr>
        </p:nvSpPr>
        <p:spPr/>
        <p:txBody>
          <a:bodyPr/>
          <a:lstStyle/>
          <a:p>
            <a:pPr>
              <a:lnSpc>
                <a:spcPct val="100000"/>
              </a:lnSpc>
            </a:pPr>
            <a:r>
              <a:rPr lang="en-US" sz="2000" dirty="0"/>
              <a:t>What will happen to the value of the dollar and the value of the Euro when more Americans want to </a:t>
            </a:r>
            <a:r>
              <a:rPr lang="en-US" sz="2000" dirty="0">
                <a:solidFill>
                  <a:srgbClr val="7A9900"/>
                </a:solidFill>
              </a:rPr>
              <a:t>vacation</a:t>
            </a:r>
            <a:r>
              <a:rPr lang="en-US" sz="2000" dirty="0"/>
              <a:t> to Europe?</a:t>
            </a:r>
          </a:p>
        </p:txBody>
      </p:sp>
      <p:pic>
        <p:nvPicPr>
          <p:cNvPr id="4" name="Content Placeholder 3">
            <a:extLst>
              <a:ext uri="{FF2B5EF4-FFF2-40B4-BE49-F238E27FC236}">
                <a16:creationId xmlns:a16="http://schemas.microsoft.com/office/drawing/2014/main" xmlns="" id="{7C7373EF-BE7B-4791-A96C-4F2CE5E395A6}"/>
              </a:ext>
            </a:extLst>
          </p:cNvPr>
          <p:cNvPicPr>
            <a:picLocks noGrp="1" noChangeAspect="1"/>
          </p:cNvPicPr>
          <p:nvPr>
            <p:ph idx="1"/>
          </p:nvPr>
        </p:nvPicPr>
        <p:blipFill>
          <a:blip r:embed="rId2"/>
          <a:stretch>
            <a:fillRect/>
          </a:stretch>
        </p:blipFill>
        <p:spPr>
          <a:xfrm>
            <a:off x="0" y="2298356"/>
            <a:ext cx="4135395" cy="3123883"/>
          </a:xfrm>
          <a:prstGeom prst="rect">
            <a:avLst/>
          </a:prstGeom>
        </p:spPr>
      </p:pic>
      <p:pic>
        <p:nvPicPr>
          <p:cNvPr id="6" name="Picture 5">
            <a:extLst>
              <a:ext uri="{FF2B5EF4-FFF2-40B4-BE49-F238E27FC236}">
                <a16:creationId xmlns:a16="http://schemas.microsoft.com/office/drawing/2014/main" xmlns="" id="{6A04A6D8-9C9D-4100-B1E2-1FBE114F51B7}"/>
              </a:ext>
            </a:extLst>
          </p:cNvPr>
          <p:cNvPicPr>
            <a:picLocks noChangeAspect="1"/>
          </p:cNvPicPr>
          <p:nvPr/>
        </p:nvPicPr>
        <p:blipFill>
          <a:blip r:embed="rId3"/>
          <a:stretch>
            <a:fillRect/>
          </a:stretch>
        </p:blipFill>
        <p:spPr>
          <a:xfrm>
            <a:off x="4207104" y="3830595"/>
            <a:ext cx="4936896" cy="2809616"/>
          </a:xfrm>
          <a:prstGeom prst="rect">
            <a:avLst/>
          </a:prstGeom>
        </p:spPr>
      </p:pic>
    </p:spTree>
    <p:extLst>
      <p:ext uri="{BB962C8B-B14F-4D97-AF65-F5344CB8AC3E}">
        <p14:creationId xmlns:p14="http://schemas.microsoft.com/office/powerpoint/2010/main" val="79168181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E88E5-3984-4687-8AE1-E327BA353494}"/>
              </a:ext>
            </a:extLst>
          </p:cNvPr>
          <p:cNvSpPr>
            <a:spLocks noGrp="1"/>
          </p:cNvSpPr>
          <p:nvPr>
            <p:ph type="title"/>
          </p:nvPr>
        </p:nvSpPr>
        <p:spPr/>
        <p:txBody>
          <a:bodyPr/>
          <a:lstStyle/>
          <a:p>
            <a:pPr>
              <a:lnSpc>
                <a:spcPct val="100000"/>
              </a:lnSpc>
            </a:pPr>
            <a:r>
              <a:rPr lang="en-US" sz="1800" dirty="0"/>
              <a:t>What happens to the value of the </a:t>
            </a:r>
            <a:r>
              <a:rPr lang="en-US" sz="1800" dirty="0">
                <a:solidFill>
                  <a:srgbClr val="7A9900"/>
                </a:solidFill>
              </a:rPr>
              <a:t>Pound</a:t>
            </a:r>
            <a:r>
              <a:rPr lang="en-US" sz="1800" dirty="0"/>
              <a:t> and the </a:t>
            </a:r>
            <a:r>
              <a:rPr lang="en-US" sz="1800" dirty="0">
                <a:solidFill>
                  <a:srgbClr val="7A9900"/>
                </a:solidFill>
              </a:rPr>
              <a:t>Yen </a:t>
            </a:r>
            <a:r>
              <a:rPr lang="en-US" sz="1800" dirty="0"/>
              <a:t>when interest rates in the Japan are higher than they are in the UK?</a:t>
            </a:r>
          </a:p>
        </p:txBody>
      </p:sp>
      <p:pic>
        <p:nvPicPr>
          <p:cNvPr id="5" name="Picture 4">
            <a:extLst>
              <a:ext uri="{FF2B5EF4-FFF2-40B4-BE49-F238E27FC236}">
                <a16:creationId xmlns:a16="http://schemas.microsoft.com/office/drawing/2014/main" xmlns="" id="{6751E41F-5231-44C9-9FA6-323E46019AC4}"/>
              </a:ext>
            </a:extLst>
          </p:cNvPr>
          <p:cNvPicPr>
            <a:picLocks noChangeAspect="1"/>
          </p:cNvPicPr>
          <p:nvPr/>
        </p:nvPicPr>
        <p:blipFill>
          <a:blip r:embed="rId2"/>
          <a:stretch>
            <a:fillRect/>
          </a:stretch>
        </p:blipFill>
        <p:spPr>
          <a:xfrm>
            <a:off x="4010667" y="4234249"/>
            <a:ext cx="5066788" cy="2378288"/>
          </a:xfrm>
          <a:prstGeom prst="rect">
            <a:avLst/>
          </a:prstGeom>
        </p:spPr>
      </p:pic>
      <p:pic>
        <p:nvPicPr>
          <p:cNvPr id="8" name="Content Placeholder 7">
            <a:extLst>
              <a:ext uri="{FF2B5EF4-FFF2-40B4-BE49-F238E27FC236}">
                <a16:creationId xmlns:a16="http://schemas.microsoft.com/office/drawing/2014/main" xmlns="" id="{3739AB79-ADB1-479C-B3C7-C8FB29C1B13E}"/>
              </a:ext>
            </a:extLst>
          </p:cNvPr>
          <p:cNvPicPr>
            <a:picLocks noGrp="1" noChangeAspect="1"/>
          </p:cNvPicPr>
          <p:nvPr>
            <p:ph idx="1"/>
          </p:nvPr>
        </p:nvPicPr>
        <p:blipFill>
          <a:blip r:embed="rId3"/>
          <a:stretch>
            <a:fillRect/>
          </a:stretch>
        </p:blipFill>
        <p:spPr>
          <a:xfrm>
            <a:off x="0" y="1983260"/>
            <a:ext cx="5025081" cy="2320581"/>
          </a:xfrm>
          <a:prstGeom prst="rect">
            <a:avLst/>
          </a:prstGeom>
        </p:spPr>
      </p:pic>
    </p:spTree>
    <p:extLst>
      <p:ext uri="{BB962C8B-B14F-4D97-AF65-F5344CB8AC3E}">
        <p14:creationId xmlns:p14="http://schemas.microsoft.com/office/powerpoint/2010/main" val="1565120546"/>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83FAC-7F83-45E4-82D0-4C9E8E5F625F}"/>
              </a:ext>
            </a:extLst>
          </p:cNvPr>
          <p:cNvSpPr>
            <a:spLocks noGrp="1"/>
          </p:cNvSpPr>
          <p:nvPr>
            <p:ph type="title"/>
          </p:nvPr>
        </p:nvSpPr>
        <p:spPr/>
        <p:txBody>
          <a:bodyPr/>
          <a:lstStyle/>
          <a:p>
            <a:pPr>
              <a:lnSpc>
                <a:spcPct val="100000"/>
              </a:lnSpc>
            </a:pPr>
            <a:r>
              <a:rPr lang="en-US" sz="1800" dirty="0">
                <a:solidFill>
                  <a:srgbClr val="7A9900"/>
                </a:solidFill>
              </a:rPr>
              <a:t>Inflation</a:t>
            </a:r>
            <a:r>
              <a:rPr lang="en-US" sz="1800" dirty="0"/>
              <a:t> in Australia is higher than in South Korea. What will happen to their currency?</a:t>
            </a:r>
          </a:p>
        </p:txBody>
      </p:sp>
      <p:pic>
        <p:nvPicPr>
          <p:cNvPr id="4" name="Content Placeholder 3">
            <a:extLst>
              <a:ext uri="{FF2B5EF4-FFF2-40B4-BE49-F238E27FC236}">
                <a16:creationId xmlns:a16="http://schemas.microsoft.com/office/drawing/2014/main" xmlns="" id="{B3E32885-4DC8-4D63-80F9-4C51D3BC3AB8}"/>
              </a:ext>
            </a:extLst>
          </p:cNvPr>
          <p:cNvPicPr>
            <a:picLocks noGrp="1" noChangeAspect="1"/>
          </p:cNvPicPr>
          <p:nvPr>
            <p:ph idx="1"/>
          </p:nvPr>
        </p:nvPicPr>
        <p:blipFill>
          <a:blip r:embed="rId2"/>
          <a:stretch>
            <a:fillRect/>
          </a:stretch>
        </p:blipFill>
        <p:spPr>
          <a:xfrm>
            <a:off x="264715" y="2057401"/>
            <a:ext cx="3983975" cy="2234514"/>
          </a:xfrm>
          <a:prstGeom prst="rect">
            <a:avLst/>
          </a:prstGeom>
        </p:spPr>
      </p:pic>
      <p:pic>
        <p:nvPicPr>
          <p:cNvPr id="5" name="Picture 4">
            <a:extLst>
              <a:ext uri="{FF2B5EF4-FFF2-40B4-BE49-F238E27FC236}">
                <a16:creationId xmlns:a16="http://schemas.microsoft.com/office/drawing/2014/main" xmlns="" id="{96A293DB-1921-4C97-9277-5CEE2117C635}"/>
              </a:ext>
            </a:extLst>
          </p:cNvPr>
          <p:cNvPicPr>
            <a:picLocks noChangeAspect="1"/>
          </p:cNvPicPr>
          <p:nvPr/>
        </p:nvPicPr>
        <p:blipFill>
          <a:blip r:embed="rId3"/>
          <a:stretch>
            <a:fillRect/>
          </a:stretch>
        </p:blipFill>
        <p:spPr>
          <a:xfrm>
            <a:off x="4074175" y="4186611"/>
            <a:ext cx="4985436" cy="2329261"/>
          </a:xfrm>
          <a:prstGeom prst="rect">
            <a:avLst/>
          </a:prstGeom>
        </p:spPr>
      </p:pic>
    </p:spTree>
    <p:extLst>
      <p:ext uri="{BB962C8B-B14F-4D97-AF65-F5344CB8AC3E}">
        <p14:creationId xmlns:p14="http://schemas.microsoft.com/office/powerpoint/2010/main" val="139711569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3E62C-C60D-4EA5-A547-7FD66BB9F31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1741FC50-5881-48AB-BAF1-8C0E3EB40813}"/>
              </a:ext>
            </a:extLst>
          </p:cNvPr>
          <p:cNvPicPr>
            <a:picLocks noGrp="1" noChangeAspect="1"/>
          </p:cNvPicPr>
          <p:nvPr>
            <p:ph idx="1"/>
          </p:nvPr>
        </p:nvPicPr>
        <p:blipFill>
          <a:blip r:embed="rId2"/>
          <a:stretch>
            <a:fillRect/>
          </a:stretch>
        </p:blipFill>
        <p:spPr>
          <a:xfrm>
            <a:off x="183823" y="1036825"/>
            <a:ext cx="8229599" cy="5203718"/>
          </a:xfrm>
          <a:prstGeom prst="rect">
            <a:avLst/>
          </a:prstGeom>
        </p:spPr>
      </p:pic>
    </p:spTree>
    <p:extLst>
      <p:ext uri="{BB962C8B-B14F-4D97-AF65-F5344CB8AC3E}">
        <p14:creationId xmlns:p14="http://schemas.microsoft.com/office/powerpoint/2010/main" val="397292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2750" dirty="0"/>
              <a:t>What should students know about Trade and the Forex exchange?</a:t>
            </a:r>
          </a:p>
          <a:p>
            <a:pPr defTabSz="905255">
              <a:defRPr sz="3168"/>
            </a:pPr>
            <a:r>
              <a:rPr lang="en-US" sz="2750" dirty="0"/>
              <a:t>How does Fiscal and Monetary Policy affect the exchange rate of a nation?</a:t>
            </a:r>
          </a:p>
          <a:p>
            <a:pPr defTabSz="905255">
              <a:defRPr sz="3168"/>
            </a:pPr>
            <a:r>
              <a:rPr lang="en-US" sz="2750" dirty="0"/>
              <a:t>How does exchange rates affect RGDP and Employment?</a:t>
            </a:r>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FA410ED-92A4-48EA-AB69-79DBCD815EA6}"/>
              </a:ext>
            </a:extLst>
          </p:cNvPr>
          <p:cNvPicPr>
            <a:picLocks noChangeAspect="1"/>
          </p:cNvPicPr>
          <p:nvPr/>
        </p:nvPicPr>
        <p:blipFill>
          <a:blip r:embed="rId2"/>
          <a:stretch>
            <a:fillRect/>
          </a:stretch>
        </p:blipFill>
        <p:spPr>
          <a:xfrm>
            <a:off x="347597" y="1002413"/>
            <a:ext cx="8532792" cy="5483228"/>
          </a:xfrm>
          <a:prstGeom prst="rect">
            <a:avLst/>
          </a:prstGeom>
        </p:spPr>
      </p:pic>
      <p:sp>
        <p:nvSpPr>
          <p:cNvPr id="3" name="Subtitle 2">
            <a:extLst>
              <a:ext uri="{FF2B5EF4-FFF2-40B4-BE49-F238E27FC236}">
                <a16:creationId xmlns:a16="http://schemas.microsoft.com/office/drawing/2014/main" xmlns="" id="{AE107423-213D-4CFB-AC7A-11E04233714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20484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0CBC6-F14F-4549-B898-1BBFDB0B442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5737F326-991D-4EC5-A6A8-C92374414F66}"/>
              </a:ext>
            </a:extLst>
          </p:cNvPr>
          <p:cNvPicPr>
            <a:picLocks noGrp="1" noChangeAspect="1"/>
          </p:cNvPicPr>
          <p:nvPr>
            <p:ph idx="1"/>
          </p:nvPr>
        </p:nvPicPr>
        <p:blipFill>
          <a:blip r:embed="rId2"/>
          <a:stretch>
            <a:fillRect/>
          </a:stretch>
        </p:blipFill>
        <p:spPr>
          <a:xfrm>
            <a:off x="894523" y="1186196"/>
            <a:ext cx="7730493" cy="5156939"/>
          </a:xfrm>
          <a:prstGeom prst="rect">
            <a:avLst/>
          </a:prstGeom>
        </p:spPr>
      </p:pic>
    </p:spTree>
    <p:extLst>
      <p:ext uri="{BB962C8B-B14F-4D97-AF65-F5344CB8AC3E}">
        <p14:creationId xmlns:p14="http://schemas.microsoft.com/office/powerpoint/2010/main" val="2510381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1DE7B-A59A-40CB-BE9C-350AA2BB786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C5CCB047-D65B-49BB-B63C-AEE01FECAD3B}"/>
              </a:ext>
            </a:extLst>
          </p:cNvPr>
          <p:cNvPicPr>
            <a:picLocks noGrp="1" noChangeAspect="1"/>
          </p:cNvPicPr>
          <p:nvPr>
            <p:ph idx="1"/>
          </p:nvPr>
        </p:nvPicPr>
        <p:blipFill>
          <a:blip r:embed="rId2"/>
          <a:stretch>
            <a:fillRect/>
          </a:stretch>
        </p:blipFill>
        <p:spPr>
          <a:xfrm>
            <a:off x="1031682" y="1198420"/>
            <a:ext cx="7519194" cy="5202380"/>
          </a:xfrm>
          <a:prstGeom prst="rect">
            <a:avLst/>
          </a:prstGeom>
        </p:spPr>
      </p:pic>
    </p:spTree>
    <p:extLst>
      <p:ext uri="{BB962C8B-B14F-4D97-AF65-F5344CB8AC3E}">
        <p14:creationId xmlns:p14="http://schemas.microsoft.com/office/powerpoint/2010/main" val="3289491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572DB-BE65-40DB-BD50-8D03C6CCC178}"/>
              </a:ext>
            </a:extLst>
          </p:cNvPr>
          <p:cNvSpPr>
            <a:spLocks noGrp="1"/>
          </p:cNvSpPr>
          <p:nvPr>
            <p:ph type="title"/>
          </p:nvPr>
        </p:nvSpPr>
        <p:spPr/>
        <p:txBody>
          <a:bodyPr/>
          <a:lstStyle/>
          <a:p>
            <a:r>
              <a:rPr lang="en-US" sz="4000" dirty="0"/>
              <a:t>How does Fiscal Policy </a:t>
            </a:r>
            <a:r>
              <a:rPr lang="en-US" sz="4000" dirty="0" smtClean="0"/>
              <a:t>affect </a:t>
            </a:r>
            <a:r>
              <a:rPr lang="en-US" sz="4000" dirty="0"/>
              <a:t>trade?</a:t>
            </a:r>
          </a:p>
        </p:txBody>
      </p:sp>
      <p:pic>
        <p:nvPicPr>
          <p:cNvPr id="4" name="Content Placeholder 3">
            <a:extLst>
              <a:ext uri="{FF2B5EF4-FFF2-40B4-BE49-F238E27FC236}">
                <a16:creationId xmlns:a16="http://schemas.microsoft.com/office/drawing/2014/main" xmlns="" id="{84127A07-4E20-4E26-B6C3-3E7F5A6C7269}"/>
              </a:ext>
            </a:extLst>
          </p:cNvPr>
          <p:cNvPicPr>
            <a:picLocks noGrp="1" noChangeAspect="1"/>
          </p:cNvPicPr>
          <p:nvPr>
            <p:ph idx="1"/>
          </p:nvPr>
        </p:nvPicPr>
        <p:blipFill>
          <a:blip r:embed="rId2"/>
          <a:stretch>
            <a:fillRect/>
          </a:stretch>
        </p:blipFill>
        <p:spPr>
          <a:xfrm>
            <a:off x="1395168" y="1786599"/>
            <a:ext cx="6344238" cy="4793310"/>
          </a:xfrm>
          <a:prstGeom prst="rect">
            <a:avLst/>
          </a:prstGeom>
        </p:spPr>
      </p:pic>
    </p:spTree>
    <p:extLst>
      <p:ext uri="{BB962C8B-B14F-4D97-AF65-F5344CB8AC3E}">
        <p14:creationId xmlns:p14="http://schemas.microsoft.com/office/powerpoint/2010/main" val="206179108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EC7B6-50AB-430A-89EF-A4B4B834434D}"/>
              </a:ext>
            </a:extLst>
          </p:cNvPr>
          <p:cNvSpPr>
            <a:spLocks noGrp="1"/>
          </p:cNvSpPr>
          <p:nvPr>
            <p:ph type="title"/>
          </p:nvPr>
        </p:nvSpPr>
        <p:spPr/>
        <p:txBody>
          <a:bodyPr/>
          <a:lstStyle/>
          <a:p>
            <a:r>
              <a:rPr lang="en-US" sz="3200" dirty="0"/>
              <a:t>How does Monetary </a:t>
            </a:r>
            <a:r>
              <a:rPr lang="en-US" sz="3200" dirty="0" smtClean="0"/>
              <a:t>Policy </a:t>
            </a:r>
            <a:r>
              <a:rPr lang="en-US" sz="3200" dirty="0"/>
              <a:t>affect trade?</a:t>
            </a:r>
          </a:p>
        </p:txBody>
      </p:sp>
      <p:pic>
        <p:nvPicPr>
          <p:cNvPr id="4" name="Content Placeholder 3">
            <a:extLst>
              <a:ext uri="{FF2B5EF4-FFF2-40B4-BE49-F238E27FC236}">
                <a16:creationId xmlns:a16="http://schemas.microsoft.com/office/drawing/2014/main" xmlns="" id="{91F6187A-1EA5-45DD-ABB4-62CA7BBFAB19}"/>
              </a:ext>
            </a:extLst>
          </p:cNvPr>
          <p:cNvPicPr>
            <a:picLocks noGrp="1" noChangeAspect="1"/>
          </p:cNvPicPr>
          <p:nvPr>
            <p:ph idx="1"/>
          </p:nvPr>
        </p:nvPicPr>
        <p:blipFill>
          <a:blip r:embed="rId2"/>
          <a:stretch>
            <a:fillRect/>
          </a:stretch>
        </p:blipFill>
        <p:spPr>
          <a:xfrm>
            <a:off x="1178351" y="1850731"/>
            <a:ext cx="6683604" cy="4700898"/>
          </a:xfrm>
          <a:prstGeom prst="rect">
            <a:avLst/>
          </a:prstGeom>
        </p:spPr>
      </p:pic>
    </p:spTree>
    <p:extLst>
      <p:ext uri="{BB962C8B-B14F-4D97-AF65-F5344CB8AC3E}">
        <p14:creationId xmlns:p14="http://schemas.microsoft.com/office/powerpoint/2010/main" val="3690186372"/>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xmlns=""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xmlns=""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81C49A-50A7-49D5-B1A2-57AAF226F525}"/>
              </a:ext>
            </a:extLst>
          </p:cNvPr>
          <p:cNvSpPr>
            <a:spLocks noGrp="1"/>
          </p:cNvSpPr>
          <p:nvPr>
            <p:ph type="ctrTitle"/>
          </p:nvPr>
        </p:nvSpPr>
        <p:spPr>
          <a:xfrm>
            <a:off x="1710104" y="1716516"/>
            <a:ext cx="5829300" cy="1102519"/>
          </a:xfrm>
        </p:spPr>
        <p:txBody>
          <a:bodyPr>
            <a:normAutofit fontScale="90000"/>
          </a:bodyPr>
          <a:lstStyle/>
          <a:p>
            <a:r>
              <a:rPr lang="en-US" sz="4050" dirty="0">
                <a:latin typeface="Calibri"/>
                <a:ea typeface="ＭＳ Ｐゴシック"/>
                <a:cs typeface="Calibri"/>
              </a:rPr>
              <a:t>Thank You to Our Sponsors!</a:t>
            </a:r>
            <a:endParaRPr lang="en-US" sz="4050" dirty="0"/>
          </a:p>
        </p:txBody>
      </p:sp>
      <p:sp>
        <p:nvSpPr>
          <p:cNvPr id="3" name="Subtitle 2">
            <a:extLst>
              <a:ext uri="{FF2B5EF4-FFF2-40B4-BE49-F238E27FC236}">
                <a16:creationId xmlns=""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859" y="2824224"/>
            <a:ext cx="1783583" cy="17835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338" y="2874918"/>
            <a:ext cx="3544349" cy="9772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873" y="5281904"/>
            <a:ext cx="4663440" cy="445770"/>
          </a:xfrm>
          <a:prstGeom prst="rect">
            <a:avLst/>
          </a:prstGeom>
        </p:spPr>
      </p:pic>
      <p:sp>
        <p:nvSpPr>
          <p:cNvPr id="7" name="Rectangle 6"/>
          <p:cNvSpPr/>
          <p:nvPr/>
        </p:nvSpPr>
        <p:spPr>
          <a:xfrm>
            <a:off x="4481110" y="3290501"/>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3511" y="3716015"/>
            <a:ext cx="1428750" cy="1405890"/>
          </a:xfrm>
          <a:prstGeom prst="rect">
            <a:avLst/>
          </a:prstGeom>
        </p:spPr>
      </p:pic>
    </p:spTree>
    <p:extLst>
      <p:ext uri="{BB962C8B-B14F-4D97-AF65-F5344CB8AC3E}">
        <p14:creationId xmlns:p14="http://schemas.microsoft.com/office/powerpoint/2010/main" val="3104226457"/>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A36C7E4-C617-4749-9050-77F24A93A1E0}"/>
              </a:ext>
            </a:extLst>
          </p:cNvPr>
          <p:cNvSpPr txBox="1"/>
          <p:nvPr/>
        </p:nvSpPr>
        <p:spPr>
          <a:xfrm>
            <a:off x="1614488" y="1131095"/>
            <a:ext cx="5915025" cy="994172"/>
          </a:xfrm>
          <a:prstGeom prst="rect">
            <a:avLst/>
          </a:prstGeom>
        </p:spPr>
        <p:txBody>
          <a:bodyPr rot="0" spcFirstLastPara="0" vertOverflow="overflow" horzOverflow="overflow" vert="horz" lIns="68580" tIns="34290" rIns="68580" bIns="34290" numCol="1" spcCol="0" rtlCol="0" fromWordArt="0" anchor="ctr" anchorCtr="0" forceAA="0" compatLnSpc="1">
            <a:prstTxWarp prst="textNoShape">
              <a:avLst/>
            </a:prstTxWarp>
            <a:normAutofit/>
          </a:bodyPr>
          <a:lstStyle/>
          <a:p>
            <a:pPr algn="ctr">
              <a:lnSpc>
                <a:spcPct val="90000"/>
              </a:lnSpc>
              <a:spcAft>
                <a:spcPts val="450"/>
              </a:spcAft>
            </a:pPr>
            <a:endParaRPr lang="en-US" sz="3300">
              <a:latin typeface="Calibri Light"/>
              <a:ea typeface="+mj-ea"/>
              <a:cs typeface="Calibri Light"/>
            </a:endParaRPr>
          </a:p>
        </p:txBody>
      </p:sp>
      <p:sp>
        <p:nvSpPr>
          <p:cNvPr id="6" name="TextBox 5">
            <a:extLst>
              <a:ext uri="{FF2B5EF4-FFF2-40B4-BE49-F238E27FC236}">
                <a16:creationId xmlns:a16="http://schemas.microsoft.com/office/drawing/2014/main" xmlns="" id="{6A28D326-5440-4C99-B3CD-49CE1B436F5F}"/>
              </a:ext>
            </a:extLst>
          </p:cNvPr>
          <p:cNvSpPr txBox="1"/>
          <p:nvPr/>
        </p:nvSpPr>
        <p:spPr>
          <a:xfrm>
            <a:off x="1141999" y="3792880"/>
            <a:ext cx="6861200" cy="210057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endParaRPr lang="en-US" sz="1200" b="1" dirty="0">
              <a:solidFill>
                <a:srgbClr val="0070C0"/>
              </a:solidFill>
              <a:latin typeface="Tahoma"/>
              <a:ea typeface="Tahoma"/>
              <a:cs typeface="Tahoma"/>
            </a:endParaRPr>
          </a:p>
          <a:p>
            <a:pPr algn="ctr"/>
            <a:endParaRPr lang="en-US" sz="1200" b="1" dirty="0">
              <a:solidFill>
                <a:srgbClr val="343435"/>
              </a:solidFill>
              <a:latin typeface="Tahoma"/>
              <a:ea typeface="Tahoma"/>
              <a:cs typeface="Tahoma"/>
            </a:endParaRPr>
          </a:p>
          <a:p>
            <a:pPr algn="ctr"/>
            <a:r>
              <a:rPr lang="en-US" sz="1200" dirty="0">
                <a:solidFill>
                  <a:srgbClr val="343435"/>
                </a:solidFill>
                <a:latin typeface="Tahoma"/>
                <a:ea typeface="Tahoma"/>
                <a:cs typeface="Tahoma"/>
              </a:rPr>
              <a:t>The Conference is your pathway to learn about the opportunities to incorporate personal finance and economics into your K-12 classroom and to exchange ideas with hundreds of peers. </a:t>
            </a:r>
          </a:p>
          <a:p>
            <a:pPr algn="ctr"/>
            <a:endParaRPr lang="en-US" sz="1200" dirty="0">
              <a:solidFill>
                <a:srgbClr val="343435"/>
              </a:solidFill>
              <a:latin typeface="Tahoma"/>
              <a:ea typeface="Tahoma"/>
              <a:cs typeface="Tahoma"/>
            </a:endParaRPr>
          </a:p>
          <a:p>
            <a:pPr algn="ctr"/>
            <a:r>
              <a:rPr lang="en-US" sz="1200" b="1" dirty="0">
                <a:solidFill>
                  <a:srgbClr val="343435"/>
                </a:solidFill>
                <a:latin typeface="Tahoma"/>
                <a:ea typeface="Tahoma"/>
                <a:cs typeface="Tahoma"/>
              </a:rPr>
              <a:t>Register by August 15, 2020 to receive the early bird special discount:  </a:t>
            </a:r>
            <a:r>
              <a:rPr lang="en-US" sz="1200" b="1" dirty="0">
                <a:latin typeface="Tahoma"/>
                <a:ea typeface="Tahoma"/>
                <a:cs typeface="Tahoma"/>
              </a:rPr>
              <a:t/>
            </a:r>
            <a:br>
              <a:rPr lang="en-US" sz="1200" b="1" dirty="0">
                <a:latin typeface="Tahoma"/>
                <a:ea typeface="Tahoma"/>
                <a:cs typeface="Tahoma"/>
              </a:rPr>
            </a:br>
            <a:r>
              <a:rPr lang="en-US" sz="1200" b="1" dirty="0">
                <a:solidFill>
                  <a:srgbClr val="C00000"/>
                </a:solidFill>
                <a:latin typeface="Tahoma"/>
                <a:ea typeface="Tahoma"/>
                <a:cs typeface="Tahoma"/>
              </a:rPr>
              <a:t>$79 Early Bird </a:t>
            </a:r>
            <a:r>
              <a:rPr lang="en-US" sz="1200" b="1" dirty="0">
                <a:latin typeface="Tahoma"/>
                <a:ea typeface="Tahoma"/>
                <a:cs typeface="Tahoma"/>
              </a:rPr>
              <a:t>($99 thereafter) </a:t>
            </a:r>
            <a:endParaRPr lang="en-US" sz="1200" dirty="0">
              <a:latin typeface="Calibri" panose="020F0502020204030204"/>
              <a:ea typeface="Tahoma"/>
              <a:cs typeface="Calibri" panose="020F0502020204030204"/>
            </a:endParaRPr>
          </a:p>
          <a:p>
            <a:pPr marL="214313" indent="-214313" algn="ctr">
              <a:buFont typeface="Arial"/>
              <a:buChar char="•"/>
            </a:pPr>
            <a:endParaRPr lang="en-US" sz="1200" b="1" dirty="0">
              <a:latin typeface="Tahoma"/>
              <a:ea typeface="Tahoma"/>
              <a:cs typeface="Tahoma"/>
            </a:endParaRPr>
          </a:p>
          <a:p>
            <a:pPr algn="ctr"/>
            <a:r>
              <a:rPr lang="en-US" sz="1200" b="1" dirty="0">
                <a:highlight>
                  <a:srgbClr val="FFFF00"/>
                </a:highlight>
                <a:latin typeface="Tahoma"/>
                <a:hlinkClick r:id="rId2"/>
              </a:rPr>
              <a:t>Register Today &gt;&gt;&gt;</a:t>
            </a:r>
            <a:endParaRPr lang="en-US" sz="1200" b="1" dirty="0">
              <a:latin typeface="Tahoma"/>
              <a:ea typeface="Tahoma"/>
              <a:cs typeface="Tahoma"/>
            </a:endParaRPr>
          </a:p>
          <a:p>
            <a:pPr algn="ctr"/>
            <a:r>
              <a:rPr lang="en-US" sz="1200" dirty="0">
                <a:latin typeface="Tahoma"/>
                <a:ea typeface="+mn-lt"/>
                <a:cs typeface="+mn-lt"/>
                <a:hlinkClick r:id="rId3"/>
              </a:rPr>
              <a:t>https://www.councilforeconed.org/events/conference</a:t>
            </a:r>
            <a:r>
              <a:rPr lang="en-US" sz="1200" dirty="0">
                <a:latin typeface="Tahoma"/>
                <a:ea typeface="+mn-lt"/>
                <a:cs typeface="+mn-lt"/>
              </a:rPr>
              <a:t> </a:t>
            </a:r>
            <a:r>
              <a:rPr lang="en-US" sz="1200" b="1" dirty="0">
                <a:latin typeface="Tahoma"/>
              </a:rPr>
              <a:t/>
            </a:r>
            <a:br>
              <a:rPr lang="en-US" sz="1200" b="1" dirty="0">
                <a:latin typeface="Tahoma"/>
              </a:rPr>
            </a:br>
            <a:endParaRPr lang="en-US" sz="1200" b="1" dirty="0">
              <a:solidFill>
                <a:srgbClr val="0693E3"/>
              </a:solidFill>
              <a:latin typeface="Tahoma"/>
              <a:ea typeface="Tahoma"/>
              <a:cs typeface="Tahoma"/>
            </a:endParaRPr>
          </a:p>
        </p:txBody>
      </p:sp>
      <p:pic>
        <p:nvPicPr>
          <p:cNvPr id="2" name="Picture 2" descr="A picture containing person, photo, blue, racket&#10;&#10;Description automatically generated">
            <a:extLst>
              <a:ext uri="{FF2B5EF4-FFF2-40B4-BE49-F238E27FC236}">
                <a16:creationId xmlns:a16="http://schemas.microsoft.com/office/drawing/2014/main" xmlns="" id="{0023E2D2-63B3-4DFA-8D2C-70C0326E2812}"/>
              </a:ext>
            </a:extLst>
          </p:cNvPr>
          <p:cNvPicPr>
            <a:picLocks noChangeAspect="1"/>
          </p:cNvPicPr>
          <p:nvPr/>
        </p:nvPicPr>
        <p:blipFill>
          <a:blip r:embed="rId4"/>
          <a:stretch>
            <a:fillRect/>
          </a:stretch>
        </p:blipFill>
        <p:spPr>
          <a:xfrm>
            <a:off x="2314433" y="1703542"/>
            <a:ext cx="4515134" cy="2399823"/>
          </a:xfrm>
          <a:prstGeom prst="rect">
            <a:avLst/>
          </a:prstGeom>
        </p:spPr>
      </p:pic>
    </p:spTree>
    <p:extLst>
      <p:ext uri="{BB962C8B-B14F-4D97-AF65-F5344CB8AC3E}">
        <p14:creationId xmlns:p14="http://schemas.microsoft.com/office/powerpoint/2010/main" val="838751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defTabSz="905255">
              <a:buNone/>
              <a:defRPr sz="3168"/>
            </a:pPr>
            <a:r>
              <a:rPr lang="en-US" sz="1600" b="1" dirty="0" smtClean="0"/>
              <a:t>STANDARD </a:t>
            </a:r>
            <a:r>
              <a:rPr lang="en-US" sz="1600" b="1" dirty="0"/>
              <a:t>5: </a:t>
            </a:r>
            <a:r>
              <a:rPr lang="en-US" sz="1600" dirty="0"/>
              <a:t>TRADE</a:t>
            </a:r>
            <a:r>
              <a:rPr lang="en-US" sz="1600" b="1" dirty="0"/>
              <a:t> </a:t>
            </a:r>
            <a:r>
              <a:rPr lang="en-US" sz="1600" dirty="0"/>
              <a:t>. Voluntary exchange occurs only when all participating parties expect to gain. This is true for trade among individuals or organizations within a nation, and among individuals or organizations in different nations</a:t>
            </a:r>
          </a:p>
          <a:p>
            <a:pPr marL="0" indent="0" defTabSz="905255">
              <a:buNone/>
              <a:defRPr sz="3168"/>
            </a:pPr>
            <a:r>
              <a:rPr lang="en-US" sz="1600" b="1" dirty="0"/>
              <a:t>STANDARD 7</a:t>
            </a:r>
            <a:r>
              <a:rPr lang="en-US" sz="1600" dirty="0"/>
              <a:t>: MARKETS AND PRICES . . A market exists when buyers and sellers interact. This interaction determines market prices and thereby allocates scarce goods and services. </a:t>
            </a:r>
          </a:p>
          <a:p>
            <a:pPr marL="0" indent="0" defTabSz="905255">
              <a:buNone/>
              <a:defRPr sz="3168"/>
            </a:pPr>
            <a:r>
              <a:rPr lang="en-US" sz="1600" b="1" dirty="0"/>
              <a:t>STANDARD 8</a:t>
            </a:r>
            <a:r>
              <a:rPr lang="en-US" sz="1600" dirty="0"/>
              <a:t>: ROLE OF PRICES .  Prices send signals and provide incentives to buyers and sellers. When supply or demand changes, market prices adjust, affecting incentives.</a:t>
            </a:r>
          </a:p>
          <a:p>
            <a:pPr marL="0" indent="0" defTabSz="905255">
              <a:buNone/>
              <a:defRPr sz="3168"/>
            </a:pPr>
            <a:r>
              <a:rPr lang="en-US" sz="1600" dirty="0"/>
              <a:t> </a:t>
            </a:r>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State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defTabSz="905255">
              <a:buNone/>
              <a:defRPr sz="3168"/>
            </a:pPr>
            <a:r>
              <a:rPr lang="en-US" sz="2400" b="1" dirty="0"/>
              <a:t>Standard 4</a:t>
            </a:r>
            <a:r>
              <a:rPr lang="en-US" sz="2400" dirty="0"/>
              <a:t>: Economics Students will use a variety of intellectual skills to demonstrate their understanding of how the United States and other societies develop economic systems and associated institutions to allocate scarce resources, how major decision-making units function in the United States and other national economies, and mechanism</a:t>
            </a:r>
            <a:endParaRPr lang="en-US" sz="2400" dirty="0">
              <a:latin typeface="Calibri Light"/>
              <a:cs typeface="Calibri Light"/>
            </a:endParaRPr>
          </a:p>
          <a:p>
            <a:pPr marL="0" indent="0" defTabSz="905255">
              <a:buNone/>
              <a:defRPr sz="3168"/>
            </a:pPr>
            <a:endParaRPr lang="en-US" sz="2750" dirty="0"/>
          </a:p>
        </p:txBody>
      </p:sp>
    </p:spTree>
    <p:extLst>
      <p:ext uri="{BB962C8B-B14F-4D97-AF65-F5344CB8AC3E}">
        <p14:creationId xmlns:p14="http://schemas.microsoft.com/office/powerpoint/2010/main" val="42322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Assessment Questions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defTabSz="905255">
              <a:buNone/>
              <a:defRPr sz="3168"/>
            </a:pPr>
            <a:r>
              <a:rPr lang="en-US" sz="2750" dirty="0"/>
              <a:t>How does the Balance of Payments Account show debits and credits?</a:t>
            </a:r>
          </a:p>
          <a:p>
            <a:pPr marL="0" indent="0" defTabSz="905255">
              <a:buNone/>
              <a:defRPr sz="3168"/>
            </a:pPr>
            <a:r>
              <a:rPr lang="en-US" sz="2750" dirty="0"/>
              <a:t>Why was the FOREX market established?</a:t>
            </a:r>
          </a:p>
          <a:p>
            <a:pPr marL="0" indent="0" defTabSz="905255">
              <a:buNone/>
              <a:defRPr sz="3168"/>
            </a:pPr>
            <a:r>
              <a:rPr lang="en-US" sz="2750" dirty="0"/>
              <a:t>What can cause the currency of a nation to depreciate or appreciate? What are the benefits of both?</a:t>
            </a:r>
          </a:p>
          <a:p>
            <a:pPr marL="0" indent="0" defTabSz="905255">
              <a:buNone/>
              <a:defRPr sz="3168"/>
            </a:pPr>
            <a:r>
              <a:rPr lang="en-US" sz="2750" dirty="0"/>
              <a:t>How can fiscal or monetary policy affect the value of the dollar and trade?</a:t>
            </a:r>
          </a:p>
          <a:p>
            <a:pPr marL="0" indent="0" defTabSz="905255">
              <a:buNone/>
              <a:defRPr sz="3168"/>
            </a:pPr>
            <a:endParaRPr lang="en-US" sz="2750" dirty="0"/>
          </a:p>
          <a:p>
            <a:pPr marL="0" indent="0" defTabSz="905255">
              <a:buNone/>
              <a:defRPr sz="3168"/>
            </a:pPr>
            <a:endParaRPr lang="en-US" sz="2750"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xmlns="" id="{28F1D3A3-98BD-4497-A322-D25C364A1332}"/>
              </a:ext>
            </a:extLst>
          </p:cNvPr>
          <p:cNvSpPr>
            <a:spLocks noGrp="1"/>
          </p:cNvSpPr>
          <p:nvPr>
            <p:ph idx="1"/>
          </p:nvPr>
        </p:nvSpPr>
        <p:spPr/>
        <p:txBody>
          <a:bodyPr/>
          <a:lstStyle/>
          <a:p>
            <a:r>
              <a:rPr lang="en-US" dirty="0"/>
              <a:t>The Federal Reserve Bank of Dallas</a:t>
            </a:r>
          </a:p>
          <a:p>
            <a:r>
              <a:rPr lang="en-US" dirty="0"/>
              <a:t>Advanced Placement Economics Macroeconomics published by CEE</a:t>
            </a:r>
          </a:p>
          <a:p>
            <a:r>
              <a:rPr lang="en-US" dirty="0"/>
              <a:t>AP Macroeconomics College Board </a:t>
            </a:r>
            <a:r>
              <a:rPr lang="en-US" dirty="0" smtClean="0"/>
              <a:t>(YouTube) -- </a:t>
            </a:r>
            <a:r>
              <a:rPr lang="en-US" dirty="0"/>
              <a:t>&gt; Special thanks to Matt Romano, Jen Raphael, Martha Rush</a:t>
            </a:r>
          </a:p>
          <a:p>
            <a:r>
              <a:rPr lang="en-US" dirty="0"/>
              <a:t>McConnell and Brue – Economics 21st </a:t>
            </a:r>
            <a:r>
              <a:rPr lang="en-US" dirty="0" smtClean="0"/>
              <a:t>edition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8332A4-542C-494D-8506-1C720B46413C}">
  <ds:schemaRefs>
    <ds:schemaRef ds:uri="9cd82c5b-74c9-4827-94f1-5bf219ae6b20"/>
    <ds:schemaRef ds:uri="bfa4db11-c700-41fb-b639-f7e6b4e680b5"/>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712</TotalTime>
  <Words>2119</Words>
  <Application>Microsoft Office PowerPoint</Application>
  <PresentationFormat>On-screen Show (4:3)</PresentationFormat>
  <Paragraphs>302</Paragraphs>
  <Slides>57</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ＭＳ Ｐゴシック</vt:lpstr>
      <vt:lpstr>Arial</vt:lpstr>
      <vt:lpstr>Arial,Sans-Serif</vt:lpstr>
      <vt:lpstr>Calibri</vt:lpstr>
      <vt:lpstr>Calibri Light</vt:lpstr>
      <vt:lpstr>Century Gothic</vt:lpstr>
      <vt:lpstr>Tahoma</vt:lpstr>
      <vt:lpstr>Times New Roman</vt:lpstr>
      <vt:lpstr>Wingdings</vt:lpstr>
      <vt:lpstr>Office Theme</vt:lpstr>
      <vt:lpstr>  Foreign Exchange: Trade Surplus vs Deficit What Does It All Mean? Theresa Fischer July 2020 ecofisch@gmail.com </vt:lpstr>
      <vt:lpstr>EconEdLink Membership</vt:lpstr>
      <vt:lpstr>Professional Development Certificate</vt:lpstr>
      <vt:lpstr>Agenda</vt:lpstr>
      <vt:lpstr>Objectives</vt:lpstr>
      <vt:lpstr>National Standards</vt:lpstr>
      <vt:lpstr>State Standards</vt:lpstr>
      <vt:lpstr>Assessment Questions</vt:lpstr>
      <vt:lpstr>References</vt:lpstr>
      <vt:lpstr> International Capital Flows… Using Balance of Payments ….Showing Current Account and Financial Account</vt:lpstr>
      <vt:lpstr>What are International Capital Flows?</vt:lpstr>
      <vt:lpstr>Current Account</vt:lpstr>
      <vt:lpstr>Financial Account</vt:lpstr>
      <vt:lpstr>Balance of Payments</vt:lpstr>
      <vt:lpstr>Balance of Payments</vt:lpstr>
      <vt:lpstr>Practice Questions</vt:lpstr>
      <vt:lpstr>Answers</vt:lpstr>
      <vt:lpstr>Questions</vt:lpstr>
      <vt:lpstr>Answers</vt:lpstr>
      <vt:lpstr>Questions</vt:lpstr>
      <vt:lpstr>Answers</vt:lpstr>
      <vt:lpstr>Questions</vt:lpstr>
      <vt:lpstr>Answers</vt:lpstr>
      <vt:lpstr>What are the challenges in teaching Forex?</vt:lpstr>
      <vt:lpstr>What are the determinants of Exchange Rates?</vt:lpstr>
      <vt:lpstr>The Bretton Woods Agreement</vt:lpstr>
      <vt:lpstr>The demise of Bretton Woods</vt:lpstr>
      <vt:lpstr>Introducing the Foreign Exchange Market</vt:lpstr>
      <vt:lpstr>Who participates in the Forex market and why?</vt:lpstr>
      <vt:lpstr>PowerPoint Presentation</vt:lpstr>
      <vt:lpstr>PowerPoint Presentation</vt:lpstr>
      <vt:lpstr>Currency Quotes</vt:lpstr>
      <vt:lpstr>How is an exchange rate expressed numerically?</vt:lpstr>
      <vt:lpstr>PowerPoint Presentation</vt:lpstr>
      <vt:lpstr>PowerPoint Presentation</vt:lpstr>
      <vt:lpstr>Exchange Rate Practice</vt:lpstr>
      <vt:lpstr>Exchange Rate Practice</vt:lpstr>
      <vt:lpstr>How will an exchange rate change affect prices?</vt:lpstr>
      <vt:lpstr>PowerPoint Presentation</vt:lpstr>
      <vt:lpstr>Floating Exchange Rates</vt:lpstr>
      <vt:lpstr>PowerPoint Presentation</vt:lpstr>
      <vt:lpstr>PowerPoint Presentation</vt:lpstr>
      <vt:lpstr>PowerPoint Presentation</vt:lpstr>
      <vt:lpstr>Italians buy US Smart Phones</vt:lpstr>
      <vt:lpstr>US purchases French cheese</vt:lpstr>
      <vt:lpstr>What will happen to the value of the dollar and the value of the Euro when more Americans want to vacation to Europe?</vt:lpstr>
      <vt:lpstr>What happens to the value of the Pound and the Yen when interest rates in the Japan are higher than they are in the UK?</vt:lpstr>
      <vt:lpstr>Inflation in Australia is higher than in South Korea. What will happen to their currency?</vt:lpstr>
      <vt:lpstr>PowerPoint Presentation</vt:lpstr>
      <vt:lpstr>PowerPoint Presentation</vt:lpstr>
      <vt:lpstr>PowerPoint Presentation</vt:lpstr>
      <vt:lpstr>PowerPoint Presentation</vt:lpstr>
      <vt:lpstr>How does Fiscal Policy affect trade?</vt:lpstr>
      <vt:lpstr>How does Monetary Policy affect trade?</vt:lpstr>
      <vt:lpstr>CEE Affiliates</vt:lpstr>
      <vt:lpstr>Thank You to Our Sponsors!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162</cp:revision>
  <dcterms:created xsi:type="dcterms:W3CDTF">2012-09-11T15:07:18Z</dcterms:created>
  <dcterms:modified xsi:type="dcterms:W3CDTF">2020-07-29T20:20:31Z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