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2" r:id="rId5"/>
  </p:sldMasterIdLst>
  <p:notesMasterIdLst>
    <p:notesMasterId r:id="rId50"/>
  </p:notesMasterIdLst>
  <p:handoutMasterIdLst>
    <p:handoutMasterId r:id="rId51"/>
  </p:handoutMasterIdLst>
  <p:sldIdLst>
    <p:sldId id="256" r:id="rId6"/>
    <p:sldId id="353" r:id="rId7"/>
    <p:sldId id="354" r:id="rId8"/>
    <p:sldId id="317" r:id="rId9"/>
    <p:sldId id="314" r:id="rId10"/>
    <p:sldId id="316" r:id="rId11"/>
    <p:sldId id="265" r:id="rId12"/>
    <p:sldId id="297" r:id="rId13"/>
    <p:sldId id="326" r:id="rId14"/>
    <p:sldId id="327" r:id="rId15"/>
    <p:sldId id="328" r:id="rId16"/>
    <p:sldId id="329" r:id="rId17"/>
    <p:sldId id="330" r:id="rId18"/>
    <p:sldId id="334" r:id="rId19"/>
    <p:sldId id="352" r:id="rId20"/>
    <p:sldId id="340" r:id="rId21"/>
    <p:sldId id="298" r:id="rId22"/>
    <p:sldId id="318" r:id="rId23"/>
    <p:sldId id="319" r:id="rId24"/>
    <p:sldId id="320" r:id="rId25"/>
    <p:sldId id="321" r:id="rId26"/>
    <p:sldId id="322" r:id="rId27"/>
    <p:sldId id="323" r:id="rId28"/>
    <p:sldId id="331" r:id="rId29"/>
    <p:sldId id="332" r:id="rId30"/>
    <p:sldId id="335" r:id="rId31"/>
    <p:sldId id="333" r:id="rId32"/>
    <p:sldId id="303" r:id="rId33"/>
    <p:sldId id="325" r:id="rId34"/>
    <p:sldId id="336" r:id="rId35"/>
    <p:sldId id="337" r:id="rId36"/>
    <p:sldId id="341" r:id="rId37"/>
    <p:sldId id="342" r:id="rId38"/>
    <p:sldId id="343" r:id="rId39"/>
    <p:sldId id="344" r:id="rId40"/>
    <p:sldId id="346" r:id="rId41"/>
    <p:sldId id="347" r:id="rId42"/>
    <p:sldId id="348" r:id="rId43"/>
    <p:sldId id="338" r:id="rId44"/>
    <p:sldId id="351" r:id="rId45"/>
    <p:sldId id="339" r:id="rId46"/>
    <p:sldId id="350" r:id="rId47"/>
    <p:sldId id="349" r:id="rId48"/>
    <p:sldId id="324" r:id="rId49"/>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a:srgbClr val="79AC43"/>
    <a:srgbClr val="029602"/>
    <a:srgbClr val="1578BC"/>
    <a:srgbClr val="FFFF66"/>
    <a:srgbClr val="CC66FF"/>
    <a:srgbClr val="CCFFCC"/>
    <a:srgbClr val="CCFF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76802-4FD3-4008-8F99-166704A15C5C}" v="6" dt="2020-03-13T14:52:25.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4502" autoAdjust="0"/>
  </p:normalViewPr>
  <p:slideViewPr>
    <p:cSldViewPr>
      <p:cViewPr varScale="1">
        <p:scale>
          <a:sx n="68" d="100"/>
          <a:sy n="68" d="100"/>
        </p:scale>
        <p:origin x="1891" y="58"/>
      </p:cViewPr>
      <p:guideLst>
        <p:guide orient="horz" pos="2160"/>
        <p:guide pos="2880"/>
      </p:guideLst>
    </p:cSldViewPr>
  </p:slideViewPr>
  <p:outlineViewPr>
    <p:cViewPr>
      <p:scale>
        <a:sx n="33" d="100"/>
        <a:sy n="33" d="100"/>
      </p:scale>
      <p:origin x="48" y="22008"/>
    </p:cViewPr>
  </p:outlineViewPr>
  <p:notesTextViewPr>
    <p:cViewPr>
      <p:scale>
        <a:sx n="130" d="100"/>
        <a:sy n="130" d="100"/>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f1f62c45-4a19-4f8e-934b-b4c64f876624" providerId="ADAL" clId="{19176802-4FD3-4008-8F99-166704A15C5C}"/>
    <pc:docChg chg="addSld modSld sldOrd">
      <pc:chgData name="Jarvon Carson" userId="f1f62c45-4a19-4f8e-934b-b4c64f876624" providerId="ADAL" clId="{19176802-4FD3-4008-8F99-166704A15C5C}" dt="2020-03-13T14:52:37.328" v="20" actId="5793"/>
      <pc:docMkLst>
        <pc:docMk/>
      </pc:docMkLst>
      <pc:sldChg chg="modSp mod ord">
        <pc:chgData name="Jarvon Carson" userId="f1f62c45-4a19-4f8e-934b-b4c64f876624" providerId="ADAL" clId="{19176802-4FD3-4008-8F99-166704A15C5C}" dt="2020-03-13T14:48:55.231" v="4"/>
        <pc:sldMkLst>
          <pc:docMk/>
          <pc:sldMk cId="3247140990" sldId="317"/>
        </pc:sldMkLst>
        <pc:spChg chg="mod">
          <ac:chgData name="Jarvon Carson" userId="f1f62c45-4a19-4f8e-934b-b4c64f876624" providerId="ADAL" clId="{19176802-4FD3-4008-8F99-166704A15C5C}" dt="2020-03-13T14:48:36.661" v="0" actId="5793"/>
          <ac:spMkLst>
            <pc:docMk/>
            <pc:sldMk cId="3247140990" sldId="317"/>
            <ac:spMk id="2" creationId="{00000000-0000-0000-0000-000000000000}"/>
          </ac:spMkLst>
        </pc:spChg>
      </pc:sldChg>
      <pc:sldChg chg="modSp add mod">
        <pc:chgData name="Jarvon Carson" userId="f1f62c45-4a19-4f8e-934b-b4c64f876624" providerId="ADAL" clId="{19176802-4FD3-4008-8F99-166704A15C5C}" dt="2020-03-13T14:50:47.100" v="12" actId="20577"/>
        <pc:sldMkLst>
          <pc:docMk/>
          <pc:sldMk cId="4152346397" sldId="353"/>
        </pc:sldMkLst>
        <pc:spChg chg="mod">
          <ac:chgData name="Jarvon Carson" userId="f1f62c45-4a19-4f8e-934b-b4c64f876624" providerId="ADAL" clId="{19176802-4FD3-4008-8F99-166704A15C5C}" dt="2020-03-13T14:50:47.100" v="12" actId="20577"/>
          <ac:spMkLst>
            <pc:docMk/>
            <pc:sldMk cId="4152346397" sldId="353"/>
            <ac:spMk id="2" creationId="{E0FD2D85-0D57-4451-983D-B51DC048AB04}"/>
          </ac:spMkLst>
        </pc:spChg>
        <pc:spChg chg="mod">
          <ac:chgData name="Jarvon Carson" userId="f1f62c45-4a19-4f8e-934b-b4c64f876624" providerId="ADAL" clId="{19176802-4FD3-4008-8F99-166704A15C5C}" dt="2020-03-13T14:49:39.151" v="5"/>
          <ac:spMkLst>
            <pc:docMk/>
            <pc:sldMk cId="4152346397" sldId="353"/>
            <ac:spMk id="3" creationId="{4476EF06-2794-4A1F-A278-3D3D70EDF9D2}"/>
          </ac:spMkLst>
        </pc:spChg>
      </pc:sldChg>
      <pc:sldChg chg="modSp add mod">
        <pc:chgData name="Jarvon Carson" userId="f1f62c45-4a19-4f8e-934b-b4c64f876624" providerId="ADAL" clId="{19176802-4FD3-4008-8F99-166704A15C5C}" dt="2020-03-13T14:52:37.328" v="20" actId="5793"/>
        <pc:sldMkLst>
          <pc:docMk/>
          <pc:sldMk cId="2220509966" sldId="354"/>
        </pc:sldMkLst>
        <pc:spChg chg="mod">
          <ac:chgData name="Jarvon Carson" userId="f1f62c45-4a19-4f8e-934b-b4c64f876624" providerId="ADAL" clId="{19176802-4FD3-4008-8F99-166704A15C5C}" dt="2020-03-13T14:52:37.328" v="20" actId="5793"/>
          <ac:spMkLst>
            <pc:docMk/>
            <pc:sldMk cId="2220509966" sldId="354"/>
            <ac:spMk id="2" creationId="{DD10C197-AE20-4066-8B26-D7E30E671A45}"/>
          </ac:spMkLst>
        </pc:spChg>
        <pc:spChg chg="mod">
          <ac:chgData name="Jarvon Carson" userId="f1f62c45-4a19-4f8e-934b-b4c64f876624" providerId="ADAL" clId="{19176802-4FD3-4008-8F99-166704A15C5C}" dt="2020-03-13T14:51:21.225" v="13"/>
          <ac:spMkLst>
            <pc:docMk/>
            <pc:sldMk cId="2220509966" sldId="354"/>
            <ac:spMk id="3" creationId="{6826E721-B536-48D8-A9CA-ED64B94893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5455"/>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39471" y="0"/>
            <a:ext cx="3013763" cy="465455"/>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3/13/2020</a:t>
            </a:fld>
            <a:endParaRPr lang="en-US" dirty="0"/>
          </a:p>
        </p:txBody>
      </p:sp>
      <p:sp>
        <p:nvSpPr>
          <p:cNvPr id="4" name="Footer Placeholder 3"/>
          <p:cNvSpPr>
            <a:spLocks noGrp="1"/>
          </p:cNvSpPr>
          <p:nvPr>
            <p:ph type="ftr" sz="quarter" idx="2"/>
          </p:nvPr>
        </p:nvSpPr>
        <p:spPr>
          <a:xfrm>
            <a:off x="2" y="8842033"/>
            <a:ext cx="3013763" cy="465455"/>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39471" y="8842033"/>
            <a:ext cx="3013763" cy="465455"/>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41078"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49350" y="696913"/>
            <a:ext cx="4657725" cy="3494087"/>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27312" y="4421827"/>
            <a:ext cx="5100215" cy="418909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41078"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1D1C9-99ED-4BAE-B0EB-0468EAB0416D}" type="slidenum">
              <a:rPr lang="en-US" smtClean="0"/>
              <a:pPr/>
              <a:t>8</a:t>
            </a:fld>
            <a:endParaRPr lang="en-US" dirty="0"/>
          </a:p>
        </p:txBody>
      </p:sp>
    </p:spTree>
    <p:extLst>
      <p:ext uri="{BB962C8B-B14F-4D97-AF65-F5344CB8AC3E}">
        <p14:creationId xmlns:p14="http://schemas.microsoft.com/office/powerpoint/2010/main" val="196004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13</a:t>
            </a:fld>
            <a:endParaRPr lang="en-US" dirty="0"/>
          </a:p>
        </p:txBody>
      </p:sp>
    </p:spTree>
    <p:extLst>
      <p:ext uri="{BB962C8B-B14F-4D97-AF65-F5344CB8AC3E}">
        <p14:creationId xmlns:p14="http://schemas.microsoft.com/office/powerpoint/2010/main" val="337572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a:t>Webinar Title</a:t>
            </a:r>
            <a:br>
              <a:rPr lang="en-US" dirty="0"/>
            </a:br>
            <a:endParaRPr lang="en-US" dirty="0"/>
          </a:p>
        </p:txBody>
      </p:sp>
      <p:sp>
        <p:nvSpPr>
          <p:cNvPr id="7" name="Rectangle 6"/>
          <p:cNvSpPr/>
          <p:nvPr userDrawn="1"/>
        </p:nvSpPr>
        <p:spPr>
          <a:xfrm>
            <a:off x="1028699" y="3930196"/>
            <a:ext cx="7086600" cy="1569660"/>
          </a:xfrm>
          <a:prstGeom prst="rect">
            <a:avLst/>
          </a:prstGeom>
        </p:spPr>
        <p:txBody>
          <a:bodyPr wrap="square">
            <a:spAutoFit/>
          </a:bodyPr>
          <a:lstStyle/>
          <a:p>
            <a:pPr algn="ctr"/>
            <a:r>
              <a:rPr lang="en-US" sz="3200" b="1" dirty="0"/>
              <a:t>Date</a:t>
            </a:r>
          </a:p>
          <a:p>
            <a:pPr algn="ctr"/>
            <a:endParaRPr lang="en-US" sz="3200" b="1" dirty="0"/>
          </a:p>
          <a:p>
            <a:pPr algn="ctr"/>
            <a:r>
              <a:rPr lang="en-US" sz="3200" b="1" dirty="0"/>
              <a:t>Presenter:</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938553"/>
            <a:ext cx="3124200" cy="11709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877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9617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www.councilforeconed.org </a:t>
            </a:r>
          </a:p>
        </p:txBody>
      </p:sp>
      <p:sp>
        <p:nvSpPr>
          <p:cNvPr id="9" name="Slide Number Placeholder 8"/>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9350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www.councilforeconed.org </a:t>
            </a:r>
          </a:p>
        </p:txBody>
      </p:sp>
      <p:sp>
        <p:nvSpPr>
          <p:cNvPr id="5" name="Slide Number Placeholder 4"/>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9141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www.councilforeconed.org </a:t>
            </a:r>
          </a:p>
        </p:txBody>
      </p:sp>
      <p:sp>
        <p:nvSpPr>
          <p:cNvPr id="4" name="Slide Number Placeholder 3"/>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3956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36154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4924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6109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2548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www.councilforeconed.org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endParaRPr lang="en-US" dirty="0"/>
          </a:p>
        </p:txBody>
      </p:sp>
    </p:spTree>
    <p:extLst>
      <p:ext uri="{BB962C8B-B14F-4D97-AF65-F5344CB8AC3E}">
        <p14:creationId xmlns:p14="http://schemas.microsoft.com/office/powerpoint/2010/main" val="2466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2982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0408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a:t>www.councilforeconed.org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hf hdr="0" dt="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www.councilforeconed.org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F9695-8517-4318-9952-3DDF4D4F8C2B}" type="slidenum">
              <a:rPr lang="en-US" smtClean="0"/>
              <a:t>‹#›</a:t>
            </a:fld>
            <a:endParaRPr lang="en-US"/>
          </a:p>
        </p:txBody>
      </p:sp>
    </p:spTree>
    <p:extLst>
      <p:ext uri="{BB962C8B-B14F-4D97-AF65-F5344CB8AC3E}">
        <p14:creationId xmlns:p14="http://schemas.microsoft.com/office/powerpoint/2010/main" val="1028064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teachingamericanhistory.org/library/document/great-society-speech/" TargetMode="External"/><Relationship Id="rId2" Type="http://schemas.openxmlformats.org/officeDocument/2006/relationships/hyperlink" Target="http://apps.washingtonpost.com/g/page/politics/lbj-speechwriter-richard-goodwins-first-draft-of-the-great-society-speech/103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file:///G:\Murrow%20Stuff\American%20History%20Lessons\Lesson%2066%20-%20Great%20Society\Lesson%2068%20-%20LBJ%20Great%20Society%20Handout.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politico.com/magazine/story/2018/01/28/lbj-great-society-josh-zeitz-book-216538" TargetMode="External"/><Relationship Id="rId2" Type="http://schemas.openxmlformats.org/officeDocument/2006/relationships/hyperlink" Target="https://www.thebalance.com/president-lyndon-johnson-s-economic-policies-3305561" TargetMode="External"/><Relationship Id="rId1" Type="http://schemas.openxmlformats.org/officeDocument/2006/relationships/slideLayout" Target="../slideLayouts/slideLayout6.xml"/><Relationship Id="rId5" Type="http://schemas.openxmlformats.org/officeDocument/2006/relationships/hyperlink" Target="https://www.washingtonpost.com/wp-srv/special/national/great-society-at-50/" TargetMode="External"/><Relationship Id="rId4" Type="http://schemas.openxmlformats.org/officeDocument/2006/relationships/hyperlink" Target="https://www.nationalreview.com/magazine/2020/01/27/the-forgotten-failures-of-the-great-socie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400" dirty="0"/>
              <a:t>Evaluating the Great Society Program</a:t>
            </a:r>
          </a:p>
        </p:txBody>
      </p:sp>
      <p:sp>
        <p:nvSpPr>
          <p:cNvPr id="2" name="TextBox 1"/>
          <p:cNvSpPr txBox="1"/>
          <p:nvPr/>
        </p:nvSpPr>
        <p:spPr>
          <a:xfrm>
            <a:off x="3429000" y="4572000"/>
            <a:ext cx="2590800" cy="461665"/>
          </a:xfrm>
          <a:prstGeom prst="rect">
            <a:avLst/>
          </a:prstGeom>
          <a:noFill/>
        </p:spPr>
        <p:txBody>
          <a:bodyPr wrap="square" rtlCol="0">
            <a:spAutoFit/>
          </a:bodyPr>
          <a:lstStyle/>
          <a:p>
            <a:r>
              <a:rPr lang="en-US" dirty="0"/>
              <a:t>Tuesday 3/17/20</a:t>
            </a:r>
          </a:p>
        </p:txBody>
      </p:sp>
      <p:sp>
        <p:nvSpPr>
          <p:cNvPr id="4" name="TextBox 3"/>
          <p:cNvSpPr txBox="1"/>
          <p:nvPr/>
        </p:nvSpPr>
        <p:spPr>
          <a:xfrm>
            <a:off x="2133600" y="5334000"/>
            <a:ext cx="5029200" cy="1200329"/>
          </a:xfrm>
          <a:prstGeom prst="rect">
            <a:avLst/>
          </a:prstGeom>
          <a:noFill/>
        </p:spPr>
        <p:txBody>
          <a:bodyPr wrap="square" rtlCol="0">
            <a:spAutoFit/>
          </a:bodyPr>
          <a:lstStyle/>
          <a:p>
            <a:pPr algn="ctr"/>
            <a:r>
              <a:rPr lang="en-US" dirty="0"/>
              <a:t>Matthew </a:t>
            </a:r>
            <a:r>
              <a:rPr lang="en-US" dirty="0" err="1"/>
              <a:t>Gherman</a:t>
            </a:r>
            <a:endParaRPr lang="en-US" dirty="0"/>
          </a:p>
          <a:p>
            <a:pPr algn="ctr"/>
            <a:r>
              <a:rPr lang="en-US" dirty="0"/>
              <a:t>Edward R. Murrow High School</a:t>
            </a:r>
          </a:p>
          <a:p>
            <a:pPr algn="ctr"/>
            <a:r>
              <a:rPr lang="en-US" dirty="0"/>
              <a:t>mgherman@schools.nyc.gov</a:t>
            </a:r>
          </a:p>
        </p:txBody>
      </p:sp>
    </p:spTree>
    <p:extLst>
      <p:ext uri="{BB962C8B-B14F-4D97-AF65-F5344CB8AC3E}">
        <p14:creationId xmlns:p14="http://schemas.microsoft.com/office/powerpoint/2010/main" val="23988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945" y="1219200"/>
            <a:ext cx="7359355" cy="4953000"/>
          </a:xfrm>
        </p:spPr>
        <p:txBody>
          <a:bodyPr/>
          <a:lstStyle/>
          <a:p>
            <a:pPr>
              <a:spcBef>
                <a:spcPct val="0"/>
              </a:spcBef>
              <a:buNone/>
            </a:pPr>
            <a:r>
              <a:rPr lang="en-US" altLang="en-US" dirty="0">
                <a:solidFill>
                  <a:srgbClr val="000000"/>
                </a:solidFill>
                <a:latin typeface="Times New Roman" panose="02020603050405020304" pitchFamily="18" charset="0"/>
              </a:rPr>
              <a:t>Kennedy had eight goals in his New Frontier, most of which Congress rejected: </a:t>
            </a:r>
          </a:p>
          <a:p>
            <a:pPr lvl="1">
              <a:spcBef>
                <a:spcPct val="0"/>
              </a:spcBef>
              <a:buClrTx/>
              <a:buFont typeface="Times New Roman" panose="02020603050405020304" pitchFamily="18" charset="0"/>
              <a:buChar char="1"/>
            </a:pPr>
            <a:r>
              <a:rPr lang="en-US" altLang="en-US" b="1" dirty="0">
                <a:solidFill>
                  <a:srgbClr val="000000"/>
                </a:solidFill>
                <a:latin typeface="Times New Roman" panose="02020603050405020304" pitchFamily="18" charset="0"/>
              </a:rPr>
              <a:t>Increased federal aid for education.</a:t>
            </a:r>
            <a:r>
              <a:rPr lang="en-US" altLang="en-US" dirty="0">
                <a:solidFill>
                  <a:srgbClr val="000000"/>
                </a:solidFill>
                <a:latin typeface="Times New Roman" panose="02020603050405020304" pitchFamily="18" charset="0"/>
              </a:rPr>
              <a:t> Defeated. </a:t>
            </a:r>
          </a:p>
          <a:p>
            <a:pPr lvl="1">
              <a:spcBef>
                <a:spcPts val="500"/>
              </a:spcBef>
              <a:spcAft>
                <a:spcPts val="500"/>
              </a:spcAft>
              <a:buClrTx/>
              <a:buFont typeface="Times New Roman" panose="02020603050405020304" pitchFamily="18" charset="0"/>
              <a:buChar char="2"/>
            </a:pPr>
            <a:r>
              <a:rPr lang="en-US" altLang="en-US" b="1" dirty="0">
                <a:solidFill>
                  <a:srgbClr val="000000"/>
                </a:solidFill>
                <a:latin typeface="Calibri" panose="020F0502020204030204" pitchFamily="34" charset="0"/>
              </a:rPr>
              <a:t>Medical care for the elderly.</a:t>
            </a:r>
            <a:r>
              <a:rPr lang="en-US" altLang="en-US" dirty="0">
                <a:solidFill>
                  <a:srgbClr val="000000"/>
                </a:solidFill>
                <a:latin typeface="Calibri" panose="020F0502020204030204" pitchFamily="34" charset="0"/>
              </a:rPr>
              <a:t> Defeated during the Kennedy administration, but eventually enacted as Medicare and Medicaid. </a:t>
            </a:r>
            <a:endParaRPr lang="en-US" altLang="en-US" dirty="0">
              <a:solidFill>
                <a:srgbClr val="000000"/>
              </a:solidFill>
              <a:latin typeface="Times New Roman" panose="02020603050405020304" pitchFamily="18" charset="0"/>
            </a:endParaRPr>
          </a:p>
          <a:p>
            <a:pPr>
              <a:spcBef>
                <a:spcPct val="0"/>
              </a:spcBef>
              <a:buFont typeface="Times New Roman" panose="02020603050405020304" pitchFamily="18" charset="0"/>
              <a:buChar char="3"/>
            </a:pPr>
            <a:r>
              <a:rPr lang="en-US" altLang="en-US" b="1" dirty="0">
                <a:solidFill>
                  <a:srgbClr val="000000"/>
                </a:solidFill>
                <a:latin typeface="Calibri" panose="020F0502020204030204" pitchFamily="34" charset="0"/>
              </a:rPr>
              <a:t>Increase in the minimum wage.</a:t>
            </a:r>
            <a:r>
              <a:rPr lang="en-US" altLang="en-US" dirty="0">
                <a:solidFill>
                  <a:srgbClr val="000000"/>
                </a:solidFill>
                <a:latin typeface="Calibri" panose="020F0502020204030204" pitchFamily="34" charset="0"/>
              </a:rPr>
              <a:t> Passed. </a:t>
            </a:r>
            <a:endParaRPr lang="en-US" altLang="en-US" dirty="0">
              <a:solidFill>
                <a:srgbClr val="000000"/>
              </a:solidFill>
              <a:latin typeface="Times New Roman" panose="02020603050405020304" pitchFamily="18" charset="0"/>
            </a:endParaRPr>
          </a:p>
          <a:p>
            <a:pPr>
              <a:spcBef>
                <a:spcPct val="0"/>
              </a:spcBef>
              <a:buFont typeface="Times New Roman" panose="02020603050405020304" pitchFamily="18" charset="0"/>
              <a:buChar char="4"/>
            </a:pPr>
            <a:r>
              <a:rPr lang="en-US" altLang="en-US" b="1" dirty="0">
                <a:solidFill>
                  <a:srgbClr val="000000"/>
                </a:solidFill>
                <a:latin typeface="Calibri" panose="020F0502020204030204" pitchFamily="34" charset="0"/>
              </a:rPr>
              <a:t>Urban reforms.</a:t>
            </a:r>
            <a:r>
              <a:rPr lang="en-US" altLang="en-US" dirty="0">
                <a:solidFill>
                  <a:srgbClr val="000000"/>
                </a:solidFill>
                <a:latin typeface="Calibri" panose="020F0502020204030204" pitchFamily="34" charset="0"/>
              </a:rPr>
              <a:t> Modest success. </a:t>
            </a:r>
            <a:endParaRPr lang="en-US" altLang="en-US" dirty="0">
              <a:solidFill>
                <a:srgbClr val="000000"/>
              </a:solidFill>
              <a:latin typeface="Times New Roman" panose="02020603050405020304" pitchFamily="18" charset="0"/>
            </a:endParaRPr>
          </a:p>
          <a:p>
            <a:pPr>
              <a:spcBef>
                <a:spcPct val="0"/>
              </a:spcBef>
              <a:buFont typeface="Times New Roman" panose="02020603050405020304" pitchFamily="18" charset="0"/>
              <a:buChar char="5"/>
            </a:pPr>
            <a:r>
              <a:rPr lang="en-US" altLang="en-US" b="1" dirty="0">
                <a:solidFill>
                  <a:srgbClr val="000000"/>
                </a:solidFill>
                <a:latin typeface="Calibri" panose="020F0502020204030204" pitchFamily="34" charset="0"/>
              </a:rPr>
              <a:t>Civil rights.</a:t>
            </a:r>
            <a:r>
              <a:rPr lang="en-US" altLang="en-US" dirty="0">
                <a:solidFill>
                  <a:srgbClr val="000000"/>
                </a:solidFill>
                <a:latin typeface="Calibri" panose="020F0502020204030204" pitchFamily="34" charset="0"/>
              </a:rPr>
              <a:t> None. Despite the lingering myth that JFK was a strong proponent of civil rights, his administration saw no major civil rights legislation. It was actually brother Robert Kennedy, JFK's attorney general, who was committed to civil rights. JFK, afraid of losing the always tenuous support of Southern Democrats, put civil rights on the back burner once he was in office. </a:t>
            </a:r>
            <a:endParaRPr lang="en-US" altLang="en-US" dirty="0">
              <a:solidFill>
                <a:srgbClr val="000000"/>
              </a:solidFill>
              <a:latin typeface="Times New Roman" panose="02020603050405020304" pitchFamily="18" charset="0"/>
            </a:endParaRPr>
          </a:p>
          <a:p>
            <a:pPr>
              <a:spcBef>
                <a:spcPct val="0"/>
              </a:spcBef>
              <a:buFont typeface="Times New Roman" panose="02020603050405020304" pitchFamily="18" charset="0"/>
              <a:buChar char="6"/>
            </a:pPr>
            <a:r>
              <a:rPr lang="en-US" altLang="en-US" b="1" dirty="0">
                <a:solidFill>
                  <a:srgbClr val="000000"/>
                </a:solidFill>
                <a:latin typeface="Calibri" panose="020F0502020204030204" pitchFamily="34" charset="0"/>
              </a:rPr>
              <a:t>End to poverty.</a:t>
            </a:r>
            <a:r>
              <a:rPr lang="en-US" altLang="en-US" dirty="0">
                <a:solidFill>
                  <a:srgbClr val="000000"/>
                </a:solidFill>
                <a:latin typeface="Calibri" panose="020F0502020204030204" pitchFamily="34" charset="0"/>
              </a:rPr>
              <a:t> No. </a:t>
            </a:r>
            <a:endParaRPr lang="en-US" altLang="en-US" dirty="0">
              <a:solidFill>
                <a:srgbClr val="000000"/>
              </a:solidFill>
              <a:latin typeface="Times New Roman" panose="02020603050405020304" pitchFamily="18" charset="0"/>
            </a:endParaRPr>
          </a:p>
          <a:p>
            <a:pPr>
              <a:spcBef>
                <a:spcPct val="0"/>
              </a:spcBef>
              <a:buFont typeface="Times New Roman" panose="02020603050405020304" pitchFamily="18" charset="0"/>
              <a:buChar char="7"/>
            </a:pPr>
            <a:r>
              <a:rPr lang="en-US" altLang="en-US" b="1" dirty="0">
                <a:solidFill>
                  <a:srgbClr val="000000"/>
                </a:solidFill>
                <a:latin typeface="Calibri" panose="020F0502020204030204" pitchFamily="34" charset="0"/>
              </a:rPr>
              <a:t>Major tax cuts.</a:t>
            </a:r>
            <a:r>
              <a:rPr lang="en-US" altLang="en-US" dirty="0">
                <a:solidFill>
                  <a:srgbClr val="000000"/>
                </a:solidFill>
                <a:latin typeface="Calibri" panose="020F0502020204030204" pitchFamily="34" charset="0"/>
              </a:rPr>
              <a:t> Defeated. </a:t>
            </a:r>
            <a:endParaRPr lang="en-US" altLang="en-US" dirty="0">
              <a:solidFill>
                <a:srgbClr val="000000"/>
              </a:solidFill>
              <a:latin typeface="Times New Roman" panose="02020603050405020304" pitchFamily="18" charset="0"/>
            </a:endParaRPr>
          </a:p>
          <a:p>
            <a:pPr>
              <a:spcBef>
                <a:spcPct val="0"/>
              </a:spcBef>
              <a:buFont typeface="Times New Roman" panose="02020603050405020304" pitchFamily="18" charset="0"/>
              <a:buChar char="8"/>
            </a:pPr>
            <a:r>
              <a:rPr lang="en-US" altLang="en-US" b="1" dirty="0">
                <a:solidFill>
                  <a:srgbClr val="000000"/>
                </a:solidFill>
                <a:latin typeface="Calibri" panose="020F0502020204030204" pitchFamily="34" charset="0"/>
              </a:rPr>
              <a:t>Cold War goals.</a:t>
            </a:r>
            <a:r>
              <a:rPr lang="en-US" altLang="en-US" dirty="0">
                <a:solidFill>
                  <a:srgbClr val="000000"/>
                </a:solidFill>
                <a:latin typeface="Calibri" panose="020F0502020204030204" pitchFamily="34" charset="0"/>
              </a:rPr>
              <a:t> Yes, Kennedy's term saw both increased expenditures on defense and money for the new space program. </a:t>
            </a:r>
            <a:endParaRPr lang="en-US" altLang="en-US" dirty="0">
              <a:solidFill>
                <a:srgbClr val="000000"/>
              </a:solidFill>
              <a:latin typeface="Times New Roman" panose="02020603050405020304" pitchFamily="18" charset="0"/>
            </a:endParaRPr>
          </a:p>
          <a:p>
            <a:endParaRPr lang="en-US" dirty="0"/>
          </a:p>
        </p:txBody>
      </p:sp>
      <p:sp>
        <p:nvSpPr>
          <p:cNvPr id="3" name="Title 2"/>
          <p:cNvSpPr>
            <a:spLocks noGrp="1"/>
          </p:cNvSpPr>
          <p:nvPr>
            <p:ph type="title"/>
          </p:nvPr>
        </p:nvSpPr>
        <p:spPr/>
        <p:txBody>
          <a:bodyPr/>
          <a:lstStyle/>
          <a:p>
            <a:r>
              <a:rPr lang="en-US" dirty="0"/>
              <a:t>Building on Kennedy</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10</a:t>
            </a:fld>
            <a:endParaRPr lang="en-US" dirty="0"/>
          </a:p>
        </p:txBody>
      </p:sp>
    </p:spTree>
    <p:extLst>
      <p:ext uri="{BB962C8B-B14F-4D97-AF65-F5344CB8AC3E}">
        <p14:creationId xmlns:p14="http://schemas.microsoft.com/office/powerpoint/2010/main" val="31241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33400" y="1219200"/>
            <a:ext cx="8118675" cy="5029200"/>
          </a:xfrm>
          <a:prstGeom prst="rect">
            <a:avLst/>
          </a:prstGeom>
        </p:spPr>
      </p:pic>
      <p:sp>
        <p:nvSpPr>
          <p:cNvPr id="3" name="Title 2"/>
          <p:cNvSpPr>
            <a:spLocks noGrp="1"/>
          </p:cNvSpPr>
          <p:nvPr>
            <p:ph type="title"/>
          </p:nvPr>
        </p:nvSpPr>
        <p:spPr/>
        <p:txBody>
          <a:bodyPr/>
          <a:lstStyle/>
          <a:p>
            <a:r>
              <a:rPr lang="en-US" dirty="0"/>
              <a:t>Election of 1964</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11</a:t>
            </a:fld>
            <a:endParaRPr lang="en-US" dirty="0"/>
          </a:p>
        </p:txBody>
      </p:sp>
    </p:spTree>
    <p:extLst>
      <p:ext uri="{BB962C8B-B14F-4D97-AF65-F5344CB8AC3E}">
        <p14:creationId xmlns:p14="http://schemas.microsoft.com/office/powerpoint/2010/main" val="125742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1219200"/>
            <a:ext cx="8194876" cy="5105400"/>
          </a:xfrm>
          <a:prstGeom prst="rect">
            <a:avLst/>
          </a:prstGeom>
        </p:spPr>
      </p:pic>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12</a:t>
            </a:fld>
            <a:endParaRPr lang="en-US" dirty="0"/>
          </a:p>
        </p:txBody>
      </p:sp>
    </p:spTree>
    <p:extLst>
      <p:ext uri="{BB962C8B-B14F-4D97-AF65-F5344CB8AC3E}">
        <p14:creationId xmlns:p14="http://schemas.microsoft.com/office/powerpoint/2010/main" val="210147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457200"/>
            <a:ext cx="8042475" cy="5867400"/>
          </a:xfrm>
          <a:prstGeom prst="rect">
            <a:avLst/>
          </a:prstGeom>
        </p:spPr>
      </p:pic>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13</a:t>
            </a:fld>
            <a:endParaRPr lang="en-US" dirty="0"/>
          </a:p>
        </p:txBody>
      </p:sp>
    </p:spTree>
    <p:extLst>
      <p:ext uri="{BB962C8B-B14F-4D97-AF65-F5344CB8AC3E}">
        <p14:creationId xmlns:p14="http://schemas.microsoft.com/office/powerpoint/2010/main" val="52320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457201" y="609599"/>
            <a:ext cx="7772400" cy="6382821"/>
          </a:xfrm>
          <a:prstGeom prst="rect">
            <a:avLst/>
          </a:prstGeom>
        </p:spPr>
      </p:pic>
    </p:spTree>
    <p:extLst>
      <p:ext uri="{BB962C8B-B14F-4D97-AF65-F5344CB8AC3E}">
        <p14:creationId xmlns:p14="http://schemas.microsoft.com/office/powerpoint/2010/main" val="273765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15</a:t>
            </a:fld>
            <a:endParaRPr lang="en-US" dirty="0"/>
          </a:p>
        </p:txBody>
      </p:sp>
      <p:pic>
        <p:nvPicPr>
          <p:cNvPr id="6" name="Picture 5"/>
          <p:cNvPicPr>
            <a:picLocks noChangeAspect="1"/>
          </p:cNvPicPr>
          <p:nvPr/>
        </p:nvPicPr>
        <p:blipFill>
          <a:blip r:embed="rId2"/>
          <a:stretch>
            <a:fillRect/>
          </a:stretch>
        </p:blipFill>
        <p:spPr>
          <a:xfrm>
            <a:off x="523875" y="1219200"/>
            <a:ext cx="8096250" cy="5105400"/>
          </a:xfrm>
          <a:prstGeom prst="rect">
            <a:avLst/>
          </a:prstGeom>
        </p:spPr>
      </p:pic>
    </p:spTree>
    <p:extLst>
      <p:ext uri="{BB962C8B-B14F-4D97-AF65-F5344CB8AC3E}">
        <p14:creationId xmlns:p14="http://schemas.microsoft.com/office/powerpoint/2010/main" val="45463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33400" y="1219200"/>
            <a:ext cx="8118676" cy="5105400"/>
          </a:xfrm>
          <a:prstGeom prst="rect">
            <a:avLst/>
          </a:prstGeom>
        </p:spPr>
      </p:pic>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16</a:t>
            </a:fld>
            <a:endParaRPr lang="en-US" dirty="0"/>
          </a:p>
        </p:txBody>
      </p:sp>
    </p:spTree>
    <p:extLst>
      <p:ext uri="{BB962C8B-B14F-4D97-AF65-F5344CB8AC3E}">
        <p14:creationId xmlns:p14="http://schemas.microsoft.com/office/powerpoint/2010/main" val="270188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a:p>
          <a:p>
            <a:endParaRPr lang="en-US" dirty="0"/>
          </a:p>
        </p:txBody>
      </p:sp>
      <p:sp>
        <p:nvSpPr>
          <p:cNvPr id="3" name="Title 2"/>
          <p:cNvSpPr>
            <a:spLocks noGrp="1"/>
          </p:cNvSpPr>
          <p:nvPr>
            <p:ph type="title"/>
          </p:nvPr>
        </p:nvSpPr>
        <p:spPr>
          <a:xfrm>
            <a:off x="457200" y="609600"/>
            <a:ext cx="8229600" cy="685800"/>
          </a:xfrm>
        </p:spPr>
        <p:txBody>
          <a:bodyPr/>
          <a:lstStyle/>
          <a:p>
            <a:pPr eaLnBrk="1" hangingPunct="1">
              <a:lnSpc>
                <a:spcPct val="90000"/>
              </a:lnSpc>
              <a:defRPr/>
            </a:pPr>
            <a:r>
              <a:rPr lang="en-US" sz="2400" b="1" u="sng" dirty="0">
                <a:solidFill>
                  <a:srgbClr val="000099"/>
                </a:solidFill>
                <a:latin typeface="Segoe UI" pitchFamily="34" charset="0"/>
                <a:cs typeface="Segoe UI" pitchFamily="34" charset="0"/>
              </a:rPr>
              <a:t>The VISTA Program</a:t>
            </a:r>
            <a:br>
              <a:rPr lang="en-US" sz="2400" b="1" u="sng" dirty="0">
                <a:solidFill>
                  <a:srgbClr val="000099"/>
                </a:solidFill>
                <a:latin typeface="Segoe UI" pitchFamily="34" charset="0"/>
                <a:cs typeface="Segoe UI" pitchFamily="34" charset="0"/>
              </a:rPr>
            </a:br>
            <a:r>
              <a:rPr lang="en-US" sz="2400" b="1" dirty="0">
                <a:solidFill>
                  <a:srgbClr val="000099"/>
                </a:solidFill>
                <a:latin typeface="Segoe UI" pitchFamily="34" charset="0"/>
                <a:cs typeface="Segoe UI" pitchFamily="34" charset="0"/>
              </a:rPr>
              <a:t>(</a:t>
            </a:r>
            <a:r>
              <a:rPr lang="en-US" sz="2400" b="1" u="sng" dirty="0">
                <a:solidFill>
                  <a:srgbClr val="000099"/>
                </a:solidFill>
                <a:latin typeface="Segoe UI" pitchFamily="34" charset="0"/>
                <a:cs typeface="Segoe UI" pitchFamily="34" charset="0"/>
              </a:rPr>
              <a:t>Volunteers in Service to America</a:t>
            </a:r>
            <a:r>
              <a:rPr lang="en-US" sz="2400" b="1" dirty="0">
                <a:solidFill>
                  <a:srgbClr val="000099"/>
                </a:solidFill>
                <a:latin typeface="Segoe UI" pitchFamily="34" charset="0"/>
                <a:cs typeface="Segoe UI" pitchFamily="34" charset="0"/>
              </a:rPr>
              <a:t>)</a:t>
            </a:r>
            <a:br>
              <a:rPr lang="en-US" sz="2400" b="1" dirty="0">
                <a:solidFill>
                  <a:srgbClr val="000099"/>
                </a:solidFill>
                <a:latin typeface="Segoe UI" pitchFamily="34" charset="0"/>
                <a:cs typeface="Segoe UI" pitchFamily="34" charset="0"/>
              </a:rPr>
            </a:br>
            <a:endParaRPr lang="en-US" sz="2400" dirty="0"/>
          </a:p>
        </p:txBody>
      </p:sp>
      <p:sp>
        <p:nvSpPr>
          <p:cNvPr id="6" name="Text Placeholder 5"/>
          <p:cNvSpPr>
            <a:spLocks noGrp="1"/>
          </p:cNvSpPr>
          <p:nvPr>
            <p:ph type="body" idx="14"/>
          </p:nvPr>
        </p:nvSpPr>
        <p:spPr/>
        <p:txBody>
          <a:bodyPr/>
          <a:lstStyle/>
          <a:p>
            <a:pPr algn="ctr" eaLnBrk="1" hangingPunct="1">
              <a:lnSpc>
                <a:spcPct val="90000"/>
              </a:lnSpc>
              <a:defRPr/>
            </a:pPr>
            <a:endParaRPr lang="en-US" sz="1200" b="1" dirty="0">
              <a:solidFill>
                <a:srgbClr val="000099"/>
              </a:solidFill>
              <a:latin typeface="Segoe UI" pitchFamily="34" charset="0"/>
              <a:cs typeface="Segoe UI" pitchFamily="34" charset="0"/>
            </a:endParaRPr>
          </a:p>
          <a:p>
            <a:pPr eaLnBrk="1" hangingPunct="1">
              <a:lnSpc>
                <a:spcPct val="90000"/>
              </a:lnSpc>
              <a:spcBef>
                <a:spcPts val="0"/>
              </a:spcBef>
              <a:buFont typeface="Wingdings" pitchFamily="2" charset="2"/>
              <a:buChar char="ü"/>
              <a:defRPr/>
            </a:pPr>
            <a:r>
              <a:rPr lang="en-US" b="1" dirty="0">
                <a:solidFill>
                  <a:schemeClr val="accent1">
                    <a:lumMod val="25000"/>
                  </a:schemeClr>
                </a:solidFill>
                <a:latin typeface="Segoe UI" pitchFamily="34" charset="0"/>
                <a:cs typeface="Segoe UI" pitchFamily="34" charset="0"/>
              </a:rPr>
              <a:t>Meant as a domestic peace corps, aiding poor citizens in rural and impoverished areas.</a:t>
            </a:r>
          </a:p>
          <a:p>
            <a:pPr eaLnBrk="1" hangingPunct="1">
              <a:lnSpc>
                <a:spcPct val="90000"/>
              </a:lnSpc>
              <a:spcBef>
                <a:spcPts val="0"/>
              </a:spcBef>
              <a:defRPr/>
            </a:pPr>
            <a:endParaRPr lang="en-US" sz="1200" b="1" dirty="0">
              <a:solidFill>
                <a:schemeClr val="accent1">
                  <a:lumMod val="25000"/>
                </a:schemeClr>
              </a:solidFill>
              <a:latin typeface="Segoe UI" pitchFamily="34" charset="0"/>
              <a:cs typeface="Segoe UI" pitchFamily="34" charset="0"/>
            </a:endParaRPr>
          </a:p>
          <a:p>
            <a:pPr eaLnBrk="1" hangingPunct="1">
              <a:lnSpc>
                <a:spcPct val="90000"/>
              </a:lnSpc>
              <a:spcBef>
                <a:spcPts val="0"/>
              </a:spcBef>
              <a:buFont typeface="Wingdings" pitchFamily="2" charset="2"/>
              <a:buChar char="ü"/>
              <a:defRPr/>
            </a:pPr>
            <a:r>
              <a:rPr lang="en-US" b="1" dirty="0">
                <a:solidFill>
                  <a:schemeClr val="accent1">
                    <a:lumMod val="25000"/>
                  </a:schemeClr>
                </a:solidFill>
                <a:latin typeface="Segoe UI" pitchFamily="34" charset="0"/>
                <a:cs typeface="Segoe UI" pitchFamily="34" charset="0"/>
              </a:rPr>
              <a:t> Volunteers served in communities throughout the U.S., focusing on educational programs and vocational training for the nation's underprivileged classes. </a:t>
            </a:r>
          </a:p>
          <a:p>
            <a:pPr eaLnBrk="1" hangingPunct="1">
              <a:lnSpc>
                <a:spcPct val="90000"/>
              </a:lnSpc>
              <a:spcBef>
                <a:spcPts val="0"/>
              </a:spcBef>
              <a:defRPr/>
            </a:pPr>
            <a:endParaRPr lang="en-US" sz="1200" b="1" dirty="0">
              <a:solidFill>
                <a:schemeClr val="accent1">
                  <a:lumMod val="25000"/>
                </a:schemeClr>
              </a:solidFill>
              <a:latin typeface="Segoe UI" pitchFamily="34" charset="0"/>
              <a:cs typeface="Segoe UI" pitchFamily="34" charset="0"/>
            </a:endParaRPr>
          </a:p>
          <a:p>
            <a:pPr eaLnBrk="1" hangingPunct="1">
              <a:lnSpc>
                <a:spcPct val="90000"/>
              </a:lnSpc>
              <a:spcBef>
                <a:spcPts val="0"/>
              </a:spcBef>
              <a:defRPr/>
            </a:pPr>
            <a:r>
              <a:rPr lang="en-US" b="1" dirty="0">
                <a:solidFill>
                  <a:schemeClr val="accent1">
                    <a:lumMod val="25000"/>
                  </a:schemeClr>
                </a:solidFill>
                <a:latin typeface="Segoe UI" pitchFamily="34" charset="0"/>
                <a:cs typeface="Segoe UI" pitchFamily="34" charset="0"/>
                <a:sym typeface="Wingdings"/>
              </a:rPr>
              <a:t> </a:t>
            </a:r>
            <a:r>
              <a:rPr lang="en-US" b="1" dirty="0">
                <a:solidFill>
                  <a:schemeClr val="accent1">
                    <a:lumMod val="25000"/>
                  </a:schemeClr>
                </a:solidFill>
                <a:latin typeface="Segoe UI" pitchFamily="34" charset="0"/>
                <a:cs typeface="Segoe UI" pitchFamily="34" charset="0"/>
              </a:rPr>
              <a:t>VISTA put young people with skills and community-minded ideals to work in poor neighborhoods and rural areas to help people overcome poverty.</a:t>
            </a:r>
          </a:p>
          <a:p>
            <a:endParaRPr lang="en-US" dirty="0"/>
          </a:p>
        </p:txBody>
      </p:sp>
      <p:sp>
        <p:nvSpPr>
          <p:cNvPr id="5" name="Slide Number Placeholder 4"/>
          <p:cNvSpPr>
            <a:spLocks noGrp="1"/>
          </p:cNvSpPr>
          <p:nvPr>
            <p:ph type="sldNum" sz="quarter" idx="17"/>
          </p:nvPr>
        </p:nvSpPr>
        <p:spPr/>
        <p:txBody>
          <a:bodyPr/>
          <a:lstStyle/>
          <a:p>
            <a:fld id="{736A2A04-44CB-4FD5-A22C-EC7DA5CF840D}" type="slidenum">
              <a:rPr lang="en-US" smtClean="0"/>
              <a:pPr/>
              <a:t>17</a:t>
            </a:fld>
            <a:endParaRPr lang="en-US" dirty="0"/>
          </a:p>
        </p:txBody>
      </p:sp>
      <p:sp>
        <p:nvSpPr>
          <p:cNvPr id="4" name="Footer Placeholder 3"/>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293373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1295400"/>
            <a:ext cx="7429500" cy="5029200"/>
          </a:xfrm>
        </p:spPr>
        <p:txBody>
          <a:bodyPr/>
          <a:lstStyle/>
          <a:p>
            <a:pPr algn="ctr" eaLnBrk="1" hangingPunct="1">
              <a:spcBef>
                <a:spcPct val="0"/>
              </a:spcBef>
              <a:defRPr/>
            </a:pPr>
            <a:endParaRPr lang="en-US" b="1" dirty="0">
              <a:solidFill>
                <a:srgbClr val="000099"/>
              </a:solidFill>
              <a:latin typeface="Segoe UI" pitchFamily="34" charset="0"/>
              <a:cs typeface="Segoe UI" pitchFamily="34" charset="0"/>
            </a:endParaRPr>
          </a:p>
          <a:p>
            <a:pPr indent="0" eaLnBrk="1" hangingPunct="1">
              <a:spcBef>
                <a:spcPct val="0"/>
              </a:spcBef>
              <a:buFont typeface="Wingdings" pitchFamily="2" charset="2"/>
              <a:buChar char="ü"/>
              <a:defRPr/>
            </a:pPr>
            <a:r>
              <a:rPr lang="en-US" b="1" dirty="0">
                <a:solidFill>
                  <a:schemeClr val="accent1">
                    <a:lumMod val="25000"/>
                  </a:schemeClr>
                </a:solidFill>
                <a:latin typeface="Segoe UI" pitchFamily="34" charset="0"/>
                <a:cs typeface="Segoe UI" pitchFamily="34" charset="0"/>
              </a:rPr>
              <a:t>Set up in 1964, this was the directing agency in President Johnson’s “</a:t>
            </a:r>
            <a:r>
              <a:rPr lang="en-US" b="1" u="sng" dirty="0">
                <a:solidFill>
                  <a:schemeClr val="accent1">
                    <a:lumMod val="25000"/>
                  </a:schemeClr>
                </a:solidFill>
                <a:latin typeface="Segoe UI" pitchFamily="34" charset="0"/>
                <a:cs typeface="Segoe UI" pitchFamily="34" charset="0"/>
              </a:rPr>
              <a:t>War on Poverty</a:t>
            </a:r>
            <a:r>
              <a:rPr lang="en-US" b="1" dirty="0">
                <a:solidFill>
                  <a:schemeClr val="accent1">
                    <a:lumMod val="25000"/>
                  </a:schemeClr>
                </a:solidFill>
                <a:latin typeface="Segoe UI" pitchFamily="34" charset="0"/>
                <a:cs typeface="Segoe UI" pitchFamily="34" charset="0"/>
              </a:rPr>
              <a:t>”.</a:t>
            </a:r>
          </a:p>
          <a:p>
            <a:pPr indent="0" eaLnBrk="1" hangingPunct="1">
              <a:spcBef>
                <a:spcPct val="0"/>
              </a:spcBef>
              <a:defRPr/>
            </a:pPr>
            <a:endParaRPr lang="en-US" sz="1200" b="1" dirty="0">
              <a:solidFill>
                <a:schemeClr val="accent1">
                  <a:lumMod val="25000"/>
                </a:schemeClr>
              </a:solidFill>
              <a:latin typeface="Segoe UI" pitchFamily="34" charset="0"/>
              <a:cs typeface="Segoe UI" pitchFamily="34" charset="0"/>
            </a:endParaRPr>
          </a:p>
          <a:p>
            <a:pPr indent="0" eaLnBrk="1" hangingPunct="1">
              <a:spcBef>
                <a:spcPct val="0"/>
              </a:spcBef>
              <a:buFont typeface="Wingdings" pitchFamily="2" charset="2"/>
              <a:buChar char="ü"/>
              <a:defRPr/>
            </a:pPr>
            <a:r>
              <a:rPr lang="en-US" b="1" u="sng" dirty="0">
                <a:solidFill>
                  <a:schemeClr val="accent1">
                    <a:lumMod val="25000"/>
                  </a:schemeClr>
                </a:solidFill>
                <a:latin typeface="Segoe UI" pitchFamily="34" charset="0"/>
                <a:cs typeface="Segoe UI" pitchFamily="34" charset="0"/>
              </a:rPr>
              <a:t>Branches included</a:t>
            </a:r>
            <a:r>
              <a:rPr lang="en-US" b="1" dirty="0">
                <a:solidFill>
                  <a:schemeClr val="accent1">
                    <a:lumMod val="25000"/>
                  </a:schemeClr>
                </a:solidFill>
                <a:latin typeface="Segoe UI" pitchFamily="34" charset="0"/>
                <a:cs typeface="Segoe UI" pitchFamily="34" charset="0"/>
              </a:rPr>
              <a:t>: </a:t>
            </a:r>
          </a:p>
          <a:p>
            <a:pPr indent="0" eaLnBrk="1" hangingPunct="1">
              <a:spcBef>
                <a:spcPct val="0"/>
              </a:spcBef>
              <a:buFont typeface="Wingdings" pitchFamily="2" charset="2"/>
              <a:buChar char="ü"/>
              <a:defRPr/>
            </a:pPr>
            <a:endParaRPr lang="en-US" sz="1200" b="1" dirty="0">
              <a:solidFill>
                <a:schemeClr val="accent1">
                  <a:lumMod val="25000"/>
                </a:schemeClr>
              </a:solidFill>
              <a:latin typeface="Segoe UI" pitchFamily="34" charset="0"/>
              <a:cs typeface="Segoe UI" pitchFamily="34" charset="0"/>
            </a:endParaRPr>
          </a:p>
          <a:p>
            <a:pPr indent="0" eaLnBrk="1" hangingPunct="1">
              <a:spcBef>
                <a:spcPct val="0"/>
              </a:spcBef>
              <a:buFont typeface="Wingdings" pitchFamily="2" charset="2"/>
              <a:buChar char=""/>
              <a:defRPr/>
            </a:pPr>
            <a:r>
              <a:rPr lang="en-US" b="1" dirty="0">
                <a:solidFill>
                  <a:schemeClr val="accent1">
                    <a:lumMod val="25000"/>
                  </a:schemeClr>
                </a:solidFill>
                <a:latin typeface="Segoe UI" pitchFamily="34" charset="0"/>
                <a:cs typeface="Segoe UI" pitchFamily="34" charset="0"/>
              </a:rPr>
              <a:t> </a:t>
            </a:r>
            <a:r>
              <a:rPr lang="en-US" b="1" u="sng" dirty="0">
                <a:solidFill>
                  <a:schemeClr val="accent1">
                    <a:lumMod val="25000"/>
                  </a:schemeClr>
                </a:solidFill>
                <a:latin typeface="Segoe UI" pitchFamily="34" charset="0"/>
                <a:cs typeface="Segoe UI" pitchFamily="34" charset="0"/>
              </a:rPr>
              <a:t>Project Head Start</a:t>
            </a:r>
            <a:r>
              <a:rPr lang="en-US" b="1" dirty="0">
                <a:solidFill>
                  <a:schemeClr val="accent1">
                    <a:lumMod val="25000"/>
                  </a:schemeClr>
                </a:solidFill>
                <a:latin typeface="Segoe UI" pitchFamily="34" charset="0"/>
                <a:cs typeface="Segoe UI" pitchFamily="34" charset="0"/>
              </a:rPr>
              <a:t>  to provide education for </a:t>
            </a:r>
            <a:r>
              <a:rPr lang="en-US" b="1" dirty="0" err="1">
                <a:solidFill>
                  <a:schemeClr val="accent1">
                    <a:lumMod val="25000"/>
                  </a:schemeClr>
                </a:solidFill>
                <a:latin typeface="Segoe UI" pitchFamily="34" charset="0"/>
                <a:cs typeface="Segoe UI" pitchFamily="34" charset="0"/>
              </a:rPr>
              <a:t>pre-schoolers</a:t>
            </a:r>
            <a:r>
              <a:rPr lang="en-US" b="1" dirty="0">
                <a:solidFill>
                  <a:schemeClr val="accent1">
                    <a:lumMod val="25000"/>
                  </a:schemeClr>
                </a:solidFill>
                <a:latin typeface="Segoe UI" pitchFamily="34" charset="0"/>
                <a:cs typeface="Segoe UI" pitchFamily="34" charset="0"/>
              </a:rPr>
              <a:t> from low-income families</a:t>
            </a:r>
          </a:p>
          <a:p>
            <a:pPr indent="0" eaLnBrk="1" hangingPunct="1">
              <a:spcBef>
                <a:spcPct val="0"/>
              </a:spcBef>
              <a:buFont typeface="Wingdings" pitchFamily="2" charset="2"/>
              <a:buChar char=""/>
              <a:defRPr/>
            </a:pPr>
            <a:endParaRPr lang="en-US" sz="1200" b="1" dirty="0">
              <a:solidFill>
                <a:schemeClr val="accent1">
                  <a:lumMod val="25000"/>
                </a:schemeClr>
              </a:solidFill>
              <a:latin typeface="Segoe UI" pitchFamily="34" charset="0"/>
              <a:cs typeface="Segoe UI" pitchFamily="34" charset="0"/>
            </a:endParaRPr>
          </a:p>
          <a:p>
            <a:pPr indent="0" eaLnBrk="1" hangingPunct="1">
              <a:spcBef>
                <a:spcPct val="0"/>
              </a:spcBef>
              <a:buFont typeface="Wingdings" pitchFamily="2" charset="2"/>
              <a:buChar char=""/>
              <a:defRPr/>
            </a:pPr>
            <a:r>
              <a:rPr lang="en-US" b="1" dirty="0">
                <a:solidFill>
                  <a:schemeClr val="accent1">
                    <a:lumMod val="25000"/>
                  </a:schemeClr>
                </a:solidFill>
                <a:latin typeface="Segoe UI" pitchFamily="34" charset="0"/>
                <a:cs typeface="Segoe UI" pitchFamily="34" charset="0"/>
              </a:rPr>
              <a:t> </a:t>
            </a:r>
            <a:r>
              <a:rPr lang="en-US" b="1" u="sng" dirty="0">
                <a:solidFill>
                  <a:schemeClr val="accent1">
                    <a:lumMod val="25000"/>
                  </a:schemeClr>
                </a:solidFill>
                <a:latin typeface="Segoe UI" pitchFamily="34" charset="0"/>
                <a:cs typeface="Segoe UI" pitchFamily="34" charset="0"/>
              </a:rPr>
              <a:t>Project Upward Bound</a:t>
            </a:r>
            <a:r>
              <a:rPr lang="en-US" b="1" dirty="0">
                <a:solidFill>
                  <a:schemeClr val="accent1">
                    <a:lumMod val="25000"/>
                  </a:schemeClr>
                </a:solidFill>
                <a:latin typeface="Segoe UI" pitchFamily="34" charset="0"/>
                <a:cs typeface="Segoe UI" pitchFamily="34" charset="0"/>
              </a:rPr>
              <a:t> to assist high school students from low-income families to attend college</a:t>
            </a:r>
          </a:p>
          <a:p>
            <a:pPr indent="0" eaLnBrk="1" hangingPunct="1">
              <a:spcBef>
                <a:spcPct val="0"/>
              </a:spcBef>
              <a:buFont typeface="Wingdings" pitchFamily="2" charset="2"/>
              <a:buChar char=""/>
              <a:defRPr/>
            </a:pPr>
            <a:endParaRPr lang="en-US" sz="1200" b="1" dirty="0">
              <a:solidFill>
                <a:schemeClr val="accent1">
                  <a:lumMod val="25000"/>
                </a:schemeClr>
              </a:solidFill>
              <a:latin typeface="Segoe UI" pitchFamily="34" charset="0"/>
              <a:cs typeface="Segoe UI" pitchFamily="34" charset="0"/>
            </a:endParaRPr>
          </a:p>
          <a:p>
            <a:pPr indent="0" eaLnBrk="1" hangingPunct="1">
              <a:spcBef>
                <a:spcPct val="0"/>
              </a:spcBef>
              <a:buFont typeface="Wingdings" pitchFamily="2" charset="2"/>
              <a:buChar char=""/>
              <a:defRPr/>
            </a:pPr>
            <a:r>
              <a:rPr lang="en-US" b="1" dirty="0">
                <a:solidFill>
                  <a:schemeClr val="accent1">
                    <a:lumMod val="25000"/>
                  </a:schemeClr>
                </a:solidFill>
                <a:latin typeface="Segoe UI" pitchFamily="34" charset="0"/>
                <a:cs typeface="Segoe UI" pitchFamily="34" charset="0"/>
              </a:rPr>
              <a:t> </a:t>
            </a:r>
            <a:r>
              <a:rPr lang="en-US" b="1" u="sng" dirty="0">
                <a:solidFill>
                  <a:schemeClr val="accent1">
                    <a:lumMod val="25000"/>
                  </a:schemeClr>
                </a:solidFill>
                <a:latin typeface="Segoe UI" pitchFamily="34" charset="0"/>
                <a:cs typeface="Segoe UI" pitchFamily="34" charset="0"/>
              </a:rPr>
              <a:t>Job Corps</a:t>
            </a:r>
            <a:r>
              <a:rPr lang="en-US" b="1" dirty="0">
                <a:solidFill>
                  <a:schemeClr val="accent1">
                    <a:lumMod val="25000"/>
                  </a:schemeClr>
                </a:solidFill>
                <a:latin typeface="Segoe UI" pitchFamily="34" charset="0"/>
                <a:cs typeface="Segoe UI" pitchFamily="34" charset="0"/>
              </a:rPr>
              <a:t> to provide vocational training for high school dropouts.</a:t>
            </a:r>
          </a:p>
          <a:p>
            <a:endParaRPr lang="en-US" dirty="0"/>
          </a:p>
        </p:txBody>
      </p:sp>
      <p:sp>
        <p:nvSpPr>
          <p:cNvPr id="3" name="Title 2"/>
          <p:cNvSpPr>
            <a:spLocks noGrp="1"/>
          </p:cNvSpPr>
          <p:nvPr>
            <p:ph type="title"/>
          </p:nvPr>
        </p:nvSpPr>
        <p:spPr/>
        <p:txBody>
          <a:bodyPr/>
          <a:lstStyle/>
          <a:p>
            <a:pPr eaLnBrk="1" hangingPunct="1">
              <a:defRPr/>
            </a:pPr>
            <a:r>
              <a:rPr lang="en-US" sz="2800" b="1" u="sng" dirty="0">
                <a:solidFill>
                  <a:srgbClr val="000099"/>
                </a:solidFill>
                <a:latin typeface="Segoe UI" pitchFamily="34" charset="0"/>
                <a:cs typeface="Segoe UI" pitchFamily="34" charset="0"/>
              </a:rPr>
              <a:t>Office of Economic Opportunity</a:t>
            </a:r>
            <a:br>
              <a:rPr lang="en-US" b="1" u="sng" dirty="0">
                <a:solidFill>
                  <a:srgbClr val="000099"/>
                </a:solidFill>
                <a:latin typeface="Segoe UI" pitchFamily="34" charset="0"/>
                <a:cs typeface="Segoe UI" pitchFamily="34" charset="0"/>
              </a:rPr>
            </a:br>
            <a:endParaRPr lang="en-US"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18</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93518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1295400"/>
            <a:ext cx="7429500" cy="4572000"/>
          </a:xfrm>
        </p:spPr>
        <p:txBody>
          <a:bodyPr/>
          <a:lstStyle/>
          <a:p>
            <a:r>
              <a:rPr lang="en-US" b="1" dirty="0">
                <a:solidFill>
                  <a:schemeClr val="accent1">
                    <a:lumMod val="25000"/>
                  </a:schemeClr>
                </a:solidFill>
                <a:latin typeface="Segoe UI" pitchFamily="34" charset="0"/>
                <a:cs typeface="Segoe UI" pitchFamily="34" charset="0"/>
                <a:sym typeface="Wingdings"/>
              </a:rPr>
              <a:t> </a:t>
            </a:r>
            <a:r>
              <a:rPr lang="en-US" b="1" dirty="0">
                <a:solidFill>
                  <a:schemeClr val="accent1">
                    <a:lumMod val="25000"/>
                  </a:schemeClr>
                </a:solidFill>
                <a:latin typeface="Segoe UI" pitchFamily="34" charset="0"/>
                <a:cs typeface="Segoe UI" pitchFamily="34" charset="0"/>
              </a:rPr>
              <a:t>This 1965 measure provided more than $1 billion in federal aid to education, with the greatest share going to school districts with large numbers of students from low-income families. </a:t>
            </a:r>
            <a:br>
              <a:rPr lang="en-US" b="1" dirty="0">
                <a:solidFill>
                  <a:schemeClr val="accent1">
                    <a:lumMod val="25000"/>
                  </a:schemeClr>
                </a:solidFill>
                <a:latin typeface="Segoe UI" pitchFamily="34" charset="0"/>
                <a:cs typeface="Segoe UI" pitchFamily="34" charset="0"/>
              </a:rPr>
            </a:br>
            <a:br>
              <a:rPr lang="en-US" b="1" dirty="0">
                <a:solidFill>
                  <a:schemeClr val="accent1">
                    <a:lumMod val="25000"/>
                  </a:schemeClr>
                </a:solidFill>
                <a:latin typeface="Segoe UI" pitchFamily="34" charset="0"/>
                <a:cs typeface="Segoe UI" pitchFamily="34" charset="0"/>
              </a:rPr>
            </a:br>
            <a:r>
              <a:rPr lang="en-US" b="1" dirty="0">
                <a:solidFill>
                  <a:schemeClr val="accent1">
                    <a:lumMod val="25000"/>
                  </a:schemeClr>
                </a:solidFill>
                <a:latin typeface="Segoe UI" pitchFamily="34" charset="0"/>
                <a:cs typeface="Segoe UI" pitchFamily="34" charset="0"/>
                <a:sym typeface="Wingdings"/>
              </a:rPr>
              <a:t> </a:t>
            </a:r>
            <a:r>
              <a:rPr lang="en-US" b="1" dirty="0">
                <a:solidFill>
                  <a:schemeClr val="accent1">
                    <a:lumMod val="25000"/>
                  </a:schemeClr>
                </a:solidFill>
                <a:latin typeface="Segoe UI" pitchFamily="34" charset="0"/>
                <a:cs typeface="Segoe UI" pitchFamily="34" charset="0"/>
              </a:rPr>
              <a:t> Sections of the bill required that schools accepting the money be integrated</a:t>
            </a:r>
            <a:endParaRPr lang="en-US" dirty="0"/>
          </a:p>
        </p:txBody>
      </p:sp>
      <p:sp>
        <p:nvSpPr>
          <p:cNvPr id="3" name="Title 2"/>
          <p:cNvSpPr>
            <a:spLocks noGrp="1"/>
          </p:cNvSpPr>
          <p:nvPr>
            <p:ph type="title"/>
          </p:nvPr>
        </p:nvSpPr>
        <p:spPr/>
        <p:txBody>
          <a:bodyPr/>
          <a:lstStyle/>
          <a:p>
            <a:pPr>
              <a:defRPr/>
            </a:pPr>
            <a:r>
              <a:rPr lang="en-US" sz="2400" b="1" u="sng" dirty="0">
                <a:solidFill>
                  <a:srgbClr val="000099"/>
                </a:solidFill>
                <a:latin typeface="Segoe UI" pitchFamily="34" charset="0"/>
                <a:cs typeface="Segoe UI" pitchFamily="34" charset="0"/>
              </a:rPr>
              <a:t>Elementary &amp; Secondary Education Act</a:t>
            </a:r>
            <a:br>
              <a:rPr lang="en-US" sz="2800" b="1" u="sng" dirty="0">
                <a:solidFill>
                  <a:srgbClr val="000099"/>
                </a:solidFill>
                <a:latin typeface="Segoe UI" pitchFamily="34" charset="0"/>
                <a:cs typeface="Segoe UI" pitchFamily="34" charset="0"/>
              </a:rPr>
            </a:br>
            <a:endParaRPr lang="en-US" sz="2800"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19</a:t>
            </a:fld>
            <a:endParaRPr lang="en-US" dirty="0"/>
          </a:p>
        </p:txBody>
      </p:sp>
      <p:sp>
        <p:nvSpPr>
          <p:cNvPr id="6" name="Footer Placeholder 5"/>
          <p:cNvSpPr>
            <a:spLocks noGrp="1"/>
          </p:cNvSpPr>
          <p:nvPr>
            <p:ph type="ftr" sz="quarter" idx="18"/>
          </p:nvPr>
        </p:nvSpPr>
        <p:spPr/>
        <p:txBody>
          <a:bodyPr/>
          <a:lstStyle/>
          <a:p>
            <a:pPr>
              <a:defRPr/>
            </a:pPr>
            <a:r>
              <a:rPr lang="en-US" b="1" dirty="0"/>
              <a:t>www.councilforeconed.org </a:t>
            </a:r>
            <a:endParaRPr lang="en-US" b="1" dirty="0">
              <a:solidFill>
                <a:srgbClr val="1578BC"/>
              </a:solidFill>
            </a:endParaRPr>
          </a:p>
        </p:txBody>
      </p:sp>
    </p:spTree>
    <p:extLst>
      <p:ext uri="{BB962C8B-B14F-4D97-AF65-F5344CB8AC3E}">
        <p14:creationId xmlns:p14="http://schemas.microsoft.com/office/powerpoint/2010/main" val="240734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FD2D85-0D57-4451-983D-B51DC048AB04}"/>
              </a:ext>
            </a:extLst>
          </p:cNvPr>
          <p:cNvSpPr>
            <a:spLocks noGrp="1"/>
          </p:cNvSpPr>
          <p:nvPr>
            <p:ph idx="1"/>
          </p:nvPr>
        </p:nvSpPr>
        <p:spPr/>
        <p:txBody>
          <a:bodyPr/>
          <a:lstStyle/>
          <a:p>
            <a:r>
              <a:rPr lang="en-US" dirty="0"/>
              <a:t>You can now access CEE’s professional development webinars directly on EconEdLink.org! To receive these new professional development benefits, </a:t>
            </a:r>
            <a:r>
              <a:rPr lang="en-US" b="1" dirty="0"/>
              <a:t>become an </a:t>
            </a:r>
            <a:r>
              <a:rPr lang="en-US" b="1" dirty="0" err="1"/>
              <a:t>EconEdLink</a:t>
            </a:r>
            <a:r>
              <a:rPr lang="en-US" b="1" dirty="0"/>
              <a:t> </a:t>
            </a:r>
            <a:r>
              <a:rPr lang="en-US" b="1" u="sng" dirty="0">
                <a:hlinkClick r:id="rId2"/>
              </a:rPr>
              <a:t>member</a:t>
            </a:r>
            <a:r>
              <a:rPr lang="en-US" dirty="0"/>
              <a:t>. As a member, you will now be able to: ​</a:t>
            </a:r>
          </a:p>
          <a:p>
            <a:r>
              <a:rPr lang="en-US" dirty="0"/>
              <a:t>Automatically receive a professional development certificate via e-mail within 24 hours after viewing any webinar for a minimum of 45 minutes​</a:t>
            </a:r>
          </a:p>
          <a:p>
            <a:r>
              <a:rPr lang="en-US" dirty="0"/>
              <a:t>Register for upcoming webinars with a simple one-click process ​</a:t>
            </a:r>
          </a:p>
          <a:p>
            <a:r>
              <a:rPr lang="en-US" dirty="0"/>
              <a:t>Easily download presentations, lesson plan materials, and activities for each webinar ​</a:t>
            </a:r>
          </a:p>
          <a:p>
            <a:r>
              <a:rPr lang="en-US" dirty="0"/>
              <a:t>Search and view all webinars at your convenience ​</a:t>
            </a:r>
          </a:p>
          <a:p>
            <a:r>
              <a:rPr lang="en-US" dirty="0"/>
              <a:t>Save webinars to your </a:t>
            </a:r>
            <a:r>
              <a:rPr lang="en-US" dirty="0" err="1"/>
              <a:t>EconEdLink</a:t>
            </a:r>
            <a:r>
              <a:rPr lang="en-US" dirty="0"/>
              <a:t> dashboard for easy access to the event​</a:t>
            </a:r>
          </a:p>
          <a:p>
            <a:r>
              <a:rPr lang="en-US" dirty="0"/>
              <a:t>You may access our new </a:t>
            </a:r>
            <a:r>
              <a:rPr lang="en-US" b="1" dirty="0"/>
              <a:t>Professional Development</a:t>
            </a:r>
            <a:r>
              <a:rPr lang="en-US" dirty="0"/>
              <a:t> page </a:t>
            </a:r>
            <a:r>
              <a:rPr lang="en-US" u="sng" dirty="0">
                <a:hlinkClick r:id="rId3"/>
              </a:rPr>
              <a:t>here</a:t>
            </a:r>
            <a:endParaRPr lang="en-US" dirty="0"/>
          </a:p>
          <a:p>
            <a:endParaRPr lang="en-US" dirty="0"/>
          </a:p>
        </p:txBody>
      </p:sp>
      <p:sp>
        <p:nvSpPr>
          <p:cNvPr id="3" name="Title 2">
            <a:extLst>
              <a:ext uri="{FF2B5EF4-FFF2-40B4-BE49-F238E27FC236}">
                <a16:creationId xmlns:a16="http://schemas.microsoft.com/office/drawing/2014/main" id="{4476EF06-2794-4A1F-A278-3D3D70EDF9D2}"/>
              </a:ext>
            </a:extLst>
          </p:cNvPr>
          <p:cNvSpPr>
            <a:spLocks noGrp="1"/>
          </p:cNvSpPr>
          <p:nvPr>
            <p:ph type="title"/>
          </p:nvPr>
        </p:nvSpPr>
        <p:spPr/>
        <p:txBody>
          <a:bodyPr/>
          <a:lstStyle/>
          <a:p>
            <a:r>
              <a:rPr lang="en-US" b="1" dirty="0" err="1">
                <a:solidFill>
                  <a:srgbClr val="005CB8"/>
                </a:solidFill>
                <a:latin typeface="Calibri" panose="020F0502020204030204" pitchFamily="34" charset="0"/>
              </a:rPr>
              <a:t>EconEdLink</a:t>
            </a:r>
            <a:r>
              <a:rPr lang="en-US" b="1" dirty="0">
                <a:solidFill>
                  <a:srgbClr val="005CB8"/>
                </a:solidFill>
                <a:latin typeface="Calibri" panose="020F0502020204030204" pitchFamily="34" charset="0"/>
              </a:rPr>
              <a:t> Membership</a:t>
            </a:r>
            <a:r>
              <a:rPr lang="en-US" dirty="0">
                <a:solidFill>
                  <a:srgbClr val="000000"/>
                </a:solidFill>
                <a:latin typeface="Calibri" panose="020F0502020204030204" pitchFamily="34" charset="0"/>
              </a:rPr>
              <a:t>​</a:t>
            </a:r>
            <a:endParaRPr lang="en-US" dirty="0"/>
          </a:p>
        </p:txBody>
      </p:sp>
      <p:sp>
        <p:nvSpPr>
          <p:cNvPr id="4" name="Footer Placeholder 3">
            <a:extLst>
              <a:ext uri="{FF2B5EF4-FFF2-40B4-BE49-F238E27FC236}">
                <a16:creationId xmlns:a16="http://schemas.microsoft.com/office/drawing/2014/main" id="{C69058F2-4E98-401F-915F-A3FBE4CB1080}"/>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BD936327-2BD0-4F06-B355-31B41F4C9821}"/>
              </a:ext>
            </a:extLst>
          </p:cNvPr>
          <p:cNvSpPr>
            <a:spLocks noGrp="1"/>
          </p:cNvSpPr>
          <p:nvPr>
            <p:ph type="sldNum" sz="quarter" idx="17"/>
          </p:nvPr>
        </p:nvSpPr>
        <p:spPr/>
        <p:txBody>
          <a:bodyPr/>
          <a:lstStyle/>
          <a:p>
            <a:fld id="{736A2A04-44CB-4FD5-A22C-EC7DA5CF840D}" type="slidenum">
              <a:rPr lang="en-US" smtClean="0"/>
              <a:pPr/>
              <a:t>2</a:t>
            </a:fld>
            <a:endParaRPr lang="en-US" dirty="0"/>
          </a:p>
        </p:txBody>
      </p:sp>
    </p:spTree>
    <p:extLst>
      <p:ext uri="{BB962C8B-B14F-4D97-AF65-F5344CB8AC3E}">
        <p14:creationId xmlns:p14="http://schemas.microsoft.com/office/powerpoint/2010/main" val="415234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1295400"/>
            <a:ext cx="7429500" cy="4572000"/>
          </a:xfrm>
        </p:spPr>
        <p:txBody>
          <a:bodyPr/>
          <a:lstStyle/>
          <a:p>
            <a:pPr indent="0">
              <a:buFont typeface="Wingdings" pitchFamily="2" charset="2"/>
              <a:buChar char="ü"/>
              <a:defRPr/>
            </a:pPr>
            <a:r>
              <a:rPr lang="en-US" b="1" dirty="0">
                <a:solidFill>
                  <a:schemeClr val="accent1">
                    <a:lumMod val="25000"/>
                  </a:schemeClr>
                </a:solidFill>
                <a:latin typeface="Segoe UI" pitchFamily="34" charset="0"/>
                <a:cs typeface="Segoe UI" pitchFamily="34" charset="0"/>
              </a:rPr>
              <a:t>Amendments to the </a:t>
            </a:r>
            <a:r>
              <a:rPr lang="en-US" b="1" u="sng" dirty="0">
                <a:solidFill>
                  <a:schemeClr val="accent1">
                    <a:lumMod val="25000"/>
                  </a:schemeClr>
                </a:solidFill>
                <a:latin typeface="Segoe UI" pitchFamily="34" charset="0"/>
                <a:cs typeface="Segoe UI" pitchFamily="34" charset="0"/>
              </a:rPr>
              <a:t>Social Security Act</a:t>
            </a:r>
            <a:r>
              <a:rPr lang="en-US" b="1" dirty="0">
                <a:solidFill>
                  <a:schemeClr val="accent1">
                    <a:lumMod val="25000"/>
                  </a:schemeClr>
                </a:solidFill>
                <a:latin typeface="Segoe UI" pitchFamily="34" charset="0"/>
                <a:cs typeface="Segoe UI" pitchFamily="34" charset="0"/>
              </a:rPr>
              <a:t> provided health insurance and some types of health care to those over age 65. </a:t>
            </a:r>
          </a:p>
          <a:p>
            <a:pPr indent="0">
              <a:defRPr/>
            </a:pPr>
            <a:endParaRPr lang="en-US" sz="1200" b="1" dirty="0">
              <a:solidFill>
                <a:schemeClr val="accent1">
                  <a:lumMod val="25000"/>
                </a:schemeClr>
              </a:solidFill>
              <a:latin typeface="Segoe UI" pitchFamily="34" charset="0"/>
              <a:cs typeface="Segoe UI" pitchFamily="34" charset="0"/>
            </a:endParaRPr>
          </a:p>
          <a:p>
            <a:pPr indent="0">
              <a:buFont typeface="Wingdings" pitchFamily="2" charset="2"/>
              <a:buChar char="ü"/>
              <a:defRPr/>
            </a:pPr>
            <a:r>
              <a:rPr lang="en-US" b="1" dirty="0">
                <a:solidFill>
                  <a:schemeClr val="accent1">
                    <a:lumMod val="25000"/>
                  </a:schemeClr>
                </a:solidFill>
                <a:latin typeface="Segoe UI" pitchFamily="34" charset="0"/>
                <a:cs typeface="Segoe UI" pitchFamily="34" charset="0"/>
              </a:rPr>
              <a:t>A Medicaid program provided states with funds to help the needy. It was set up to finance health care for welfare recipients, those who were living below the poverty line.</a:t>
            </a:r>
          </a:p>
          <a:p>
            <a:pPr indent="0">
              <a:defRPr/>
            </a:pPr>
            <a:endParaRPr lang="en-US" sz="1200" b="1" dirty="0">
              <a:solidFill>
                <a:schemeClr val="accent1">
                  <a:lumMod val="25000"/>
                </a:schemeClr>
              </a:solidFill>
              <a:latin typeface="Segoe UI" pitchFamily="34" charset="0"/>
              <a:cs typeface="Segoe UI" pitchFamily="34" charset="0"/>
            </a:endParaRPr>
          </a:p>
          <a:p>
            <a:pPr indent="0">
              <a:buFont typeface="Wingdings" pitchFamily="2" charset="2"/>
              <a:buChar char="ü"/>
              <a:defRPr/>
            </a:pPr>
            <a:r>
              <a:rPr lang="en-US" b="1" dirty="0">
                <a:solidFill>
                  <a:schemeClr val="accent1">
                    <a:lumMod val="25000"/>
                  </a:schemeClr>
                </a:solidFill>
                <a:latin typeface="Segoe UI" pitchFamily="34" charset="0"/>
                <a:cs typeface="Segoe UI" pitchFamily="34" charset="0"/>
              </a:rPr>
              <a:t>Both created “entitlements”, that is, they entitled certain Americans to benefits. Today, most of these programs are part of the U.S. budget.</a:t>
            </a:r>
          </a:p>
          <a:p>
            <a:endParaRPr lang="en-US" dirty="0"/>
          </a:p>
        </p:txBody>
      </p:sp>
      <p:sp>
        <p:nvSpPr>
          <p:cNvPr id="3" name="Title 2"/>
          <p:cNvSpPr>
            <a:spLocks noGrp="1"/>
          </p:cNvSpPr>
          <p:nvPr>
            <p:ph type="title"/>
          </p:nvPr>
        </p:nvSpPr>
        <p:spPr/>
        <p:txBody>
          <a:bodyPr/>
          <a:lstStyle/>
          <a:p>
            <a:r>
              <a:rPr lang="en-US" b="1" u="sng" dirty="0">
                <a:solidFill>
                  <a:srgbClr val="000099"/>
                </a:solidFill>
                <a:latin typeface="Segoe UI" pitchFamily="34" charset="0"/>
                <a:cs typeface="Segoe UI" pitchFamily="34" charset="0"/>
              </a:rPr>
              <a:t>Medicare and Medicaid</a:t>
            </a:r>
            <a:br>
              <a:rPr lang="en-US" b="1" u="sng" dirty="0">
                <a:solidFill>
                  <a:srgbClr val="000099"/>
                </a:solidFill>
                <a:latin typeface="Segoe UI" pitchFamily="34" charset="0"/>
                <a:cs typeface="Segoe UI" pitchFamily="34" charset="0"/>
              </a:rPr>
            </a:br>
            <a:endParaRPr lang="en-US"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20</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58286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1295400"/>
            <a:ext cx="7429500" cy="4572000"/>
          </a:xfrm>
        </p:spPr>
        <p:txBody>
          <a:bodyPr/>
          <a:lstStyle/>
          <a:p>
            <a:pPr>
              <a:buFont typeface="Wingdings" pitchFamily="2" charset="2"/>
              <a:buChar char="ü"/>
              <a:defRPr/>
            </a:pPr>
            <a:r>
              <a:rPr lang="en-US" b="1" dirty="0">
                <a:solidFill>
                  <a:schemeClr val="accent1">
                    <a:lumMod val="25000"/>
                  </a:schemeClr>
                </a:solidFill>
                <a:latin typeface="Segoe UI" pitchFamily="34" charset="0"/>
                <a:cs typeface="Segoe UI" pitchFamily="34" charset="0"/>
              </a:rPr>
              <a:t> This cabinet post was meant to oversee federal efforts to improve housing and aid economic development of cities. Its first head, Robert C. Weaver, was the first African American to hold a cabinet post.</a:t>
            </a:r>
          </a:p>
          <a:p>
            <a:pPr>
              <a:buFont typeface="Wingdings" pitchFamily="2" charset="2"/>
              <a:buChar char="ü"/>
              <a:defRPr/>
            </a:pPr>
            <a:endParaRPr lang="en-US" sz="1200" b="1" dirty="0">
              <a:solidFill>
                <a:schemeClr val="accent1">
                  <a:lumMod val="25000"/>
                </a:schemeClr>
              </a:solidFill>
              <a:latin typeface="Segoe UI" pitchFamily="34" charset="0"/>
              <a:cs typeface="Segoe UI" pitchFamily="34" charset="0"/>
            </a:endParaRPr>
          </a:p>
          <a:p>
            <a:pPr>
              <a:buFont typeface="Wingdings" pitchFamily="2" charset="2"/>
              <a:buChar char="ü"/>
              <a:defRPr/>
            </a:pPr>
            <a:r>
              <a:rPr lang="en-US" b="1" dirty="0">
                <a:solidFill>
                  <a:schemeClr val="accent1">
                    <a:lumMod val="25000"/>
                  </a:schemeClr>
                </a:solidFill>
                <a:latin typeface="Segoe UI" pitchFamily="34" charset="0"/>
                <a:cs typeface="Segoe UI" pitchFamily="34" charset="0"/>
              </a:rPr>
              <a:t>A program called “</a:t>
            </a:r>
            <a:r>
              <a:rPr lang="en-US" b="1" u="sng" dirty="0">
                <a:solidFill>
                  <a:schemeClr val="accent1">
                    <a:lumMod val="25000"/>
                  </a:schemeClr>
                </a:solidFill>
                <a:latin typeface="Segoe UI" pitchFamily="34" charset="0"/>
                <a:cs typeface="Segoe UI" pitchFamily="34" charset="0"/>
              </a:rPr>
              <a:t>Model Cities</a:t>
            </a:r>
            <a:r>
              <a:rPr lang="en-US" b="1" dirty="0">
                <a:solidFill>
                  <a:schemeClr val="accent1">
                    <a:lumMod val="25000"/>
                  </a:schemeClr>
                </a:solidFill>
                <a:latin typeface="Segoe UI" pitchFamily="34" charset="0"/>
                <a:cs typeface="Segoe UI" pitchFamily="34" charset="0"/>
              </a:rPr>
              <a:t>” authorized federal subsidies (money) to many poor cities. This department was also meant to oversee federal efforts to improve housing and aid economic development of cities.</a:t>
            </a:r>
          </a:p>
          <a:p>
            <a:endParaRPr lang="en-US" dirty="0"/>
          </a:p>
        </p:txBody>
      </p:sp>
      <p:sp>
        <p:nvSpPr>
          <p:cNvPr id="3" name="Title 2"/>
          <p:cNvSpPr>
            <a:spLocks noGrp="1"/>
          </p:cNvSpPr>
          <p:nvPr>
            <p:ph type="title"/>
          </p:nvPr>
        </p:nvSpPr>
        <p:spPr/>
        <p:txBody>
          <a:bodyPr/>
          <a:lstStyle/>
          <a:p>
            <a:r>
              <a:rPr lang="en-US" sz="2000" b="1" u="sng" dirty="0">
                <a:solidFill>
                  <a:srgbClr val="000099"/>
                </a:solidFill>
                <a:latin typeface="Segoe UI" pitchFamily="34" charset="0"/>
                <a:cs typeface="Segoe UI" pitchFamily="34" charset="0"/>
              </a:rPr>
              <a:t>Department of Housing &amp; Urban Development</a:t>
            </a:r>
            <a:br>
              <a:rPr lang="en-US" sz="2000" b="1" u="sng" dirty="0">
                <a:solidFill>
                  <a:srgbClr val="000099"/>
                </a:solidFill>
                <a:latin typeface="Segoe UI" pitchFamily="34" charset="0"/>
                <a:cs typeface="Segoe UI" pitchFamily="34" charset="0"/>
              </a:rPr>
            </a:br>
            <a:endParaRPr lang="en-US" sz="2000"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21</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434628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1295400"/>
            <a:ext cx="7429500" cy="4572000"/>
          </a:xfrm>
        </p:spPr>
        <p:txBody>
          <a:bodyPr/>
          <a:lstStyle/>
          <a:p>
            <a:pPr marL="0" indent="0">
              <a:spcBef>
                <a:spcPts val="0"/>
              </a:spcBef>
              <a:buFont typeface="Wingdings" pitchFamily="2" charset="2"/>
              <a:buChar char="ü"/>
              <a:defRPr/>
            </a:pPr>
            <a:r>
              <a:rPr lang="en-US" b="1" dirty="0">
                <a:solidFill>
                  <a:schemeClr val="accent1">
                    <a:lumMod val="25000"/>
                  </a:schemeClr>
                </a:solidFill>
                <a:latin typeface="Segoe UI" pitchFamily="34" charset="0"/>
                <a:cs typeface="Segoe UI" pitchFamily="34" charset="0"/>
                <a:sym typeface="Wingdings" pitchFamily="2" charset="2"/>
              </a:rPr>
              <a:t>protection of voting rights for all Americans</a:t>
            </a:r>
          </a:p>
          <a:p>
            <a:pPr marL="0" indent="0">
              <a:spcBef>
                <a:spcPts val="0"/>
              </a:spcBef>
              <a:defRPr/>
            </a:pPr>
            <a:endParaRPr lang="en-US" sz="1200" b="1" dirty="0">
              <a:solidFill>
                <a:schemeClr val="accent1">
                  <a:lumMod val="25000"/>
                </a:schemeClr>
              </a:solidFill>
              <a:latin typeface="Segoe UI" pitchFamily="34" charset="0"/>
              <a:cs typeface="Segoe UI" pitchFamily="34" charset="0"/>
              <a:sym typeface="Wingdings" pitchFamily="2" charset="2"/>
            </a:endParaRPr>
          </a:p>
          <a:p>
            <a:pPr marL="0" indent="0">
              <a:spcBef>
                <a:spcPts val="0"/>
              </a:spcBef>
              <a:buFont typeface="Wingdings" pitchFamily="2" charset="2"/>
              <a:buChar char="ü"/>
              <a:defRPr/>
            </a:pPr>
            <a:r>
              <a:rPr lang="en-US" b="1" dirty="0">
                <a:solidFill>
                  <a:schemeClr val="accent1">
                    <a:lumMod val="25000"/>
                  </a:schemeClr>
                </a:solidFill>
                <a:latin typeface="Segoe UI" pitchFamily="34" charset="0"/>
                <a:cs typeface="Segoe UI" pitchFamily="34" charset="0"/>
                <a:sym typeface="Wingdings" pitchFamily="2" charset="2"/>
              </a:rPr>
              <a:t>opening of public facilities (restaurants, hotels, stores, restrooms) to people of all races</a:t>
            </a:r>
          </a:p>
          <a:p>
            <a:pPr marL="0" indent="0">
              <a:spcBef>
                <a:spcPts val="0"/>
              </a:spcBef>
              <a:defRPr/>
            </a:pPr>
            <a:endParaRPr lang="en-US" sz="1200" b="1" dirty="0">
              <a:solidFill>
                <a:schemeClr val="accent1">
                  <a:lumMod val="25000"/>
                </a:schemeClr>
              </a:solidFill>
              <a:latin typeface="Segoe UI" pitchFamily="34" charset="0"/>
              <a:cs typeface="Segoe UI" pitchFamily="34" charset="0"/>
              <a:sym typeface="Wingdings" pitchFamily="2" charset="2"/>
            </a:endParaRPr>
          </a:p>
          <a:p>
            <a:pPr marL="0" indent="0">
              <a:spcBef>
                <a:spcPts val="0"/>
              </a:spcBef>
              <a:buFont typeface="Wingdings" pitchFamily="2" charset="2"/>
              <a:buChar char="ü"/>
              <a:defRPr/>
            </a:pPr>
            <a:r>
              <a:rPr lang="en-US" b="1" dirty="0">
                <a:solidFill>
                  <a:schemeClr val="accent1">
                    <a:lumMod val="25000"/>
                  </a:schemeClr>
                </a:solidFill>
                <a:latin typeface="Segoe UI" pitchFamily="34" charset="0"/>
                <a:cs typeface="Segoe UI" pitchFamily="34" charset="0"/>
                <a:sym typeface="Wingdings" pitchFamily="2" charset="2"/>
              </a:rPr>
              <a:t>a commission to protect equal job opportunities for all Americans</a:t>
            </a:r>
            <a:endParaRPr lang="en-US" sz="1200" b="1" dirty="0">
              <a:solidFill>
                <a:schemeClr val="accent1">
                  <a:lumMod val="25000"/>
                </a:schemeClr>
              </a:solidFill>
              <a:latin typeface="Segoe UI" pitchFamily="34" charset="0"/>
              <a:cs typeface="Segoe UI" pitchFamily="34" charset="0"/>
              <a:sym typeface="Wingdings" pitchFamily="2" charset="2"/>
            </a:endParaRPr>
          </a:p>
          <a:p>
            <a:pPr marL="0" indent="0">
              <a:spcBef>
                <a:spcPts val="0"/>
              </a:spcBef>
              <a:defRPr/>
            </a:pPr>
            <a:endParaRPr lang="en-US" sz="1200" b="1" dirty="0">
              <a:solidFill>
                <a:schemeClr val="accent1">
                  <a:lumMod val="25000"/>
                </a:schemeClr>
              </a:solidFill>
              <a:latin typeface="Segoe UI" pitchFamily="34" charset="0"/>
              <a:cs typeface="Segoe UI" pitchFamily="34" charset="0"/>
              <a:sym typeface="Wingdings" pitchFamily="2" charset="2"/>
            </a:endParaRPr>
          </a:p>
          <a:p>
            <a:pPr marL="0" indent="0">
              <a:spcBef>
                <a:spcPts val="0"/>
              </a:spcBef>
              <a:defRPr/>
            </a:pPr>
            <a:r>
              <a:rPr lang="en-US" b="1" dirty="0">
                <a:solidFill>
                  <a:schemeClr val="accent1">
                    <a:lumMod val="25000"/>
                  </a:schemeClr>
                </a:solidFill>
                <a:latin typeface="Segoe UI" pitchFamily="34" charset="0"/>
                <a:cs typeface="Segoe UI" pitchFamily="34" charset="0"/>
                <a:sym typeface="Wingdings"/>
              </a:rPr>
              <a:t>  o</a:t>
            </a:r>
            <a:r>
              <a:rPr lang="en-US" b="1" dirty="0">
                <a:solidFill>
                  <a:schemeClr val="accent1">
                    <a:lumMod val="25000"/>
                  </a:schemeClr>
                </a:solidFill>
                <a:latin typeface="Segoe UI" pitchFamily="34" charset="0"/>
                <a:cs typeface="Segoe UI" pitchFamily="34" charset="0"/>
                <a:sym typeface="Wingdings" pitchFamily="2" charset="2"/>
              </a:rPr>
              <a:t>utlawed race discrimination in public accommodations, including motels that refused rooms to African Americans.</a:t>
            </a:r>
            <a:endParaRPr lang="en-US" b="1" dirty="0">
              <a:solidFill>
                <a:schemeClr val="accent1">
                  <a:lumMod val="25000"/>
                </a:schemeClr>
              </a:solidFill>
              <a:latin typeface="Segoe UI" pitchFamily="34" charset="0"/>
              <a:cs typeface="Segoe UI" pitchFamily="34" charset="0"/>
            </a:endParaRPr>
          </a:p>
          <a:p>
            <a:endParaRPr lang="en-US" dirty="0"/>
          </a:p>
        </p:txBody>
      </p:sp>
      <p:sp>
        <p:nvSpPr>
          <p:cNvPr id="3" name="Title 2"/>
          <p:cNvSpPr>
            <a:spLocks noGrp="1"/>
          </p:cNvSpPr>
          <p:nvPr>
            <p:ph type="title"/>
          </p:nvPr>
        </p:nvSpPr>
        <p:spPr/>
        <p:txBody>
          <a:bodyPr/>
          <a:lstStyle/>
          <a:p>
            <a:r>
              <a:rPr lang="en-US" b="1" u="sng" dirty="0">
                <a:solidFill>
                  <a:srgbClr val="000099"/>
                </a:solidFill>
                <a:latin typeface="Segoe UI" pitchFamily="34" charset="0"/>
                <a:cs typeface="Segoe UI" pitchFamily="34" charset="0"/>
              </a:rPr>
              <a:t>Civil Rights Act of 1964</a:t>
            </a:r>
            <a:br>
              <a:rPr lang="en-US" b="1" u="sng" dirty="0">
                <a:solidFill>
                  <a:srgbClr val="000099"/>
                </a:solidFill>
                <a:latin typeface="Segoe UI" pitchFamily="34" charset="0"/>
                <a:cs typeface="Segoe UI" pitchFamily="34" charset="0"/>
              </a:rPr>
            </a:br>
            <a:endParaRPr lang="en-US"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22</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315290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1371600"/>
            <a:ext cx="7429500" cy="4495800"/>
          </a:xfrm>
        </p:spPr>
        <p:txBody>
          <a:bodyPr/>
          <a:lstStyle/>
          <a:p>
            <a:pPr marL="0" indent="0" algn="ctr">
              <a:spcBef>
                <a:spcPts val="0"/>
              </a:spcBef>
              <a:defRPr/>
            </a:pPr>
            <a:endParaRPr lang="en-US" sz="1200" b="1" u="sng" dirty="0">
              <a:solidFill>
                <a:schemeClr val="accent1">
                  <a:lumMod val="25000"/>
                </a:schemeClr>
              </a:solidFill>
              <a:latin typeface="Segoe UI" pitchFamily="34" charset="0"/>
              <a:cs typeface="Segoe UI" pitchFamily="34" charset="0"/>
            </a:endParaRPr>
          </a:p>
          <a:p>
            <a:pPr marL="0" indent="0">
              <a:spcBef>
                <a:spcPts val="0"/>
              </a:spcBef>
              <a:buFont typeface="Wingdings" pitchFamily="2" charset="2"/>
              <a:buChar char="ü"/>
              <a:defRPr/>
            </a:pPr>
            <a:r>
              <a:rPr lang="en-US" b="1" dirty="0">
                <a:solidFill>
                  <a:schemeClr val="accent1">
                    <a:lumMod val="25000"/>
                  </a:schemeClr>
                </a:solidFill>
                <a:latin typeface="Segoe UI" pitchFamily="34" charset="0"/>
                <a:cs typeface="Segoe UI" pitchFamily="34" charset="0"/>
                <a:sym typeface="Wingdings" pitchFamily="2" charset="2"/>
              </a:rPr>
              <a:t>Put an end to literacy tests – test of a person’s ability to read and write that had often been misused to bar African American voters.</a:t>
            </a:r>
          </a:p>
          <a:p>
            <a:pPr marL="0" indent="0">
              <a:spcBef>
                <a:spcPts val="0"/>
              </a:spcBef>
              <a:defRPr/>
            </a:pPr>
            <a:endParaRPr lang="en-US" sz="1200" b="1" dirty="0">
              <a:solidFill>
                <a:schemeClr val="accent1">
                  <a:lumMod val="25000"/>
                </a:schemeClr>
              </a:solidFill>
              <a:latin typeface="Segoe UI" pitchFamily="34" charset="0"/>
              <a:cs typeface="Segoe UI" pitchFamily="34" charset="0"/>
              <a:sym typeface="Wingdings" pitchFamily="2" charset="2"/>
            </a:endParaRPr>
          </a:p>
          <a:p>
            <a:pPr marL="0" indent="0">
              <a:spcBef>
                <a:spcPts val="0"/>
              </a:spcBef>
              <a:buFont typeface="Wingdings" pitchFamily="2" charset="2"/>
              <a:buChar char="ü"/>
              <a:defRPr/>
            </a:pPr>
            <a:r>
              <a:rPr lang="en-US" b="1" dirty="0">
                <a:solidFill>
                  <a:schemeClr val="accent1">
                    <a:lumMod val="25000"/>
                  </a:schemeClr>
                </a:solidFill>
                <a:latin typeface="Segoe UI" pitchFamily="34" charset="0"/>
                <a:cs typeface="Segoe UI" pitchFamily="34" charset="0"/>
                <a:sym typeface="Wingdings" pitchFamily="2" charset="2"/>
              </a:rPr>
              <a:t>Authorized federal examiners to register voters in areas suspected of denying African Americans the right to vote.</a:t>
            </a:r>
          </a:p>
          <a:p>
            <a:pPr marL="0" indent="0">
              <a:spcBef>
                <a:spcPts val="0"/>
              </a:spcBef>
              <a:defRPr/>
            </a:pPr>
            <a:endParaRPr lang="en-US" sz="1200" b="1" dirty="0">
              <a:solidFill>
                <a:schemeClr val="accent1">
                  <a:lumMod val="25000"/>
                </a:schemeClr>
              </a:solidFill>
              <a:latin typeface="Segoe UI" pitchFamily="34" charset="0"/>
              <a:cs typeface="Segoe UI" pitchFamily="34" charset="0"/>
              <a:sym typeface="Wingdings" pitchFamily="2" charset="2"/>
            </a:endParaRPr>
          </a:p>
          <a:p>
            <a:pPr marL="0" indent="0">
              <a:spcBef>
                <a:spcPts val="0"/>
              </a:spcBef>
              <a:defRPr/>
            </a:pPr>
            <a:r>
              <a:rPr lang="en-US" b="1" dirty="0">
                <a:solidFill>
                  <a:schemeClr val="accent1">
                    <a:lumMod val="25000"/>
                  </a:schemeClr>
                </a:solidFill>
                <a:latin typeface="Segoe UI" pitchFamily="34" charset="0"/>
                <a:cs typeface="Segoe UI" pitchFamily="34" charset="0"/>
                <a:sym typeface="Wingdings"/>
              </a:rPr>
              <a:t>  </a:t>
            </a:r>
            <a:r>
              <a:rPr lang="en-US" b="1" dirty="0">
                <a:solidFill>
                  <a:schemeClr val="accent1">
                    <a:lumMod val="25000"/>
                  </a:schemeClr>
                </a:solidFill>
                <a:latin typeface="Segoe UI" pitchFamily="34" charset="0"/>
                <a:cs typeface="Segoe UI" pitchFamily="34" charset="0"/>
                <a:sym typeface="Wingdings" pitchFamily="2" charset="2"/>
              </a:rPr>
              <a:t>Directed the attorney general to take legal action against states that continued to use poll taxes in state elections.</a:t>
            </a:r>
          </a:p>
          <a:p>
            <a:endParaRPr lang="en-US" dirty="0"/>
          </a:p>
        </p:txBody>
      </p:sp>
      <p:sp>
        <p:nvSpPr>
          <p:cNvPr id="3" name="Title 2"/>
          <p:cNvSpPr>
            <a:spLocks noGrp="1"/>
          </p:cNvSpPr>
          <p:nvPr>
            <p:ph type="title"/>
          </p:nvPr>
        </p:nvSpPr>
        <p:spPr/>
        <p:txBody>
          <a:bodyPr/>
          <a:lstStyle/>
          <a:p>
            <a:r>
              <a:rPr lang="en-US" b="1" u="sng" dirty="0">
                <a:solidFill>
                  <a:srgbClr val="000099"/>
                </a:solidFill>
                <a:latin typeface="Segoe UI" pitchFamily="34" charset="0"/>
                <a:cs typeface="Segoe UI" pitchFamily="34" charset="0"/>
              </a:rPr>
              <a:t>Voting Rights Act 1965</a:t>
            </a:r>
            <a:br>
              <a:rPr lang="en-US" b="1" u="sng" dirty="0">
                <a:solidFill>
                  <a:srgbClr val="000099"/>
                </a:solidFill>
                <a:latin typeface="Segoe UI" pitchFamily="34" charset="0"/>
                <a:cs typeface="Segoe UI" pitchFamily="34" charset="0"/>
              </a:rPr>
            </a:br>
            <a:endParaRPr lang="en-US" dirty="0"/>
          </a:p>
        </p:txBody>
      </p:sp>
      <p:sp>
        <p:nvSpPr>
          <p:cNvPr id="5" name="Slide Number Placeholder 4"/>
          <p:cNvSpPr>
            <a:spLocks noGrp="1"/>
          </p:cNvSpPr>
          <p:nvPr>
            <p:ph type="sldNum" sz="quarter" idx="17"/>
          </p:nvPr>
        </p:nvSpPr>
        <p:spPr/>
        <p:txBody>
          <a:bodyPr/>
          <a:lstStyle/>
          <a:p>
            <a:fld id="{0AAD9021-A74D-4FF0-868C-40F10C5CABE8}" type="slidenum">
              <a:rPr lang="en-US" smtClean="0"/>
              <a:pPr/>
              <a:t>23</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99099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Impacts</a:t>
            </a:r>
          </a:p>
        </p:txBody>
      </p:sp>
      <p:sp>
        <p:nvSpPr>
          <p:cNvPr id="4" name="Text Placeholder 3"/>
          <p:cNvSpPr>
            <a:spLocks noGrp="1"/>
          </p:cNvSpPr>
          <p:nvPr>
            <p:ph type="body" idx="14"/>
          </p:nvPr>
        </p:nvSpPr>
        <p:spPr/>
        <p:txBody>
          <a:bodyPr/>
          <a:lstStyle/>
          <a:p>
            <a:endParaRPr lang="en-US"/>
          </a:p>
        </p:txBody>
      </p:sp>
      <p:sp>
        <p:nvSpPr>
          <p:cNvPr id="5" name="Slide Number Placeholder 4"/>
          <p:cNvSpPr>
            <a:spLocks noGrp="1"/>
          </p:cNvSpPr>
          <p:nvPr>
            <p:ph type="sldNum" sz="quarter" idx="17"/>
          </p:nvPr>
        </p:nvSpPr>
        <p:spPr/>
        <p:txBody>
          <a:bodyPr/>
          <a:lstStyle/>
          <a:p>
            <a:fld id="{0AAD9021-A74D-4FF0-868C-40F10C5CABE8}" type="slidenum">
              <a:rPr lang="en-US" smtClean="0"/>
              <a:pPr/>
              <a:t>24</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228935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Text Placeholder 3"/>
          <p:cNvSpPr>
            <a:spLocks noGrp="1"/>
          </p:cNvSpPr>
          <p:nvPr>
            <p:ph type="body" idx="14"/>
          </p:nvPr>
        </p:nvSpPr>
        <p:spPr/>
        <p:txBody>
          <a:bodyPr/>
          <a:lstStyle/>
          <a:p>
            <a:endParaRPr lang="en-US"/>
          </a:p>
        </p:txBody>
      </p:sp>
      <p:sp>
        <p:nvSpPr>
          <p:cNvPr id="5" name="Slide Number Placeholder 4"/>
          <p:cNvSpPr>
            <a:spLocks noGrp="1"/>
          </p:cNvSpPr>
          <p:nvPr>
            <p:ph type="sldNum" sz="quarter" idx="17"/>
          </p:nvPr>
        </p:nvSpPr>
        <p:spPr/>
        <p:txBody>
          <a:bodyPr/>
          <a:lstStyle/>
          <a:p>
            <a:fld id="{0AAD9021-A74D-4FF0-868C-40F10C5CABE8}" type="slidenum">
              <a:rPr lang="en-US" smtClean="0"/>
              <a:pPr/>
              <a:t>25</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pic>
        <p:nvPicPr>
          <p:cNvPr id="7" name="Picture 6"/>
          <p:cNvPicPr>
            <a:picLocks noChangeAspect="1"/>
          </p:cNvPicPr>
          <p:nvPr/>
        </p:nvPicPr>
        <p:blipFill>
          <a:blip r:embed="rId2"/>
          <a:stretch>
            <a:fillRect/>
          </a:stretch>
        </p:blipFill>
        <p:spPr>
          <a:xfrm>
            <a:off x="-397" y="-1"/>
            <a:ext cx="9144793" cy="6858297"/>
          </a:xfrm>
          <a:prstGeom prst="rect">
            <a:avLst/>
          </a:prstGeom>
        </p:spPr>
      </p:pic>
    </p:spTree>
    <p:extLst>
      <p:ext uri="{BB962C8B-B14F-4D97-AF65-F5344CB8AC3E}">
        <p14:creationId xmlns:p14="http://schemas.microsoft.com/office/powerpoint/2010/main" val="357734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Text Placeholder 3"/>
          <p:cNvSpPr>
            <a:spLocks noGrp="1"/>
          </p:cNvSpPr>
          <p:nvPr>
            <p:ph type="body" idx="14"/>
          </p:nvPr>
        </p:nvSpPr>
        <p:spPr/>
        <p:txBody>
          <a:bodyPr/>
          <a:lstStyle/>
          <a:p>
            <a:endParaRPr lang="en-US"/>
          </a:p>
        </p:txBody>
      </p:sp>
      <p:sp>
        <p:nvSpPr>
          <p:cNvPr id="5" name="Slide Number Placeholder 4"/>
          <p:cNvSpPr>
            <a:spLocks noGrp="1"/>
          </p:cNvSpPr>
          <p:nvPr>
            <p:ph type="sldNum" sz="quarter" idx="17"/>
          </p:nvPr>
        </p:nvSpPr>
        <p:spPr/>
        <p:txBody>
          <a:bodyPr/>
          <a:lstStyle/>
          <a:p>
            <a:fld id="{0AAD9021-A74D-4FF0-868C-40F10C5CABE8}" type="slidenum">
              <a:rPr lang="en-US" smtClean="0"/>
              <a:pPr/>
              <a:t>26</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pic>
        <p:nvPicPr>
          <p:cNvPr id="7" name="Picture 6"/>
          <p:cNvPicPr>
            <a:picLocks noChangeAspect="1"/>
          </p:cNvPicPr>
          <p:nvPr/>
        </p:nvPicPr>
        <p:blipFill>
          <a:blip r:embed="rId2"/>
          <a:stretch>
            <a:fillRect/>
          </a:stretch>
        </p:blipFill>
        <p:spPr>
          <a:xfrm>
            <a:off x="609600" y="609600"/>
            <a:ext cx="8077200" cy="5489679"/>
          </a:xfrm>
          <a:prstGeom prst="rect">
            <a:avLst/>
          </a:prstGeom>
        </p:spPr>
      </p:pic>
    </p:spTree>
    <p:extLst>
      <p:ext uri="{BB962C8B-B14F-4D97-AF65-F5344CB8AC3E}">
        <p14:creationId xmlns:p14="http://schemas.microsoft.com/office/powerpoint/2010/main" val="1044559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Election of 1968</a:t>
            </a:r>
          </a:p>
        </p:txBody>
      </p:sp>
      <p:pic>
        <p:nvPicPr>
          <p:cNvPr id="7" name="Picture 6"/>
          <p:cNvPicPr>
            <a:picLocks noChangeAspect="1"/>
          </p:cNvPicPr>
          <p:nvPr/>
        </p:nvPicPr>
        <p:blipFill>
          <a:blip r:embed="rId2"/>
          <a:stretch>
            <a:fillRect/>
          </a:stretch>
        </p:blipFill>
        <p:spPr>
          <a:xfrm>
            <a:off x="246513" y="1188720"/>
            <a:ext cx="8650974" cy="5059680"/>
          </a:xfrm>
          <a:prstGeom prst="rect">
            <a:avLst/>
          </a:prstGeom>
        </p:spPr>
      </p:pic>
      <p:sp>
        <p:nvSpPr>
          <p:cNvPr id="5" name="Slide Number Placeholder 4"/>
          <p:cNvSpPr>
            <a:spLocks noGrp="1"/>
          </p:cNvSpPr>
          <p:nvPr>
            <p:ph type="sldNum" sz="quarter" idx="17"/>
          </p:nvPr>
        </p:nvSpPr>
        <p:spPr/>
        <p:txBody>
          <a:bodyPr/>
          <a:lstStyle/>
          <a:p>
            <a:fld id="{0AAD9021-A74D-4FF0-868C-40F10C5CABE8}" type="slidenum">
              <a:rPr lang="en-US" smtClean="0"/>
              <a:pPr/>
              <a:t>27</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717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600200"/>
            <a:ext cx="7429500" cy="4724400"/>
          </a:xfrm>
        </p:spPr>
        <p:txBody>
          <a:bodyPr/>
          <a:lstStyle/>
          <a:p>
            <a:r>
              <a:rPr lang="en-US" sz="2400" dirty="0">
                <a:solidFill>
                  <a:schemeClr val="tx1"/>
                </a:solidFill>
              </a:rPr>
              <a:t>Compare/Contrast original vs. actual speech</a:t>
            </a:r>
            <a:endParaRPr lang="en-US" altLang="en-US" sz="2400" dirty="0">
              <a:solidFill>
                <a:schemeClr val="tx1"/>
              </a:solidFill>
            </a:endParaRPr>
          </a:p>
          <a:p>
            <a:r>
              <a:rPr lang="en-US" altLang="en-US" sz="2400" dirty="0">
                <a:solidFill>
                  <a:schemeClr val="tx1"/>
                </a:solidFill>
              </a:rPr>
              <a:t>Original:  </a:t>
            </a:r>
            <a:r>
              <a:rPr lang="en-US" altLang="en-US" sz="2400" dirty="0">
                <a:hlinkClick r:id="rId2"/>
              </a:rPr>
              <a:t>http://apps.washingtonpost.com/g/page/politics/lbj-speechwriter-richard-goodwins-first-draft-of-the-great-society-speech/1035/</a:t>
            </a:r>
            <a:endParaRPr lang="en-US" altLang="en-US" sz="2400" dirty="0"/>
          </a:p>
          <a:p>
            <a:endParaRPr lang="en-US" altLang="en-US" sz="2400" dirty="0"/>
          </a:p>
          <a:p>
            <a:r>
              <a:rPr lang="en-US" altLang="en-US" sz="2400" dirty="0">
                <a:solidFill>
                  <a:schemeClr val="tx1"/>
                </a:solidFill>
              </a:rPr>
              <a:t>Presented:  </a:t>
            </a:r>
            <a:r>
              <a:rPr lang="en-US" altLang="en-US" sz="2400" dirty="0">
                <a:hlinkClick r:id="rId3"/>
              </a:rPr>
              <a:t>https://teachingamericanhistory.org/library/document/great-society-speech/</a:t>
            </a:r>
            <a:r>
              <a:rPr lang="en-US" altLang="en-US" sz="2400" dirty="0"/>
              <a:t> </a:t>
            </a:r>
          </a:p>
          <a:p>
            <a:r>
              <a:rPr lang="en-US" sz="2400" b="1" i="1" dirty="0">
                <a:solidFill>
                  <a:schemeClr val="accent2"/>
                </a:solidFill>
              </a:rPr>
              <a:t>What are the changes?   Why do you think he made these changes?  Do you agree/disagree with these edits?</a:t>
            </a:r>
          </a:p>
        </p:txBody>
      </p:sp>
      <p:sp>
        <p:nvSpPr>
          <p:cNvPr id="3" name="Title 2"/>
          <p:cNvSpPr>
            <a:spLocks noGrp="1"/>
          </p:cNvSpPr>
          <p:nvPr>
            <p:ph type="title"/>
          </p:nvPr>
        </p:nvSpPr>
        <p:spPr/>
        <p:txBody>
          <a:bodyPr/>
          <a:lstStyle/>
          <a:p>
            <a:r>
              <a:rPr lang="en-US" dirty="0"/>
              <a:t>Activity #1</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28</a:t>
            </a:fld>
            <a:endParaRPr lang="en-US" dirty="0"/>
          </a:p>
        </p:txBody>
      </p:sp>
    </p:spTree>
    <p:extLst>
      <p:ext uri="{BB962C8B-B14F-4D97-AF65-F5344CB8AC3E}">
        <p14:creationId xmlns:p14="http://schemas.microsoft.com/office/powerpoint/2010/main" val="293773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ction="ppaction://hlinkfile"/>
              </a:rPr>
              <a:t>Great Society Handout</a:t>
            </a:r>
            <a:endParaRPr lang="en-US" dirty="0"/>
          </a:p>
        </p:txBody>
      </p:sp>
      <p:sp>
        <p:nvSpPr>
          <p:cNvPr id="3" name="Title 2"/>
          <p:cNvSpPr>
            <a:spLocks noGrp="1"/>
          </p:cNvSpPr>
          <p:nvPr>
            <p:ph type="title"/>
          </p:nvPr>
        </p:nvSpPr>
        <p:spPr/>
        <p:txBody>
          <a:bodyPr/>
          <a:lstStyle/>
          <a:p>
            <a:r>
              <a:rPr lang="en-US" dirty="0"/>
              <a:t>Activity #2:  Great Society Handout</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29</a:t>
            </a:fld>
            <a:endParaRPr lang="en-US" dirty="0"/>
          </a:p>
        </p:txBody>
      </p:sp>
    </p:spTree>
    <p:extLst>
      <p:ext uri="{BB962C8B-B14F-4D97-AF65-F5344CB8AC3E}">
        <p14:creationId xmlns:p14="http://schemas.microsoft.com/office/powerpoint/2010/main" val="221751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10C197-AE20-4066-8B26-D7E30E671A45}"/>
              </a:ext>
            </a:extLst>
          </p:cNvPr>
          <p:cNvSpPr>
            <a:spLocks noGrp="1"/>
          </p:cNvSpPr>
          <p:nvPr>
            <p:ph idx="1"/>
          </p:nvPr>
        </p:nvSpPr>
        <p:spPr/>
        <p:txBody>
          <a:bodyPr/>
          <a:lstStyle/>
          <a:p>
            <a:r>
              <a:rPr lang="en-US" dirty="0">
                <a:solidFill>
                  <a:srgbClr val="000000"/>
                </a:solidFill>
                <a:latin typeface="Arial" panose="020B0604020202020204" pitchFamily="34" charset="0"/>
              </a:rPr>
              <a:t>To earn your professional development certificate for this webinar, you must:​</a:t>
            </a:r>
            <a:endParaRPr lang="en-US" dirty="0">
              <a:solidFill>
                <a:srgbClr val="000000"/>
              </a:solidFill>
              <a:latin typeface="Segoe UI" panose="020B0502040204020203" pitchFamily="34" charset="0"/>
            </a:endParaRPr>
          </a:p>
          <a:p>
            <a:pPr marL="0" indent="0">
              <a:buNone/>
            </a:pPr>
            <a:endParaRPr lang="en-US" dirty="0">
              <a:solidFill>
                <a:srgbClr val="000000"/>
              </a:solidFill>
              <a:latin typeface="Segoe UI" panose="020B0502040204020203" pitchFamily="34" charset="0"/>
            </a:endParaRPr>
          </a:p>
          <a:p>
            <a:pPr>
              <a:buFont typeface="Arial" panose="020B0604020202020204" pitchFamily="34" charset="0"/>
              <a:buChar char="•"/>
            </a:pPr>
            <a:r>
              <a:rPr lang="en-US" dirty="0">
                <a:solidFill>
                  <a:srgbClr val="000000"/>
                </a:solidFill>
                <a:latin typeface="Arial" panose="020B0604020202020204" pitchFamily="34" charset="0"/>
              </a:rPr>
              <a:t>Watch a minimum of 45-minutes and you will automatically receive a professional development </a:t>
            </a:r>
            <a:r>
              <a:rPr lang="en-US" b="1" dirty="0">
                <a:solidFill>
                  <a:srgbClr val="7A9900"/>
                </a:solidFill>
                <a:latin typeface="Arial" panose="020B0604020202020204" pitchFamily="34" charset="0"/>
              </a:rPr>
              <a:t>certificate </a:t>
            </a:r>
            <a:r>
              <a:rPr lang="en-US" dirty="0">
                <a:solidFill>
                  <a:srgbClr val="000000"/>
                </a:solidFill>
                <a:latin typeface="Arial" panose="020B0604020202020204" pitchFamily="34" charset="0"/>
              </a:rPr>
              <a:t>via e-mail within 24 hours.​</a:t>
            </a:r>
          </a:p>
          <a:p>
            <a:pPr marL="0" indent="0">
              <a:buNone/>
            </a:pPr>
            <a:endParaRPr lang="en-US" dirty="0">
              <a:solidFill>
                <a:srgbClr val="000000"/>
              </a:solidFill>
              <a:latin typeface="Segoe UI" panose="020B0502040204020203" pitchFamily="34" charset="0"/>
            </a:endParaRPr>
          </a:p>
          <a:p>
            <a:r>
              <a:rPr lang="en-US" dirty="0">
                <a:solidFill>
                  <a:srgbClr val="000000"/>
                </a:solidFill>
                <a:latin typeface="Arial" panose="020B0604020202020204" pitchFamily="34" charset="0"/>
              </a:rPr>
              <a:t>Accessing resources: ​</a:t>
            </a:r>
            <a:endParaRPr lang="en-US" dirty="0">
              <a:solidFill>
                <a:srgbClr val="000000"/>
              </a:solidFill>
              <a:latin typeface="Segoe UI" panose="020B0502040204020203" pitchFamily="34" charset="0"/>
            </a:endParaRPr>
          </a:p>
          <a:p>
            <a:pPr marL="0" indent="0">
              <a:buNone/>
            </a:pPr>
            <a:endParaRPr lang="en-US" dirty="0">
              <a:solidFill>
                <a:srgbClr val="000000"/>
              </a:solidFill>
              <a:latin typeface="Segoe UI" panose="020B0502040204020203" pitchFamily="34" charset="0"/>
            </a:endParaRPr>
          </a:p>
          <a:p>
            <a:pPr>
              <a:buFont typeface="Arial" panose="020B0604020202020204" pitchFamily="34" charset="0"/>
              <a:buChar char="•"/>
            </a:pPr>
            <a:r>
              <a:rPr lang="en-US" dirty="0">
                <a:solidFill>
                  <a:srgbClr val="000000"/>
                </a:solidFill>
                <a:latin typeface="Arial" panose="020B0604020202020204" pitchFamily="34" charset="0"/>
              </a:rPr>
              <a:t>You can now easily download presentations, lesson plan materials, and activities for each webinar from </a:t>
            </a:r>
            <a:r>
              <a:rPr lang="en-US" b="1" i="1" dirty="0">
                <a:solidFill>
                  <a:srgbClr val="005CB8"/>
                </a:solidFill>
                <a:latin typeface="Arial" panose="020B0604020202020204" pitchFamily="34" charset="0"/>
              </a:rPr>
              <a:t>EconEdLink.org/professional-development/</a:t>
            </a:r>
            <a:endParaRPr lang="en-US" dirty="0">
              <a:solidFill>
                <a:srgbClr val="000000"/>
              </a:solidFill>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6826E721-B536-48D8-A9CA-ED64B948930C}"/>
              </a:ext>
            </a:extLst>
          </p:cNvPr>
          <p:cNvSpPr>
            <a:spLocks noGrp="1"/>
          </p:cNvSpPr>
          <p:nvPr>
            <p:ph type="title"/>
          </p:nvPr>
        </p:nvSpPr>
        <p:spPr/>
        <p:txBody>
          <a:bodyPr/>
          <a:lstStyle/>
          <a:p>
            <a:r>
              <a:rPr lang="en-US" b="1" dirty="0">
                <a:solidFill>
                  <a:srgbClr val="005CB8"/>
                </a:solidFill>
                <a:latin typeface="Calibri" panose="020F0502020204030204" pitchFamily="34" charset="0"/>
              </a:rPr>
              <a:t>Professional Development Certificate</a:t>
            </a:r>
            <a:endParaRPr lang="en-US" dirty="0"/>
          </a:p>
        </p:txBody>
      </p:sp>
      <p:sp>
        <p:nvSpPr>
          <p:cNvPr id="4" name="Footer Placeholder 3">
            <a:extLst>
              <a:ext uri="{FF2B5EF4-FFF2-40B4-BE49-F238E27FC236}">
                <a16:creationId xmlns:a16="http://schemas.microsoft.com/office/drawing/2014/main" id="{3A9A08B5-B662-4D9A-91EB-B2E29BBB4E82}"/>
              </a:ext>
            </a:extLst>
          </p:cNvPr>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a:extLst>
              <a:ext uri="{FF2B5EF4-FFF2-40B4-BE49-F238E27FC236}">
                <a16:creationId xmlns:a16="http://schemas.microsoft.com/office/drawing/2014/main" id="{98720EB9-A22D-48DA-95D4-5A751E8AA179}"/>
              </a:ext>
            </a:extLst>
          </p:cNvPr>
          <p:cNvSpPr>
            <a:spLocks noGrp="1"/>
          </p:cNvSpPr>
          <p:nvPr>
            <p:ph type="sldNum" sz="quarter" idx="17"/>
          </p:nvPr>
        </p:nvSpPr>
        <p:spPr/>
        <p:txBody>
          <a:bodyPr/>
          <a:lstStyle/>
          <a:p>
            <a:fld id="{736A2A04-44CB-4FD5-A22C-EC7DA5CF840D}" type="slidenum">
              <a:rPr lang="en-US" smtClean="0"/>
              <a:pPr/>
              <a:t>3</a:t>
            </a:fld>
            <a:endParaRPr lang="en-US" dirty="0"/>
          </a:p>
        </p:txBody>
      </p:sp>
    </p:spTree>
    <p:extLst>
      <p:ext uri="{BB962C8B-B14F-4D97-AF65-F5344CB8AC3E}">
        <p14:creationId xmlns:p14="http://schemas.microsoft.com/office/powerpoint/2010/main" val="2220509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Compare/Contrast the perspectives of the Great Society Program</a:t>
            </a:r>
          </a:p>
          <a:p>
            <a:endParaRPr lang="en-US" dirty="0"/>
          </a:p>
          <a:p>
            <a:r>
              <a:rPr lang="en-US" dirty="0"/>
              <a:t>To what extent has the Great Society been more of a positive or negative influence on American Society?</a:t>
            </a:r>
          </a:p>
        </p:txBody>
      </p:sp>
      <p:sp>
        <p:nvSpPr>
          <p:cNvPr id="3" name="Title 2"/>
          <p:cNvSpPr>
            <a:spLocks noGrp="1"/>
          </p:cNvSpPr>
          <p:nvPr>
            <p:ph type="title"/>
          </p:nvPr>
        </p:nvSpPr>
        <p:spPr/>
        <p:txBody>
          <a:bodyPr/>
          <a:lstStyle/>
          <a:p>
            <a:r>
              <a:rPr lang="en-US" dirty="0"/>
              <a:t>Activity #3</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30</a:t>
            </a:fld>
            <a:endParaRPr lang="en-US" dirty="0"/>
          </a:p>
        </p:txBody>
      </p:sp>
    </p:spTree>
    <p:extLst>
      <p:ext uri="{BB962C8B-B14F-4D97-AF65-F5344CB8AC3E}">
        <p14:creationId xmlns:p14="http://schemas.microsoft.com/office/powerpoint/2010/main" val="235921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1"/>
                </a:solidFill>
              </a:rPr>
              <a:t>“The anti-discrimination laws that were passed in the 1960s have probably done more to reduce economic inequality than have government programs,” -- Diana </a:t>
            </a:r>
            <a:r>
              <a:rPr lang="en-US" dirty="0" err="1">
                <a:solidFill>
                  <a:schemeClr val="tx1"/>
                </a:solidFill>
              </a:rPr>
              <a:t>Furchtgott</a:t>
            </a:r>
            <a:r>
              <a:rPr lang="en-US" dirty="0">
                <a:solidFill>
                  <a:schemeClr val="tx1"/>
                </a:solidFill>
              </a:rPr>
              <a:t>-Roth, the Labor Department’s chief economist for President George W. Bush </a:t>
            </a:r>
          </a:p>
          <a:p>
            <a:pPr marL="0" indent="0">
              <a:buNone/>
            </a:pPr>
            <a:endParaRPr lang="en-US" dirty="0"/>
          </a:p>
          <a:p>
            <a:pPr marL="0" indent="0">
              <a:buNone/>
            </a:pPr>
            <a:endParaRPr lang="en-US" dirty="0"/>
          </a:p>
          <a:p>
            <a:r>
              <a:rPr lang="en-US" dirty="0">
                <a:solidFill>
                  <a:schemeClr val="accent2"/>
                </a:solidFill>
              </a:rPr>
              <a:t>“. . . What I think has not worked is thinking that that was enough, that just that input would do the job. That’s why things like accountability and No Child Left Behind — fast-forward 40 years — were important, to deliver on the promise.” – Margaret Spelling, Education Secretary President George W. Bush Admin</a:t>
            </a:r>
            <a:r>
              <a:rPr lang="en-US" dirty="0"/>
              <a:t>.  </a:t>
            </a:r>
          </a:p>
          <a:p>
            <a:endParaRPr lang="en-US" dirty="0"/>
          </a:p>
        </p:txBody>
      </p:sp>
      <p:sp>
        <p:nvSpPr>
          <p:cNvPr id="3" name="Title 2"/>
          <p:cNvSpPr>
            <a:spLocks noGrp="1"/>
          </p:cNvSpPr>
          <p:nvPr>
            <p:ph type="title"/>
          </p:nvPr>
        </p:nvSpPr>
        <p:spPr/>
        <p:txBody>
          <a:bodyPr/>
          <a:lstStyle/>
          <a:p>
            <a:r>
              <a:rPr lang="en-US" dirty="0"/>
              <a:t>Positive Highlights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31</a:t>
            </a:fld>
            <a:endParaRPr lang="en-US" dirty="0"/>
          </a:p>
        </p:txBody>
      </p:sp>
    </p:spTree>
    <p:extLst>
      <p:ext uri="{BB962C8B-B14F-4D97-AF65-F5344CB8AC3E}">
        <p14:creationId xmlns:p14="http://schemas.microsoft.com/office/powerpoint/2010/main" val="2919361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1219200"/>
            <a:ext cx="8229600" cy="4876800"/>
          </a:xfrm>
          <a:prstGeom prst="rect">
            <a:avLst/>
          </a:prstGeom>
        </p:spPr>
      </p:pic>
      <p:sp>
        <p:nvSpPr>
          <p:cNvPr id="3" name="Title 2"/>
          <p:cNvSpPr>
            <a:spLocks noGrp="1"/>
          </p:cNvSpPr>
          <p:nvPr>
            <p:ph type="title"/>
          </p:nvPr>
        </p:nvSpPr>
        <p:spPr/>
        <p:txBody>
          <a:bodyPr/>
          <a:lstStyle/>
          <a:p>
            <a:r>
              <a:rPr lang="en-US" dirty="0"/>
              <a:t>Positive Highlights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32</a:t>
            </a:fld>
            <a:endParaRPr lang="en-US" dirty="0"/>
          </a:p>
        </p:txBody>
      </p:sp>
    </p:spTree>
    <p:extLst>
      <p:ext uri="{BB962C8B-B14F-4D97-AF65-F5344CB8AC3E}">
        <p14:creationId xmlns:p14="http://schemas.microsoft.com/office/powerpoint/2010/main" val="257454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1219200"/>
            <a:ext cx="8229600" cy="4572000"/>
          </a:xfrm>
          <a:prstGeom prst="rect">
            <a:avLst/>
          </a:prstGeom>
        </p:spPr>
      </p:pic>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33</a:t>
            </a:fld>
            <a:endParaRPr lang="en-US" dirty="0"/>
          </a:p>
        </p:txBody>
      </p:sp>
    </p:spTree>
    <p:extLst>
      <p:ext uri="{BB962C8B-B14F-4D97-AF65-F5344CB8AC3E}">
        <p14:creationId xmlns:p14="http://schemas.microsoft.com/office/powerpoint/2010/main" val="4019928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34</a:t>
            </a:fld>
            <a:endParaRPr lang="en-US" dirty="0"/>
          </a:p>
        </p:txBody>
      </p:sp>
      <p:pic>
        <p:nvPicPr>
          <p:cNvPr id="8" name="Content Placeholder 7"/>
          <p:cNvPicPr>
            <a:picLocks noGrp="1" noChangeAspect="1"/>
          </p:cNvPicPr>
          <p:nvPr>
            <p:ph idx="1"/>
          </p:nvPr>
        </p:nvPicPr>
        <p:blipFill>
          <a:blip r:embed="rId2"/>
          <a:stretch>
            <a:fillRect/>
          </a:stretch>
        </p:blipFill>
        <p:spPr>
          <a:xfrm>
            <a:off x="457200" y="1219200"/>
            <a:ext cx="8194876" cy="4876800"/>
          </a:xfrm>
          <a:prstGeom prst="rect">
            <a:avLst/>
          </a:prstGeom>
        </p:spPr>
      </p:pic>
    </p:spTree>
    <p:extLst>
      <p:ext uri="{BB962C8B-B14F-4D97-AF65-F5344CB8AC3E}">
        <p14:creationId xmlns:p14="http://schemas.microsoft.com/office/powerpoint/2010/main" val="1182255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1219200"/>
            <a:ext cx="8194876" cy="4953000"/>
          </a:xfrm>
          <a:prstGeom prst="rect">
            <a:avLst/>
          </a:prstGeom>
        </p:spPr>
      </p:pic>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35</a:t>
            </a:fld>
            <a:endParaRPr lang="en-US" dirty="0"/>
          </a:p>
        </p:txBody>
      </p:sp>
    </p:spTree>
    <p:extLst>
      <p:ext uri="{BB962C8B-B14F-4D97-AF65-F5344CB8AC3E}">
        <p14:creationId xmlns:p14="http://schemas.microsoft.com/office/powerpoint/2010/main" val="1275077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04800" y="1219200"/>
            <a:ext cx="8347276" cy="4953000"/>
          </a:xfrm>
          <a:prstGeom prst="rect">
            <a:avLst/>
          </a:prstGeom>
        </p:spPr>
      </p:pic>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36</a:t>
            </a:fld>
            <a:endParaRPr lang="en-US" dirty="0"/>
          </a:p>
        </p:txBody>
      </p:sp>
    </p:spTree>
    <p:extLst>
      <p:ext uri="{BB962C8B-B14F-4D97-AF65-F5344CB8AC3E}">
        <p14:creationId xmlns:p14="http://schemas.microsoft.com/office/powerpoint/2010/main" val="498447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81000" y="990600"/>
            <a:ext cx="8305799" cy="5334000"/>
          </a:xfrm>
          <a:prstGeom prst="rect">
            <a:avLst/>
          </a:prstGeom>
        </p:spPr>
      </p:pic>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37</a:t>
            </a:fld>
            <a:endParaRPr lang="en-US" dirty="0"/>
          </a:p>
        </p:txBody>
      </p:sp>
    </p:spTree>
    <p:extLst>
      <p:ext uri="{BB962C8B-B14F-4D97-AF65-F5344CB8AC3E}">
        <p14:creationId xmlns:p14="http://schemas.microsoft.com/office/powerpoint/2010/main" val="2783790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38</a:t>
            </a:fld>
            <a:endParaRPr lang="en-US" dirty="0"/>
          </a:p>
        </p:txBody>
      </p:sp>
      <p:pic>
        <p:nvPicPr>
          <p:cNvPr id="6" name="Picture 5"/>
          <p:cNvPicPr>
            <a:picLocks noChangeAspect="1"/>
          </p:cNvPicPr>
          <p:nvPr/>
        </p:nvPicPr>
        <p:blipFill>
          <a:blip r:embed="rId2"/>
          <a:stretch>
            <a:fillRect/>
          </a:stretch>
        </p:blipFill>
        <p:spPr>
          <a:xfrm>
            <a:off x="371475" y="990600"/>
            <a:ext cx="8401050" cy="5334000"/>
          </a:xfrm>
          <a:prstGeom prst="rect">
            <a:avLst/>
          </a:prstGeom>
        </p:spPr>
      </p:pic>
    </p:spTree>
    <p:extLst>
      <p:ext uri="{BB962C8B-B14F-4D97-AF65-F5344CB8AC3E}">
        <p14:creationId xmlns:p14="http://schemas.microsoft.com/office/powerpoint/2010/main" val="2192203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752600"/>
            <a:ext cx="7086600" cy="4724400"/>
          </a:xfrm>
        </p:spPr>
        <p:txBody>
          <a:bodyPr/>
          <a:lstStyle/>
          <a:p>
            <a:r>
              <a:rPr lang="en-US" dirty="0">
                <a:solidFill>
                  <a:schemeClr val="tx1"/>
                </a:solidFill>
              </a:rPr>
              <a:t>“</a:t>
            </a:r>
            <a:r>
              <a:rPr lang="en-US" dirty="0"/>
              <a:t>“central political error of our time…the flawed notion that government and </a:t>
            </a:r>
            <a:r>
              <a:rPr lang="en-US" dirty="0" err="1"/>
              <a:t>bureaucracy..were</a:t>
            </a:r>
            <a:r>
              <a:rPr lang="en-US" dirty="0"/>
              <a:t> the “primary vehicle for social change.” – President Ronald Reagan, 1983</a:t>
            </a:r>
          </a:p>
          <a:p>
            <a:r>
              <a:rPr lang="en-US" dirty="0"/>
              <a:t>“The welfare system is more like a ‘safety bog’ than a safety net.” – Robert Rector, Heritage Society</a:t>
            </a:r>
          </a:p>
          <a:p>
            <a:endParaRPr lang="en-US" dirty="0">
              <a:solidFill>
                <a:schemeClr val="tx1"/>
              </a:solidFill>
            </a:endParaRPr>
          </a:p>
          <a:p>
            <a:r>
              <a:rPr lang="en-US" dirty="0">
                <a:solidFill>
                  <a:schemeClr val="tx1"/>
                </a:solidFill>
              </a:rPr>
              <a:t>LBJ's increased government spending; added $42 billion, or 13%, to the national debt (double added by JFK). It was almost double the amount added by JFK. Since Johnson, every President has increased the national debt by at least 30%.</a:t>
            </a:r>
          </a:p>
          <a:p>
            <a:pPr marL="0" indent="0">
              <a:buNone/>
            </a:pPr>
            <a:endParaRPr lang="en-US" dirty="0">
              <a:solidFill>
                <a:schemeClr val="tx1"/>
              </a:solidFill>
            </a:endParaRPr>
          </a:p>
          <a:p>
            <a:r>
              <a:rPr lang="en-US" dirty="0"/>
              <a:t>Federal and state spending on social welfare is approaching $1 trillion a year, $17 trillion since the Great Society was launched, not to mention private charity. </a:t>
            </a:r>
          </a:p>
          <a:p>
            <a:endParaRPr lang="en-US" dirty="0">
              <a:solidFill>
                <a:schemeClr val="tx1"/>
              </a:solidFill>
            </a:endParaRPr>
          </a:p>
        </p:txBody>
      </p:sp>
      <p:sp>
        <p:nvSpPr>
          <p:cNvPr id="3" name="Title 2"/>
          <p:cNvSpPr>
            <a:spLocks noGrp="1"/>
          </p:cNvSpPr>
          <p:nvPr>
            <p:ph type="title"/>
          </p:nvPr>
        </p:nvSpPr>
        <p:spPr/>
        <p:txBody>
          <a:bodyPr/>
          <a:lstStyle/>
          <a:p>
            <a:r>
              <a:rPr lang="en-US" dirty="0"/>
              <a:t>Negative Highlights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39</a:t>
            </a:fld>
            <a:endParaRPr lang="en-US" dirty="0"/>
          </a:p>
        </p:txBody>
      </p:sp>
    </p:spTree>
    <p:extLst>
      <p:ext uri="{BB962C8B-B14F-4D97-AF65-F5344CB8AC3E}">
        <p14:creationId xmlns:p14="http://schemas.microsoft.com/office/powerpoint/2010/main" val="46379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4525" y="1752600"/>
            <a:ext cx="7086600" cy="3657600"/>
          </a:xfrm>
        </p:spPr>
        <p:txBody>
          <a:bodyPr/>
          <a:lstStyle/>
          <a:p>
            <a:r>
              <a:rPr lang="en-US" b="1" i="1" dirty="0">
                <a:solidFill>
                  <a:schemeClr val="tx1"/>
                </a:solidFill>
              </a:rPr>
              <a:t>"America can be a great society"</a:t>
            </a:r>
            <a:r>
              <a:rPr lang="en-US" dirty="0">
                <a:solidFill>
                  <a:schemeClr val="tx1"/>
                </a:solidFill>
              </a:rPr>
              <a:t> </a:t>
            </a:r>
          </a:p>
          <a:p>
            <a:pPr lvl="1" indent="0">
              <a:buNone/>
            </a:pPr>
            <a:r>
              <a:rPr lang="en-US" dirty="0"/>
              <a:t>		- President Lyndon B. Johnson, 1964</a:t>
            </a:r>
          </a:p>
          <a:p>
            <a:pPr lvl="1" indent="0">
              <a:buNone/>
            </a:pPr>
            <a:endParaRPr lang="en-US" dirty="0"/>
          </a:p>
          <a:p>
            <a:r>
              <a:rPr lang="en-US" b="1" i="1" dirty="0">
                <a:solidFill>
                  <a:schemeClr val="tx1"/>
                </a:solidFill>
              </a:rPr>
              <a:t>“Let’s Make America Great Again”</a:t>
            </a:r>
          </a:p>
          <a:p>
            <a:pPr marL="1828800" lvl="4" indent="0">
              <a:buNone/>
            </a:pPr>
            <a:r>
              <a:rPr lang="en-US" dirty="0">
                <a:solidFill>
                  <a:schemeClr val="accent2"/>
                </a:solidFill>
              </a:rPr>
              <a:t>–President Ronald Reagan 1980</a:t>
            </a:r>
          </a:p>
          <a:p>
            <a:endParaRPr lang="en-US" dirty="0"/>
          </a:p>
          <a:p>
            <a:r>
              <a:rPr lang="en-US" dirty="0">
                <a:solidFill>
                  <a:schemeClr val="tx1"/>
                </a:solidFill>
              </a:rPr>
              <a:t>"</a:t>
            </a:r>
            <a:r>
              <a:rPr lang="en-US" b="1" i="1" dirty="0">
                <a:solidFill>
                  <a:schemeClr val="tx1"/>
                </a:solidFill>
              </a:rPr>
              <a:t>Make America Great Again!"</a:t>
            </a:r>
          </a:p>
          <a:p>
            <a:pPr marL="0" indent="0">
              <a:buNone/>
            </a:pPr>
            <a:r>
              <a:rPr lang="en-US" b="1" i="1" dirty="0"/>
              <a:t>	</a:t>
            </a:r>
            <a:r>
              <a:rPr lang="en-US" dirty="0"/>
              <a:t>	</a:t>
            </a:r>
            <a:r>
              <a:rPr lang="en-US" dirty="0">
                <a:solidFill>
                  <a:schemeClr val="accent2"/>
                </a:solidFill>
              </a:rPr>
              <a:t>- President Donald Trump campaign slogan, 2016</a:t>
            </a:r>
          </a:p>
          <a:p>
            <a:endParaRPr lang="en-US" dirty="0"/>
          </a:p>
        </p:txBody>
      </p:sp>
      <p:sp>
        <p:nvSpPr>
          <p:cNvPr id="3" name="Title 2"/>
          <p:cNvSpPr>
            <a:spLocks noGrp="1"/>
          </p:cNvSpPr>
          <p:nvPr>
            <p:ph type="title"/>
          </p:nvPr>
        </p:nvSpPr>
        <p:spPr/>
        <p:txBody>
          <a:bodyPr/>
          <a:lstStyle/>
          <a:p>
            <a:r>
              <a:rPr lang="en-US" dirty="0"/>
              <a:t>What is a Great Society?</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a:t>
            </a:fld>
            <a:endParaRPr lang="en-US" dirty="0"/>
          </a:p>
        </p:txBody>
      </p:sp>
    </p:spTree>
    <p:extLst>
      <p:ext uri="{BB962C8B-B14F-4D97-AF65-F5344CB8AC3E}">
        <p14:creationId xmlns:p14="http://schemas.microsoft.com/office/powerpoint/2010/main" val="3247140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752600"/>
            <a:ext cx="7086600" cy="4572000"/>
          </a:xfrm>
        </p:spPr>
        <p:txBody>
          <a:bodyPr/>
          <a:lstStyle/>
          <a:p>
            <a:r>
              <a:rPr lang="en-US" sz="2400" i="1" dirty="0">
                <a:solidFill>
                  <a:schemeClr val="tx1"/>
                </a:solidFill>
              </a:rPr>
              <a:t>“the results of our experimentations in expanding government were not generous…[There were] profound sources of the unexpected tragedies of the Great Society endeavor which had looked upon the private sector as little more than a ’milk cow.’   Worse yet, she argues, the 1960s experiment and its 1970s aftermath suggest that the social democratic compromise of the Great Society came close enough to socialism to cause economic tragedy.” </a:t>
            </a:r>
            <a:r>
              <a:rPr lang="en-US" dirty="0">
                <a:solidFill>
                  <a:schemeClr val="accent2"/>
                </a:solidFill>
              </a:rPr>
              <a:t>– Amity Shales, </a:t>
            </a:r>
            <a:r>
              <a:rPr lang="en-US" u="sng" dirty="0">
                <a:solidFill>
                  <a:schemeClr val="accent2"/>
                </a:solidFill>
              </a:rPr>
              <a:t>The Great Society:  A New History</a:t>
            </a:r>
            <a:endParaRPr lang="en-US" dirty="0">
              <a:solidFill>
                <a:schemeClr val="accent2"/>
              </a:solidFill>
            </a:endParaRPr>
          </a:p>
        </p:txBody>
      </p:sp>
      <p:sp>
        <p:nvSpPr>
          <p:cNvPr id="3" name="Title 2"/>
          <p:cNvSpPr>
            <a:spLocks noGrp="1"/>
          </p:cNvSpPr>
          <p:nvPr>
            <p:ph type="title"/>
          </p:nvPr>
        </p:nvSpPr>
        <p:spPr/>
        <p:txBody>
          <a:bodyPr/>
          <a:lstStyle/>
          <a:p>
            <a:r>
              <a:rPr lang="en-US" dirty="0"/>
              <a:t>Negative Highlights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40</a:t>
            </a:fld>
            <a:endParaRPr lang="en-US" dirty="0"/>
          </a:p>
        </p:txBody>
      </p:sp>
    </p:spTree>
    <p:extLst>
      <p:ext uri="{BB962C8B-B14F-4D97-AF65-F5344CB8AC3E}">
        <p14:creationId xmlns:p14="http://schemas.microsoft.com/office/powerpoint/2010/main" val="129251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accent2"/>
                </a:solidFill>
              </a:rPr>
              <a:t>67.3 million Americans — from college students to retirees to welfare beneficiaries — depend on the federal government for housing, food, income, student aid or other assistance. </a:t>
            </a:r>
          </a:p>
          <a:p>
            <a:r>
              <a:rPr lang="en-US" dirty="0">
                <a:solidFill>
                  <a:schemeClr val="accent2"/>
                </a:solidFill>
              </a:rPr>
              <a:t>The United States reached another milestone in 2010. For the first time in history, half the population pays no federal income taxes.</a:t>
            </a:r>
          </a:p>
          <a:p>
            <a:r>
              <a:rPr lang="en-US" dirty="0">
                <a:solidFill>
                  <a:schemeClr val="tx1"/>
                </a:solidFill>
              </a:rPr>
              <a:t>It did not effect wide-scale cash transfers or establish a minimum family income. It did not extend quality medical care and educational opportunity to all Americans. It did not save urban America from blight or depressed rural areas from further decline. </a:t>
            </a:r>
          </a:p>
          <a:p>
            <a:endParaRPr lang="en-US" dirty="0"/>
          </a:p>
        </p:txBody>
      </p:sp>
      <p:sp>
        <p:nvSpPr>
          <p:cNvPr id="3" name="Title 2"/>
          <p:cNvSpPr>
            <a:spLocks noGrp="1"/>
          </p:cNvSpPr>
          <p:nvPr>
            <p:ph type="title"/>
          </p:nvPr>
        </p:nvSpPr>
        <p:spPr/>
        <p:txBody>
          <a:bodyPr/>
          <a:lstStyle/>
          <a:p>
            <a:r>
              <a:rPr lang="en-US" dirty="0"/>
              <a:t>Negatives Continued</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41</a:t>
            </a:fld>
            <a:endParaRPr lang="en-US" dirty="0"/>
          </a:p>
        </p:txBody>
      </p:sp>
    </p:spTree>
    <p:extLst>
      <p:ext uri="{BB962C8B-B14F-4D97-AF65-F5344CB8AC3E}">
        <p14:creationId xmlns:p14="http://schemas.microsoft.com/office/powerpoint/2010/main" val="1820244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219200"/>
            <a:ext cx="7086600" cy="5410200"/>
          </a:xfrm>
        </p:spPr>
        <p:txBody>
          <a:bodyPr/>
          <a:lstStyle/>
          <a:p>
            <a:endParaRPr lang="en-US" dirty="0"/>
          </a:p>
          <a:p>
            <a:r>
              <a:rPr lang="en-US" dirty="0">
                <a:solidFill>
                  <a:schemeClr val="tx1"/>
                </a:solidFill>
              </a:rPr>
              <a:t>But one of the reasons that the Great Society came up short of its sweeping goals is that the guiding philosophy behind its original formation made assumptions about the American economy that would prove unsustainable in future years. </a:t>
            </a:r>
          </a:p>
          <a:p>
            <a:r>
              <a:rPr lang="en-US" dirty="0">
                <a:solidFill>
                  <a:schemeClr val="accent2"/>
                </a:solidFill>
              </a:rPr>
              <a:t>LBJ’s domestic programs were based on neo-Keynesian ideas  in the early postwar period that experts could grow the economy in perpetuity while sustaining low unemployment and inflation. </a:t>
            </a:r>
          </a:p>
          <a:p>
            <a:r>
              <a:rPr lang="en-US" dirty="0">
                <a:solidFill>
                  <a:schemeClr val="tx1"/>
                </a:solidFill>
              </a:rPr>
              <a:t>By that assumption, if government equipped people with the tools to help themselves and provided an even playing field, opportunity would be widely shared</a:t>
            </a:r>
          </a:p>
          <a:p>
            <a:r>
              <a:rPr lang="en-US" dirty="0">
                <a:solidFill>
                  <a:schemeClr val="accent2"/>
                </a:solidFill>
              </a:rPr>
              <a:t>A series of supply shocks in the food and energy sectors, Americans faced more than a decade of runaway inflation. Inflation was accompanied, in turn, by rising unemployment, particularly in the manufacturing sector, which for many years had formed the backbone of America’s prosperous, postwar middle class. Stagflation—the combination of high unemployment and inflation began to set in.  </a:t>
            </a:r>
          </a:p>
        </p:txBody>
      </p:sp>
      <p:sp>
        <p:nvSpPr>
          <p:cNvPr id="3" name="Title 2"/>
          <p:cNvSpPr>
            <a:spLocks noGrp="1"/>
          </p:cNvSpPr>
          <p:nvPr>
            <p:ph type="title"/>
          </p:nvPr>
        </p:nvSpPr>
        <p:spPr/>
        <p:txBody>
          <a:bodyPr/>
          <a:lstStyle/>
          <a:p>
            <a:r>
              <a:rPr lang="en-US" dirty="0"/>
              <a:t>Gov’t simply cannot replace private sector</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42</a:t>
            </a:fld>
            <a:endParaRPr lang="en-US" dirty="0"/>
          </a:p>
        </p:txBody>
      </p:sp>
    </p:spTree>
    <p:extLst>
      <p:ext uri="{BB962C8B-B14F-4D97-AF65-F5344CB8AC3E}">
        <p14:creationId xmlns:p14="http://schemas.microsoft.com/office/powerpoint/2010/main" val="3016281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7658100" cy="5105400"/>
          </a:xfrm>
        </p:spPr>
        <p:txBody>
          <a:bodyPr/>
          <a:lstStyle/>
          <a:p>
            <a:r>
              <a:rPr lang="en-US" dirty="0">
                <a:solidFill>
                  <a:schemeClr val="tx1"/>
                </a:solidFill>
              </a:rPr>
              <a:t>“In effect, it disappointed liberal aspirations and only confirmed the worst of conservative fears that government programs could not solve broader social and economic problems.”</a:t>
            </a:r>
          </a:p>
          <a:p>
            <a:endParaRPr lang="en-US" dirty="0"/>
          </a:p>
          <a:p>
            <a:r>
              <a:rPr lang="en-US" dirty="0">
                <a:solidFill>
                  <a:schemeClr val="accent2"/>
                </a:solidFill>
              </a:rPr>
              <a:t>Stagnant wages since the early 1970s, a sharp rise in single-parent households, and receding benefits like employer-based health care and pensions</a:t>
            </a:r>
          </a:p>
          <a:p>
            <a:endParaRPr lang="en-US" dirty="0"/>
          </a:p>
          <a:p>
            <a:r>
              <a:rPr lang="en-US" dirty="0">
                <a:solidFill>
                  <a:schemeClr val="accent2"/>
                </a:solidFill>
              </a:rPr>
              <a:t>Experts lost control of the economic levers, and increasingly it has become clear that all the education and training in the world will not help poor people in urban ghettos, declining coal towns in Appalachia or midsized cities in the Midwest. Poor people need jobs and income, not qualitative assistance to help them capture prosperity that no longer exists.</a:t>
            </a:r>
          </a:p>
        </p:txBody>
      </p:sp>
      <p:sp>
        <p:nvSpPr>
          <p:cNvPr id="3" name="Title 2"/>
          <p:cNvSpPr>
            <a:spLocks noGrp="1"/>
          </p:cNvSpPr>
          <p:nvPr>
            <p:ph type="title"/>
          </p:nvPr>
        </p:nvSpPr>
        <p:spPr/>
        <p:txBody>
          <a:bodyPr/>
          <a:lstStyle/>
          <a:p>
            <a:r>
              <a:rPr lang="en-US" dirty="0"/>
              <a:t>Gov’t Spending and Economic Shocks</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43</a:t>
            </a:fld>
            <a:endParaRPr lang="en-US" dirty="0"/>
          </a:p>
        </p:txBody>
      </p:sp>
    </p:spTree>
    <p:extLst>
      <p:ext uri="{BB962C8B-B14F-4D97-AF65-F5344CB8AC3E}">
        <p14:creationId xmlns:p14="http://schemas.microsoft.com/office/powerpoint/2010/main" val="170370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2133600"/>
            <a:ext cx="7429500" cy="4114800"/>
          </a:xfrm>
        </p:spPr>
        <p:txBody>
          <a:bodyPr/>
          <a:lstStyle/>
          <a:p>
            <a:r>
              <a:rPr lang="en-US" altLang="en-US" sz="1400" dirty="0">
                <a:hlinkClick r:id="rId2"/>
              </a:rPr>
              <a:t>https://www.thebalance.com/president-lyndon-johnson-s-economic-policies-3305561</a:t>
            </a:r>
            <a:endParaRPr lang="en-US" altLang="en-US" sz="1400" dirty="0"/>
          </a:p>
          <a:p>
            <a:endParaRPr lang="en-US" altLang="en-US" sz="1400" dirty="0"/>
          </a:p>
          <a:p>
            <a:r>
              <a:rPr lang="en-US" altLang="en-US" sz="1400" dirty="0">
                <a:hlinkClick r:id="rId3"/>
              </a:rPr>
              <a:t>https://www.politico.com/magazine/story/2018/01/28/lbj-great-society-josh-zeitz-book-216538</a:t>
            </a:r>
            <a:r>
              <a:rPr lang="en-US" altLang="en-US" sz="1400" dirty="0"/>
              <a:t> </a:t>
            </a:r>
          </a:p>
          <a:p>
            <a:endParaRPr lang="en-US" altLang="en-US" sz="1400" dirty="0"/>
          </a:p>
          <a:p>
            <a:r>
              <a:rPr lang="en-US" altLang="en-US" sz="1400" dirty="0">
                <a:hlinkClick r:id="rId4"/>
              </a:rPr>
              <a:t>https://www.nationalreview.com/magazine/2020/01/27/the-forgotten-failures-of-the-great-society/</a:t>
            </a:r>
            <a:r>
              <a:rPr lang="en-US" altLang="en-US" sz="1400" dirty="0"/>
              <a:t> </a:t>
            </a:r>
          </a:p>
          <a:p>
            <a:endParaRPr lang="en-US" altLang="en-US" sz="1400" dirty="0"/>
          </a:p>
          <a:p>
            <a:r>
              <a:rPr lang="en-US" altLang="en-US" sz="1400" dirty="0">
                <a:hlinkClick r:id="rId5"/>
              </a:rPr>
              <a:t>https://www.washingtonpost.com/wp-srv/special/national/great-society-at-50/</a:t>
            </a:r>
            <a:r>
              <a:rPr lang="en-US" altLang="en-US" sz="1400" dirty="0"/>
              <a:t> </a:t>
            </a:r>
          </a:p>
          <a:p>
            <a:endParaRPr lang="en-US" altLang="en-US" sz="1400" dirty="0"/>
          </a:p>
          <a:p>
            <a:r>
              <a:rPr lang="en-US" altLang="en-US" sz="1400" dirty="0">
                <a:hlinkClick r:id="rId5"/>
              </a:rPr>
              <a:t>https://www.washingtonpost.com/wp-srv/special/national/great-society-at-50/</a:t>
            </a:r>
            <a:r>
              <a:rPr lang="en-US" altLang="en-US" sz="1400" dirty="0"/>
              <a:t> </a:t>
            </a:r>
          </a:p>
          <a:p>
            <a:endParaRPr lang="en-US" sz="1400" dirty="0"/>
          </a:p>
        </p:txBody>
      </p:sp>
      <p:sp>
        <p:nvSpPr>
          <p:cNvPr id="3" name="Title 2"/>
          <p:cNvSpPr>
            <a:spLocks noGrp="1"/>
          </p:cNvSpPr>
          <p:nvPr>
            <p:ph type="title"/>
          </p:nvPr>
        </p:nvSpPr>
        <p:spPr/>
        <p:txBody>
          <a:bodyPr/>
          <a:lstStyle/>
          <a:p>
            <a:r>
              <a:rPr lang="en-US" dirty="0"/>
              <a:t>Resources</a:t>
            </a:r>
          </a:p>
        </p:txBody>
      </p:sp>
      <p:sp>
        <p:nvSpPr>
          <p:cNvPr id="4" name="Text Placeholder 3"/>
          <p:cNvSpPr>
            <a:spLocks noGrp="1"/>
          </p:cNvSpPr>
          <p:nvPr>
            <p:ph type="body" idx="14"/>
          </p:nvPr>
        </p:nvSpPr>
        <p:spPr/>
        <p:txBody>
          <a:bodyPr/>
          <a:lstStyle/>
          <a:p>
            <a:endParaRPr lang="en-US"/>
          </a:p>
        </p:txBody>
      </p:sp>
      <p:sp>
        <p:nvSpPr>
          <p:cNvPr id="5" name="Slide Number Placeholder 4"/>
          <p:cNvSpPr>
            <a:spLocks noGrp="1"/>
          </p:cNvSpPr>
          <p:nvPr>
            <p:ph type="sldNum" sz="quarter" idx="17"/>
          </p:nvPr>
        </p:nvSpPr>
        <p:spPr/>
        <p:txBody>
          <a:bodyPr/>
          <a:lstStyle/>
          <a:p>
            <a:fld id="{0AAD9021-A74D-4FF0-868C-40F10C5CABE8}" type="slidenum">
              <a:rPr lang="en-US" smtClean="0"/>
              <a:pPr/>
              <a:t>44</a:t>
            </a:fld>
            <a:endParaRPr lang="en-US" dirty="0"/>
          </a:p>
        </p:txBody>
      </p:sp>
      <p:sp>
        <p:nvSpPr>
          <p:cNvPr id="6" name="Footer Placeholder 5"/>
          <p:cNvSpPr>
            <a:spLocks noGrp="1"/>
          </p:cNvSpPr>
          <p:nvPr>
            <p:ph type="ftr" sz="quarter" idx="18"/>
          </p:nvPr>
        </p:nvSpPr>
        <p:spPr/>
        <p:txBody>
          <a:body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44813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solidFill>
                  <a:schemeClr val="accent2"/>
                </a:solidFill>
              </a:rPr>
              <a:t>Panel Discussion Question:  </a:t>
            </a:r>
          </a:p>
          <a:p>
            <a:pPr lvl="1" indent="0">
              <a:buNone/>
            </a:pPr>
            <a:r>
              <a:rPr lang="en-US" sz="2800" i="1" dirty="0">
                <a:solidFill>
                  <a:schemeClr val="accent2"/>
                </a:solidFill>
              </a:rPr>
              <a:t>	</a:t>
            </a:r>
            <a:r>
              <a:rPr lang="en-US" sz="2800" i="1" dirty="0">
                <a:solidFill>
                  <a:schemeClr val="tx1"/>
                </a:solidFill>
              </a:rPr>
              <a:t>What does a “Great Society” mean to you?  What are the qualities of a great society?  Please type in first one-two qualities that come to your mind.  </a:t>
            </a:r>
          </a:p>
        </p:txBody>
      </p:sp>
      <p:sp>
        <p:nvSpPr>
          <p:cNvPr id="3" name="Title 2"/>
          <p:cNvSpPr>
            <a:spLocks noGrp="1"/>
          </p:cNvSpPr>
          <p:nvPr>
            <p:ph type="title"/>
          </p:nvPr>
        </p:nvSpPr>
        <p:spPr/>
        <p:txBody>
          <a:bodyPr/>
          <a:lstStyle/>
          <a:p>
            <a:r>
              <a:rPr lang="en-US" dirty="0"/>
              <a:t>Opening Discussion</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5</a:t>
            </a:fld>
            <a:endParaRPr lang="en-US" dirty="0"/>
          </a:p>
        </p:txBody>
      </p:sp>
    </p:spTree>
    <p:extLst>
      <p:ext uri="{BB962C8B-B14F-4D97-AF65-F5344CB8AC3E}">
        <p14:creationId xmlns:p14="http://schemas.microsoft.com/office/powerpoint/2010/main" val="264474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219200"/>
            <a:ext cx="7086600" cy="4191000"/>
          </a:xfrm>
        </p:spPr>
        <p:txBody>
          <a:bodyPr/>
          <a:lstStyle/>
          <a:p>
            <a:r>
              <a:rPr lang="en-US" sz="2000" i="1" dirty="0">
                <a:solidFill>
                  <a:schemeClr val="tx1"/>
                </a:solidFill>
              </a:rPr>
              <a:t>“The Great Society rests on abundance and liberty for all. It demands an end to poverty and racial injustice, to which we are totally committed in our time. But that is just the beginning.  The Great Society is a place where every child can find knowledge to enrich his mind and to enlarge his talents. It is a place where leisure is a welcome chance to build and reflect, not a feared cause of boredom and restlessness. It is a place where the city of man serves not only the needs of the body and the demands of commerce but the desire for beauty and the hunger for community.” 	</a:t>
            </a:r>
            <a:r>
              <a:rPr lang="en-US" i="1" dirty="0">
                <a:solidFill>
                  <a:schemeClr val="tx1"/>
                </a:solidFill>
              </a:rPr>
              <a:t>	</a:t>
            </a:r>
          </a:p>
          <a:p>
            <a:pPr marL="0" indent="0">
              <a:buNone/>
            </a:pPr>
            <a:r>
              <a:rPr lang="en-US" i="1" dirty="0">
                <a:solidFill>
                  <a:schemeClr val="tx1"/>
                </a:solidFill>
              </a:rPr>
              <a:t>			– President Lyndon Johnson, 1964</a:t>
            </a:r>
          </a:p>
          <a:p>
            <a:endParaRPr lang="en-US" dirty="0"/>
          </a:p>
        </p:txBody>
      </p:sp>
      <p:sp>
        <p:nvSpPr>
          <p:cNvPr id="3" name="Title 2"/>
          <p:cNvSpPr>
            <a:spLocks noGrp="1"/>
          </p:cNvSpPr>
          <p:nvPr>
            <p:ph type="title"/>
          </p:nvPr>
        </p:nvSpPr>
        <p:spPr/>
        <p:txBody>
          <a:bodyPr/>
          <a:lstStyle/>
          <a:p>
            <a:r>
              <a:rPr lang="en-US" dirty="0"/>
              <a:t>Great Society Speech</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6</a:t>
            </a:fld>
            <a:endParaRPr lang="en-US" dirty="0"/>
          </a:p>
        </p:txBody>
      </p:sp>
    </p:spTree>
    <p:extLst>
      <p:ext uri="{BB962C8B-B14F-4D97-AF65-F5344CB8AC3E}">
        <p14:creationId xmlns:p14="http://schemas.microsoft.com/office/powerpoint/2010/main" val="420685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Excerpt Questions:  </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7</a:t>
            </a:fld>
            <a:endParaRPr lang="en-US" dirty="0"/>
          </a:p>
        </p:txBody>
      </p:sp>
      <p:sp>
        <p:nvSpPr>
          <p:cNvPr id="2" name="Content Placeholder 1"/>
          <p:cNvSpPr>
            <a:spLocks noGrp="1"/>
          </p:cNvSpPr>
          <p:nvPr>
            <p:ph idx="1"/>
          </p:nvPr>
        </p:nvSpPr>
        <p:spPr/>
        <p:txBody>
          <a:bodyPr/>
          <a:lstStyle/>
          <a:p>
            <a:r>
              <a:rPr lang="en-US" dirty="0">
                <a:solidFill>
                  <a:schemeClr val="tx1"/>
                </a:solidFill>
              </a:rPr>
              <a:t>What is the purpose of this speech?</a:t>
            </a:r>
          </a:p>
          <a:p>
            <a:r>
              <a:rPr lang="en-US" dirty="0">
                <a:solidFill>
                  <a:schemeClr val="tx1"/>
                </a:solidFill>
              </a:rPr>
              <a:t>Who do you think the intended audience is?</a:t>
            </a:r>
          </a:p>
          <a:p>
            <a:r>
              <a:rPr lang="en-US" dirty="0">
                <a:solidFill>
                  <a:schemeClr val="tx1"/>
                </a:solidFill>
              </a:rPr>
              <a:t>What are the historical circumstances?</a:t>
            </a:r>
          </a:p>
          <a:p>
            <a:r>
              <a:rPr lang="en-US" dirty="0">
                <a:solidFill>
                  <a:schemeClr val="tx1"/>
                </a:solidFill>
              </a:rPr>
              <a:t>Is this reliable?</a:t>
            </a:r>
          </a:p>
          <a:p>
            <a:r>
              <a:rPr lang="en-US" dirty="0">
                <a:solidFill>
                  <a:schemeClr val="tx1"/>
                </a:solidFill>
              </a:rPr>
              <a:t>According to President Johnson, what is a great society?</a:t>
            </a:r>
          </a:p>
        </p:txBody>
      </p:sp>
    </p:spTree>
    <p:extLst>
      <p:ext uri="{BB962C8B-B14F-4D97-AF65-F5344CB8AC3E}">
        <p14:creationId xmlns:p14="http://schemas.microsoft.com/office/powerpoint/2010/main" val="158136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7391400" cy="3657600"/>
          </a:xfrm>
        </p:spPr>
        <p:txBody>
          <a:bodyPr/>
          <a:lstStyle/>
          <a:p>
            <a:r>
              <a:rPr lang="en-US" sz="2400" dirty="0"/>
              <a:t>What does the Great Society Program create?</a:t>
            </a:r>
          </a:p>
          <a:p>
            <a:r>
              <a:rPr lang="en-US" sz="2400" dirty="0"/>
              <a:t>Compare/Contrast Point of View on its long term impacts on America.  </a:t>
            </a:r>
          </a:p>
        </p:txBody>
      </p:sp>
      <p:sp>
        <p:nvSpPr>
          <p:cNvPr id="3" name="Title 2"/>
          <p:cNvSpPr>
            <a:spLocks noGrp="1"/>
          </p:cNvSpPr>
          <p:nvPr>
            <p:ph type="title"/>
          </p:nvPr>
        </p:nvSpPr>
        <p:spPr/>
        <p:txBody>
          <a:bodyPr/>
          <a:lstStyle/>
          <a:p>
            <a:r>
              <a:rPr lang="en-US" dirty="0"/>
              <a:t>Goals (Learning Objectives) for this webinar</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8</a:t>
            </a:fld>
            <a:endParaRPr lang="en-US" dirty="0"/>
          </a:p>
        </p:txBody>
      </p:sp>
    </p:spTree>
    <p:extLst>
      <p:ext uri="{BB962C8B-B14F-4D97-AF65-F5344CB8AC3E}">
        <p14:creationId xmlns:p14="http://schemas.microsoft.com/office/powerpoint/2010/main" val="78531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1143000"/>
            <a:ext cx="8382000" cy="5257800"/>
          </a:xfrm>
          <a:prstGeom prst="rect">
            <a:avLst/>
          </a:prstGeom>
        </p:spPr>
      </p:pic>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9</a:t>
            </a:fld>
            <a:endParaRPr lang="en-US" dirty="0"/>
          </a:p>
        </p:txBody>
      </p:sp>
    </p:spTree>
    <p:extLst>
      <p:ext uri="{BB962C8B-B14F-4D97-AF65-F5344CB8AC3E}">
        <p14:creationId xmlns:p14="http://schemas.microsoft.com/office/powerpoint/2010/main" val="43211211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D7EDE-432A-492F-B549-025C556FA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297DD3-A2EA-4D53-B11C-2136071F829E}">
  <ds:schemaRefs>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9cd82c5b-74c9-4827-94f1-5bf219ae6b20"/>
    <ds:schemaRef ds:uri="bfa4db11-c700-41fb-b639-f7e6b4e680b5"/>
    <ds:schemaRef ds:uri="http://purl.org/dc/elements/1.1/"/>
  </ds:schemaRefs>
</ds:datastoreItem>
</file>

<file path=customXml/itemProps3.xml><?xml version="1.0" encoding="utf-8"?>
<ds:datastoreItem xmlns:ds="http://schemas.openxmlformats.org/officeDocument/2006/customXml" ds:itemID="{D4A96DE8-B18F-4B6A-93E2-2A40DA566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109790</TotalTime>
  <Words>2329</Words>
  <Application>Microsoft Office PowerPoint</Application>
  <PresentationFormat>On-screen Show (4:3)</PresentationFormat>
  <Paragraphs>244</Paragraphs>
  <Slides>44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BankGothic Md BT</vt:lpstr>
      <vt:lpstr>Calibri</vt:lpstr>
      <vt:lpstr>Calibri Light</vt:lpstr>
      <vt:lpstr>Gill Sans</vt:lpstr>
      <vt:lpstr>Segoe UI</vt:lpstr>
      <vt:lpstr>Times New Roman</vt:lpstr>
      <vt:lpstr>Wingdings</vt:lpstr>
      <vt:lpstr>Blank Presentation</vt:lpstr>
      <vt:lpstr>Custom Design</vt:lpstr>
      <vt:lpstr>Evaluating the Great Society Program</vt:lpstr>
      <vt:lpstr>EconEdLink Membership​</vt:lpstr>
      <vt:lpstr>Professional Development Certificate</vt:lpstr>
      <vt:lpstr>What is a Great Society?</vt:lpstr>
      <vt:lpstr>Opening Discussion</vt:lpstr>
      <vt:lpstr>Great Society Speech</vt:lpstr>
      <vt:lpstr>Excerpt Questions:  </vt:lpstr>
      <vt:lpstr>Goals (Learning Objectives) for this webinar</vt:lpstr>
      <vt:lpstr>PowerPoint Presentation</vt:lpstr>
      <vt:lpstr>Building on Kennedy</vt:lpstr>
      <vt:lpstr>Election of 1964</vt:lpstr>
      <vt:lpstr>PowerPoint Presentation</vt:lpstr>
      <vt:lpstr>PowerPoint Presentation</vt:lpstr>
      <vt:lpstr>PowerPoint Presentation</vt:lpstr>
      <vt:lpstr>PowerPoint Presentation</vt:lpstr>
      <vt:lpstr>PowerPoint Presentation</vt:lpstr>
      <vt:lpstr>The VISTA Program (Volunteers in Service to America) </vt:lpstr>
      <vt:lpstr>Office of Economic Opportunity </vt:lpstr>
      <vt:lpstr>Elementary &amp; Secondary Education Act </vt:lpstr>
      <vt:lpstr>Medicare and Medicaid </vt:lpstr>
      <vt:lpstr>Department of Housing &amp; Urban Development </vt:lpstr>
      <vt:lpstr>Civil Rights Act of 1964 </vt:lpstr>
      <vt:lpstr>Voting Rights Act 1965 </vt:lpstr>
      <vt:lpstr>Impacts</vt:lpstr>
      <vt:lpstr>PowerPoint Presentation</vt:lpstr>
      <vt:lpstr>PowerPoint Presentation</vt:lpstr>
      <vt:lpstr>Election of 1968</vt:lpstr>
      <vt:lpstr>Activity #1</vt:lpstr>
      <vt:lpstr>Activity #2:  Great Society Handout</vt:lpstr>
      <vt:lpstr>Activity #3</vt:lpstr>
      <vt:lpstr>Positive Highlights</vt:lpstr>
      <vt:lpstr>Positive Highlights</vt:lpstr>
      <vt:lpstr>PowerPoint Presentation</vt:lpstr>
      <vt:lpstr>PowerPoint Presentation</vt:lpstr>
      <vt:lpstr>PowerPoint Presentation</vt:lpstr>
      <vt:lpstr>PowerPoint Presentation</vt:lpstr>
      <vt:lpstr>PowerPoint Presentation</vt:lpstr>
      <vt:lpstr>PowerPoint Presentation</vt:lpstr>
      <vt:lpstr>Negative Highlights</vt:lpstr>
      <vt:lpstr>Negative Highlights</vt:lpstr>
      <vt:lpstr>Negatives Continued</vt:lpstr>
      <vt:lpstr>Gov’t simply cannot replace private sector</vt:lpstr>
      <vt:lpstr>Gov’t Spending and Economic Shocks</vt:lpstr>
      <vt:lpstr>Resources</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Jarvon Carson</cp:lastModifiedBy>
  <cp:revision>2909</cp:revision>
  <cp:lastPrinted>2015-12-16T17:04:17Z</cp:lastPrinted>
  <dcterms:created xsi:type="dcterms:W3CDTF">2012-10-20T14:14:15Z</dcterms:created>
  <dcterms:modified xsi:type="dcterms:W3CDTF">2020-03-13T14:52:42Z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