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35" r:id="rId2"/>
    <p:sldId id="343" r:id="rId3"/>
    <p:sldId id="267" r:id="rId4"/>
    <p:sldId id="344" r:id="rId5"/>
    <p:sldId id="263" r:id="rId6"/>
    <p:sldId id="262" r:id="rId7"/>
    <p:sldId id="264" r:id="rId8"/>
    <p:sldId id="348" r:id="rId9"/>
    <p:sldId id="257" r:id="rId10"/>
    <p:sldId id="317" r:id="rId11"/>
    <p:sldId id="340" r:id="rId12"/>
    <p:sldId id="341" r:id="rId13"/>
    <p:sldId id="258" r:id="rId14"/>
    <p:sldId id="259" r:id="rId15"/>
    <p:sldId id="260" r:id="rId16"/>
    <p:sldId id="275" r:id="rId17"/>
    <p:sldId id="288" r:id="rId18"/>
    <p:sldId id="354" r:id="rId19"/>
    <p:sldId id="261" r:id="rId20"/>
    <p:sldId id="355" r:id="rId21"/>
    <p:sldId id="310" r:id="rId22"/>
    <p:sldId id="359" r:id="rId23"/>
    <p:sldId id="286" r:id="rId24"/>
    <p:sldId id="358" r:id="rId25"/>
    <p:sldId id="311" r:id="rId26"/>
    <p:sldId id="356" r:id="rId27"/>
    <p:sldId id="312" r:id="rId28"/>
    <p:sldId id="313" r:id="rId29"/>
    <p:sldId id="349" r:id="rId30"/>
    <p:sldId id="292" r:id="rId31"/>
    <p:sldId id="293" r:id="rId32"/>
    <p:sldId id="363" r:id="rId33"/>
    <p:sldId id="364" r:id="rId34"/>
    <p:sldId id="342" r:id="rId35"/>
    <p:sldId id="294" r:id="rId36"/>
    <p:sldId id="296" r:id="rId37"/>
    <p:sldId id="297" r:id="rId38"/>
    <p:sldId id="298" r:id="rId39"/>
    <p:sldId id="299" r:id="rId40"/>
    <p:sldId id="300" r:id="rId41"/>
    <p:sldId id="330" r:id="rId42"/>
    <p:sldId id="333" r:id="rId43"/>
    <p:sldId id="303" r:id="rId44"/>
    <p:sldId id="305" r:id="rId45"/>
    <p:sldId id="339" r:id="rId46"/>
    <p:sldId id="306" r:id="rId47"/>
    <p:sldId id="336" r:id="rId48"/>
    <p:sldId id="360" r:id="rId49"/>
    <p:sldId id="352" r:id="rId50"/>
    <p:sldId id="353" r:id="rId51"/>
    <p:sldId id="365" r:id="rId52"/>
    <p:sldId id="362" r:id="rId53"/>
    <p:sldId id="361" r:id="rId54"/>
    <p:sldId id="347" r:id="rId55"/>
    <p:sldId id="266" r:id="rId56"/>
    <p:sldId id="309" r:id="rId5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38" autoAdjust="0"/>
  </p:normalViewPr>
  <p:slideViewPr>
    <p:cSldViewPr>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98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4506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4506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9D5E1C70-6AB4-4C8E-B444-976AA017D1C6}" type="slidenum">
              <a:rPr lang="en-US"/>
              <a:pPr/>
              <a:t>‹#›</a:t>
            </a:fld>
            <a:endParaRPr lang="en-US"/>
          </a:p>
        </p:txBody>
      </p:sp>
    </p:spTree>
    <p:extLst>
      <p:ext uri="{BB962C8B-B14F-4D97-AF65-F5344CB8AC3E}">
        <p14:creationId xmlns:p14="http://schemas.microsoft.com/office/powerpoint/2010/main" val="3561841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21AACD76-5691-4EF9-86A1-54BD5693A8B7}" type="slidenum">
              <a:rPr lang="en-US"/>
              <a:pPr/>
              <a:t>‹#›</a:t>
            </a:fld>
            <a:endParaRPr lang="en-US"/>
          </a:p>
        </p:txBody>
      </p:sp>
    </p:spTree>
    <p:extLst>
      <p:ext uri="{BB962C8B-B14F-4D97-AF65-F5344CB8AC3E}">
        <p14:creationId xmlns:p14="http://schemas.microsoft.com/office/powerpoint/2010/main" val="16472008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bankrate.com/brm/news/debt/debtmanageguide/vantage-scores2.asp?caret=4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10"/>
          </p:nvPr>
        </p:nvSpPr>
        <p:spPr/>
        <p:txBody>
          <a:bodyPr/>
          <a:lstStyle/>
          <a:p>
            <a:fld id="{21AACD76-5691-4EF9-86A1-54BD5693A8B7}" type="slidenum">
              <a:rPr lang="en-US" smtClean="0"/>
              <a:pPr/>
              <a:t>1</a:t>
            </a:fld>
            <a:endParaRPr lang="en-US"/>
          </a:p>
        </p:txBody>
      </p:sp>
    </p:spTree>
    <p:extLst>
      <p:ext uri="{BB962C8B-B14F-4D97-AF65-F5344CB8AC3E}">
        <p14:creationId xmlns:p14="http://schemas.microsoft.com/office/powerpoint/2010/main" val="3242429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Brian</a:t>
            </a:r>
          </a:p>
          <a:p>
            <a:r>
              <a:rPr lang="en-US" sz="1200" dirty="0"/>
              <a:t>What every store loves to see people buy.</a:t>
            </a:r>
            <a:br>
              <a:rPr lang="en-US" sz="1200" dirty="0"/>
            </a:br>
            <a:r>
              <a:rPr lang="en-US" sz="1200" dirty="0"/>
              <a:t>It’s a win-win for the company and store selling them.</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What is the negative to the consumer?  Sounds like a win to me, free money!</a:t>
            </a:r>
          </a:p>
          <a:p>
            <a:endParaRPr lang="en-US" dirty="0"/>
          </a:p>
        </p:txBody>
      </p:sp>
      <p:sp>
        <p:nvSpPr>
          <p:cNvPr id="4" name="Slide Number Placeholder 3"/>
          <p:cNvSpPr>
            <a:spLocks noGrp="1"/>
          </p:cNvSpPr>
          <p:nvPr>
            <p:ph type="sldNum" sz="quarter" idx="10"/>
          </p:nvPr>
        </p:nvSpPr>
        <p:spPr/>
        <p:txBody>
          <a:bodyPr/>
          <a:lstStyle/>
          <a:p>
            <a:fld id="{21AACD76-5691-4EF9-86A1-54BD5693A8B7}" type="slidenum">
              <a:rPr lang="en-US" smtClean="0"/>
              <a:pPr/>
              <a:t>17</a:t>
            </a:fld>
            <a:endParaRPr lang="en-US"/>
          </a:p>
        </p:txBody>
      </p:sp>
    </p:spTree>
    <p:extLst>
      <p:ext uri="{BB962C8B-B14F-4D97-AF65-F5344CB8AC3E}">
        <p14:creationId xmlns:p14="http://schemas.microsoft.com/office/powerpoint/2010/main" val="3036765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964D36-729C-4AA4-9357-76E980EFA827}" type="slidenum">
              <a:rPr lang="en-US"/>
              <a:pPr/>
              <a:t>19</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701040" y="4417404"/>
            <a:ext cx="5608320" cy="4181766"/>
          </a:xfrm>
        </p:spPr>
        <p:txBody>
          <a:bodyPr/>
          <a:lstStyle/>
          <a:p>
            <a:pPr>
              <a:lnSpc>
                <a:spcPct val="90000"/>
              </a:lnSpc>
              <a:buClr>
                <a:srgbClr val="FF0000"/>
              </a:buClr>
              <a:buFont typeface="Wingdings" pitchFamily="2" charset="2"/>
              <a:buChar char="Ø"/>
            </a:pPr>
            <a:r>
              <a:rPr lang="en-US" sz="2400" dirty="0"/>
              <a:t>Brian</a:t>
            </a:r>
          </a:p>
          <a:p>
            <a:pPr>
              <a:lnSpc>
                <a:spcPct val="90000"/>
              </a:lnSpc>
              <a:buClr>
                <a:srgbClr val="FF0000"/>
              </a:buClr>
              <a:buFont typeface="Wingdings" pitchFamily="2" charset="2"/>
              <a:buChar char="Ø"/>
            </a:pPr>
            <a:endParaRPr lang="en-US" sz="2400" dirty="0"/>
          </a:p>
          <a:p>
            <a:pPr>
              <a:lnSpc>
                <a:spcPct val="90000"/>
              </a:lnSpc>
              <a:buClr>
                <a:srgbClr val="FF0000"/>
              </a:buClr>
              <a:buFont typeface="Wingdings" pitchFamily="2" charset="2"/>
              <a:buChar char="Ø"/>
            </a:pPr>
            <a:r>
              <a:rPr lang="en-US" sz="2400" dirty="0"/>
              <a:t>Costs</a:t>
            </a:r>
          </a:p>
          <a:p>
            <a:pPr lvl="1">
              <a:lnSpc>
                <a:spcPct val="90000"/>
              </a:lnSpc>
              <a:buClr>
                <a:srgbClr val="FF3300"/>
              </a:buClr>
              <a:buFont typeface="Wingdings" pitchFamily="2" charset="2"/>
              <a:buChar char="§"/>
            </a:pPr>
            <a:r>
              <a:rPr lang="en-US" sz="2200" dirty="0"/>
              <a:t>Mistaken for credit cards (authorization issues).</a:t>
            </a:r>
          </a:p>
          <a:p>
            <a:pPr lvl="1">
              <a:lnSpc>
                <a:spcPct val="90000"/>
              </a:lnSpc>
              <a:buClr>
                <a:srgbClr val="FF3300"/>
              </a:buClr>
              <a:buFont typeface="Wingdings" pitchFamily="2" charset="2"/>
              <a:buChar char="§"/>
            </a:pPr>
            <a:r>
              <a:rPr lang="en-US" sz="2200" dirty="0"/>
              <a:t>Some have monthly or pre-transaction fees.</a:t>
            </a:r>
          </a:p>
          <a:p>
            <a:pPr lvl="1">
              <a:lnSpc>
                <a:spcPct val="90000"/>
              </a:lnSpc>
              <a:buClr>
                <a:srgbClr val="FF3300"/>
              </a:buClr>
              <a:buFont typeface="Wingdings" pitchFamily="2" charset="2"/>
              <a:buChar char="§"/>
            </a:pPr>
            <a:r>
              <a:rPr lang="en-US" sz="2200" dirty="0"/>
              <a:t>Many now have zero-liability for unauthorized purchases.</a:t>
            </a:r>
          </a:p>
          <a:p>
            <a:pPr lvl="1">
              <a:lnSpc>
                <a:spcPct val="90000"/>
              </a:lnSpc>
              <a:buClr>
                <a:srgbClr val="FF3300"/>
              </a:buClr>
              <a:buFont typeface="Wingdings" pitchFamily="2" charset="2"/>
              <a:buChar char="§"/>
            </a:pPr>
            <a:r>
              <a:rPr lang="en-US" sz="2200" dirty="0"/>
              <a:t>Dispute concerning purchases usually handled by consumer. </a:t>
            </a:r>
          </a:p>
          <a:p>
            <a:pPr lvl="1">
              <a:lnSpc>
                <a:spcPct val="90000"/>
              </a:lnSpc>
              <a:buClr>
                <a:srgbClr val="FF3300"/>
              </a:buClr>
              <a:buFont typeface="Wingdings" pitchFamily="2" charset="2"/>
              <a:buChar char="§"/>
            </a:pPr>
            <a:r>
              <a:rPr lang="en-US" sz="2200" dirty="0"/>
              <a:t>Can drain your account if PIN and account number stolen.</a:t>
            </a:r>
          </a:p>
          <a:p>
            <a:pPr lvl="1">
              <a:lnSpc>
                <a:spcPct val="90000"/>
              </a:lnSpc>
              <a:buClr>
                <a:srgbClr val="FF3300"/>
              </a:buClr>
              <a:buFont typeface="Wingdings" pitchFamily="2" charset="2"/>
              <a:buNone/>
            </a:pPr>
            <a:endParaRPr lang="en-US" sz="2200" dirty="0"/>
          </a:p>
          <a:p>
            <a:pPr>
              <a:lnSpc>
                <a:spcPct val="90000"/>
              </a:lnSpc>
              <a:buClr>
                <a:srgbClr val="FF0000"/>
              </a:buClr>
              <a:buFont typeface="Wingdings" pitchFamily="2" charset="2"/>
              <a:buChar char="Ø"/>
            </a:pPr>
            <a:r>
              <a:rPr lang="en-US" sz="2400" dirty="0"/>
              <a:t>Benefits</a:t>
            </a:r>
          </a:p>
          <a:p>
            <a:pPr lvl="1">
              <a:lnSpc>
                <a:spcPct val="90000"/>
              </a:lnSpc>
              <a:buClr>
                <a:srgbClr val="FF0000"/>
              </a:buClr>
              <a:buFont typeface="Wingdings" pitchFamily="2" charset="2"/>
              <a:buChar char="§"/>
            </a:pPr>
            <a:r>
              <a:rPr lang="en-US" sz="2200" dirty="0"/>
              <a:t>Widely accepted.</a:t>
            </a:r>
          </a:p>
          <a:p>
            <a:pPr lvl="1">
              <a:lnSpc>
                <a:spcPct val="90000"/>
              </a:lnSpc>
              <a:buClr>
                <a:srgbClr val="FF0000"/>
              </a:buClr>
              <a:buFont typeface="Wingdings" pitchFamily="2" charset="2"/>
              <a:buChar char="§"/>
            </a:pPr>
            <a:r>
              <a:rPr lang="en-US" sz="2200" dirty="0"/>
              <a:t>Good as a check</a:t>
            </a:r>
          </a:p>
          <a:p>
            <a:pPr lvl="1">
              <a:lnSpc>
                <a:spcPct val="90000"/>
              </a:lnSpc>
              <a:buClr>
                <a:srgbClr val="FF0000"/>
              </a:buClr>
              <a:buFont typeface="Wingdings" pitchFamily="2" charset="2"/>
              <a:buChar char="§"/>
            </a:pPr>
            <a:r>
              <a:rPr lang="en-US" sz="2200" dirty="0"/>
              <a:t>Fast, easy payment process.</a:t>
            </a:r>
          </a:p>
          <a:p>
            <a:pPr lvl="1">
              <a:lnSpc>
                <a:spcPct val="90000"/>
              </a:lnSpc>
              <a:buClr>
                <a:srgbClr val="FF0000"/>
              </a:buClr>
              <a:buFont typeface="Wingdings" pitchFamily="2" charset="2"/>
              <a:buChar char="§"/>
            </a:pPr>
            <a:r>
              <a:rPr lang="en-US" sz="2200" dirty="0"/>
              <a:t>Easier qualification.</a:t>
            </a:r>
          </a:p>
          <a:p>
            <a:pPr lvl="1">
              <a:lnSpc>
                <a:spcPct val="90000"/>
              </a:lnSpc>
              <a:buClr>
                <a:srgbClr val="FF0000"/>
              </a:buClr>
              <a:buFont typeface="Wingdings" pitchFamily="2" charset="2"/>
              <a:buChar char="§"/>
            </a:pPr>
            <a:r>
              <a:rPr lang="en-US" sz="2200" dirty="0"/>
              <a:t>No bulky checkbook or large sums of cash.</a:t>
            </a:r>
          </a:p>
          <a:p>
            <a:pPr lvl="1">
              <a:lnSpc>
                <a:spcPct val="90000"/>
              </a:lnSpc>
              <a:buClr>
                <a:srgbClr val="FF0000"/>
              </a:buClr>
              <a:buFont typeface="Wingdings" pitchFamily="2" charset="2"/>
              <a:buChar char="Ø"/>
            </a:pPr>
            <a:endParaRPr lang="en-US" sz="2200" dirty="0"/>
          </a:p>
        </p:txBody>
      </p:sp>
    </p:spTree>
    <p:extLst>
      <p:ext uri="{BB962C8B-B14F-4D97-AF65-F5344CB8AC3E}">
        <p14:creationId xmlns:p14="http://schemas.microsoft.com/office/powerpoint/2010/main" val="12147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BRIAN</a:t>
            </a:r>
          </a:p>
          <a:p>
            <a:pPr algn="l"/>
            <a:endParaRPr lang="en-US" dirty="0"/>
          </a:p>
          <a:p>
            <a:pPr algn="l"/>
            <a:r>
              <a:rPr lang="en-US" dirty="0"/>
              <a:t>Sales, Sales, Sales:  20 -30% Discounts</a:t>
            </a:r>
          </a:p>
          <a:p>
            <a:pPr algn="l"/>
            <a:r>
              <a:rPr lang="en-US" dirty="0"/>
              <a:t>A.P.R.’s Start at @19.8%</a:t>
            </a:r>
          </a:p>
          <a:p>
            <a:pPr algn="l"/>
            <a:r>
              <a:rPr lang="en-US" dirty="0"/>
              <a:t>All charge cards will show up on your credit report.</a:t>
            </a:r>
          </a:p>
          <a:p>
            <a:pPr algn="l"/>
            <a:r>
              <a:rPr lang="en-US" dirty="0"/>
              <a:t>Too many have an adverse effect on your credit score.</a:t>
            </a:r>
          </a:p>
          <a:p>
            <a:pPr algn="l"/>
            <a:endParaRPr lang="en-US" dirty="0"/>
          </a:p>
        </p:txBody>
      </p:sp>
      <p:sp>
        <p:nvSpPr>
          <p:cNvPr id="4" name="Slide Number Placeholder 3"/>
          <p:cNvSpPr>
            <a:spLocks noGrp="1"/>
          </p:cNvSpPr>
          <p:nvPr>
            <p:ph type="sldNum" sz="quarter" idx="10"/>
          </p:nvPr>
        </p:nvSpPr>
        <p:spPr/>
        <p:txBody>
          <a:bodyPr/>
          <a:lstStyle/>
          <a:p>
            <a:fld id="{21AACD76-5691-4EF9-86A1-54BD5693A8B7}" type="slidenum">
              <a:rPr lang="en-US" smtClean="0"/>
              <a:pPr/>
              <a:t>21</a:t>
            </a:fld>
            <a:endParaRPr lang="en-US"/>
          </a:p>
        </p:txBody>
      </p:sp>
    </p:spTree>
    <p:extLst>
      <p:ext uri="{BB962C8B-B14F-4D97-AF65-F5344CB8AC3E}">
        <p14:creationId xmlns:p14="http://schemas.microsoft.com/office/powerpoint/2010/main" val="3535738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8F7F7-3195-4B20-AD9B-E3D320484F79}" type="slidenum">
              <a:rPr lang="en-US"/>
              <a:pPr/>
              <a:t>23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marL="0" indent="0">
              <a:buFont typeface="Wingdings" panose="05000000000000000000" pitchFamily="2" charset="2"/>
              <a:buNone/>
            </a:pPr>
            <a:r>
              <a:rPr lang="en-US" dirty="0"/>
              <a:t>Doug</a:t>
            </a:r>
          </a:p>
          <a:p>
            <a:pPr marL="0" indent="0">
              <a:buFont typeface="Wingdings" panose="05000000000000000000" pitchFamily="2" charset="2"/>
              <a:buNone/>
            </a:pPr>
            <a:endParaRPr lang="en-US" dirty="0"/>
          </a:p>
          <a:p>
            <a:pPr marL="0" indent="0">
              <a:buFont typeface="Wingdings" panose="05000000000000000000" pitchFamily="2" charset="2"/>
              <a:buNone/>
            </a:pPr>
            <a:r>
              <a:rPr lang="en-US" dirty="0"/>
              <a:t>Costs:</a:t>
            </a:r>
          </a:p>
          <a:p>
            <a:pPr marL="171450" indent="-171450">
              <a:lnSpc>
                <a:spcPct val="80000"/>
              </a:lnSpc>
              <a:buClr>
                <a:srgbClr val="FF3300"/>
              </a:buClr>
              <a:buFont typeface="Wingdings" pitchFamily="2" charset="2"/>
              <a:buChar char="Ø"/>
            </a:pPr>
            <a:r>
              <a:rPr lang="en-US" sz="1200" dirty="0"/>
              <a:t>Mistaken for credit cards and used in place sometimes.</a:t>
            </a:r>
          </a:p>
          <a:p>
            <a:pPr marL="171450" indent="-171450">
              <a:lnSpc>
                <a:spcPct val="80000"/>
              </a:lnSpc>
              <a:buClr>
                <a:srgbClr val="FF3300"/>
              </a:buClr>
              <a:buFont typeface="Wingdings" pitchFamily="2" charset="2"/>
              <a:buChar char="Ø"/>
            </a:pPr>
            <a:r>
              <a:rPr lang="en-US" sz="1200" dirty="0"/>
              <a:t>Do not pay interest on fund balance.</a:t>
            </a:r>
          </a:p>
          <a:p>
            <a:pPr marL="171450" indent="-171450">
              <a:lnSpc>
                <a:spcPct val="100000"/>
              </a:lnSpc>
              <a:buClr>
                <a:srgbClr val="FF3300"/>
              </a:buClr>
              <a:buFont typeface="Wingdings" pitchFamily="2" charset="2"/>
              <a:buChar char="Ø"/>
            </a:pPr>
            <a:r>
              <a:rPr lang="en-US" sz="1200" dirty="0"/>
              <a:t>Many now have zero-liability for unauthorized purchases.</a:t>
            </a:r>
          </a:p>
          <a:p>
            <a:pPr marL="171450" indent="-171450">
              <a:lnSpc>
                <a:spcPct val="100000"/>
              </a:lnSpc>
              <a:buClr>
                <a:srgbClr val="FF3300"/>
              </a:buClr>
              <a:buFont typeface="Wingdings" pitchFamily="2" charset="2"/>
              <a:buChar char="Ø"/>
            </a:pPr>
            <a:r>
              <a:rPr lang="en-US" sz="1200" dirty="0"/>
              <a:t>Dispute concerning purchases usually handled by consumer. </a:t>
            </a:r>
          </a:p>
          <a:p>
            <a:pPr marL="171450" indent="-171450">
              <a:lnSpc>
                <a:spcPct val="100000"/>
              </a:lnSpc>
              <a:buClr>
                <a:srgbClr val="FF3300"/>
              </a:buClr>
              <a:buFont typeface="Wingdings" pitchFamily="2" charset="2"/>
              <a:buChar char="Ø"/>
            </a:pPr>
            <a:r>
              <a:rPr lang="en-US" sz="1200" dirty="0"/>
              <a:t>Using an ATM, may cost you two fees (ATM &amp; bank).</a:t>
            </a:r>
          </a:p>
          <a:p>
            <a:pPr marL="171450" indent="-171450">
              <a:lnSpc>
                <a:spcPct val="100000"/>
              </a:lnSpc>
              <a:buClr>
                <a:srgbClr val="FF3300"/>
              </a:buClr>
              <a:buFont typeface="Wingdings" pitchFamily="2" charset="2"/>
              <a:buChar char="Ø"/>
            </a:pPr>
            <a:r>
              <a:rPr lang="en-US" sz="1200" dirty="0"/>
              <a:t>Credit score will not be improved by using them. </a:t>
            </a:r>
          </a:p>
          <a:p>
            <a:pPr marL="171450" indent="-171450">
              <a:lnSpc>
                <a:spcPct val="100000"/>
              </a:lnSpc>
              <a:buClr>
                <a:srgbClr val="FF3300"/>
              </a:buClr>
              <a:buFont typeface="Wingdings" pitchFamily="2" charset="2"/>
              <a:buChar char="Ø"/>
            </a:pPr>
            <a:r>
              <a:rPr lang="en-US" sz="1200" dirty="0"/>
              <a:t>Fee structures vary and some fees are excessive.</a:t>
            </a:r>
          </a:p>
          <a:p>
            <a:pPr marL="171450" indent="-171450">
              <a:lnSpc>
                <a:spcPct val="80000"/>
              </a:lnSpc>
              <a:buClr>
                <a:srgbClr val="FF3300"/>
              </a:buClr>
              <a:buFont typeface="Wingdings" pitchFamily="2" charset="2"/>
              <a:buChar char="Ø"/>
            </a:pPr>
            <a:r>
              <a:rPr lang="en-US" sz="1200" dirty="0"/>
              <a:t>Shop around and compare for hidden fees.</a:t>
            </a:r>
          </a:p>
          <a:p>
            <a:pPr marL="171450" indent="-171450">
              <a:lnSpc>
                <a:spcPct val="80000"/>
              </a:lnSpc>
              <a:buClr>
                <a:srgbClr val="FF3300"/>
              </a:buClr>
              <a:buFont typeface="Wingdings" pitchFamily="2" charset="2"/>
              <a:buChar char="Ø"/>
            </a:pPr>
            <a:endParaRPr lang="en-US" sz="1200" dirty="0"/>
          </a:p>
          <a:p>
            <a:pPr>
              <a:lnSpc>
                <a:spcPct val="90000"/>
              </a:lnSpc>
              <a:buClr>
                <a:srgbClr val="FF3300"/>
              </a:buClr>
              <a:buFont typeface="Wingdings" pitchFamily="2" charset="2"/>
              <a:buNone/>
            </a:pPr>
            <a:r>
              <a:rPr lang="en-US" sz="1200" dirty="0"/>
              <a:t>Benefits:</a:t>
            </a:r>
          </a:p>
          <a:p>
            <a:pPr marL="171450" indent="-171450">
              <a:lnSpc>
                <a:spcPct val="90000"/>
              </a:lnSpc>
              <a:buClr>
                <a:srgbClr val="FF3300"/>
              </a:buClr>
              <a:buFont typeface="Wingdings" pitchFamily="2" charset="2"/>
              <a:buChar char="Ø"/>
            </a:pPr>
            <a:r>
              <a:rPr lang="en-US" sz="1200" dirty="0"/>
              <a:t>Can pay household bills with the card.</a:t>
            </a:r>
          </a:p>
          <a:p>
            <a:pPr marL="171450" indent="-171450">
              <a:lnSpc>
                <a:spcPct val="90000"/>
              </a:lnSpc>
              <a:buClr>
                <a:srgbClr val="FF3300"/>
              </a:buClr>
              <a:buFont typeface="Wingdings" pitchFamily="2" charset="2"/>
              <a:buChar char="Ø"/>
            </a:pPr>
            <a:r>
              <a:rPr lang="en-US" sz="1200" dirty="0"/>
              <a:t>Safer than cash and most deposits are FDIC insured.</a:t>
            </a:r>
          </a:p>
          <a:p>
            <a:pPr marL="171450" indent="-171450">
              <a:lnSpc>
                <a:spcPct val="90000"/>
              </a:lnSpc>
              <a:buClr>
                <a:srgbClr val="FF3300"/>
              </a:buClr>
              <a:buFont typeface="Wingdings" pitchFamily="2" charset="2"/>
              <a:buChar char="Ø"/>
            </a:pPr>
            <a:r>
              <a:rPr lang="en-US" sz="1200" dirty="0"/>
              <a:t>If networked branded (VISA, Plus, NYCE logo), accepted wherever these accounts are accepted.</a:t>
            </a:r>
          </a:p>
          <a:p>
            <a:pPr marL="171450" indent="-171450">
              <a:lnSpc>
                <a:spcPct val="90000"/>
              </a:lnSpc>
              <a:buClr>
                <a:srgbClr val="FF3300"/>
              </a:buClr>
              <a:buFont typeface="Wingdings" pitchFamily="2" charset="2"/>
              <a:buChar char="Ø"/>
            </a:pPr>
            <a:r>
              <a:rPr lang="en-US" sz="1200" dirty="0"/>
              <a:t>No credit check or </a:t>
            </a:r>
            <a:r>
              <a:rPr lang="en-US" sz="1200" dirty="0" err="1"/>
              <a:t>ChexSystems</a:t>
            </a:r>
            <a:r>
              <a:rPr lang="en-US" sz="1200" dirty="0"/>
              <a:t> verification to open. </a:t>
            </a:r>
          </a:p>
          <a:p>
            <a:pPr marL="171450" indent="-171450">
              <a:lnSpc>
                <a:spcPct val="90000"/>
              </a:lnSpc>
              <a:buClr>
                <a:srgbClr val="FF3300"/>
              </a:buClr>
              <a:buFont typeface="Wingdings" pitchFamily="2" charset="2"/>
              <a:buChar char="Ø"/>
            </a:pPr>
            <a:r>
              <a:rPr lang="en-US" sz="1200" dirty="0"/>
              <a:t>Most allow for direct deposit and transferring of funds</a:t>
            </a:r>
          </a:p>
          <a:p>
            <a:pPr marL="171450" indent="-171450">
              <a:lnSpc>
                <a:spcPct val="90000"/>
              </a:lnSpc>
              <a:buClr>
                <a:srgbClr val="FF3300"/>
              </a:buClr>
              <a:buFont typeface="Wingdings" pitchFamily="2" charset="2"/>
              <a:buChar char="Ø"/>
            </a:pPr>
            <a:r>
              <a:rPr lang="en-US" sz="1200" dirty="0"/>
              <a:t>Can use ATM’s for withdrawals.</a:t>
            </a:r>
          </a:p>
          <a:p>
            <a:pPr marL="171450" indent="-171450">
              <a:lnSpc>
                <a:spcPct val="90000"/>
              </a:lnSpc>
              <a:buClr>
                <a:srgbClr val="FF3300"/>
              </a:buClr>
              <a:buFont typeface="Wingdings" pitchFamily="2" charset="2"/>
              <a:buChar char="Ø"/>
            </a:pPr>
            <a:r>
              <a:rPr lang="en-US" sz="1200" dirty="0"/>
              <a:t>Cash back with purchases.</a:t>
            </a:r>
          </a:p>
          <a:p>
            <a:pPr marL="171450" indent="-171450">
              <a:lnSpc>
                <a:spcPct val="90000"/>
              </a:lnSpc>
              <a:buClr>
                <a:srgbClr val="FF3300"/>
              </a:buClr>
              <a:buFont typeface="Wingdings" pitchFamily="2" charset="2"/>
              <a:buChar char="Ø"/>
            </a:pPr>
            <a:r>
              <a:rPr lang="en-US" sz="1200" dirty="0"/>
              <a:t>Can be less expensive than check cashing, money orders, or checking account fees. </a:t>
            </a:r>
          </a:p>
          <a:p>
            <a:pPr marL="171450" indent="-171450">
              <a:lnSpc>
                <a:spcPct val="90000"/>
              </a:lnSpc>
              <a:buClr>
                <a:srgbClr val="FF3300"/>
              </a:buClr>
              <a:buFont typeface="Wingdings" pitchFamily="2" charset="2"/>
              <a:buChar char="Ø"/>
            </a:pPr>
            <a:r>
              <a:rPr lang="en-US" sz="1200" dirty="0"/>
              <a:t>Most cannot be overdrawn, and fees are easier to figure out.</a:t>
            </a:r>
          </a:p>
          <a:p>
            <a:pPr marL="171450" indent="-171450">
              <a:lnSpc>
                <a:spcPct val="90000"/>
              </a:lnSpc>
              <a:buClr>
                <a:srgbClr val="FF3300"/>
              </a:buClr>
              <a:buFont typeface="Wingdings" pitchFamily="2" charset="2"/>
              <a:buChar char="Ø"/>
            </a:pPr>
            <a:r>
              <a:rPr lang="en-US" sz="1200" dirty="0"/>
              <a:t>Account updates are accessible online, by phone, or texting.</a:t>
            </a:r>
          </a:p>
          <a:p>
            <a:pPr marL="171450" indent="-171450">
              <a:lnSpc>
                <a:spcPct val="90000"/>
              </a:lnSpc>
              <a:buClr>
                <a:srgbClr val="FF3300"/>
              </a:buClr>
              <a:buFont typeface="Wingdings" pitchFamily="2" charset="2"/>
              <a:buChar char="Ø"/>
            </a:pPr>
            <a:r>
              <a:rPr lang="en-US" sz="1200" dirty="0"/>
              <a:t>Funds loaded are immediately available.</a:t>
            </a:r>
          </a:p>
          <a:p>
            <a:pPr marL="171450" indent="-171450">
              <a:lnSpc>
                <a:spcPct val="80000"/>
              </a:lnSpc>
              <a:buClr>
                <a:srgbClr val="FF3300"/>
              </a:buClr>
              <a:buFont typeface="Wingdings" pitchFamily="2" charset="2"/>
              <a:buChar char="Ø"/>
            </a:pPr>
            <a:endParaRPr lang="en-US" sz="1200" dirty="0"/>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endParaRPr lang="en-US" dirty="0"/>
          </a:p>
        </p:txBody>
      </p:sp>
    </p:spTree>
    <p:extLst>
      <p:ext uri="{BB962C8B-B14F-4D97-AF65-F5344CB8AC3E}">
        <p14:creationId xmlns:p14="http://schemas.microsoft.com/office/powerpoint/2010/main" val="130266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75732-1999-41D6-87A2-E7609FD78334}" type="slidenum">
              <a:rPr lang="en-US"/>
              <a:pPr/>
              <a:t>25</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701040" y="4417404"/>
            <a:ext cx="5608320" cy="4181766"/>
          </a:xfrm>
        </p:spPr>
        <p:txBody>
          <a:bodyPr/>
          <a:lstStyle/>
          <a:p>
            <a:r>
              <a:rPr lang="en-US" dirty="0"/>
              <a:t>DOUG</a:t>
            </a:r>
          </a:p>
        </p:txBody>
      </p:sp>
    </p:spTree>
    <p:extLst>
      <p:ext uri="{BB962C8B-B14F-4D97-AF65-F5344CB8AC3E}">
        <p14:creationId xmlns:p14="http://schemas.microsoft.com/office/powerpoint/2010/main" val="3283304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7A055-6E56-4F7E-BC02-C93F69929200}" type="slidenum">
              <a:rPr lang="en-US"/>
              <a:pPr/>
              <a:t>27</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701040" y="4417404"/>
            <a:ext cx="5608320" cy="4181766"/>
          </a:xfrm>
        </p:spPr>
        <p:txBody>
          <a:bodyPr/>
          <a:lstStyle/>
          <a:p>
            <a:r>
              <a:rPr lang="en-US" dirty="0"/>
              <a:t>DOUG</a:t>
            </a:r>
          </a:p>
        </p:txBody>
      </p:sp>
    </p:spTree>
    <p:extLst>
      <p:ext uri="{BB962C8B-B14F-4D97-AF65-F5344CB8AC3E}">
        <p14:creationId xmlns:p14="http://schemas.microsoft.com/office/powerpoint/2010/main" val="3572428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5B8778-8D26-4AD5-976A-971F26F777C0}" type="slidenum">
              <a:rPr lang="en-US"/>
              <a:pPr/>
              <a:t>28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701040" y="4417404"/>
            <a:ext cx="5608320" cy="4181766"/>
          </a:xfrm>
        </p:spPr>
        <p:txBody>
          <a:bodyPr/>
          <a:lstStyle/>
          <a:p>
            <a:pPr marL="0" indent="0">
              <a:lnSpc>
                <a:spcPct val="130000"/>
              </a:lnSpc>
              <a:buClr>
                <a:srgbClr val="FF3300"/>
              </a:buClr>
              <a:buFont typeface="Wingdings" pitchFamily="2" charset="2"/>
              <a:buNone/>
            </a:pPr>
            <a:r>
              <a:rPr lang="en-US" sz="1800" dirty="0"/>
              <a:t>DOUG</a:t>
            </a:r>
          </a:p>
          <a:p>
            <a:pPr marL="0" indent="0">
              <a:lnSpc>
                <a:spcPct val="130000"/>
              </a:lnSpc>
              <a:buClr>
                <a:srgbClr val="FF3300"/>
              </a:buClr>
              <a:buFont typeface="Wingdings" pitchFamily="2" charset="2"/>
              <a:buNone/>
            </a:pPr>
            <a:endParaRPr lang="en-US" sz="1800" dirty="0"/>
          </a:p>
          <a:p>
            <a:pPr marL="0" indent="0">
              <a:lnSpc>
                <a:spcPct val="130000"/>
              </a:lnSpc>
              <a:buClr>
                <a:srgbClr val="FF3300"/>
              </a:buClr>
              <a:buFont typeface="Wingdings" pitchFamily="2" charset="2"/>
              <a:buNone/>
            </a:pPr>
            <a:r>
              <a:rPr lang="en-US" sz="1800" dirty="0"/>
              <a:t>1. Application Fee  			Zero - $50.00</a:t>
            </a:r>
          </a:p>
          <a:p>
            <a:pPr marL="609600" indent="-609600">
              <a:lnSpc>
                <a:spcPct val="130000"/>
              </a:lnSpc>
              <a:buClr>
                <a:srgbClr val="FF3300"/>
              </a:buClr>
              <a:buFont typeface="Wingdings" pitchFamily="2" charset="2"/>
              <a:buAutoNum type="arabicPeriod"/>
            </a:pPr>
            <a:r>
              <a:rPr lang="en-US" sz="1800" dirty="0"/>
              <a:t>Annual Fee   			Zero - $50.00</a:t>
            </a:r>
          </a:p>
          <a:p>
            <a:pPr marL="609600" indent="-609600">
              <a:lnSpc>
                <a:spcPct val="130000"/>
              </a:lnSpc>
              <a:buClr>
                <a:srgbClr val="FF3300"/>
              </a:buClr>
              <a:buFont typeface="Wingdings" pitchFamily="2" charset="2"/>
              <a:buAutoNum type="arabicPeriod"/>
            </a:pPr>
            <a:r>
              <a:rPr lang="en-US" sz="1800" dirty="0"/>
              <a:t>A.P.R.				Zero – 34%	</a:t>
            </a:r>
          </a:p>
          <a:p>
            <a:pPr marL="609600" indent="-609600">
              <a:lnSpc>
                <a:spcPct val="130000"/>
              </a:lnSpc>
              <a:buClr>
                <a:srgbClr val="FF3300"/>
              </a:buClr>
              <a:buFont typeface="Wingdings" pitchFamily="2" charset="2"/>
              <a:buAutoNum type="arabicPeriod"/>
            </a:pPr>
            <a:r>
              <a:rPr lang="en-US" sz="1800" dirty="0"/>
              <a:t>Cash advance for APR (checks)	@ 19.95% minimum </a:t>
            </a:r>
          </a:p>
          <a:p>
            <a:pPr marL="609600" indent="-609600">
              <a:lnSpc>
                <a:spcPct val="130000"/>
              </a:lnSpc>
              <a:buClr>
                <a:srgbClr val="FF3300"/>
              </a:buClr>
              <a:buFont typeface="Wingdings" pitchFamily="2" charset="2"/>
              <a:buAutoNum type="arabicPeriod"/>
            </a:pPr>
            <a:r>
              <a:rPr lang="en-US" sz="1800" dirty="0"/>
              <a:t>Balance transfer APR 		@ 19.95%</a:t>
            </a:r>
          </a:p>
          <a:p>
            <a:pPr marL="609600" indent="-609600">
              <a:lnSpc>
                <a:spcPct val="130000"/>
              </a:lnSpc>
              <a:buClr>
                <a:srgbClr val="FF3300"/>
              </a:buClr>
              <a:buFont typeface="Wingdings" pitchFamily="2" charset="2"/>
              <a:buAutoNum type="arabicPeriod"/>
            </a:pPr>
            <a:r>
              <a:rPr lang="en-US" sz="1800" dirty="0"/>
              <a:t>Processing Fee 			Zero –4%</a:t>
            </a:r>
          </a:p>
          <a:p>
            <a:pPr marL="609600" indent="-609600">
              <a:lnSpc>
                <a:spcPct val="130000"/>
              </a:lnSpc>
              <a:buClr>
                <a:srgbClr val="FF3300"/>
              </a:buClr>
              <a:buFont typeface="Wingdings" pitchFamily="2" charset="2"/>
              <a:buAutoNum type="arabicPeriod"/>
            </a:pPr>
            <a:r>
              <a:rPr lang="en-US" sz="1800" dirty="0"/>
              <a:t>Late Fees				$37.00</a:t>
            </a:r>
          </a:p>
          <a:p>
            <a:pPr marL="609600" indent="-609600">
              <a:lnSpc>
                <a:spcPct val="130000"/>
              </a:lnSpc>
              <a:buClr>
                <a:srgbClr val="FF3300"/>
              </a:buClr>
              <a:buFont typeface="Wingdings" pitchFamily="2" charset="2"/>
              <a:buAutoNum type="arabicPeriod"/>
            </a:pPr>
            <a:r>
              <a:rPr lang="en-US" sz="1800" dirty="0"/>
              <a:t>Over the Limit Fee			@$37.00 (Business charge cards only)</a:t>
            </a:r>
          </a:p>
          <a:p>
            <a:pPr marL="609600" indent="-609600">
              <a:lnSpc>
                <a:spcPct val="130000"/>
              </a:lnSpc>
              <a:buClr>
                <a:srgbClr val="FF3300"/>
              </a:buClr>
              <a:buFont typeface="Wingdings" pitchFamily="2" charset="2"/>
              <a:buAutoNum type="arabicPeriod"/>
            </a:pPr>
            <a:r>
              <a:rPr lang="en-US" sz="1800" dirty="0"/>
              <a:t>Foreign Currency transaction		Zero - @3%</a:t>
            </a:r>
          </a:p>
          <a:p>
            <a:pPr marL="609600" indent="-609600">
              <a:lnSpc>
                <a:spcPct val="130000"/>
              </a:lnSpc>
              <a:buClr>
                <a:srgbClr val="FF3300"/>
              </a:buClr>
              <a:buFont typeface="Wingdings" pitchFamily="2" charset="2"/>
              <a:buAutoNum type="arabicPeriod"/>
            </a:pPr>
            <a:r>
              <a:rPr lang="en-US" sz="1800" dirty="0"/>
              <a:t>Cash Advances (NYCE, Plus)		Greater of $3 or 3% of advanced cash    </a:t>
            </a:r>
          </a:p>
          <a:p>
            <a:pPr marL="609600" indent="-609600">
              <a:lnSpc>
                <a:spcPct val="130000"/>
              </a:lnSpc>
              <a:buClr>
                <a:srgbClr val="FF3300"/>
              </a:buClr>
              <a:buFont typeface="Wingdings" pitchFamily="2" charset="2"/>
              <a:buAutoNum type="arabicPeriod"/>
            </a:pPr>
            <a:r>
              <a:rPr lang="en-US" sz="1800" dirty="0"/>
              <a:t>Minimum Finance Change		@$0.50</a:t>
            </a:r>
          </a:p>
          <a:p>
            <a:pPr marL="609600" indent="-609600">
              <a:lnSpc>
                <a:spcPct val="130000"/>
              </a:lnSpc>
              <a:buClr>
                <a:srgbClr val="FF3300"/>
              </a:buClr>
              <a:buFont typeface="Wingdings" pitchFamily="2" charset="2"/>
              <a:buAutoNum type="arabicPeriod"/>
            </a:pPr>
            <a:r>
              <a:rPr lang="en-US" sz="1800" dirty="0"/>
              <a:t>Institution Charge			1.5% - 3% of bill and $.50 processing fee</a:t>
            </a:r>
          </a:p>
          <a:p>
            <a:pPr marL="990600" lvl="1" indent="-533400">
              <a:lnSpc>
                <a:spcPct val="130000"/>
              </a:lnSpc>
              <a:buFontTx/>
              <a:buNone/>
            </a:pPr>
            <a:r>
              <a:rPr lang="en-US" sz="2000" dirty="0"/>
              <a:t> 	</a:t>
            </a:r>
          </a:p>
          <a:p>
            <a:endParaRPr lang="en-US" dirty="0"/>
          </a:p>
        </p:txBody>
      </p:sp>
    </p:spTree>
    <p:extLst>
      <p:ext uri="{BB962C8B-B14F-4D97-AF65-F5344CB8AC3E}">
        <p14:creationId xmlns:p14="http://schemas.microsoft.com/office/powerpoint/2010/main" val="3924781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dirty="0">
                <a:latin typeface="Arial Unicode MS" pitchFamily="34" charset="-128"/>
              </a:rPr>
              <a:t>BRIAN</a:t>
            </a:r>
          </a:p>
        </p:txBody>
      </p:sp>
    </p:spTree>
    <p:extLst>
      <p:ext uri="{BB962C8B-B14F-4D97-AF65-F5344CB8AC3E}">
        <p14:creationId xmlns:p14="http://schemas.microsoft.com/office/powerpoint/2010/main" val="1939026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1168400" y="4416425"/>
            <a:ext cx="4673600" cy="4183063"/>
          </a:xfrm>
          <a:noFill/>
          <a:ln/>
        </p:spPr>
        <p:txBody>
          <a:bodyPr/>
          <a:lstStyle/>
          <a:p>
            <a:r>
              <a:rPr lang="en-US" dirty="0">
                <a:latin typeface="Arial Unicode MS" pitchFamily="34" charset="-128"/>
              </a:rPr>
              <a:t>DOUG</a:t>
            </a:r>
          </a:p>
        </p:txBody>
      </p:sp>
    </p:spTree>
    <p:extLst>
      <p:ext uri="{BB962C8B-B14F-4D97-AF65-F5344CB8AC3E}">
        <p14:creationId xmlns:p14="http://schemas.microsoft.com/office/powerpoint/2010/main" val="2337888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701675" y="4418013"/>
            <a:ext cx="5607050" cy="4181475"/>
          </a:xfrm>
          <a:noFill/>
          <a:ln/>
        </p:spPr>
        <p:txBody>
          <a:bodyPr/>
          <a:lstStyle/>
          <a:p>
            <a:r>
              <a:rPr lang="en-US" dirty="0">
                <a:latin typeface="Arial Unicode MS" pitchFamily="34" charset="-128"/>
              </a:rPr>
              <a:t>DOUG</a:t>
            </a:r>
          </a:p>
        </p:txBody>
      </p:sp>
    </p:spTree>
    <p:extLst>
      <p:ext uri="{BB962C8B-B14F-4D97-AF65-F5344CB8AC3E}">
        <p14:creationId xmlns:p14="http://schemas.microsoft.com/office/powerpoint/2010/main" val="392884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a:solidFill>
            <a:srgbClr val="FFFFFF"/>
          </a:solidFill>
          <a:ln/>
        </p:spPr>
      </p:sp>
      <p:sp>
        <p:nvSpPr>
          <p:cNvPr id="47107" name="Rectangle 2"/>
          <p:cNvSpPr>
            <a:spLocks noGrp="1" noChangeArrowheads="1"/>
          </p:cNvSpPr>
          <p:nvPr>
            <p:ph type="body" idx="1"/>
          </p:nvPr>
        </p:nvSpPr>
        <p:spPr>
          <a:noFill/>
          <a:ln/>
        </p:spPr>
        <p:txBody>
          <a:bodyPr/>
          <a:lstStyle/>
          <a:p>
            <a:pPr eaLnBrk="1" hangingPunct="1"/>
            <a:r>
              <a:rPr lang="en-US" dirty="0">
                <a:latin typeface="Helvetica" pitchFamily="34" charset="0"/>
                <a:sym typeface="Helvetica" pitchFamily="34" charset="0"/>
              </a:rPr>
              <a:t>BRIAN</a:t>
            </a:r>
          </a:p>
          <a:p>
            <a:pPr eaLnBrk="1" hangingPunct="1"/>
            <a:r>
              <a:rPr lang="en-US" dirty="0">
                <a:latin typeface="Helvetica" pitchFamily="34" charset="0"/>
                <a:sym typeface="Helvetica" pitchFamily="34" charset="0"/>
              </a:rPr>
              <a:t>Ever wonder why you can go online and be approved for credit with in 60 seconds? Or get pre-qualified for a car without anyone even asking you how much money you make? Or why you get one interest rate on loans, while your neighbor gets another? The answer is credit scoring.</a:t>
            </a:r>
          </a:p>
        </p:txBody>
      </p:sp>
    </p:spTree>
    <p:extLst>
      <p:ext uri="{BB962C8B-B14F-4D97-AF65-F5344CB8AC3E}">
        <p14:creationId xmlns:p14="http://schemas.microsoft.com/office/powerpoint/2010/main" val="2629074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82B0718A-1E9C-4A5C-9957-F09921844677}" type="slidenum">
              <a:rPr lang="en-US" sz="1200">
                <a:solidFill>
                  <a:schemeClr val="tx1"/>
                </a:solidFill>
                <a:latin typeface="Arial" pitchFamily="34" charset="0"/>
              </a:rPr>
              <a:pPr algn="r" defTabSz="931863"/>
              <a:t>37</a:t>
            </a:fld>
            <a:endParaRPr lang="en-US" sz="1200">
              <a:solidFill>
                <a:schemeClr val="tx1"/>
              </a:solidFill>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a:latin typeface="Arial Unicode MS" pitchFamily="34" charset="-128"/>
              </a:rPr>
              <a:t>BRIAN</a:t>
            </a:r>
          </a:p>
        </p:txBody>
      </p:sp>
    </p:spTree>
    <p:extLst>
      <p:ext uri="{BB962C8B-B14F-4D97-AF65-F5344CB8AC3E}">
        <p14:creationId xmlns:p14="http://schemas.microsoft.com/office/powerpoint/2010/main" val="2930137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a:solidFill>
            <a:srgbClr val="FFFFFF"/>
          </a:solidFill>
          <a:ln/>
        </p:spPr>
      </p:sp>
      <p:sp>
        <p:nvSpPr>
          <p:cNvPr id="50179" name="Rectangle 2"/>
          <p:cNvSpPr>
            <a:spLocks noGrp="1" noChangeArrowheads="1"/>
          </p:cNvSpPr>
          <p:nvPr>
            <p:ph type="body" idx="1"/>
          </p:nvPr>
        </p:nvSpPr>
        <p:spPr>
          <a:noFill/>
          <a:ln/>
        </p:spPr>
        <p:txBody>
          <a:bodyPr/>
          <a:lstStyle/>
          <a:p>
            <a:pPr eaLnBrk="1" hangingPunct="1"/>
            <a:r>
              <a:rPr lang="en-US" dirty="0">
                <a:latin typeface="Helvetica" pitchFamily="34" charset="0"/>
                <a:sym typeface="Helvetica" pitchFamily="34" charset="0"/>
              </a:rPr>
              <a:t>BRIAN</a:t>
            </a:r>
          </a:p>
          <a:p>
            <a:pPr eaLnBrk="1" hangingPunct="1"/>
            <a:r>
              <a:rPr lang="en-US" dirty="0">
                <a:latin typeface="Helvetica" pitchFamily="34" charset="0"/>
                <a:sym typeface="Helvetica" pitchFamily="34" charset="0"/>
              </a:rPr>
              <a:t>A lender may consider all those factors when deciding whether to approve a loan application, but they aren't part of how a FICO score is calculated.</a:t>
            </a:r>
          </a:p>
        </p:txBody>
      </p:sp>
    </p:spTree>
    <p:extLst>
      <p:ext uri="{BB962C8B-B14F-4D97-AF65-F5344CB8AC3E}">
        <p14:creationId xmlns:p14="http://schemas.microsoft.com/office/powerpoint/2010/main" val="3296010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dirty="0">
                <a:latin typeface="Arial Unicode MS" pitchFamily="34" charset="-128"/>
              </a:rPr>
              <a:t>BRIAN</a:t>
            </a:r>
          </a:p>
          <a:p>
            <a:endParaRPr lang="en-US" dirty="0">
              <a:latin typeface="Arial Unicode MS" pitchFamily="34" charset="-128"/>
            </a:endParaRPr>
          </a:p>
        </p:txBody>
      </p:sp>
    </p:spTree>
    <p:extLst>
      <p:ext uri="{BB962C8B-B14F-4D97-AF65-F5344CB8AC3E}">
        <p14:creationId xmlns:p14="http://schemas.microsoft.com/office/powerpoint/2010/main" val="3883168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solidFill>
            <a:srgbClr val="FFFFFF"/>
          </a:solidFill>
          <a:ln/>
        </p:spPr>
      </p:sp>
      <p:sp>
        <p:nvSpPr>
          <p:cNvPr id="52227" name="Rectangle 2"/>
          <p:cNvSpPr>
            <a:spLocks noGrp="1" noChangeArrowheads="1"/>
          </p:cNvSpPr>
          <p:nvPr>
            <p:ph type="body" idx="1"/>
          </p:nvPr>
        </p:nvSpPr>
        <p:spPr>
          <a:noFill/>
          <a:ln/>
        </p:spPr>
        <p:txBody>
          <a:bodyPr/>
          <a:lstStyle/>
          <a:p>
            <a:pPr eaLnBrk="1" hangingPunct="1"/>
            <a:r>
              <a:rPr lang="en-US" dirty="0">
                <a:latin typeface="Helvetica" pitchFamily="34" charset="0"/>
                <a:sym typeface="Helvetica" pitchFamily="34" charset="0"/>
              </a:rPr>
              <a:t>DOUG</a:t>
            </a:r>
          </a:p>
          <a:p>
            <a:pPr eaLnBrk="1" hangingPunct="1"/>
            <a:r>
              <a:rPr lang="en-US" dirty="0">
                <a:latin typeface="Helvetica" pitchFamily="34" charset="0"/>
                <a:sym typeface="Helvetica" pitchFamily="34" charset="0"/>
              </a:rPr>
              <a:t>Key factors of your score </a:t>
            </a:r>
            <a:br>
              <a:rPr lang="en-US" dirty="0">
                <a:latin typeface="Helvetica" pitchFamily="34" charset="0"/>
                <a:sym typeface="Helvetica" pitchFamily="34" charset="0"/>
              </a:rPr>
            </a:br>
            <a:r>
              <a:rPr lang="en-US" dirty="0">
                <a:latin typeface="Helvetica" pitchFamily="34" charset="0"/>
                <a:sym typeface="Helvetica" pitchFamily="34" charset="0"/>
              </a:rPr>
              <a:t>Just what goes into the score? Everything in your credit report, with different kinds of information carrying differing weights, says Fair Isaac Corp. Public Affairs Manager Craig Watts. The FICO-scoring model looks at more than 20 factors in five categories. (The </a:t>
            </a:r>
            <a:r>
              <a:rPr lang="en-US" dirty="0" err="1">
                <a:latin typeface="Helvetica" pitchFamily="34" charset="0"/>
                <a:sym typeface="Helvetica" pitchFamily="34" charset="0"/>
              </a:rPr>
              <a:t>VantageScore</a:t>
            </a:r>
            <a:r>
              <a:rPr lang="en-US" dirty="0">
                <a:latin typeface="Helvetica" pitchFamily="34" charset="0"/>
                <a:sym typeface="Helvetica" pitchFamily="34" charset="0"/>
              </a:rPr>
              <a:t> relies on slightly different factors. The </a:t>
            </a:r>
            <a:r>
              <a:rPr lang="en-US" dirty="0" err="1">
                <a:latin typeface="Helvetica" pitchFamily="34" charset="0"/>
                <a:sym typeface="Helvetica" pitchFamily="34" charset="0"/>
              </a:rPr>
              <a:t>Bankrate</a:t>
            </a:r>
            <a:r>
              <a:rPr lang="en-US" dirty="0">
                <a:latin typeface="Helvetica" pitchFamily="34" charset="0"/>
                <a:sym typeface="Helvetica" pitchFamily="34" charset="0"/>
              </a:rPr>
              <a:t> feature "</a:t>
            </a:r>
            <a:r>
              <a:rPr lang="en-US" dirty="0">
                <a:latin typeface="Helvetica" pitchFamily="34" charset="0"/>
                <a:sym typeface="Helvetica" pitchFamily="34" charset="0"/>
                <a:hlinkClick r:id="rId3"/>
              </a:rPr>
              <a:t>New Vantage credit score now online</a:t>
            </a:r>
            <a:r>
              <a:rPr lang="en-US" dirty="0">
                <a:latin typeface="Helvetica" pitchFamily="34" charset="0"/>
                <a:sym typeface="Helvetica" pitchFamily="34" charset="0"/>
              </a:rPr>
              <a:t>" compares the FICO score with </a:t>
            </a:r>
            <a:r>
              <a:rPr lang="en-US" dirty="0" err="1">
                <a:latin typeface="Helvetica" pitchFamily="34" charset="0"/>
                <a:sym typeface="Helvetica" pitchFamily="34" charset="0"/>
              </a:rPr>
              <a:t>VantageScore</a:t>
            </a:r>
            <a:r>
              <a:rPr lang="en-US" dirty="0">
                <a:latin typeface="Helvetica" pitchFamily="34" charset="0"/>
                <a:sym typeface="Helvetica" pitchFamily="34" charset="0"/>
              </a:rPr>
              <a:t>. )</a:t>
            </a:r>
          </a:p>
          <a:p>
            <a:pPr eaLnBrk="1" hangingPunct="1"/>
            <a:endParaRPr lang="en-US" dirty="0">
              <a:latin typeface="Helvetica" pitchFamily="34" charset="0"/>
              <a:sym typeface="Helvetica" pitchFamily="34" charset="0"/>
            </a:endParaRPr>
          </a:p>
          <a:p>
            <a:pPr eaLnBrk="1" hangingPunct="1"/>
            <a:endParaRPr lang="en-US" dirty="0">
              <a:latin typeface="Helvetica" pitchFamily="34" charset="0"/>
              <a:sym typeface="Helvetica" pitchFamily="34" charset="0"/>
            </a:endParaRPr>
          </a:p>
          <a:p>
            <a:pPr eaLnBrk="1" hangingPunct="1"/>
            <a:r>
              <a:rPr lang="en-US" dirty="0">
                <a:latin typeface="Helvetica" pitchFamily="34" charset="0"/>
                <a:sym typeface="Helvetica" pitchFamily="34" charset="0"/>
              </a:rPr>
              <a:t>1. How you pay your bills (35 percent of the score)</a:t>
            </a:r>
            <a:br>
              <a:rPr lang="en-US" dirty="0">
                <a:latin typeface="Helvetica" pitchFamily="34" charset="0"/>
                <a:sym typeface="Helvetica" pitchFamily="34" charset="0"/>
              </a:rPr>
            </a:br>
            <a:r>
              <a:rPr lang="en-US" dirty="0">
                <a:latin typeface="Helvetica" pitchFamily="34" charset="0"/>
                <a:sym typeface="Helvetica" pitchFamily="34" charset="0"/>
              </a:rPr>
              <a:t>The most important factor is how you've paid your bills in the past, placing the most emphasis on recent activity. Paying all your bills on time is good. Paying them late on a consistent basis is bad. Having accounts that were sent to collections is worse. Declaring bankruptcy is worst. </a:t>
            </a:r>
          </a:p>
          <a:p>
            <a:pPr eaLnBrk="1" hangingPunct="1"/>
            <a:r>
              <a:rPr lang="en-US" dirty="0">
                <a:latin typeface="Helvetica" pitchFamily="34" charset="0"/>
                <a:sym typeface="Helvetica" pitchFamily="34" charset="0"/>
              </a:rPr>
              <a:t>2. Amount of money you owe and the amount of available credit (30 percent)</a:t>
            </a:r>
            <a:br>
              <a:rPr lang="en-US" dirty="0">
                <a:latin typeface="Helvetica" pitchFamily="34" charset="0"/>
                <a:sym typeface="Helvetica" pitchFamily="34" charset="0"/>
              </a:rPr>
            </a:br>
            <a:r>
              <a:rPr lang="en-US" dirty="0">
                <a:latin typeface="Helvetica" pitchFamily="34" charset="0"/>
                <a:sym typeface="Helvetica" pitchFamily="34" charset="0"/>
              </a:rPr>
              <a:t>The second most important area is your outstanding debt -- how much money you owe on credit cards, car loans, mortgages, home equity lines, etc. Also considered is the total amount of credit you have available. If you have 10 credit cards that each have $10,000 credit limits, that's $100,000 of available credit. Statistically, people who have a lot of credit available tend to use it, which makes them a less attractive credit risk.</a:t>
            </a:r>
          </a:p>
          <a:p>
            <a:pPr eaLnBrk="1" hangingPunct="1"/>
            <a:r>
              <a:rPr lang="en-US" dirty="0">
                <a:latin typeface="Helvetica" pitchFamily="34" charset="0"/>
                <a:sym typeface="Helvetica" pitchFamily="34" charset="0"/>
              </a:rPr>
              <a:t>"Carrying a lot of debt doesn't necessarily mean you'll have a lower score," Watts says. "It doesn't hurt as much as carrying close to the maximum. People who consistently max out their balances are perceived as riskier. People who never use their credit don't have a track history. People with the highest scores use credit sparingly and keep their balances low." </a:t>
            </a:r>
          </a:p>
          <a:p>
            <a:pPr eaLnBrk="1" hangingPunct="1"/>
            <a:r>
              <a:rPr lang="en-US" dirty="0">
                <a:latin typeface="Helvetica" pitchFamily="34" charset="0"/>
                <a:sym typeface="Helvetica" pitchFamily="34" charset="0"/>
              </a:rPr>
              <a:t>3. Length of credit history (15 percent)</a:t>
            </a:r>
            <a:br>
              <a:rPr lang="en-US" dirty="0">
                <a:latin typeface="Helvetica" pitchFamily="34" charset="0"/>
                <a:sym typeface="Helvetica" pitchFamily="34" charset="0"/>
              </a:rPr>
            </a:br>
            <a:r>
              <a:rPr lang="en-US" dirty="0">
                <a:latin typeface="Helvetica" pitchFamily="34" charset="0"/>
                <a:sym typeface="Helvetica" pitchFamily="34" charset="0"/>
              </a:rPr>
              <a:t>The third factor is the length of your credit history. The longer you've had credit -- particularly if it's with the same credit issuers -- the more points you get. </a:t>
            </a:r>
          </a:p>
          <a:p>
            <a:pPr eaLnBrk="1" hangingPunct="1"/>
            <a:r>
              <a:rPr lang="en-US" dirty="0">
                <a:latin typeface="Helvetica" pitchFamily="34" charset="0"/>
                <a:sym typeface="Helvetica" pitchFamily="34" charset="0"/>
              </a:rPr>
              <a:t>4. Mix of credit (10 percent)</a:t>
            </a:r>
            <a:br>
              <a:rPr lang="en-US" dirty="0">
                <a:latin typeface="Helvetica" pitchFamily="34" charset="0"/>
                <a:sym typeface="Helvetica" pitchFamily="34" charset="0"/>
              </a:rPr>
            </a:br>
            <a:r>
              <a:rPr lang="en-US" dirty="0">
                <a:latin typeface="Helvetica" pitchFamily="34" charset="0"/>
                <a:sym typeface="Helvetica" pitchFamily="34" charset="0"/>
              </a:rPr>
              <a:t>The best scores will have a mix of both revolving credit, such as credit cards, and installment credit, such as mortgages and car loans. "Statistically, consumers with a richer variety of experiences are better credit risks," Watts says. "They know how to handle money."</a:t>
            </a:r>
          </a:p>
          <a:p>
            <a:pPr eaLnBrk="1" hangingPunct="1"/>
            <a:r>
              <a:rPr lang="en-US" dirty="0">
                <a:latin typeface="Helvetica" pitchFamily="34" charset="0"/>
                <a:sym typeface="Helvetica" pitchFamily="34" charset="0"/>
              </a:rPr>
              <a:t>5. New credit applications (10 percent)</a:t>
            </a:r>
            <a:br>
              <a:rPr lang="en-US" dirty="0">
                <a:latin typeface="Helvetica" pitchFamily="34" charset="0"/>
                <a:sym typeface="Helvetica" pitchFamily="34" charset="0"/>
              </a:rPr>
            </a:br>
            <a:r>
              <a:rPr lang="en-US" dirty="0">
                <a:latin typeface="Helvetica" pitchFamily="34" charset="0"/>
                <a:sym typeface="Helvetica" pitchFamily="34" charset="0"/>
              </a:rPr>
              <a:t>The final category is your interest in new credit -- how many credit applications you're filling out. The model compensates for people who are rate shopping for the best mortgage or car loan rates. The only time shopping really hurts your score, Watts says, is when you have previous recent credit stumbles, such as late payments or bills sent to collections.</a:t>
            </a:r>
          </a:p>
          <a:p>
            <a:pPr eaLnBrk="1" hangingPunct="1"/>
            <a:r>
              <a:rPr lang="en-US" dirty="0">
                <a:latin typeface="Helvetica" pitchFamily="34" charset="0"/>
                <a:sym typeface="Helvetica" pitchFamily="34" charset="0"/>
              </a:rPr>
              <a:t>"Then, looking for new credit will be seen as an alarm because statistically, before people declare bankruptcy and default on everything, they look for a life preserver," Watts says. Also, if you have a very young credit file, an inquiry can count for more than if you've had credit for a long time. </a:t>
            </a:r>
          </a:p>
        </p:txBody>
      </p:sp>
    </p:spTree>
    <p:extLst>
      <p:ext uri="{BB962C8B-B14F-4D97-AF65-F5344CB8AC3E}">
        <p14:creationId xmlns:p14="http://schemas.microsoft.com/office/powerpoint/2010/main" val="3965093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a:latin typeface="Arial Unicode MS" pitchFamily="34" charset="-128"/>
            </a:endParaRPr>
          </a:p>
        </p:txBody>
      </p:sp>
    </p:spTree>
    <p:extLst>
      <p:ext uri="{BB962C8B-B14F-4D97-AF65-F5344CB8AC3E}">
        <p14:creationId xmlns:p14="http://schemas.microsoft.com/office/powerpoint/2010/main" val="3365428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a:latin typeface="Arial Unicode MS" pitchFamily="34" charset="-128"/>
            </a:endParaRPr>
          </a:p>
        </p:txBody>
      </p:sp>
    </p:spTree>
    <p:extLst>
      <p:ext uri="{BB962C8B-B14F-4D97-AF65-F5344CB8AC3E}">
        <p14:creationId xmlns:p14="http://schemas.microsoft.com/office/powerpoint/2010/main" val="1476435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dirty="0">
                <a:latin typeface="Arial Unicode MS" pitchFamily="34" charset="-128"/>
              </a:rPr>
              <a:t>DOUG</a:t>
            </a:r>
          </a:p>
        </p:txBody>
      </p:sp>
    </p:spTree>
    <p:extLst>
      <p:ext uri="{BB962C8B-B14F-4D97-AF65-F5344CB8AC3E}">
        <p14:creationId xmlns:p14="http://schemas.microsoft.com/office/powerpoint/2010/main" val="3532843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dirty="0">
                <a:latin typeface="Arial Unicode MS" pitchFamily="34" charset="-128"/>
              </a:rPr>
              <a:t>DOUG</a:t>
            </a:r>
          </a:p>
        </p:txBody>
      </p:sp>
    </p:spTree>
    <p:extLst>
      <p:ext uri="{BB962C8B-B14F-4D97-AF65-F5344CB8AC3E}">
        <p14:creationId xmlns:p14="http://schemas.microsoft.com/office/powerpoint/2010/main" val="2799311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a:solidFill>
            <a:srgbClr val="FFFFFF"/>
          </a:solidFill>
          <a:ln/>
        </p:spPr>
      </p:sp>
      <p:sp>
        <p:nvSpPr>
          <p:cNvPr id="59395" name="Rectangle 2"/>
          <p:cNvSpPr>
            <a:spLocks noGrp="1" noChangeArrowheads="1"/>
          </p:cNvSpPr>
          <p:nvPr>
            <p:ph type="body" idx="1"/>
          </p:nvPr>
        </p:nvSpPr>
        <p:spPr>
          <a:noFill/>
          <a:ln/>
        </p:spPr>
        <p:txBody>
          <a:bodyPr/>
          <a:lstStyle/>
          <a:p>
            <a:pPr eaLnBrk="1" hangingPunct="1"/>
            <a:r>
              <a:rPr lang="en-US" dirty="0">
                <a:latin typeface="Helvetica" pitchFamily="34" charset="0"/>
                <a:sym typeface="Helvetica" pitchFamily="34" charset="0"/>
              </a:rPr>
              <a:t>DOUG</a:t>
            </a:r>
          </a:p>
          <a:p>
            <a:pPr eaLnBrk="1" hangingPunct="1"/>
            <a:r>
              <a:rPr lang="en-US" dirty="0">
                <a:latin typeface="Helvetica" pitchFamily="34" charset="0"/>
                <a:sym typeface="Helvetica" pitchFamily="34" charset="0"/>
              </a:rPr>
              <a:t>We made the following assumptions for our calculations:</a:t>
            </a:r>
            <a:br>
              <a:rPr lang="en-US" dirty="0">
                <a:latin typeface="Helvetica" pitchFamily="34" charset="0"/>
                <a:sym typeface="Helvetica" pitchFamily="34" charset="0"/>
              </a:rPr>
            </a:br>
            <a:endParaRPr lang="en-US" dirty="0">
              <a:latin typeface="Helvetica" pitchFamily="34" charset="0"/>
              <a:sym typeface="Helvetica" pitchFamily="34" charset="0"/>
            </a:endParaRPr>
          </a:p>
          <a:p>
            <a:pPr eaLnBrk="1" hangingPunct="1"/>
            <a:r>
              <a:rPr lang="en-US" dirty="0">
                <a:latin typeface="Helvetica" pitchFamily="34" charset="0"/>
                <a:sym typeface="Helvetica" pitchFamily="34" charset="0"/>
              </a:rPr>
              <a:t>You make no more charges.</a:t>
            </a:r>
          </a:p>
          <a:p>
            <a:pPr eaLnBrk="1" hangingPunct="1"/>
            <a:br>
              <a:rPr lang="en-US" dirty="0">
                <a:latin typeface="Helvetica" pitchFamily="34" charset="0"/>
                <a:sym typeface="Helvetica" pitchFamily="34" charset="0"/>
              </a:rPr>
            </a:br>
            <a:r>
              <a:rPr lang="en-US" dirty="0">
                <a:latin typeface="Helvetica" pitchFamily="34" charset="0"/>
                <a:sym typeface="Helvetica" pitchFamily="34" charset="0"/>
              </a:rPr>
              <a:t>Minimum payment: For this estimate, we assume that your minimum payment is 2 % of your current balance each month or $20, whichever is greater. Your credit card issuer may calculate your minimum payment differently. We do not know whether the minimum payment on your bill represents only a percentage of your total balance or includes amounts that vary from month to month (such as fees). </a:t>
            </a:r>
          </a:p>
          <a:p>
            <a:pPr eaLnBrk="1" hangingPunct="1"/>
            <a:endParaRPr lang="en-US" dirty="0">
              <a:latin typeface="Helvetica" pitchFamily="34" charset="0"/>
              <a:sym typeface="Helvetica" pitchFamily="34" charset="0"/>
            </a:endParaRPr>
          </a:p>
          <a:p>
            <a:pPr eaLnBrk="1" hangingPunct="1"/>
            <a:r>
              <a:rPr lang="en-US" dirty="0">
                <a:latin typeface="Helvetica" pitchFamily="34" charset="0"/>
                <a:sym typeface="Helvetica" pitchFamily="34" charset="0"/>
              </a:rPr>
              <a:t>We also assume that you make only the minimum payment each month, that the payment is on time, and that it is credited on the last day of the month. We assume that the final payment pays the balance in full.</a:t>
            </a:r>
          </a:p>
          <a:p>
            <a:pPr eaLnBrk="1" hangingPunct="1"/>
            <a:endParaRPr lang="en-US" dirty="0">
              <a:latin typeface="Helvetica" pitchFamily="34" charset="0"/>
              <a:sym typeface="Helvetica" pitchFamily="34" charset="0"/>
            </a:endParaRPr>
          </a:p>
          <a:p>
            <a:pPr eaLnBrk="1" hangingPunct="1"/>
            <a:r>
              <a:rPr lang="en-US" dirty="0">
                <a:latin typeface="Helvetica" pitchFamily="34" charset="0"/>
                <a:sym typeface="Helvetica" pitchFamily="34" charset="0"/>
              </a:rPr>
              <a:t>New activity: We assume that you do not use your credit card for any additional transactions and that you are not assessed any fees while you are paying the balance down. </a:t>
            </a:r>
          </a:p>
          <a:p>
            <a:pPr eaLnBrk="1" hangingPunct="1"/>
            <a:endParaRPr lang="en-US" dirty="0">
              <a:latin typeface="Helvetica" pitchFamily="34" charset="0"/>
              <a:sym typeface="Helvetica" pitchFamily="34" charset="0"/>
            </a:endParaRPr>
          </a:p>
          <a:p>
            <a:pPr eaLnBrk="1" hangingPunct="1"/>
            <a:r>
              <a:rPr lang="en-US" dirty="0">
                <a:latin typeface="Helvetica" pitchFamily="34" charset="0"/>
                <a:sym typeface="Helvetica" pitchFamily="34" charset="0"/>
              </a:rPr>
              <a:t>APR: For this estimate, we assume that the highest APR on which you have a balance applies to your entire balance. Using the highest APR on which you have a balance means that the actual time it will take you to pay off your balance may be shorter than the calculated estimate but should not be longer. This assumption is necessary because we do not know how your payments will be applied when you have balances with different APRs. We also assume that the APR for your account will not change.</a:t>
            </a:r>
          </a:p>
          <a:p>
            <a:pPr eaLnBrk="1" hangingPunct="1"/>
            <a:endParaRPr lang="en-US" dirty="0">
              <a:latin typeface="Helvetica" pitchFamily="34" charset="0"/>
              <a:sym typeface="Helvetica" pitchFamily="34" charset="0"/>
            </a:endParaRPr>
          </a:p>
          <a:p>
            <a:pPr eaLnBrk="1" hangingPunct="1"/>
            <a:r>
              <a:rPr lang="en-US" dirty="0">
                <a:latin typeface="Helvetica" pitchFamily="34" charset="0"/>
                <a:sym typeface="Helvetica" pitchFamily="34" charset="0"/>
              </a:rPr>
              <a:t>Account status: We assume that your account is not past due and that your balance does not exceed the credit limit for your account.</a:t>
            </a:r>
          </a:p>
          <a:p>
            <a:pPr eaLnBrk="1" hangingPunct="1"/>
            <a:r>
              <a:rPr lang="en-US" dirty="0">
                <a:latin typeface="Helvetica" pitchFamily="34" charset="0"/>
                <a:sym typeface="Helvetica" pitchFamily="34" charset="0"/>
              </a:rPr>
              <a:t>Interest calculation: We assume that your interest is calculated by applying a monthly rate to the average daily balance. The monthly rate is calculated by dividing the APR by twelve. We also assume that you are charged interest each day in the month.</a:t>
            </a:r>
          </a:p>
        </p:txBody>
      </p:sp>
    </p:spTree>
    <p:extLst>
      <p:ext uri="{BB962C8B-B14F-4D97-AF65-F5344CB8AC3E}">
        <p14:creationId xmlns:p14="http://schemas.microsoft.com/office/powerpoint/2010/main" val="42075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a:solidFill>
            <a:srgbClr val="FFFFFF"/>
          </a:solidFill>
          <a:ln/>
        </p:spPr>
      </p:sp>
      <p:sp>
        <p:nvSpPr>
          <p:cNvPr id="59395" name="Rectangle 2"/>
          <p:cNvSpPr>
            <a:spLocks noGrp="1" noChangeArrowheads="1"/>
          </p:cNvSpPr>
          <p:nvPr>
            <p:ph type="body" idx="1"/>
          </p:nvPr>
        </p:nvSpPr>
        <p:spPr>
          <a:noFill/>
          <a:ln/>
        </p:spPr>
        <p:txBody>
          <a:bodyPr/>
          <a:lstStyle/>
          <a:p>
            <a:pPr eaLnBrk="1" hangingPunct="1"/>
            <a:r>
              <a:rPr lang="en-US" dirty="0">
                <a:latin typeface="Helvetica" pitchFamily="34" charset="0"/>
                <a:sym typeface="Helvetica" pitchFamily="34" charset="0"/>
              </a:rPr>
              <a:t>DOUG</a:t>
            </a:r>
          </a:p>
          <a:p>
            <a:pPr eaLnBrk="1" hangingPunct="1"/>
            <a:r>
              <a:rPr lang="en-US" dirty="0">
                <a:latin typeface="Helvetica" pitchFamily="34" charset="0"/>
                <a:sym typeface="Helvetica" pitchFamily="34" charset="0"/>
              </a:rPr>
              <a:t>We made the following assumptions for our calculations:</a:t>
            </a:r>
            <a:br>
              <a:rPr lang="en-US" dirty="0">
                <a:latin typeface="Helvetica" pitchFamily="34" charset="0"/>
                <a:sym typeface="Helvetica" pitchFamily="34" charset="0"/>
              </a:rPr>
            </a:br>
            <a:endParaRPr lang="en-US" dirty="0">
              <a:latin typeface="Helvetica" pitchFamily="34" charset="0"/>
              <a:sym typeface="Helvetica" pitchFamily="34" charset="0"/>
            </a:endParaRPr>
          </a:p>
          <a:p>
            <a:pPr eaLnBrk="1" hangingPunct="1"/>
            <a:r>
              <a:rPr lang="en-US" dirty="0">
                <a:latin typeface="Helvetica" pitchFamily="34" charset="0"/>
                <a:sym typeface="Helvetica" pitchFamily="34" charset="0"/>
              </a:rPr>
              <a:t>You make no more charges.</a:t>
            </a:r>
          </a:p>
          <a:p>
            <a:pPr eaLnBrk="1" hangingPunct="1"/>
            <a:br>
              <a:rPr lang="en-US" dirty="0">
                <a:latin typeface="Helvetica" pitchFamily="34" charset="0"/>
                <a:sym typeface="Helvetica" pitchFamily="34" charset="0"/>
              </a:rPr>
            </a:br>
            <a:r>
              <a:rPr lang="en-US" dirty="0">
                <a:latin typeface="Helvetica" pitchFamily="34" charset="0"/>
                <a:sym typeface="Helvetica" pitchFamily="34" charset="0"/>
              </a:rPr>
              <a:t>Minimum payment: For this estimate, we assume that your minimum payment is 2 % of your current balance each month or $20, whichever is greater. Your credit card issuer may calculate your minimum payment differently. We do not know whether the minimum payment on your bill represents only a percentage of your total balance or includes amounts that vary from month to month (such as fees). </a:t>
            </a:r>
          </a:p>
          <a:p>
            <a:pPr eaLnBrk="1" hangingPunct="1"/>
            <a:endParaRPr lang="en-US" dirty="0">
              <a:latin typeface="Helvetica" pitchFamily="34" charset="0"/>
              <a:sym typeface="Helvetica" pitchFamily="34" charset="0"/>
            </a:endParaRPr>
          </a:p>
          <a:p>
            <a:pPr eaLnBrk="1" hangingPunct="1"/>
            <a:r>
              <a:rPr lang="en-US" dirty="0">
                <a:latin typeface="Helvetica" pitchFamily="34" charset="0"/>
                <a:sym typeface="Helvetica" pitchFamily="34" charset="0"/>
              </a:rPr>
              <a:t>We also assume that you make only the minimum payment each month, that the payment is on time, and that it is credited on the last day of the month. We assume that the final payment pays the balance in full.</a:t>
            </a:r>
          </a:p>
          <a:p>
            <a:pPr eaLnBrk="1" hangingPunct="1"/>
            <a:endParaRPr lang="en-US" dirty="0">
              <a:latin typeface="Helvetica" pitchFamily="34" charset="0"/>
              <a:sym typeface="Helvetica" pitchFamily="34" charset="0"/>
            </a:endParaRPr>
          </a:p>
          <a:p>
            <a:pPr eaLnBrk="1" hangingPunct="1"/>
            <a:r>
              <a:rPr lang="en-US" dirty="0">
                <a:latin typeface="Helvetica" pitchFamily="34" charset="0"/>
                <a:sym typeface="Helvetica" pitchFamily="34" charset="0"/>
              </a:rPr>
              <a:t>New activity: We assume that you do not use your credit card for any additional transactions and that you are not assessed any fees while you are paying the balance down. </a:t>
            </a:r>
          </a:p>
          <a:p>
            <a:pPr eaLnBrk="1" hangingPunct="1"/>
            <a:endParaRPr lang="en-US" dirty="0">
              <a:latin typeface="Helvetica" pitchFamily="34" charset="0"/>
              <a:sym typeface="Helvetica" pitchFamily="34" charset="0"/>
            </a:endParaRPr>
          </a:p>
          <a:p>
            <a:pPr eaLnBrk="1" hangingPunct="1"/>
            <a:r>
              <a:rPr lang="en-US" dirty="0">
                <a:latin typeface="Helvetica" pitchFamily="34" charset="0"/>
                <a:sym typeface="Helvetica" pitchFamily="34" charset="0"/>
              </a:rPr>
              <a:t>APR: For this estimate, we assume that the highest APR on which you have a balance applies to your entire balance. Using the highest APR on which you have a balance means that the actual time it will take you to pay off your balance may be shorter than the calculated estimate but should not be longer. This assumption is necessary because we do not know how your payments will be applied when you have balances with different APRs. We also assume that the APR for your account will not change.</a:t>
            </a:r>
          </a:p>
          <a:p>
            <a:pPr eaLnBrk="1" hangingPunct="1"/>
            <a:endParaRPr lang="en-US" dirty="0">
              <a:latin typeface="Helvetica" pitchFamily="34" charset="0"/>
              <a:sym typeface="Helvetica" pitchFamily="34" charset="0"/>
            </a:endParaRPr>
          </a:p>
          <a:p>
            <a:pPr eaLnBrk="1" hangingPunct="1"/>
            <a:r>
              <a:rPr lang="en-US" dirty="0">
                <a:latin typeface="Helvetica" pitchFamily="34" charset="0"/>
                <a:sym typeface="Helvetica" pitchFamily="34" charset="0"/>
              </a:rPr>
              <a:t>Account status: We assume that your account is not past due and that your balance does not exceed the credit limit for your account.</a:t>
            </a:r>
          </a:p>
          <a:p>
            <a:pPr eaLnBrk="1" hangingPunct="1"/>
            <a:r>
              <a:rPr lang="en-US" dirty="0">
                <a:latin typeface="Helvetica" pitchFamily="34" charset="0"/>
                <a:sym typeface="Helvetica" pitchFamily="34" charset="0"/>
              </a:rPr>
              <a:t>Interest calculation: We assume that your interest is calculated by applying a monthly rate to the average daily balance. The monthly rate is calculated by dividing the APR by twelve. We also assume that you are charged interest each day in the month.</a:t>
            </a:r>
          </a:p>
        </p:txBody>
      </p:sp>
    </p:spTree>
    <p:extLst>
      <p:ext uri="{BB962C8B-B14F-4D97-AF65-F5344CB8AC3E}">
        <p14:creationId xmlns:p14="http://schemas.microsoft.com/office/powerpoint/2010/main" val="7093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AACD76-5691-4EF9-86A1-54BD5693A8B7}" type="slidenum">
              <a:rPr lang="en-US" smtClean="0"/>
              <a:pPr/>
              <a:t>47</a:t>
            </a:fld>
            <a:endParaRPr lang="en-US"/>
          </a:p>
        </p:txBody>
      </p:sp>
    </p:spTree>
    <p:extLst>
      <p:ext uri="{BB962C8B-B14F-4D97-AF65-F5344CB8AC3E}">
        <p14:creationId xmlns:p14="http://schemas.microsoft.com/office/powerpoint/2010/main" val="1247343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55</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solidFill>
            <a:srgbClr val="FFFFFF"/>
          </a:solidFill>
          <a:ln/>
        </p:spPr>
      </p:sp>
      <p:sp>
        <p:nvSpPr>
          <p:cNvPr id="63491" name="Rectangle 2"/>
          <p:cNvSpPr>
            <a:spLocks noGrp="1" noChangeArrowheads="1"/>
          </p:cNvSpPr>
          <p:nvPr>
            <p:ph type="body" idx="1"/>
          </p:nvPr>
        </p:nvSpPr>
        <p:spPr>
          <a:noFill/>
          <a:ln/>
        </p:spPr>
        <p:txBody>
          <a:bodyPr/>
          <a:lstStyle/>
          <a:p>
            <a:pPr eaLnBrk="1" hangingPunct="1"/>
            <a:r>
              <a:rPr lang="en-US">
                <a:latin typeface="Helvetica" pitchFamily="34" charset="0"/>
                <a:sym typeface="Helvetica" pitchFamily="34" charset="0"/>
              </a:rPr>
              <a:t>BRIAN</a:t>
            </a:r>
          </a:p>
          <a:p>
            <a:pPr eaLnBrk="1" hangingPunct="1"/>
            <a:r>
              <a:rPr lang="en-US">
                <a:latin typeface="Helvetica" pitchFamily="34" charset="0"/>
                <a:sym typeface="Helvetica" pitchFamily="34" charset="0"/>
              </a:rPr>
              <a:t>Let’s </a:t>
            </a:r>
            <a:r>
              <a:rPr lang="en-US" dirty="0">
                <a:latin typeface="Helvetica" pitchFamily="34" charset="0"/>
                <a:sym typeface="Helvetica" pitchFamily="34" charset="0"/>
              </a:rPr>
              <a:t>open the floor to questions</a:t>
            </a:r>
          </a:p>
        </p:txBody>
      </p:sp>
    </p:spTree>
    <p:extLst>
      <p:ext uri="{BB962C8B-B14F-4D97-AF65-F5344CB8AC3E}">
        <p14:creationId xmlns:p14="http://schemas.microsoft.com/office/powerpoint/2010/main" val="335316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109153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589B3-755C-412B-93CE-DB6CBEA47B35}" type="slidenum">
              <a:rPr lang="en-US"/>
              <a:pPr/>
              <a:t>10</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701040" y="4417404"/>
            <a:ext cx="5608320" cy="4181766"/>
          </a:xfrm>
        </p:spPr>
        <p:txBody>
          <a:bodyPr/>
          <a:lstStyle/>
          <a:p>
            <a:endParaRPr lang="en-US"/>
          </a:p>
        </p:txBody>
      </p:sp>
    </p:spTree>
    <p:extLst>
      <p:ext uri="{BB962C8B-B14F-4D97-AF65-F5344CB8AC3E}">
        <p14:creationId xmlns:p14="http://schemas.microsoft.com/office/powerpoint/2010/main" val="301154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512B8-365D-4119-B62E-C945FFCF257A}" type="slidenum">
              <a:rPr lang="en-US"/>
              <a:pPr/>
              <a:t>16</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dirty="0"/>
              <a:t>Brian</a:t>
            </a:r>
          </a:p>
        </p:txBody>
      </p:sp>
    </p:spTree>
    <p:extLst>
      <p:ext uri="{BB962C8B-B14F-4D97-AF65-F5344CB8AC3E}">
        <p14:creationId xmlns:p14="http://schemas.microsoft.com/office/powerpoint/2010/main" val="32157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75D7E7-68DB-4492-B391-1705B3DE3A8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B90AE3-DF73-42CD-BA39-D2DB1BA0400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4734ED-39B8-43E1-A517-21CF7F134C4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5F5D43D-0578-48C5-A8C0-4150E3EBEF5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AC274FF-1670-47E5-83A3-A299D4306DB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0488"/>
            <a:ext cx="8229600" cy="150971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5257800"/>
          </a:xfrm>
        </p:spPr>
        <p:txBody>
          <a:bodyPr/>
          <a:lstStyle/>
          <a:p>
            <a:pPr lvl="0"/>
            <a:endParaRPr lang="en-US" noProof="0">
              <a:sym typeface="Lucida Grande" charset="0"/>
            </a:endParaRPr>
          </a:p>
        </p:txBody>
      </p:sp>
      <p:sp>
        <p:nvSpPr>
          <p:cNvPr id="4" name="Text Box 3"/>
          <p:cNvSpPr txBox="1">
            <a:spLocks noGrp="1" noChangeArrowheads="1"/>
          </p:cNvSpPr>
          <p:nvPr>
            <p:ph type="sldNum" sz="quarter" idx="10"/>
          </p:nvPr>
        </p:nvSpPr>
        <p:spPr>
          <a:ln/>
        </p:spPr>
        <p:txBody>
          <a:bodyPr/>
          <a:lstStyle>
            <a:lvl1pPr>
              <a:defRPr/>
            </a:lvl1pPr>
          </a:lstStyle>
          <a:p>
            <a:pPr>
              <a:defRPr/>
            </a:pPr>
            <a:fld id="{CF0197E6-6909-4CE6-8AE8-E45F51CB6890}" type="slidenum">
              <a:rPr lang="en-US"/>
              <a:pPr>
                <a:defRPr/>
              </a:pPr>
              <a:t>‹#›</a:t>
            </a:fld>
            <a:endParaRPr lang="en-US"/>
          </a:p>
        </p:txBody>
      </p:sp>
    </p:spTree>
    <p:extLst>
      <p:ext uri="{BB962C8B-B14F-4D97-AF65-F5344CB8AC3E}">
        <p14:creationId xmlns:p14="http://schemas.microsoft.com/office/powerpoint/2010/main" val="7506115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203158-6575-4D00-8F38-90A53041D2D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44F825-0F94-43E9-9960-5A9FA59AE8C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2B0F95-5677-4B8F-904C-309B99786B0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EC798D7-B69D-4CD9-87EF-48DB5A2200E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9FD9488-787F-4E01-8DAA-A1646DBE22F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8403AE-5FDF-48D8-BCEB-252291C6A0C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BA00A9-FE7E-4D43-92A3-48B5FDA84AF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4C4082-3863-471F-8112-69E136614B1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D863E04-96BD-424F-8247-1FDBE153A61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oug.n.young@gmai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imgres?imgurl=http://www.canadian-money-advisor.ca/img-blog/12-08/freedom-prepaid-card.gif&amp;imgrefurl=http://www.canadian-money-advisor.ca/archives/2008/12/freedom+prepaid+mastercard+debit+card+for+canadians.html&amp;usg=__6tuurAM7DLDrN_O3oV6Th5oIvnk=&amp;h=503&amp;w=350&amp;sz=78&amp;hl=en&amp;start=2&amp;itbs=1&amp;tbnid=Y0QPkcj6JvCD3M:&amp;tbnh=130&amp;tbnw=90&amp;prev=/images?q=Credit,+debit+and+prepaid+cards&amp;hl=en&amp;safe=strict&amp;client=dell-usuk-rel&amp;sa=X&amp;channel=us&amp;gbv=2&amp;ad=w5&amp;tbs=isch:1" TargetMode="External"/><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om/imgres?imgurl=http://www.rolandsmartin.com/blog/wp-content/uploads/2010/02/credicard.jpg&amp;imgrefurl=http://www.rolandsmartin.com/blog/index.php/2010/02/21/under-21-getting-a-credit-card-just-got-tougher/&amp;usg=__UHpqxH_xhC9Ke4cSchW9Y2ijrRw=&amp;h=448&amp;w=500&amp;sz=118&amp;hl=en&amp;start=4&amp;itbs=1&amp;tbnid=WvyrVCK7ChDYAM:&amp;tbnh=116&amp;tbnw=130&amp;prev=/images?q=Credit+cards&amp;hl=en&amp;safe=strict&amp;client=dell-usuk-rel&amp;sa=G&amp;channel=us&amp;gbv=2&amp;ad=w5&amp;tbs=isch:1" TargetMode="Externa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store+gift+cards&amp;source=images&amp;cd=&amp;cad=rja&amp;docid=f2vCykM1rahSPM&amp;tbnid=-0cWHFqnW37tgM:&amp;ved=0CAUQjRw&amp;url=http://www.treehugger.com/culture/are-gift-cards-the-new-bottled-water.html&amp;ei=k8yTUYuFI8nY0QG8joHoCQ&amp;bvm=bv.46471029,d.dmg&amp;psig=AFQjCNF9aQkR4Qoh8mPHd0lY_AzErOc2eA&amp;ust=1368727046110976"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practicalmoneyskills.com/assets/downloads/pdfs/PracticalMoneyGuides-DebitCardBasics.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hyperlink" Target="https://www.creditkarma.com/credit-cards/i/when-to-open-store-credit-car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practicalmoneyskills.com/assets/downloads/pdfs/PracticalMoneyGuides-DebitCardBasics.pdf" TargetMode="External"/><Relationship Id="rId5" Type="http://schemas.openxmlformats.org/officeDocument/2006/relationships/hyperlink" Target="https://www.practicalmoneyskills.com/assets/downloads/pdfs/PracticalMoneyGuides-PrePaidCardBasics.pdf" TargetMode="Externa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hyperlink" Target="https://www.practicalmoneyskills.com/assets/downloads/pdfs/PracticalMoneyGuides-PrePaidCardBasics.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www.practicalmoneyskills.com/assets/downloads/pdfs/PracticalMoneyGuides-DebitCardBasics.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RANGE!6"/><Relationship Id="rId2" Type="http://schemas.openxmlformats.org/officeDocument/2006/relationships/hyperlink" Target="#RANGE!4"/><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images.google.com/imgres?imgurl=http://www.crediturl.com/wp-content/uploads/2009/07/credit-report.jpg&amp;imgrefurl=http://www.crediturl.com/tag/credit-score/&amp;usg=__hG08mNCM9_TQKzwxl3lxlsdrT9A=&amp;h=374&amp;w=364&amp;sz=20&amp;hl=en&amp;start=1&amp;itbs=1&amp;tbnid=4EfR2Qs0iOizQM:&amp;tbnh=122&amp;tbnw=119&amp;prev=/images?q=Credit+Report&amp;hl=en&amp;safe=strict&amp;sa=G&amp;gbv=2&amp;tbs=isch: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howmanyofme.com/" TargetMode="Externa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whatsmyscore.org/estimato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s://www.cnbc.com/2019/09/10/average-fico-score-hits-all-time-high.html?__source=twitter%7Cmain"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bankrate.com/calculators/credit-cards/credit-card-payoff-calculator.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ail.google.com/mail/u/0/#inbox/FMfcgxwHMZQpqjtrZflLgdtTZFWbgBzg" TargetMode="External"/><Relationship Id="rId2" Type="http://schemas.openxmlformats.org/officeDocument/2006/relationships/hyperlink" Target="https://www.fidelity.com/learning-center/personal-finance/coronavirus-stimulus-package" TargetMode="External"/><Relationship Id="rId1" Type="http://schemas.openxmlformats.org/officeDocument/2006/relationships/slideLayout" Target="../slideLayouts/slideLayout2.xml"/><Relationship Id="rId5" Type="http://schemas.openxmlformats.org/officeDocument/2006/relationships/hyperlink" Target="https://mail.google.com/mail/u/0/#inbox/FMfcgxwHMZQpqjtjPRWPQLrRrxdQqLKk" TargetMode="External"/><Relationship Id="rId4" Type="http://schemas.openxmlformats.org/officeDocument/2006/relationships/hyperlink" Target="https://www.forbes.com/sites/zackfriedman/2020/03/29/contact-student-loan-servicer-during-coronavirus/#1cd0c2c314ad"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econedlink.org/resources/debit-cards-vs-credit-cards/" TargetMode="External"/><Relationship Id="rId3" Type="http://schemas.openxmlformats.org/officeDocument/2006/relationships/hyperlink" Target="https://www.econedlink.org/resources/making-credit-choices/" TargetMode="External"/><Relationship Id="rId7" Type="http://schemas.openxmlformats.org/officeDocument/2006/relationships/hyperlink" Target="https://www.econedlink.org/resources/building-good-credit-scores/" TargetMode="External"/><Relationship Id="rId2" Type="http://schemas.openxmlformats.org/officeDocument/2006/relationships/hyperlink" Target="https://www.econedlink.org/resources/what-is-credit/" TargetMode="External"/><Relationship Id="rId1" Type="http://schemas.openxmlformats.org/officeDocument/2006/relationships/slideLayout" Target="../slideLayouts/slideLayout2.xml"/><Relationship Id="rId6" Type="http://schemas.openxmlformats.org/officeDocument/2006/relationships/hyperlink" Target="https://www.econedlink.org/resources/credit-decisions-video-and-quiz/" TargetMode="External"/><Relationship Id="rId5" Type="http://schemas.openxmlformats.org/officeDocument/2006/relationships/hyperlink" Target="https://www.econedlink.org/resources/credit-reports-and-credit-scores/" TargetMode="External"/><Relationship Id="rId4" Type="http://schemas.openxmlformats.org/officeDocument/2006/relationships/hyperlink" Target="https://www.econedlink.org/resources/shopping-for-a-credit-card/" TargetMode="External"/><Relationship Id="rId9" Type="http://schemas.openxmlformats.org/officeDocument/2006/relationships/hyperlink" Target="https://www.econedlink.org/resources/establishing-credi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creditscorequiz.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975" y="2741647"/>
            <a:ext cx="8531225" cy="1200329"/>
          </a:xfrm>
          <a:prstGeom prst="rect">
            <a:avLst/>
          </a:prstGeom>
          <a:noFill/>
        </p:spPr>
        <p:txBody>
          <a:bodyPr wrap="square" rtlCol="0">
            <a:spAutoFit/>
          </a:bodyPr>
          <a:lstStyle/>
          <a:p>
            <a:pPr algn="ctr"/>
            <a:r>
              <a:rPr lang="en-US" sz="3600" b="1" dirty="0">
                <a:solidFill>
                  <a:srgbClr val="FF0000"/>
                </a:solidFill>
              </a:rPr>
              <a:t>Personal Finance 102: Plastic Money, Credit Reports and Scores</a:t>
            </a:r>
          </a:p>
        </p:txBody>
      </p:sp>
      <p:sp>
        <p:nvSpPr>
          <p:cNvPr id="5" name="TextBox 4"/>
          <p:cNvSpPr txBox="1"/>
          <p:nvPr/>
        </p:nvSpPr>
        <p:spPr>
          <a:xfrm>
            <a:off x="990600" y="4800600"/>
            <a:ext cx="6629400" cy="1477328"/>
          </a:xfrm>
          <a:prstGeom prst="rect">
            <a:avLst/>
          </a:prstGeom>
          <a:noFill/>
        </p:spPr>
        <p:txBody>
          <a:bodyPr wrap="square" rtlCol="0">
            <a:spAutoFit/>
          </a:bodyPr>
          <a:lstStyle/>
          <a:p>
            <a:pPr algn="ctr"/>
            <a:r>
              <a:rPr lang="en-US" dirty="0"/>
              <a:t>Doug Young</a:t>
            </a:r>
          </a:p>
          <a:p>
            <a:pPr algn="ctr"/>
            <a:r>
              <a:rPr lang="en-US" dirty="0"/>
              <a:t>CEO – Head Coach</a:t>
            </a:r>
          </a:p>
          <a:p>
            <a:pPr algn="ctr"/>
            <a:r>
              <a:rPr lang="en-US" dirty="0"/>
              <a:t>THE WISER CHOICE</a:t>
            </a:r>
          </a:p>
          <a:p>
            <a:pPr algn="ctr"/>
            <a:r>
              <a:rPr lang="en-US" dirty="0"/>
              <a:t>Economic and Financial Coaching</a:t>
            </a:r>
          </a:p>
          <a:p>
            <a:pPr algn="ctr"/>
            <a:r>
              <a:rPr lang="en-US" dirty="0">
                <a:hlinkClick r:id="rId3"/>
              </a:rPr>
              <a:t>doug.n.young@gmail.com</a:t>
            </a:r>
            <a:endParaRPr lang="en-US" dirty="0"/>
          </a:p>
        </p:txBody>
      </p:sp>
      <p:sp>
        <p:nvSpPr>
          <p:cNvPr id="2" name="AutoShape 2" descr="Image result for credit car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credit car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MTEhUTEhMVFhUXGBcYFxgXGBoaHRodGBgYGBcaGBobHygiGBolHRcYITEhJSkrLi4uFx8zODMtNygtLisBCgoKDg0OGxAQGy0lICUtLS0tLS8tLS0vLy0tLS0tLS0tLS0tLS8tLS0tLS0tLS0tLS0tLS0tLS0tLS0tLS0tLf/AABEIALEBHAMBEQACEQEDEQH/xAAcAAACAwEBAQEAAAAAAAAAAAAEBQIDBgcBAAj/xABHEAABAwEFBAcFBAgEBQUAAAABAgMRAAQFEiExBkFRYRMiMnGBkaEHQrHB0TNSYnIUI0OCkuHw8TRTc7IVFqLC0hc1VGOD/8QAGwEAAgMBAQEAAAAAAAAAAAAAAgMBBAUABgf/xAA8EQABBAAEAwUHAwMDAwUAAAABAAIDEQQSITEFQVETYXGBkRQiMqHB0fAjseEGQlIVM/E0coIWJFOSov/aAAwDAQACEQMRAD8A3irSs6qV5mvGnESndx9UiyoIQVEAamojaXuy9VC8Vsk4VYiQQdw1r0+GwQAHaH0WbLw+QuJvT5otuyhsYQIjdW0wNApuygRdn7tKVEpTC6XFY4kxGdJlAq1awrnZq5J0TVZaCFdt7ad892dGI3FJdOxvNDqvZH3T6UfYlLOLb0QlpXZnPtWEq/MhJohG8bFS3HAbWEtf2Su139kEH8JUj5xU55mq3HxF3J3ql1r9llnV9m86jvwqHwBqRincwrjeISDcApbZvZEhJJValZ8ExPrQ+0AG6+aluMo2AfVEWn2eWGzpC37SpKZgE4UgngMuVOjllkNMbaCTinZgEhoRRua7LMEBa1npgMEycQJAEQMhmKlrMRLdD4d0EvGnNqyBe2iKt1nu2yLS0W1KdVGFCcSlGdN8CoihnmaXjQDmdAkz8Xe1wa5xs8gExu+wsOkhdhU2AJBdSgg90KOdKkBYLDwfC/sFDMbO/fMPH+Ck977Q2ezvONM2JDnRAFakhICdJ3HSRVyDAOlYHvfV7KhiOJuY8tALq31TO92mrbd6lMhOacSYAkKTnHI5RVMsdBLldyWlgMUC9sgOhWe9nN6jAphRMgynKcjr6/GuxDaNq/xSGnh45rdJXSFkqwVClB2i820Zanl9akBTSDN9ncj1og1cdFWb5B7TflUZV1Lz9JZVvg86nKV1Khy7UKzQR4GKG1CFdsbydFSPxCfUVOihfJUYzieVcpCeXSgKzOtCVKY2lCQnOKhcsNtXfPQgIR9qvT8I3qPdu50qZ+VqdCzM5KbhdKB1jO+Dv8a8xJEN1spq8kKGSESdcxQtsHUlQlycsiYjlWgx7nCxSxcRh4o36tc79lYPzK8qa0mtSs2UMc62srzWqviyJbUAk6iY4Vn8RwzIHjJz5dFYcKQANZ1qACdAnV2XoUpIXJjs/Sr+F47FCwtks1tSuxYWVw10QT9pKlE8aCf+qpjpCwNHfqfoibwuMm5CSfRV9Iaz/wD1DxC77T5D7J/+nYeqy/unV0OgIUSMxqflXqeEcUk4gw5xRbzGxVKbDMw2rdkLarWpZzyHCvQsYGrIkmc9D0aUiGrCtQkJy55UBkaE5sD3DZRtFkWjUZcalrw7ZC+F7N0ORRpaMsVuUgwc08PpSnxhyfFOWGjsrNqg8qzq/RiOkELHMJMwOZpEcUEjsk4939jyPkdVoPkka3NFusC5eLl6v2ZlTZSlEl3hI7R5ZCO9Vb7YW4CJ7w6ydljOldjJGNqgN022+u9xdqsnRNLUlESUpJCRjGpGQyFVuHSsbDJmcAT39yfjo3Oljyg0Pum+0lhbdc69hddIAwutqSk904gcudVcLK9jfdkA7jZ+hVjExse7WMnvFD6hB7OXbb23HFkqDMK6Nl1wLUTHVlWic99OxU2GewNHxcyBQS8NFiGOJJ93kCbKquDY+0oLy3rRgW6TjCEpXiBzMlQyzJ0osTxCF2VrGWG7XY/ZBh8FK3M5zqJ3qj+4TLZrZ1diWsB8KYVohQgg8Z0/oVWxeMbiGgltOHNWMLhHwEgOtvRY260/o96Kbb6ySpacsxhUMQ04ZeVA/wB6MEr1WI/VwYc7Q6fZdHY41VXn1VedohBg5mBlr4VykLPISVaAk56DcKm9NUZVxWUZCDuy4xMUbHJbm2h2nCo9WBxqbs6LiABqpKsgIzJnwosiHtK2S1673AZQ7Hh9KPKVImHMKVnv5xpWByF8YOdKcwJ7Wh4sJ8EodSFJ36fzpSWRRUGbQpGQyrlyqt96lCFOOHqpEnnuAHM0D3BjbKlos0ueNrctDqnXBroOA3DwrBlkfI6zstaJ0TBlBF+KbNoMawaUnqh1xSTBJJ4zl5UQoqUYh0kAgHLPvrmENdqq2LiMsRaDqiCsHPr+FPIs2HLCb+kMj4233laFwqUcSjJNeUxHEXyOJ3PUrRjwN6yFepFZ75HP1cVoRxMZ8IXxoQERUw2e6tnCcCxuI1Dco6u0/n5KnNjoYtzZ7tUwuywBZk5gV6CH+mIIqMzi49BoPuqjeIulPuCgnvQJw4YEcK24YmQtDYwAB0SnnP8AEl67o4K8xVsT9QqZwnQq6z3clGZ6x/rdQulJTI8O1up1WSvjae1JS8G0hK3HW27ChSIcWOr0q1oJkNjrdYgZUAan2OaU7U7VOTeYQ8ehaZbQhSY6r5nEltQEk5p7jViKMj3iqs0rTTBrf7flp5dJWWGi79p0aMf5sIxetOO6zxsi6gmkTWlxoIBna5yYRZVqEwFExIGQMRwquWA6kr00eDjDBmkAVr+09oHZZbSPxKj5ihyt5lEIcMN3oG0bZOJ7b1lb73E/+VRTF1YQcyUot/tATGV42dP5YV8AakFg5LhJhR/YSkD+36PevR0/6ba/jhFFnZyai9qgG0QS57bmzHV+8He7Ieq6ntOjR6Lv9QA+FjR5IJe2dk3Wa0r/ADuAfWpD5DsPkoPE5eVDyTTZ/aNT6lJbYTZ2gJUpJKlnPqpKzETwHDhNWGRH4n78lRxOLlm0cdFrWtqHknIjCBEKz9da58UbRbjXySYmSSHKwEnu1TBnbBs/aoI5oMjyNZz58MDpIFpN4VjiL7M/L7oxm8GFmWXkpJ91XVOe4TXNkY/4SD4FLlweIiFyRkeX1VtqsWpSohITMqBJMbgRM5aURBtVgRSFtFnwJStMQSYznIZDLWda4WCp3VriUFOa8RIScpGH7w4TRmRyENCx942twKUlLuJIyomvfVhNa2PnuhLKhWLEZ8aFrTdlWC9obQW62baUGutOZkTwrn7qm82Vc71lnDvOVAhCcsXcjCApIVvzE58aW7VTQO6Hf2aYUZAKTr1T8qUYwUl2GjJuqSu27KKHWbUDyOXrVKXBHdpWnhsRkbldqszbbMQdIUnLnzqhRaaK0QQRYVVlxTnJGevpUGlKvSVJ0IjXOnMnyiqWTieFiaQvDqtasN14O1qr5ZiuGq5VBUaVaw+Jlw788Ro+AP7pUkbZG5XbKaXDW3D/AFRjWfHTh3iv2pUH8KgdtY8/utBdVqRhCNDz3mtzA8dhxjsp913TkfApTsGYW6ahMprZSlQ9a0J1UO7fRBjjsEt0rG7lAv3t90eJ+lNbD1VZ+L/xCSXpZw/ixkhSk4caOqvDM4QoZgfWrDAG7Ko97nmykVm2VSFpxlPQtKxMsIBCQr/McJJLrmuZyoy5DZ/Pz88Fq7PYlq0EDiaS6RrU1kL37BZb2sW5dmsnQ2cLLzxhS0Ay2gZqMjsk6A8zwpBkzHVX4oAzXmuJtvPFYLrrq070l5eeXGcv5VOQJ2qndlgZkqfcOICUAp6RJOchQKhy5VOQLqKYXVs3ZnAXXShKZw4EOJBTCRKyFkqIJOiQc5ri0cgoVLOyC1NqdCkJQJIx9UlOcK5bu+aIZbqlNFRs9kTACsM5bsuWmg3mMyatNLeiSWle2iyGeqsRG6ZM6lWXaPpTMwQhnVUpus8RRhwRELbWCwpaZaA+4FnmpeZJ7hCfCkTTZGOf0v5JuGg7aZsfUgeq191XXYXG8KnQpw6rJKcMROFJjLOM9TuyrzrjFifjdZ/bwC9M6TF4J36UeVg5Vd+J5nr0UL02NUCSwcgQAlZGIk8CMvA1Vl4ed4/Qq5huOMNCYa9QNPukb9yPpmWjCYkgggTlmQYqjLBLGC5w0HNajMfh31T9+XP0Rd2NvNqH61SAdwPyMA+E1MHH3wggjOO/76/NZHEcDh8SMzBTuo5+NfwtQhK/fKHO9EHzSRQ/+qwTrDXg7+FhewAbOPopLSgNrThKQrUpAWR3Tn8a0MNx/BzGnEtPft6j60lPwcrdRqktkuCzqPVtGI8MgryOdb4zAWBp15Ko59miKKcWa42myDhJI3qz9NKAvJUZiibY/AwjXfy5UKhLnb5RZlddCldUEwNMRhCR95as8twEnWuOq5am6rxQ+gLbxYToSkgHunUc6WQiR1QuUHVhIJOQGZqCuXObfbQ66tY0Jy7tKxMQbkJWvhnAxAhUzSE9fVy5b+7bvCkha9+YH1qvwngUb4xNPrew7upVDEYgtcWN5IK2RjIAAAMRHCvXxcNwjWUIm+gWBNi5i8+8fVDLQKw+M8Bw/YOmhGUtF0NiBvpyVzBcQkLwyTUFRaTvrwLivQL0vRpXNBBtQUWq2rWM1Hwyr6twmYYjCMlO5GviNF5bGlzJnMvRUmtNUlaxZ1L7Imhc4DdGyNz9gjmbpPvKjkKSZhyVluEP9xRzNiQnQSeJzpTpHFWWQsbsFetQAJOgoE1Yi3hDrpdWBJyBORCRoJ3VlPe+WS2X5LWbliiyvIA70utd0WN7JfRKP4sJ9dfWrLG4xuuR3oVUdPg3Gu0bfiEkt/s3YWJaUpP5VYh5Kz9aYMY5ukjaU9g1wtjrWPt+xzqFFLbjThG4Kwq8lZetWGYuN2xROwE7W5i00graq1tp6N8OhEg9YGJH4t+vGrDHNOyqOYRuhEO060tXpVRArqViV0QchpPrpvRJSGnDETgUdADnhVwE5g7pO7SHUb790TS5jg5u4R7jRGo104HuOhFeaxXC5GHNFqPmF7PA8chlAbKcrvkfPl5oizXs832HFDkTI8lSKoCWaI1ZHj/K0nYTDTiy0HvH3C0Vy7TOLP6wBRAIyABOIglcTmrLUJNQ/i74iM7QR6fcfssnF8JjYP0yR46+Xh5puy6l1acbQCSOuszOU4QlPxURnw4LPEuH4h9Stq+Z+4/dZ745IWEMfZB0H7kn9gExQwlemEZxIJJy4g7ueVV2cKixTfdDW9C1xd6gqq6cx72fEUqnLCoToY5xHCZ0ms+bgeKj+Gna8j6XfVNbiWFZnam7wnCspwkmO/n6V6b+l5MVDKcLMCBlzC+VED0Nqpj8j4+0adQaSdV9OWZsrDit6W0EyCriQfdTMnwG+vadi2Q1XisYvyppsPeb9rUpT6G8CYGMSkqWdExMHn4cap4yKOL4d06NxK3SrtbJmIOsgxnWYWA6q42d4FbjvCIsNkS0kIRkBPDfnuqUtzg42BSvqUKx2217rJFlZBUtWbkZ4U7ge/5VXnkyigCb6KHwPlblaQOtrLKGAgKBBOkggedUZY3kZsquYFnYDIXg2m9lu5S4MiDzpbMK54BtWZMWxjspteW1thlWB20oQqJiDvqwOHn/AC+SSeIN6LbXfeKUpCVZQIB5Vj8L49EyIRT6VoDuK710+Gc5xc3mrLW9Zzmo5nIRMnwGteii4rh3D9N91+eSovwRcdWpW862SUtgyNcWuemW6a89xvjc0jOwY0tDtyRuO7uVnC8PjjdnOpCqIryBsHVaarSyomAJJp0THSvDGCydAhcQ0WUSbOpIgpI8K+sYDDtw2HZCDsPnz+a8liXOkkLyN1Grirr1JI0rlI0V6LY4PePjn8aAsaeSYJpBzV6L1WNQD6UBhHJNGKcN0p2y2iwMpS3ktwnXcBqeeopuGwQleWv2G6XjOImCIOZ8R2vlXNYpu73nWy/mpIMEkydRoNfeGlazZIIT2TaHksB8GKxLe3dbvE67oxy4XUKSlQTKgSAFp0Bg6kb6gYyJwsH5KHcMnY4AgWe8KYuS0nEkIIE4SCoJkxMdrrVQxkscoykAj1+opei4JB7LcpcWvuvD/wDDgT3gpavZN6WyMKUuKCRKpgqVh0A0HnlXnMTgcr/09v2/hfRcD/UMb4j2tlwF6DcefO+4BXWa47UkkNvN4Q6WR18lLGeFKVAgn6HhSWRSg+6fmmz4zASD9WM3Qcfd2B6keXqFTeez6QhbjrNncCF4HFMlTakqPHIBXfBFWhiJo22aICzfYMHiJAyPMwkWLAojyKAsuxKX2y5Z3FpgkYXAFZ96O/hT4+ItPxBZmM4Y/DPyE2ltt2Stbc/q8YG9s4v+ntelW2YiN2xWe6NzdwkziSkwoFJG4iD5GnByBXWa3uN5IWQN41Hik5GitQQj277PvtpPNJKT8x5AV26kFzdimFivtCVBSFlCvxpy80zPiBSMRhocRGYpWggo2zStN2VrbBtKlQ6yZ4lshY8QDKa8bi/6UkBvDvBHR2h9dj8lfZj2n4xSMF/Wf/MjvSofKsv/AEDiTHaRnxBH3T/aoT/cvjtQ2mcBUskzATIJG84hWtgeE8Wbo4gC796na9eZvzCRLPh/Hw/Asvf20IWvE+uI0bScSvEe73qjlXr+G8NbhAXWXPd8Tj9Og7gs2eftKaNANgs/Zku2+0pbQInJIzhtAzJPqSd5POtcyNhZZ/5KqdnmK7PYtn2m2kNJEBAhJ5nVf5pznnWHJI57i4q0GgCgjLNY1oCoWVEjIk5zGvCSSTPcN1LtSjGAoDrkE8hAqFKEvq8egaU5BUQOqkaqO4CoJpTROy5nZrwUyguuGX31dIrfkZwgcgKE67I4GULdutEEh5qSAQoAj6HgZqdwucNUPYbUUdQmN4JE+g1qi09k/IdjsnSM7ZgeNxuhr32bFpcLqpJIA+7pymniZzdAqfZj/Jaivl63l85GQmRkSNIOYMHjB4+Fehwb8OyERtc05qL81j00rQd+6UQ681eFKLLfDX1NUMXO6WUMh+Fvw0Pnp+6MChZ57olq7VrVnlEGTO+f7+VbmD4di5sM7tjq7QZtaHM68+myrSYhjXCvkr7I2pspTniKyVKKZhE5JSBpOQk863cHwzD4Qjs261qfza+5VJJnSbnTonTi4G7xMVopCHaKHMUoEpMHQjScj41IceRQujadwvF3a2dxHcaMSuSjhmFULukbleYoxP1CUcJ0KocusgElQga60XbgBD7G4mrWavm7unEjIp7M8OB76pYPihinL3fCfwFXeIcHGIwzY26Obt39QfFJbParRZ8KexhxxKQQcZBVnoc0iOEV6FrMNibe03dc+i8o6bG4Oo3ty1Y26m99irGb1eACQvLAlGYSckkkajWSc9++jOFivZQOIT1V8gNui+XeNoUThWSVGSnCkyYAkApMGANKTNhWBtt0r83V3A8QPa5Zm5wfHTvAFX4Wll4W22NdT9a2AQqQkAEpMpOJKRMHjNeYx2LJdTCdOe/poF9M4LwvCGPO4N1G2oI8QXu19CErevR1ztuqPWx6xCojEI0VlqKoGV53K9CzA4eO8rBqKPPTpqmtmbt1phOJ5SeK1KCc8jJOvrUl73blVHew4XWmg92pW3uK7P0dvo5B3kxGZ136aR3VIFLzuMxPtEmeq+yOdbChBGuX9uFdsqi4vdLl5lx9pQ/Sm2FltQebCzkpQBntZhM67xWyw6AhZbhRpHrs1mXk7ZXbOri0rEP4F6DupolIQ2h17MpV9haW1/hcBaV3ZyDTBKF1pbb7itLOa2VgfeAxDzTIow4FSlePORRWppW/8SeGjrg/fV9akFRSHftzqhCnFqHAqJ+JpgchICHQTMDwAo+0UUu8ezvZf9EZxuD9c4AV/hG5HzPPuqhPMXmuSIClsIqupUwKhSvDXKVx/bja9xy1FpsEMtygmO0Tksj4DuNA5uZOj93UhJWXi68gglIEBO/DwHdUgZW0UZ1Oi6T0Z6OFkJUfvZJJ791CDSB+uyz1stZChjACp0GmHdplSp487dNwksxHZPF7HfwQN7WW0uuY2nClJAkBZGe/LyroZmOZbt06WDK73RotZfG3qJKWGgr8bgyPMJ1jvIrOxOOidoGA95H0XocJwB9XM+u4fdIVbYWkmR0Q7m0/OazC9l2I2D/wb9lpjg+HA/uP/kUdYtvLQg9dDaxyGE+Yy9KuQ8SfHplFdwpVpuAwPHukg+N/nqtpce0bFoQVJOBQ7SVa+B0UK1GcTw5bb3BvcTX/ACvOYzhk2GdR1B2I/NEf+mtTOMTQf6xgrrtB8/sqvs8vReY8c4VII848Ktw4qGb/AG3g+BQOY5vxBX2ZkISEjdTwKFBCTZtWVKhfVy5Kr9tMANjU691VMXJTco5q3hI7dmPJKkJrPWgVbgByImpaSDYKBwBFFVmwtf5aP4R9KsDGYgaB7vUqocDhibMbfQK5tpKeyAO4AfClPle/4yT4lOZEyMUxoHgKU6WmKIQNYHlUqcx6qdTRQL6pynousKDjyUglSgAMySQABxJOgohE87BQXtHNWXLYW0pW4gD9erpSeMpSkHySD41pRtytDVnSOzOJRVpsLS8lpSe8fPdTKKXYSa27G2dfZGHu09ahdSUq2SfazYeIHAEj00NTaikqvC7XD/ibI27+LBhV/GiiDyF2oSK07LWVzsKeYPAjpE/JVMEvVTmS5Xs/eJ/Vv2ZSeKllJ8RhMUQlCm1rtiPZ2ll1L77iXVIzSlAOAHcSo9ojdAoHy2KC5dLApC5TFQpUq5cs1tlfwYSGkqSHFg6k5J0Kss+QpbngGkMuZrC4LIpvhCxheaQsH3kiDllOe+uCQMY5tZldYLrs2MOMKGI6oX6/0K4lXIsQyTZW3reC+wlJEZKSYUnvSd1IdMwaEqx2bjsElXZ3FGY8zUe1xN5rPGAxLzbh6lHWdlwJgj41nTPY51ttbGGZJHGGvo0npvmyPFUrbKy2UJU6gAAIiSEqhIKieqJ3GTAir5lgls2L7/5VwYTG4egQ6rs5b37yNaHM+m9oVzZyzqzbLkBsqVghaSqewlRJAWBuKjJIAOtV38PiJtt7evgVYZxnEN0kA1Na6EeIGteSrTsoPvklJhYIjCTBQnIKxrwkYkjITrVSXhjyP03a87/jmnnjWmravbnfU8qHTn3Iuy3atDghI7ZRkmMRHaw4FwoDjhyg6RWVPwrFkEZb8CD+4v5pMmMikZq7le/3H1TpTRHAxkYIMHgY0rKnwM8AzPGncQf2VFsjXbKAVGlVGuLTbTRRkWnV1W0r6qsyNDxr2vAuKvxFwy6uAsHqO/vCzcVAGe83ZMa9Iqai64EpKlGAASTwA1rly5M/tTbnXVqbsrOHEcJW6oEp92QEZGPKgdh2vNkJrZnMFAp5YUXmsAqbsiJE6uKI9BQ+zsHII+3PU/JeqTbVA4bRZkngbO5H8XTfKmnCV/aPzzVcY5hNEn1/hF2aw2wgYrSzOU4Wt++JXpQmCv7R6JgxLDsT6qq8LhvM5s25sclWdPhCpPwrhG3mPkFLpOl+qUK2fvonO2RzCGR8Unl5nhmeRn4EvO5OLr2TtoztF5PqMdltLSRO/Po5NQWjkia+twmY2ZO+1Wk//oB/tSKHL3ou1H+IVF4XAy22tx5+0BCElSiX3BAHcRXZV3a9w9Fw657uXeFvQ0pbqmlulRQta1hLYJUQcRPuiJ4mjqkJPNfo1asIygcOAA3ngAK5ospZNLlG1O1K3n/1C1JbbJCSkkFR95Zjju5V6fB4Jscf6gsnfu7lgYrFue/3DQH5ahYNuLW3qpLg/GM/4kwamThkD9hXghZj5m7m/wA7lrLHt3CEqtFncQlXZWOsk9xy4HLM5Vmv4XbiI3Akctir7eIU0GRpAPPcJ7YNorK92XUSdxMHyVBqjLgpo92lW48VFJsQin7sZc1SmfI1WIKfoqUbPsgzh9ahTSYNshIgCBXLlLDUKVKKhchrwtiWW1OLMJSCT9BzNA9waLKNjS40Fyu0Xs5aVLcNmBJhIUBKgJnDI0gEGMprHMznuzjyWp2DGtynzTViwIwAEQmSrcDJ157qeAXNskrOe8ROyhjUUzZG0HriQdFfWK5scfMITipRtp4BW2h5ltKiEJUR/bWqs0Yze6tTBxyyAZrRVicSpAUNCOWVVXdE+SIsdS8WJOVDmpD2axV5bP2lgkONKj7yRiSecj5xTJcLLGfeavVYfiGGxA9x48DofQpckZ6Z+uWlIBcDorLmtcNdQtXcy3lNkEKOLUuBcKgQDiUFJxRlMTAHClYjFYmD3iTlPUAi/P7rBxkOHbJYof8AbX7Agp9Y2lIcDpVKuj6LCYwpRlkjCE4c0jMVVHHJcxztBBFVtp3VssuZrXNDG6AG75k9Tdoxh/BngGIYswYnrSgHKSEg6YoMc6s4Hi+Ew4oRlvWjf22VaSFz+as/SAcYySZAbK0lQM5qWrDnMk5SBAEVYGMwGIGzAb0zDlzJI5nXS6QdnI3qetH5appYGBixJEIAIB3qkyTPCr3DsOx2IM0TA2NoIaebr3N/fb1CRO85MrjZO/cmNb6prJ7e3sENhkHrLzV+UfU/OjYFCzdiOFIy5/3pqG1oLBfLzhKMKIjtCRH865rBaXK8huiNQ2QNJ7oOvdTrCphpHJDWoxqCPCmN1SZNOSU2i3rR2VqHcSKsNjadwqT8Q9nwkjzQg2stKDk4FD8SQfXWmexRO5KqOL4lhoG/EJvcG17rzqWlNozmVAkQAJJzmquIwTI2FwJWlgeKyzyCNzR4haC3bQMNarClfdQQT8YHiazQ0lbthcg9qe17j6k2dMobHWUnST7uL73HhmKIilLTeqZexO6o6a1r/wBJBPgpZH/SPA0O+iklOPaFtCQDZWj11R0ke6k6NiN51PlW3wzCX+q7Ybff7LIx+Jr9Nu53+yx1tuC0sjE4ysJiSciBP3sM4fGK1Y8VDIaa4LOfh5WC3NQBaUDBBkboMjwp2du9pOU7UtqNpmVBhvoEtJbTAW8C4EcVJbA6yjHaNZHsjxmdnzE8gQL8+nctP2pnuty0BzIuvL6phZrHZrWsfq0qbMkuhSQ4VjTpEiC2gjQAcNKS6SbDt3o9KNV3dSmtjinO1jrpd9/RBsXXakrH6MtyztzhJccxoUqYAaTEuA7pTTXTwub+qA476CjXf09UsQyh36ZLR3mx5dVJ/bS02R5TL4adKIBKCU7geETnwrm8OhnjEkdtvrr+eqh2OlheWPANdNE5u/2h2Zf2mJs/iTI80z8BVSXhEzfh1/O9WY+JRH4tPzuWmsN4tPJxNrCkzEpIInhloe+s6SF8ZpwpXmSteLabRRNJTFzfby9uncFmQZQgyvmrh3D491Y+PxBc7sm+a1MHDlGc+SUWRooOEEpGRGGBJ086r7BWT1Tqz9K2mVBWAJ98ZCNO1FNY94FUq0mHZK8G6Su8L4yABEHcCDnAnQ8eNEWuKvYbCwMNka/nVLf+IKVlORoOzpagcDsFYzaVJGSiBQuYDuioHdGMXu4BEz31AbWyTJg4ZDmcF2KvRLxijgHAeVRQU5j1XjiAoQRIoJYmStLHiweRXNcWmwlztzJPZURyOdeen/pqFxuJxb3HUfQ/Mq43GuHxC1WLlP3x5fzqoP6Xd/8AKPT+Uz24dFcLnEZK62WZEjnlWjhv6ew0Rt9uPft6fcpL8Y87aJkBFbwAAoKodVB90ISVKMBIJJ5CpXLjlqvI2q1LdPZnLkBkkfOntFBASjsdSoXlnvZTZISogfStGHDAssjdecxvEnNnLWnQaefP7LWXZaittJJSSQTkBkDlBCd+U8sqrSsDXK/hpTJGD1/OSIS+dIOsmJB1IgiDGe7lwoMqcHHb8+v53IR3AodZKViNSE58DOZIJCuG7PKmDMNjXqkODHDUA+n/AD1S21XUyRJbw9yigmezHSdURlPflzeyeS6v6/sqcmCgIvLXnXhvp4/JZK3JQl5SWyVISogEwZ5yNfpS8XK5wa077lWeGYZjC97dRdA9w3+asLwCSVbgSc92tUlrrnNstBddUuM1qyHfkkfAUslOAX6J2XuU2eyMsCAUo6351ZqVz6xORoWuA3QuBKzv/JT7L4tDa0PKCiqHgRJOckpJBM5yYzra/wBSjkj7NwLRtp/KyvYXsk7RpB56r62WtxLvS2qyuwkFXVwOJUsdgFxIBDY1hROYHDPo42FmSJ418Rpz0PPwRPkcHZpGHTprry16eKEvBqxWj9Z06i84B1sYB6RWSUlHuoBy0yG+mxnERe6WDKOVcuZvr+UlPEEnvB3vHv5+HRBubPPoeDDdqJeJ7MOoByklKiIUAKky4eRnaSRDL190/wAhD2MzH5GSG/Mf8oa8k2llakuNt2hCY6/RBSTI++ACDu13ULMJhpWgxudGTyDiPkbHyXSTTscQ9oeOpbfzGqusu1KUy4kvtuhOQCy42rLIFK9B3aUh3DsY1wZmZIwnW25XAdxbofqjbjoDbqc13ccwPkdlln3lLUVKMqUSoniTmTXoGtDQAFkklxsq27bEt51DTYlSzA+ZPIDOhllbEwvdsEUcZkcGN5rt9x3ahhpDaOykQD94ntLPMmvH4md0ry525/KXp4IhG0NGwQ+1V5rZZPRIWtxXVSEJKonVRgZAfGKoTvc1hLRZWhhIBLJTnADvNLltgfRqo9YnOfnNefZuS7deil4fOwaNsd2qbIToR3g0y1RI5FXOdaZ36/3rj1XN02Sh27yTAzpjZFoNcC20M5YljcYFMEgOikuDdbVyLK6RIbMHfIj40QaL1KqycQibsURZ7vdUmcKf4xUuYwHc+irDjB5AfNZm6/bDbUZKIWPxJ+YPyrYWJotVdvtvT+2Z/hP/AJYa611LU3d7VrA5EqKDzB+Iy9am1GVaSw7T2R37N9B7iPlXKKTNt9KtFA9xqVyuTULl8quXLAe1XaENMizoPXdzVG5A18zl50xg1XFY650YECZBVn/KDkfjTkooopVjxBRg5YSMp+IPI+dSCOYQODqOUoQtKHOtVuMiPcvMScJxI10Pn96UcZpzZo3bOCpvwU7N2H0+yIbvN1MQ4vq6dYkDKNDlpUmNjhsELZpmEe8dO/6IxO0b2WLAqIjEkbgQOzG4keNKOFj5WFZbxCYVdHxH2rqihtWesVNiTmSlWHfOkd3lSnYQAXe3VW2cSc51ZdT0KTOulxanDqrP0ET3CJNZRNm16NooAJRtVa+jYwAwXDHONVdw3Z6zQu2RtFlI9j7CXbSk7m+v46I8cRB/dNAjcaFrpN87ZvXc2hbiulClYUoOSyAOsqd4GXDUUt4A2UMJO6Lub2wWB2A4pTRP3xA8+yPOh1TKW0sV7Wd8BTbiFA6EEeh+lSHoS1QvDZ+zPfaNIUeMZ/xCD61aixcsfwuKRJh43/EEnVsiptYXZrQ42oApSFQ6kAxIAVoDA8qtDiAeMsrAR6H5KucGWnNG4j5j5pUuwXgx0SUoQtltZWpLJLZcxGTiSYnfkMqtCXCy5iSQ4irOteCQY8QzKAAQDy0tCW202RxXRWltbJK8QUtlLXRoGfRpKM1zESeM7qYxk7BmiIOlUCTZ6m9kD3QvOWQEa8xVd2iR39d1lSwh5lSkqcUrC0pSVwgT1iQJSdMjOtXMNNM6QxvGw3qteneqmIiibGHs58t9FrvZ3s/0SOnWOu6Mp91v6q+FZfFMXndkbsPmf4Wjw/DZG5zufkP5W1fdShJUohKUiSdwAFYjncytVjC4hrRqVhmb7FqSp5O5Sk4S50cBJGEFUpOJaSFAaTIJFJZIJBbVpy4R2FeWSbjoL8+lcvoVkNoGQi0OJSABOUEqGYBkE5/zmsPFNyykBe14fIZMMxxN6c9FRY7Wps5ZjePpwNJDqXYrBsnGu/IrU2BQUoEKABGSjoDqJ9R41YbRO68nKwsJaRqEUwgrUDhJ1lQ9NUkZVI1KWXFrSAaQ95syYWNeJBOfGMt3DdTC9zdlW9mjk3JSxsdCoBJIbVlE5A7o4ChdK541Oqc3DRDkiigUvMeqMQx/4j0XHV3VwPmK3s6zTEhl3avdB9KnOEJjKHXZFj3D4fyoswQZSFWl1xOilDx+tSuTaw7V2xrsPr7iSR5V1qFpLu9rdvbgKwrHP+UVNqKTZ72y2lxOFJQyT7ymlOeUL+RqbXUkjjn6QrGbcw6tWpWvAo+CgAByFNDgEKOFntiBKQtQ4pUFg+RMipzLsoVStoLQ3ksfxoI+nlpXZl2QKadrvvNz3H5GeQznnOQHZ1GREt7SMK7WNPen6E8/GPxT2YKMpVxvBhQOFxE4Vfh91Wk/iTI/OKIPI2KW6MO+IWj+iBmDIk6Z6FQy8G1eJTT24mUf3Ko/h+GfuweWn7L7oBvMDvEZRnPDMa7lJJ3wb8XI5paaS4uGwxyB7b05IpLUZZ5fLXjoTnrGpB7dVVfWE2ptfSPkDso6o79VHU7+Z01oHbprBotZsTZkWayLtTxhJ6x4kCUtpTxUozHfSy4NFqS0uICUXgpVqcLr2ROSU7kJHZQPmd5JrJmnc51q/HEAKSy07NpVoKFuJeERhBS8XK8yrEy4ts8UqI+FPbiwfiSjAeSdXbt3etlyKw6kbljPzEes09srHbFKMZC2N0+2xvJNpYWjiR1h6Z/9NNBPJAWrcXPt3YbTk2+gk+6TB8jn6VOZDlTwtNOpiEqTwyI8tKY2VwNgoSwEUQktq2Ksi1BXRAQQYSSkGDMEaR3AVdZxKdorN9VUdgYSbyp+0iB/XkOQqi51q2BS597Tr/0sjZ1gukcNUo8dT4cay8bPXuDzXqv6dwTXOOIfy2H1+yQ7KKW2vNOJBLZKTh7ZVDLkrBgJJPWAnPfEVTweLayQMPPbxCv8chZJHnG4+YG409dU/vm7g61jUSShSgVlZVgHSELBKm0YiF+6TkDIyqzxBpMJeBZHf68lncMxToZSwcxeWtzWmxNad2vNZZV1r4icfRkaQfdz4HcawfaG/K/L+F6UYtvlVjvHP0TmysKbSlKxB/rzq3DI17babXmsW8STOeNimKHk5lQMZdlWHOIzkETA5VZJadSqWU8lY6rEmENHOM5Uo5enHzqcwrQKMtGyUutLOIFJ7u6l7FMBtDMFUQVgEZacPGpJClIXPZ1bE6OE+ANb2UdFj5z1QT2xNuHA/u12ULs5QTuy9uH7NJ8xXZQuzlCO3Lax2rPPcfqK7Kuz9yCcuhfvWZY7q6j1UWOiHN2gatvD92an3l3upxs1cotDyGWm141alSTCRvUoxkBQkOKMOY0Lp1s9lFkWkJS4Q4BniCVAnjhyI8DXAsLsgdr05+iHMatzdFkbz9ldoYJU2kqj3mVEH+HI+U1NPCkdm5IVC1tEoFpdBGqXYUfELE1wlKkwjkVBT9o99mzO88GA+aaLtghMLuSpU83+0sbqObTgV6KFEJGlAWOChNkP7Z1rk6yT6omiDghNhEWa6yo/qLVZ1HcEu4FeSoqVFhGCzXi1BCXSBERDgykDScoJHdRWVFArz/ma1IGFaRpHWSpJEdkiCM07vKpzqOzCGubZ60WpfVQoJmVurEISNVKKjrxgUtzgEwBbm1qZdDYwhVna6rKTniKRhLhGh4CdPOsuWZz3aGgrkcQaNd1cwlj/AOO3/Cn6UqndU2giDYrOrVrD+UlPwIqS0qFFVxMq0WtPfBHqJ9aHJ3KbQb+yc9laD3pI9QT8KEsHeutJrfsYuCcAV+Uz6GCfAUQc4bFCWg8llrZsynPKCN2h8jpTm4l7fiSzCDsp2K2XhZfsLQ5A0So4h6zHhFObiWO3SzCQtVdftbtrcC0MJc5pMHyM/Gm9oORQdmVole015xKeis3RlQnEszAkgQBrpxqtPi8g0VmHChxspddLBddxO9YqJJnOZzrBxL3dm6TmtaN2QgN0WjN2NmMoASURuKVapPKsP2h49b81aOIfRB5m/NF3TYiUqxqLigSChLTIASZCCpXRySQOI4d/rMPjXvwwla0vOxAoV8tfJZc7x2lNAZzBt31dSsbsbaUpWgK66Y63ahJITPHv14157icDYspYTTrOU7hWG4iSW2u5HltqvHmgoQaz4pXROzNUpY2soUU65x6jP4GvVQSiRocOaQ9qmpsqnGpIIMGQSfh86Mgk6oAQNgqLSxGi5GWgjXxOVTlBGikOOxCBdsYUZJJ8aHNSNfXV7VgITbGVNn7yRKfMfQVvMla7YrFdGQtvdO0VltKZadQrxH9pploKTUtDhUqFWqyp+6PKuXWql3e2dUJ8q5daoVcrR/Zp8q6l1phd91NszgQATqQNaIaKCVmb5vVSrxasyD1QkhX5ldafAAeZruIcHbi8AZNngjKeguj6/QJUGPMWKEf9pBvx3H53om+ts2WT0TIL72gSnMTzUNTyE1fwnDHlgLzTQNzv+eKr4jHsa6m6u6BRvC2WZxlJvSzNoKjCUqhxXeIGJPyoTg+0eWwnMBz2RjF9mwOl93u3S1fszsDyQ5Z1OISrMYVqI8MWdUnxFpyndW2y5hYS1/2VR2X3fMH4igyDoj7QoT/04UMi7iHNInzFRkCntSnrOxdlLYbXZ2zG8pBJ4mTnNGKSiSdUC77ObKM2ulZP/wBTq0egMVKhVDY20JPUt9ojgsNrPmpNcutJ9qreGkqYW+68lMdOtShKlbmW0pASn8UDv0NZ80hc7s2eauxNoZnKiyFRSkqEEpBKRomcwkcAkYU+FVzvorA2TezpowEJRyK5QFciK4BESaVqSKlBqF8V8KAgc00G+SottibfGFYhQ0UNR3H5HKgIy+C6liLwsamllC4kRBG8HQj1y4g0JA3ChCiyhRAAmSAO81265PxdsnkIA7gI+U1SlBc/uVxnutRwSUQoe78N/wDXKiLQ5uU7FcDra0FltAUBx4fSvOYnCvhPUdU8OtEdLgOLUZAjqx2hhJKgQAk5zGQmrfCcY6GXIKId10F8jsUjERB7fBM7U3IKT2kSqBpBPWzwJEkmedbnFsKcVGcoOZncarnWgvyVHDPEZ12P51KWOqwziyivICJ5dkrXotQapG65JJ4n+1emw8fZxhvRKcbKki8iJkAn8SQqI4ZVazk7pXZhQtF6OrGHOOASE/E13aGqXCNoNoWXPun+IfJNBYRrOOsA6gGga9w2SS0FLXLkRixtktr4oJSfMVajxj27pLoGlNLu2jvKy6LDyBuXkfMZelXmYxp3Vd2HK1V0+1hknDam1sq4kZeYy84q02QO2VdzCFursvth8BTTqVA8CP6NMtDSbNqSN1SoUwoHSpULB232fuOWhTptPVWVFUAhWeqRnERl8q2WcUayIMyaj0WW/hxdKX59/VFXguzXW2AwzieUICiCSeal/wDaKXGJcc+5HU0fm31TJDHhGe43U/mpQtwbMredFot6sS1dZDRO4b1DcBPZHjTMRjGxs7LD7cz+fulYfCOe/tZ9TyCC2jt9oRbejeecYs5PULWQw7jlrz4U3CxROgzMaHO531QYmWRs+V7i1vKlqbru+1tuJItQeYIk9IJVywkazxnwrPllhe0+5ld3bK/HHK13x23v3RF67RWRlQQ66kK4AFRHfhGXjSosHNKMzW6IpMVFGac7VFWcNupC2lhSToRmKQ+NzDlcKKc14cLadFW61Bg0tEs9tNehbHQtH9asa/cT97v4edVcTPkGVu5ViCLMbOy51btnFuvJLkdC3mlCZKlk5qKhzORJ3DKqjJMjaG5VoszHXZHMtqmVAgkzQBGU1ZTlTAllFJFcVwUkVIUlXBNShXxEVClUlUZiaBO0pI9tiAWj73XHh1T8Y86W34SgO6SXVZlOqUlswoJUQY0MQk+CiD4VObJ7xF0uOopaG6XSppJUIUJSocFJyUPMGqz25TQ2VhjswtGRQo1UGRz8zXKbRSLSoe8YiIOY9aqPwcLtcteGiIPKJVe73+YfA03s3f5u/wDsUGVn+I9EG68pZlRJPM0TY2tNjc+vqpvSlXRqF7NcuXmKoJXL7wrt1yzzrYx4cxrOuUcJp7om30VYOK9dbAIAnj3cPSgkjazYqWuJX1KRoO13chzUcB65xTmTuZsgdGHJUbhW2rGw6pCpnqnD5xkdwzFXGY7kUh2H6J7dW2V52bJcPIEawFekjyirTcWwpDoHLc3V7RWVISp9CmZjNUQJMZmYGY3mntlaTQSjGQtdYL2bdEtuJUDwNNBS6RvSA6ipBUJVfOzrVoUHAtbbqcgtCjI8NKtwYt0Qy0COhVebDNkObUEcwkl7bHPPAF+1OOpRJSkISFHkCTE8zVuHiDI/gYATzsqtLgXSfG8kDloltvdvJbXRMWdxllsBEAjGQBGpzP7tPjbhGvzyODnHXu/PFJkOKc3LG3K0ad6z95NsqDVns7TgeUr9YXRC8RyA5DMnKrsTpBmlkcMoGlbKnM2M5YowcxOt7rrdgsqbOyhpOiEgDnxPnXmZpDI8vPNegjYGNDRySm/r3SwjEc1qOFtO9SvoNSaqyyBjcysRszupZKysqJK3DK1GVH5DkOFY5JJJO5WkAAKCZBpMEL3jLvGndUgaaqNb0QLljIOFOSBnmcs+I76m60U0hQ5ClSpRgZAoIE6ZKCRl41I8UOimh5zCISgq3hSinygGiBNahcWi9CrkWg4kpKesRJAMgZwM4HfXZwuyGla3aUkkAzETkRrwxAT4VIkBQ5CrVGpJRhlbqKW54xS3GtEV96xG1tqx2ggaNgJHfqr4gfu0QFNS+abbBZLgjNaVLJ4BCkpT5qKv4Kf2P/tzKf8AID5FJdJ+pkHS03vWy9EtTsHo1wVEe4rST+EiM9xHOqJ98a+Sex2UqmMp3biCCDzkULoJG60ntlYdivFKioEUh2afREXtG5VLttQkddaUjmoD4mmNwkx/tQGeMc0utG1FjTraGz+VWL/bTRgJDvSWcVGEE/trZQmUqUruSd3fGXOmDh/V3yQnFdAl7+3yR2bO6T+IpSPnTRgIxuSlnEycmoJzbi0K7DLafzKKvhFMGEhHJS2SZ53VCtorcv8AaJR+Rsf9009kEY2A9FciwcknxPUentZzNpe8MI9Ip/ZhWRwtnN5+S1DbhBkHOI/tXmu0INqjlFUvpOp1OdKcS42UQFCl6TULl5NSuX01y5RVXLlRaLOlYwqGXCjbM5qEsBQaLAtoD9HdU1BJGHTPiNDVuPGkHVJdhwdk7u7by8LPk6gPo4jJXrr5irzMU1yrOgIWwub2mWR0hLhLK+C8v7+E1ZDwdkksIWysd4oWJQtKhyNGCgpFpeG+uXJa5cVnNoFqw/rRvkxpAy7qsjFSCLsr0SDh4zJ2laqd5W1LaFOOEJSkSSaquNCyrAFmgudoeVabQu0qViSOo0IICE6qjiSYk8qy8RLmK0IWZQvLTbHClZYQShGS3IkDf/Rqg7OQSwaDmt7C4GEFoxDqLtm80ltTzuXSFfEYpHkDVcmRu9rdihw4H6YHkoptS8+sc9c64SOvdGYWdAj7uvRaDEYk7xw5jhTBiMu6z8Xw6OUaGitPZ20LAUACOUfEUiTisTDVFeedhXNNO0UjYhiUpMiREg5xn650DeMQ3sUJgNbqhy7RggqUqTBkjFHeBpV+LFRTatP3SyxzValoCrBcSgUbY+G0KWdEpKj4CagCzS61y9aipUnNSiSe8mT6mmlAF0u4LnDMnVRShPclI0HeoqV+9XYnEFzGwt2b8ydz9EtjKcXnmtAuIiqUhoZUxo1tcM24tpVbF/oq1NNo6kNkpClAnEsgZEyY/dFbOGj7KMA7pTm53WkZQ6rtPPK71q+tOzJ7MI07qLd0j7s9+dHyVtmEhG4TS67taSqXWyUxonIz30u9dUT4APgATtNos6ElKLG13udc+cSPOu06Ks6Ejn6JNa2wtZWoAExkkQAAAAAO4VNpRbSrS2BoK5Sw0UWyYo2laUL0cgEjIHwFNzK6JWjcpr+jrSeshQ8DXmXxOHJYgeDzUVHOlEEbol9NcuXlcuXk1NLl4TXUuXlQQuUZoVy8muBI2XKq0WRCxCkg05krggcwFCsWZxkzZ3ltxumR5HIeFXWYtw3SHQBaO7faBbmcnm0vJ4pyPkfrVtmLad0h0BCeI9qTRH2DuLgE/OYpvbs6pfZOWdvzad21qHSIwsj9nOZ5qI38qqzYgO05KxFDl1TW4FYrMcEBQxiOBkkfEHxqjJrqFdgID23taIuvaRptsMlpQT1QdDnMrWoZYiSBAp0WOia0MrRa2J4PiJJDNnBcb7vADoKTNV8WN9QW6oEYSMDg7MZAJOHKdScXwqx22HlNuIPj+fVUxhMfhm5Y2ka7t1vvOvypUs3JZVhEBOSStwJdxqATmQkAkEHQaGljBwOAI8TraaeJ4xhIdzNC20PHWtlZ/wAGbQmUKwlScSE4iCZ7KSQrrK7gapz8JD7If4AgHy6rhxRzz74sDQmtPHbT1RlhsKklYKwQmMWYOEkThMAEqz51mYjgz2jM57QBudfRKlxjH1labO2m467ogNz2esOW7vGorNl4dM0Zme+3q3UIBK3Y6HoVA1SpzDeyYh3Ewa9Jw7FOmaWv3HzCrSsrULPbX2mGg2PfVn3JzPrA8a1GdVXKR7N2MLtCJGSeuf3dPWK7NWvRQQulWYb6rNN+8VB6JPtnfP6PZlFJ/WL6jfeRmrwEnypuEj7WWzsFDzQpckbaHCttc1EISOFCrbHK4UVqwCvqBSSmlybPOWrEUFKUpMFSp11gAan61LWkqnPO1mhTy7/ZwV/aPhE4SkQBIKQqTJyjMaHMULjlVQzXsFRZ9mrOADBXzKssjGWGJEinhoOqUZXBFosDSOy2gfuifPWioITK881OpQpKrY60tf4e2PJ4BRJHlMaV5NnHP82ei0ThxyKodZvNHaSw+OaQCfER3VabxPCv+LRB2LxsUIu+FI+3sDiebayfGFD508ezSfC4eqi5AvWr7sasulcbPBxs/FMipODB2K7tiNwjmUoc+yeZc7lgHyNLdhHjZF2zea9csridUK74y9KS6F43CYHtPNUFVLIKJeE0Oq5fCupcvKkBcomjCFRolC8miDiopeE1y5E3XeSmF4k5pMYk8eY4EUQPIrk4dszdolbChi95ByM926q8kJ3C3MDxbI0Ml26pe7YnE9pB8vpVctIW5HioZB7rgoIbVOSTPcajVMc9lakLWXap0hMEpwwYIKYPIAx6VVfi58NQzOHTW/3C8/PHh7OgN9KPrp9U0sSOiCgnMKOJQVnKjvz31XbxWbIWPAcCbojmqUzO1eHnQgVp0RbVrIAyToEyMst/iRWjDx5jBlMVDbQ/Svqqj8GXa5laLbOIGUyRhIAMJgZQdKss4zBKP1DlN/437vT7oDhXtPu66da1Qd5WgKV1YwpECKJrzNKZR8NU0dyLLkZlO+5XPL/todeJSZSkYRz+8R4/CrZFCkrdaT2f3ViQ46TEkJHcnM+pHlUGPO2rpA9+UrYGxrAyjzpD4X1QUCRtrNbQbFP211Ki6httKYSIKjn2iRkM8t+6tfCYcxxgc+aS+VtqVm9lzCRLj7io+6Ep+tWHjK0uJ2XNmJNAL2/vZ9ZxZlKswV0iRiEqJxAZkRzFcAHNzNKOPEOD6cuXA0C0A5RUqoR5lp9hb0KXDZyYDpGE5ziEgJEERiyz5c6JppUcUy/eC6E1HREjEsJBlK4k4TmIiRocidaPlao62lym1q63RANkQCk4oPA6QDnu3VIOtLqS14UahRFlWcwg+VcpWpQ3JUojq75z0yBHP+deDvtnueWjKPy1qfCAL1VarMkoK8OXCfAmqcgZWZmyME3RVD92pgHcqInPwNBRAB6og7WkvtWy7TuS2mzO8gbzrVrDyT5g1jq80Li2tUnvH2e2dSUAMpSSe0jWMzOvCtX2rExga2fW0mmG0qtuwjrEqs9rdRphSSrf3GPSnjiTmD9QBAIg7ZK3Wb1bEnA+n8SEnzMA+tWW47DyCyCPJQYnA6FCqvxxP29hI5tlQ9DI9aaBhpPhIUXI1Tb2gsitS80fxJCh5pqTg2nYru3cNwjGXmXPs7Q0o8CrCfJUUo4Nw2KLtxzRCrud1CcQ4pg/ClnDyDkjErTzQy21DVJHeDSy0hFYVeKuUqJVUqFGuULxJgyMjuO/z3UQK5HsXy+nRwnkqFfHOpXI9nad0dpCFd0j611BdZRzO1SPeQod0H6UEkDJBTtVLXlp0TFnaNg+/H5gRWbJwdh+A0njEdQr/wDjjP8Amo/ipI4M7/L5IvaG9ELatpGQMlFXJIPxOVW4eFRMNu18Ut2IJ2WevS/VuylIwIOoGp7zu8K0wA3ZVySUp5CoXLsWzti6FhtveEie85n1o7rRVnGzaZ6mKdh2Z39wQONBZjaHb5uzLUyhpS3E5GeqkeOp8q9RheGOmaHk0PVZU+NbGcoFlV3K9a7WoOWi0Nto91ptSc/zQZPcTVTi2HBhOHw41OheQdBzofVWMFIc/aSnbZo+q2lkbCUhIViis7CYb2eJsVk11VmWTtHly4x7Q7k/RrUSkQ27K08j7yfA59xFG4UVeglzNWUUqgVjMvEOlJBBgggg8CMxXIHG11W4bwdtFn6aVLK3IV2MlBMkCEggGJ1pgKznsymkxu2wqUnVacYxKEwBOU4TnInQ61JJ5INFXd13grVjGIAqSDuMGJHfr41N6Lk2IIyANQoVCLYjDBVmqTrJjflXzgSEMIN6raLbNhRFqywgSOZ1pYdypTl5qaH5EYSByqw1khFZTSEgXdq7ECgJPKCcop3ZODMrvVBfvWFEvJCAkwe7kaETANAJs93cpykmwh1KxGVCYEAHdTm4kSG5W3WwXZK+Eqp5vFkYA3Dd3mpfK+chvwjkOXiuADdeaCeu4KUchhG+JJ504x++GN2G53UB2llA3hcNnUJUhPMKA0z3xTpHdmAWOIPRCNd0gXsXY3SQ3AI1wKJ1y04TTGY2cc0Jjaglez1aM2LQtGkajX8p41bZxB53CWYgoG772aHVdDoyyVCuXvCfWrDccw7oDFWyocvG1o+3u9CuaUqRPlNNzQu3Cj3xsVWL3shycZtDJ5QsDwMGo7GJ2yntHhXIVZF9i1pHJxJR61HsoOzlPbdQiBczihLam3B+BYNAcLINtUQmYh3bA6jtNqHgaWYnt3CMPadih6GkSlNcuXuKpUL6alcvsVcuXk1y5NNmbH0tpbTuBxK7k5/SuG9qHGguvIOVLLkilj7r2xx3mtgkdER0aD+NOZPiZHgK1sMzI2jzS5BYtaHaOwWHCXrW2mMgVkEngJKc61cNJiLyRE+CpStirNIAsfaU3EdCsfk6StVn+pD+aVF3sZ/CqrBbLus7qXWbRagUmcJTKSN4IIGVHJFi5WFj2t1UMfAx1tJ+a2O1t2Jt9ilvNUdI0ecaeIyrz0kZaS07hbEEtEHkVwpfCqy0lUTUKLTnZu/XGSWgtSW3CkqwxIKZwkYgRvg5UTd1XlbYXQLNfJGSgolMwqQDnxwhI9KeAFTIPJMWrSgspdxhKgrApJga9gp8s++aG9aRZVYi+DGoqaQ2sZdn/uLn5V/KvDT/APRt8Qtpn+4Vr7Nr5/Os2H/cCN2yY/18a3m7Kuvl6UMvwrhuhT/XrWG7c/nVWFZv8/nTm/F+d6Dkoq/7TR8x/wBpXfdQGn7tXsL8XkEt+3mk20mifCrOI5IWKq4ft3PyI/3Uhu353Iyna/p8TUjl+cyhUd3lT4/h9EDt1RbeyKuDYJXNc72s7XhTf7gpGyxVtq2xKO60ezHaT4U4ICulI+z8KN+yBu6y99a1nTK7HslBpCYva4Ll6K5QvN1SuX1QuWn9nv8AiVfkPxFcdihfsukO9k9x+FKG4SlxC6v8e1/qo/3CtxuwQnYrsG3n+Bd7k/7hWnw//qGrNxP+0VySy16V6zGJ5YKqSKw1dUuT/Dt/lrz8/wDuFaDNgvz7e/2zv+ov/cao81rIBVQuXiNR31KAropp6pIuxdk96fnS+aI7LxdOS1//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8979" y="471112"/>
            <a:ext cx="3581400" cy="1744662"/>
          </a:xfrm>
          <a:prstGeom prst="rect">
            <a:avLst/>
          </a:prstGeom>
        </p:spPr>
      </p:pic>
    </p:spTree>
    <p:extLst>
      <p:ext uri="{BB962C8B-B14F-4D97-AF65-F5344CB8AC3E}">
        <p14:creationId xmlns:p14="http://schemas.microsoft.com/office/powerpoint/2010/main" val="364459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66700" y="152400"/>
            <a:ext cx="8229600" cy="533400"/>
          </a:xfrm>
        </p:spPr>
        <p:txBody>
          <a:bodyPr/>
          <a:lstStyle/>
          <a:p>
            <a:r>
              <a:rPr lang="en-US" sz="3600" b="1" dirty="0">
                <a:solidFill>
                  <a:srgbClr val="FF0000"/>
                </a:solidFill>
                <a:latin typeface="+mn-lt"/>
              </a:rPr>
              <a:t>A New Class: The Asset Poor</a:t>
            </a:r>
          </a:p>
        </p:txBody>
      </p:sp>
      <p:pic>
        <p:nvPicPr>
          <p:cNvPr id="47107" name="Picture 3" descr="college-students"/>
          <p:cNvPicPr>
            <a:picLocks noGrp="1" noChangeAspect="1" noChangeArrowheads="1"/>
          </p:cNvPicPr>
          <p:nvPr>
            <p:ph sz="half" idx="1"/>
          </p:nvPr>
        </p:nvPicPr>
        <p:blipFill>
          <a:blip r:embed="rId3" cstate="print"/>
          <a:srcRect/>
          <a:stretch>
            <a:fillRect/>
          </a:stretch>
        </p:blipFill>
        <p:spPr>
          <a:xfrm>
            <a:off x="2743200" y="990600"/>
            <a:ext cx="3048000" cy="2438400"/>
          </a:xfrm>
          <a:noFill/>
          <a:ln/>
        </p:spPr>
      </p:pic>
      <p:graphicFrame>
        <p:nvGraphicFramePr>
          <p:cNvPr id="47108" name="Group 4"/>
          <p:cNvGraphicFramePr>
            <a:graphicFrameLocks noGrp="1"/>
          </p:cNvGraphicFramePr>
          <p:nvPr>
            <p:ph sz="half" idx="2"/>
          </p:nvPr>
        </p:nvGraphicFramePr>
        <p:xfrm>
          <a:off x="609600" y="5119688"/>
          <a:ext cx="7543800" cy="838200"/>
        </p:xfrm>
        <a:graphic>
          <a:graphicData uri="http://schemas.openxmlformats.org/drawingml/2006/table">
            <a:tbl>
              <a:tblPr/>
              <a:tblGrid>
                <a:gridCol w="2081213">
                  <a:extLst>
                    <a:ext uri="{9D8B030D-6E8A-4147-A177-3AD203B41FA5}">
                      <a16:colId xmlns:a16="http://schemas.microsoft.com/office/drawing/2014/main" val="20000"/>
                    </a:ext>
                  </a:extLst>
                </a:gridCol>
                <a:gridCol w="1684337">
                  <a:extLst>
                    <a:ext uri="{9D8B030D-6E8A-4147-A177-3AD203B41FA5}">
                      <a16:colId xmlns:a16="http://schemas.microsoft.com/office/drawing/2014/main" val="20001"/>
                    </a:ext>
                  </a:extLst>
                </a:gridCol>
                <a:gridCol w="1762125">
                  <a:extLst>
                    <a:ext uri="{9D8B030D-6E8A-4147-A177-3AD203B41FA5}">
                      <a16:colId xmlns:a16="http://schemas.microsoft.com/office/drawing/2014/main" val="20002"/>
                    </a:ext>
                  </a:extLst>
                </a:gridCol>
                <a:gridCol w="1008063">
                  <a:extLst>
                    <a:ext uri="{9D8B030D-6E8A-4147-A177-3AD203B41FA5}">
                      <a16:colId xmlns:a16="http://schemas.microsoft.com/office/drawing/2014/main" val="20003"/>
                    </a:ext>
                  </a:extLst>
                </a:gridCol>
                <a:gridCol w="1008062">
                  <a:extLst>
                    <a:ext uri="{9D8B030D-6E8A-4147-A177-3AD203B41FA5}">
                      <a16:colId xmlns:a16="http://schemas.microsoft.com/office/drawing/2014/main" val="20004"/>
                    </a:ext>
                  </a:extLst>
                </a:gridCol>
              </a:tblGrid>
              <a:tr h="279400">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New Roman" pitchFamily="18" charset="0"/>
                          <a:cs typeface="Times New Roman" pitchFamily="18" charset="0"/>
                        </a:rPr>
                        <a:t>Asset Poverty Rates by Race in the United States</a:t>
                      </a:r>
                      <a:endParaRPr kumimoji="0" lang="en-US" sz="1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9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African American</a:t>
                      </a:r>
                      <a:endParaRPr kumimoji="0" lang="en-US" sz="1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Hispanic</a:t>
                      </a:r>
                      <a:endParaRPr kumimoji="0" lang="en-US" sz="1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Native American</a:t>
                      </a:r>
                      <a:endParaRPr kumimoji="0" lang="en-US" sz="1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Asian</a:t>
                      </a:r>
                      <a:endParaRPr kumimoji="0" lang="en-US" sz="1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White</a:t>
                      </a:r>
                      <a:endParaRPr kumimoji="0" lang="en-US" sz="1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43.2%</a:t>
                      </a:r>
                      <a:endParaRPr kumimoji="0" lang="en-US" sz="1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39.0%</a:t>
                      </a:r>
                      <a:endParaRPr kumimoji="0" lang="en-US" sz="1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34.5%</a:t>
                      </a:r>
                      <a:endParaRPr kumimoji="0" lang="en-US" sz="1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23.1%</a:t>
                      </a:r>
                      <a:endParaRPr kumimoji="0" lang="en-US" sz="1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pitchFamily="18" charset="0"/>
                          <a:cs typeface="Times New Roman" pitchFamily="18" charset="0"/>
                        </a:rPr>
                        <a:t>16.6%</a:t>
                      </a:r>
                      <a:endParaRPr kumimoji="0" lang="en-US" sz="1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7130" name="Text Box 26"/>
          <p:cNvSpPr txBox="1">
            <a:spLocks noChangeArrowheads="1"/>
          </p:cNvSpPr>
          <p:nvPr/>
        </p:nvSpPr>
        <p:spPr bwMode="auto">
          <a:xfrm>
            <a:off x="762000" y="3733800"/>
            <a:ext cx="6934200" cy="1190625"/>
          </a:xfrm>
          <a:prstGeom prst="rect">
            <a:avLst/>
          </a:prstGeom>
          <a:noFill/>
          <a:ln w="9525">
            <a:noFill/>
            <a:miter lim="800000"/>
            <a:headEnd/>
            <a:tailEnd/>
          </a:ln>
          <a:effectLst/>
        </p:spPr>
        <p:txBody>
          <a:bodyPr>
            <a:spAutoFit/>
          </a:bodyPr>
          <a:lstStyle/>
          <a:p>
            <a:pPr eaLnBrk="0" hangingPunct="0">
              <a:spcBef>
                <a:spcPct val="50000"/>
              </a:spcBef>
            </a:pPr>
            <a:r>
              <a:rPr lang="en-US">
                <a:latin typeface="Tahoma" charset="0"/>
              </a:rPr>
              <a:t> An asset-poor household is one in which a sudden halt in income would have serious consequences immediately. Asset poverty is a measure of whether a household can support itself using savings or other available assets for 12 weeks at a poverty-level income.  </a:t>
            </a:r>
          </a:p>
        </p:txBody>
      </p:sp>
    </p:spTree>
    <p:extLst>
      <p:ext uri="{BB962C8B-B14F-4D97-AF65-F5344CB8AC3E}">
        <p14:creationId xmlns:p14="http://schemas.microsoft.com/office/powerpoint/2010/main" val="272961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03FC0-9EDE-46D9-9FD9-88CE0E81F0B6}"/>
              </a:ext>
            </a:extLst>
          </p:cNvPr>
          <p:cNvSpPr>
            <a:spLocks noGrp="1"/>
          </p:cNvSpPr>
          <p:nvPr>
            <p:ph type="title"/>
          </p:nvPr>
        </p:nvSpPr>
        <p:spPr>
          <a:xfrm>
            <a:off x="457200" y="259556"/>
            <a:ext cx="8229600" cy="944562"/>
          </a:xfrm>
        </p:spPr>
        <p:txBody>
          <a:bodyPr>
            <a:normAutofit/>
          </a:bodyPr>
          <a:lstStyle/>
          <a:p>
            <a:pPr algn="ctr"/>
            <a:r>
              <a:rPr lang="en-US" sz="3600" b="1" dirty="0">
                <a:solidFill>
                  <a:srgbClr val="FF0000"/>
                </a:solidFill>
                <a:latin typeface="+mn-lt"/>
              </a:rPr>
              <a:t>Quick Facts</a:t>
            </a:r>
          </a:p>
        </p:txBody>
      </p:sp>
      <p:sp>
        <p:nvSpPr>
          <p:cNvPr id="3" name="Content Placeholder 2">
            <a:extLst>
              <a:ext uri="{FF2B5EF4-FFF2-40B4-BE49-F238E27FC236}">
                <a16:creationId xmlns:a16="http://schemas.microsoft.com/office/drawing/2014/main" id="{97FCCAAB-5CC7-428C-B3D2-52DB869B2F46}"/>
              </a:ext>
            </a:extLst>
          </p:cNvPr>
          <p:cNvSpPr>
            <a:spLocks noGrp="1"/>
          </p:cNvSpPr>
          <p:nvPr>
            <p:ph idx="1"/>
          </p:nvPr>
        </p:nvSpPr>
        <p:spPr>
          <a:xfrm>
            <a:off x="457200" y="1500174"/>
            <a:ext cx="8229600" cy="5394326"/>
          </a:xfrm>
        </p:spPr>
        <p:txBody>
          <a:bodyPr/>
          <a:lstStyle/>
          <a:p>
            <a:pPr>
              <a:buClr>
                <a:srgbClr val="FF0000"/>
              </a:buClr>
              <a:buFont typeface="Wingdings" panose="05000000000000000000" pitchFamily="2" charset="2"/>
              <a:buChar char="Ø"/>
            </a:pPr>
            <a:r>
              <a:rPr lang="en-US" sz="3000" dirty="0"/>
              <a:t>American credit card debt hit $1 trillion this year, surpassing 2008 crisis highs.</a:t>
            </a:r>
          </a:p>
          <a:p>
            <a:pPr marL="0" indent="0">
              <a:buClr>
                <a:srgbClr val="FF0000"/>
              </a:buClr>
              <a:buNone/>
            </a:pPr>
            <a:endParaRPr lang="en-US" sz="3000" dirty="0"/>
          </a:p>
          <a:p>
            <a:pPr>
              <a:buClr>
                <a:srgbClr val="FF0000"/>
              </a:buClr>
              <a:buFont typeface="Wingdings" panose="05000000000000000000" pitchFamily="2" charset="2"/>
              <a:buChar char="Ø"/>
            </a:pPr>
            <a:r>
              <a:rPr lang="en-US" sz="3000" dirty="0"/>
              <a:t>Delinquencies are at four-year highs, while delinquencies at small banks hit record rates.</a:t>
            </a:r>
          </a:p>
          <a:p>
            <a:pPr marL="0" indent="0">
              <a:buClr>
                <a:srgbClr val="FF0000"/>
              </a:buClr>
              <a:buNone/>
            </a:pPr>
            <a:endParaRPr lang="en-US" sz="3000" dirty="0"/>
          </a:p>
          <a:p>
            <a:pPr>
              <a:buClr>
                <a:srgbClr val="FF0000"/>
              </a:buClr>
              <a:buFont typeface="Wingdings" panose="05000000000000000000" pitchFamily="2" charset="2"/>
              <a:buChar char="Ø"/>
            </a:pPr>
            <a:r>
              <a:rPr lang="en-US" sz="3000" dirty="0"/>
              <a:t>Credit card interest rates are at all-time highs, making it harder than ever to pay back.</a:t>
            </a:r>
          </a:p>
          <a:p>
            <a:endParaRPr lang="en-US" dirty="0"/>
          </a:p>
        </p:txBody>
      </p:sp>
    </p:spTree>
    <p:extLst>
      <p:ext uri="{BB962C8B-B14F-4D97-AF65-F5344CB8AC3E}">
        <p14:creationId xmlns:p14="http://schemas.microsoft.com/office/powerpoint/2010/main" val="51676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edit card debt bubble">
            <a:extLst>
              <a:ext uri="{FF2B5EF4-FFF2-40B4-BE49-F238E27FC236}">
                <a16:creationId xmlns:a16="http://schemas.microsoft.com/office/drawing/2014/main" id="{CBFC3F57-949D-4AC6-B2C4-F83A03612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63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92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D8EF6-415B-4128-96FB-90909D4C329B}"/>
              </a:ext>
            </a:extLst>
          </p:cNvPr>
          <p:cNvSpPr>
            <a:spLocks noGrp="1"/>
          </p:cNvSpPr>
          <p:nvPr>
            <p:ph type="title"/>
          </p:nvPr>
        </p:nvSpPr>
        <p:spPr>
          <a:xfrm>
            <a:off x="368162" y="266389"/>
            <a:ext cx="8318224" cy="590861"/>
          </a:xfrm>
        </p:spPr>
        <p:txBody>
          <a:bodyPr>
            <a:normAutofit fontScale="90000"/>
          </a:bodyPr>
          <a:lstStyle/>
          <a:p>
            <a:pPr algn="ctr"/>
            <a:br>
              <a:rPr lang="en-US" sz="3000" b="1" dirty="0">
                <a:solidFill>
                  <a:srgbClr val="FF0000"/>
                </a:solidFill>
                <a:latin typeface="+mn-lt"/>
              </a:rPr>
            </a:br>
            <a:r>
              <a:rPr lang="en-US" sz="3000" b="1" dirty="0">
                <a:solidFill>
                  <a:srgbClr val="FF0000"/>
                </a:solidFill>
                <a:latin typeface="+mn-lt"/>
              </a:rPr>
              <a:t>Credit card interest rates hit record highs in 2019.</a:t>
            </a:r>
            <a:br>
              <a:rPr lang="en-US" sz="3000" b="1" dirty="0">
                <a:solidFill>
                  <a:srgbClr val="FF0000"/>
                </a:solidFill>
                <a:latin typeface="+mn-lt"/>
              </a:rPr>
            </a:br>
            <a:r>
              <a:rPr lang="en-US" sz="1500" dirty="0"/>
              <a:t>Source: Federal Reserve Bank of St. Louis</a:t>
            </a:r>
            <a:endParaRPr lang="en-US" sz="2700" b="1" dirty="0">
              <a:latin typeface="+mn-lt"/>
            </a:endParaRPr>
          </a:p>
        </p:txBody>
      </p:sp>
      <p:pic>
        <p:nvPicPr>
          <p:cNvPr id="2050" name="Picture 2">
            <a:extLst>
              <a:ext uri="{FF2B5EF4-FFF2-40B4-BE49-F238E27FC236}">
                <a16:creationId xmlns:a16="http://schemas.microsoft.com/office/drawing/2014/main" id="{0F6D09F3-D5E6-4159-A7D3-8844D61041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392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020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A4DB-F0A0-4054-83F0-BF4456BF7F28}"/>
              </a:ext>
            </a:extLst>
          </p:cNvPr>
          <p:cNvSpPr>
            <a:spLocks noGrp="1"/>
          </p:cNvSpPr>
          <p:nvPr>
            <p:ph type="title"/>
          </p:nvPr>
        </p:nvSpPr>
        <p:spPr>
          <a:xfrm>
            <a:off x="628650" y="216694"/>
            <a:ext cx="7886700" cy="640556"/>
          </a:xfrm>
        </p:spPr>
        <p:txBody>
          <a:bodyPr>
            <a:normAutofit fontScale="90000"/>
          </a:bodyPr>
          <a:lstStyle/>
          <a:p>
            <a:pPr>
              <a:lnSpc>
                <a:spcPct val="100000"/>
              </a:lnSpc>
            </a:pPr>
            <a:r>
              <a:rPr lang="en-US" sz="4000" b="1" dirty="0">
                <a:solidFill>
                  <a:srgbClr val="FF0000"/>
                </a:solidFill>
                <a:latin typeface="+mn-lt"/>
              </a:rPr>
              <a:t>Delinquencies hit four-year high. </a:t>
            </a:r>
            <a:r>
              <a:rPr lang="en-US" sz="4000" b="1" dirty="0"/>
              <a:t>                                   </a:t>
            </a:r>
            <a:r>
              <a:rPr lang="en-US" sz="6000" dirty="0"/>
              <a:t>             </a:t>
            </a:r>
            <a:r>
              <a:rPr lang="en-US" sz="1350" dirty="0"/>
              <a:t>Source: Federal Reserve Bank of St. Louis</a:t>
            </a:r>
            <a:endParaRPr lang="en-US" dirty="0"/>
          </a:p>
        </p:txBody>
      </p:sp>
      <p:pic>
        <p:nvPicPr>
          <p:cNvPr id="3074" name="Picture 2" descr="Credit card delinquency rate">
            <a:extLst>
              <a:ext uri="{FF2B5EF4-FFF2-40B4-BE49-F238E27FC236}">
                <a16:creationId xmlns:a16="http://schemas.microsoft.com/office/drawing/2014/main" id="{39E46406-1D11-4915-ADFC-710875AEDF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143001"/>
            <a:ext cx="8839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60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E2AD-5CFD-4305-ABEE-E05C6320C899}"/>
              </a:ext>
            </a:extLst>
          </p:cNvPr>
          <p:cNvSpPr>
            <a:spLocks noGrp="1"/>
          </p:cNvSpPr>
          <p:nvPr>
            <p:ph type="title"/>
          </p:nvPr>
        </p:nvSpPr>
        <p:spPr>
          <a:xfrm>
            <a:off x="228600" y="152400"/>
            <a:ext cx="8458200" cy="994172"/>
          </a:xfrm>
        </p:spPr>
        <p:txBody>
          <a:bodyPr>
            <a:noAutofit/>
          </a:bodyPr>
          <a:lstStyle/>
          <a:p>
            <a:pPr algn="ctr"/>
            <a:br>
              <a:rPr lang="en-US" sz="3600" b="1" dirty="0">
                <a:solidFill>
                  <a:srgbClr val="FF0000"/>
                </a:solidFill>
                <a:latin typeface="+mn-lt"/>
              </a:rPr>
            </a:br>
            <a:r>
              <a:rPr lang="en-US" sz="3600" b="1" dirty="0">
                <a:solidFill>
                  <a:srgbClr val="FF0000"/>
                </a:solidFill>
                <a:latin typeface="+mn-lt"/>
              </a:rPr>
              <a:t>Credit card delinquencies at small banks hit all-time highs. </a:t>
            </a:r>
            <a:br>
              <a:rPr lang="en-US" sz="2700" b="1" dirty="0">
                <a:latin typeface="+mn-lt"/>
              </a:rPr>
            </a:br>
            <a:r>
              <a:rPr lang="en-US" sz="1350" dirty="0">
                <a:latin typeface="+mn-lt"/>
              </a:rPr>
              <a:t>Source: Federal Reserve Bank of St. Louis</a:t>
            </a:r>
          </a:p>
        </p:txBody>
      </p:sp>
      <p:pic>
        <p:nvPicPr>
          <p:cNvPr id="4098" name="Picture 2">
            <a:extLst>
              <a:ext uri="{FF2B5EF4-FFF2-40B4-BE49-F238E27FC236}">
                <a16:creationId xmlns:a16="http://schemas.microsoft.com/office/drawing/2014/main" id="{F50101E9-A0EB-4740-BBA7-41F337A081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763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02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792162"/>
          </a:xfrm>
        </p:spPr>
        <p:txBody>
          <a:bodyPr/>
          <a:lstStyle/>
          <a:p>
            <a:r>
              <a:rPr lang="en-US" sz="3600" b="1" dirty="0">
                <a:solidFill>
                  <a:srgbClr val="FF0000"/>
                </a:solidFill>
              </a:rPr>
              <a:t>The Five Plastic Money Cards:</a:t>
            </a:r>
            <a:br>
              <a:rPr lang="en-US" sz="3600" b="1" dirty="0">
                <a:solidFill>
                  <a:srgbClr val="FF0000"/>
                </a:solidFill>
              </a:rPr>
            </a:br>
            <a:r>
              <a:rPr lang="en-US" sz="3600" b="1" dirty="0">
                <a:solidFill>
                  <a:srgbClr val="FF0000"/>
                </a:solidFill>
              </a:rPr>
              <a:t>The Good, Bad and Ugly</a:t>
            </a:r>
          </a:p>
        </p:txBody>
      </p:sp>
      <p:pic>
        <p:nvPicPr>
          <p:cNvPr id="41989" name="Picture 5" descr="freedom-prepaid-card">
            <a:hlinkClick r:id="rId3"/>
          </p:cNvPr>
          <p:cNvPicPr>
            <a:picLocks noChangeAspect="1" noChangeArrowheads="1"/>
          </p:cNvPicPr>
          <p:nvPr/>
        </p:nvPicPr>
        <p:blipFill>
          <a:blip r:embed="rId4" cstate="print"/>
          <a:srcRect/>
          <a:stretch>
            <a:fillRect/>
          </a:stretch>
        </p:blipFill>
        <p:spPr bwMode="auto">
          <a:xfrm>
            <a:off x="6400800" y="1447800"/>
            <a:ext cx="2438400" cy="1981200"/>
          </a:xfrm>
          <a:prstGeom prst="rect">
            <a:avLst/>
          </a:prstGeom>
          <a:noFill/>
        </p:spPr>
      </p:pic>
      <p:pic>
        <p:nvPicPr>
          <p:cNvPr id="41992" name="Picture 8" descr="credicard">
            <a:hlinkClick r:id="rId5"/>
          </p:cNvPr>
          <p:cNvPicPr>
            <a:picLocks noChangeAspect="1" noChangeArrowheads="1"/>
          </p:cNvPicPr>
          <p:nvPr/>
        </p:nvPicPr>
        <p:blipFill>
          <a:blip r:embed="rId6" cstate="print"/>
          <a:srcRect/>
          <a:stretch>
            <a:fillRect/>
          </a:stretch>
        </p:blipFill>
        <p:spPr bwMode="auto">
          <a:xfrm>
            <a:off x="152400" y="1295401"/>
            <a:ext cx="2895600" cy="2133600"/>
          </a:xfrm>
          <a:prstGeom prst="rect">
            <a:avLst/>
          </a:prstGeom>
          <a:noFill/>
        </p:spPr>
      </p:pic>
      <p:pic>
        <p:nvPicPr>
          <p:cNvPr id="41994" name="Picture 10" descr="debit_cards_06"/>
          <p:cNvPicPr>
            <a:picLocks noChangeAspect="1" noChangeArrowheads="1"/>
          </p:cNvPicPr>
          <p:nvPr/>
        </p:nvPicPr>
        <p:blipFill>
          <a:blip r:embed="rId7" cstate="print"/>
          <a:srcRect/>
          <a:stretch>
            <a:fillRect/>
          </a:stretch>
        </p:blipFill>
        <p:spPr bwMode="auto">
          <a:xfrm>
            <a:off x="2628900" y="3425371"/>
            <a:ext cx="3733800" cy="2518229"/>
          </a:xfrm>
          <a:prstGeom prst="rect">
            <a:avLst/>
          </a:prstGeom>
          <a:noFill/>
        </p:spPr>
      </p:pic>
      <p:sp>
        <p:nvSpPr>
          <p:cNvPr id="41996" name="Text Box 12"/>
          <p:cNvSpPr txBox="1">
            <a:spLocks noChangeArrowheads="1"/>
          </p:cNvSpPr>
          <p:nvPr/>
        </p:nvSpPr>
        <p:spPr bwMode="auto">
          <a:xfrm>
            <a:off x="3200400" y="2016124"/>
            <a:ext cx="2590800" cy="701675"/>
          </a:xfrm>
          <a:prstGeom prst="rect">
            <a:avLst/>
          </a:prstGeom>
          <a:noFill/>
          <a:ln w="9525">
            <a:noFill/>
            <a:miter lim="800000"/>
            <a:headEnd/>
            <a:tailEnd/>
          </a:ln>
          <a:effectLst/>
        </p:spPr>
        <p:txBody>
          <a:bodyPr>
            <a:spAutoFit/>
          </a:bodyPr>
          <a:lstStyle/>
          <a:p>
            <a:pPr algn="ctr">
              <a:spcBef>
                <a:spcPct val="50000"/>
              </a:spcBef>
            </a:pPr>
            <a:r>
              <a:rPr lang="en-US" sz="4000" b="1" dirty="0"/>
              <a:t>All Cards</a:t>
            </a:r>
          </a:p>
        </p:txBody>
      </p:sp>
      <p:sp>
        <p:nvSpPr>
          <p:cNvPr id="41997" name="Text Box 13"/>
          <p:cNvSpPr txBox="1">
            <a:spLocks noChangeArrowheads="1"/>
          </p:cNvSpPr>
          <p:nvPr/>
        </p:nvSpPr>
        <p:spPr bwMode="auto">
          <a:xfrm>
            <a:off x="304800" y="4800600"/>
            <a:ext cx="2057400" cy="701675"/>
          </a:xfrm>
          <a:prstGeom prst="rect">
            <a:avLst/>
          </a:prstGeom>
          <a:noFill/>
          <a:ln w="9525">
            <a:noFill/>
            <a:miter lim="800000"/>
            <a:headEnd/>
            <a:tailEnd/>
          </a:ln>
          <a:effectLst/>
        </p:spPr>
        <p:txBody>
          <a:bodyPr>
            <a:spAutoFit/>
          </a:bodyPr>
          <a:lstStyle/>
          <a:p>
            <a:pPr algn="ctr">
              <a:spcBef>
                <a:spcPct val="50000"/>
              </a:spcBef>
            </a:pPr>
            <a:r>
              <a:rPr lang="en-US" sz="4000" b="1"/>
              <a:t>Are Not</a:t>
            </a:r>
          </a:p>
        </p:txBody>
      </p:sp>
      <p:sp>
        <p:nvSpPr>
          <p:cNvPr id="41998" name="Text Box 14"/>
          <p:cNvSpPr txBox="1">
            <a:spLocks noChangeArrowheads="1"/>
          </p:cNvSpPr>
          <p:nvPr/>
        </p:nvSpPr>
        <p:spPr bwMode="auto">
          <a:xfrm>
            <a:off x="5943600" y="4876800"/>
            <a:ext cx="2971800" cy="701675"/>
          </a:xfrm>
          <a:prstGeom prst="rect">
            <a:avLst/>
          </a:prstGeom>
          <a:noFill/>
          <a:ln w="9525">
            <a:noFill/>
            <a:miter lim="800000"/>
            <a:headEnd/>
            <a:tailEnd/>
          </a:ln>
          <a:effectLst/>
        </p:spPr>
        <p:txBody>
          <a:bodyPr>
            <a:spAutoFit/>
          </a:bodyPr>
          <a:lstStyle/>
          <a:p>
            <a:pPr algn="ctr">
              <a:spcBef>
                <a:spcPct val="50000"/>
              </a:spcBef>
            </a:pPr>
            <a:r>
              <a:rPr lang="en-US" sz="4000" b="1"/>
              <a:t>The Same!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47800" y="152400"/>
            <a:ext cx="6400800" cy="1219200"/>
          </a:xfrm>
        </p:spPr>
        <p:txBody>
          <a:bodyPr/>
          <a:lstStyle/>
          <a:p>
            <a:r>
              <a:rPr lang="en-US" sz="3600" b="1" dirty="0">
                <a:solidFill>
                  <a:srgbClr val="FF0000"/>
                </a:solidFill>
              </a:rPr>
              <a:t>Gift Card</a:t>
            </a:r>
            <a:br>
              <a:rPr lang="en-US" b="1" dirty="0">
                <a:solidFill>
                  <a:srgbClr val="FF0000"/>
                </a:solidFill>
              </a:rPr>
            </a:br>
            <a:endParaRPr lang="en-US" sz="2000" dirty="0"/>
          </a:p>
        </p:txBody>
      </p:sp>
      <p:pic>
        <p:nvPicPr>
          <p:cNvPr id="3074" name="Picture 2" descr="http://media.treehugger.com/assets/images/2011/10/gift-cards-wast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83" y="1219200"/>
            <a:ext cx="8001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743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75FAF-9A95-47B3-A92D-C6320F83E743}"/>
              </a:ext>
            </a:extLst>
          </p:cNvPr>
          <p:cNvSpPr>
            <a:spLocks noGrp="1"/>
          </p:cNvSpPr>
          <p:nvPr>
            <p:ph type="title"/>
          </p:nvPr>
        </p:nvSpPr>
        <p:spPr>
          <a:xfrm>
            <a:off x="457200" y="274638"/>
            <a:ext cx="8229600" cy="715962"/>
          </a:xfrm>
        </p:spPr>
        <p:txBody>
          <a:bodyPr/>
          <a:lstStyle/>
          <a:p>
            <a:r>
              <a:rPr lang="en-US" sz="3600" b="1" dirty="0">
                <a:solidFill>
                  <a:srgbClr val="FF0000"/>
                </a:solidFill>
              </a:rPr>
              <a:t>Gift Cards</a:t>
            </a:r>
          </a:p>
        </p:txBody>
      </p:sp>
      <p:sp>
        <p:nvSpPr>
          <p:cNvPr id="5" name="Content Placeholder 4">
            <a:extLst>
              <a:ext uri="{FF2B5EF4-FFF2-40B4-BE49-F238E27FC236}">
                <a16:creationId xmlns:a16="http://schemas.microsoft.com/office/drawing/2014/main" id="{545D4F7E-BA7F-4D79-8FEC-70E0A9045E5B}"/>
              </a:ext>
            </a:extLst>
          </p:cNvPr>
          <p:cNvSpPr>
            <a:spLocks noGrp="1"/>
          </p:cNvSpPr>
          <p:nvPr>
            <p:ph idx="1"/>
          </p:nvPr>
        </p:nvSpPr>
        <p:spPr>
          <a:xfrm>
            <a:off x="457200" y="1166018"/>
            <a:ext cx="8229600" cy="5417344"/>
          </a:xfrm>
        </p:spPr>
        <p:txBody>
          <a:bodyPr/>
          <a:lstStyle/>
          <a:p>
            <a:pPr>
              <a:buClr>
                <a:srgbClr val="FF0000"/>
              </a:buClr>
              <a:buFont typeface="Wingdings" panose="05000000000000000000" pitchFamily="2" charset="2"/>
              <a:buChar char="Ø"/>
            </a:pPr>
            <a:r>
              <a:rPr lang="en-US" sz="2000" u="sng" dirty="0"/>
              <a:t>Benefits:</a:t>
            </a:r>
          </a:p>
          <a:p>
            <a:pPr lvl="1">
              <a:buFont typeface="Wingdings" panose="05000000000000000000" pitchFamily="2" charset="2"/>
              <a:buChar char="§"/>
            </a:pPr>
            <a:r>
              <a:rPr lang="en-US" sz="1800" dirty="0"/>
              <a:t>Like free money as they make great gifts. </a:t>
            </a:r>
          </a:p>
          <a:p>
            <a:pPr lvl="1">
              <a:buFont typeface="Wingdings" panose="05000000000000000000" pitchFamily="2" charset="2"/>
              <a:buChar char="§"/>
            </a:pPr>
            <a:r>
              <a:rPr lang="en-US" sz="1800" dirty="0"/>
              <a:t>Not replaceable but can be hard to lose.</a:t>
            </a:r>
          </a:p>
          <a:p>
            <a:pPr lvl="1">
              <a:buFont typeface="Wingdings" panose="05000000000000000000" pitchFamily="2" charset="2"/>
              <a:buChar char="§"/>
            </a:pPr>
            <a:r>
              <a:rPr lang="en-US" sz="1800" dirty="0"/>
              <a:t>Some need to be activated to be used but if lost, you lost the gift.</a:t>
            </a:r>
          </a:p>
          <a:p>
            <a:pPr lvl="1">
              <a:buFont typeface="Wingdings" panose="05000000000000000000" pitchFamily="2" charset="2"/>
              <a:buChar char="§"/>
            </a:pPr>
            <a:r>
              <a:rPr lang="en-US" sz="1800" dirty="0"/>
              <a:t>Useful for controlling and monitoring the spending of younger shoppers by limiting amounts and restricting the locations where the card may be used. </a:t>
            </a:r>
            <a:endParaRPr lang="en-US" sz="1400" dirty="0"/>
          </a:p>
          <a:p>
            <a:pPr marL="457200" lvl="1" indent="0">
              <a:buNone/>
            </a:pPr>
            <a:endParaRPr lang="en-US" sz="2400" dirty="0"/>
          </a:p>
          <a:p>
            <a:pPr>
              <a:buClr>
                <a:srgbClr val="FF0000"/>
              </a:buClr>
              <a:buFont typeface="Wingdings" panose="05000000000000000000" pitchFamily="2" charset="2"/>
              <a:buChar char="Ø"/>
            </a:pPr>
            <a:r>
              <a:rPr lang="en-US" sz="2000" u="sng" dirty="0"/>
              <a:t>Costs:</a:t>
            </a:r>
          </a:p>
          <a:p>
            <a:pPr lvl="1">
              <a:buFont typeface="Wingdings" panose="05000000000000000000" pitchFamily="2" charset="2"/>
              <a:buChar char="§"/>
            </a:pPr>
            <a:r>
              <a:rPr lang="en-US" sz="1800" dirty="0"/>
              <a:t>If you lose the card, its lost money.</a:t>
            </a:r>
          </a:p>
          <a:p>
            <a:pPr lvl="1">
              <a:buFont typeface="Wingdings" panose="05000000000000000000" pitchFamily="2" charset="2"/>
              <a:buChar char="§"/>
            </a:pPr>
            <a:r>
              <a:rPr lang="en-US" sz="1800" dirty="0"/>
              <a:t>After purchases are made there may be small balances left</a:t>
            </a:r>
          </a:p>
          <a:p>
            <a:pPr lvl="1">
              <a:buFont typeface="Wingdings" panose="05000000000000000000" pitchFamily="2" charset="2"/>
              <a:buChar char="§"/>
            </a:pPr>
            <a:r>
              <a:rPr lang="en-US" sz="1800" dirty="0"/>
              <a:t>Some gift cards have time limits.</a:t>
            </a:r>
          </a:p>
          <a:p>
            <a:pPr lvl="1">
              <a:buFont typeface="Wingdings" panose="05000000000000000000" pitchFamily="2" charset="2"/>
              <a:buChar char="§"/>
            </a:pPr>
            <a:r>
              <a:rPr lang="en-US" sz="1800" dirty="0"/>
              <a:t>Some allow consumers to reload, which means this "wasted-small balance" aspect of gift cards is not present. </a:t>
            </a:r>
          </a:p>
          <a:p>
            <a:pPr lvl="1">
              <a:buFont typeface="Wingdings" panose="05000000000000000000" pitchFamily="2" charset="2"/>
              <a:buChar char="§"/>
            </a:pPr>
            <a:r>
              <a:rPr lang="en-US" sz="1800" dirty="0"/>
              <a:t>Sometimes fees associated with transactions like this. </a:t>
            </a:r>
          </a:p>
          <a:p>
            <a:pPr lvl="1">
              <a:buFont typeface="Wingdings" panose="05000000000000000000" pitchFamily="2" charset="2"/>
              <a:buChar char="§"/>
            </a:pPr>
            <a:r>
              <a:rPr lang="en-US" sz="1800" dirty="0"/>
              <a:t>Reloadable cards may carry monthly charges as well.</a:t>
            </a:r>
          </a:p>
        </p:txBody>
      </p:sp>
    </p:spTree>
    <p:extLst>
      <p:ext uri="{BB962C8B-B14F-4D97-AF65-F5344CB8AC3E}">
        <p14:creationId xmlns:p14="http://schemas.microsoft.com/office/powerpoint/2010/main" val="1956572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990600"/>
          </a:xfrm>
        </p:spPr>
        <p:txBody>
          <a:bodyPr/>
          <a:lstStyle/>
          <a:p>
            <a:r>
              <a:rPr lang="en-US" sz="3600" b="1" dirty="0">
                <a:solidFill>
                  <a:srgbClr val="FF0000"/>
                </a:solidFill>
              </a:rPr>
              <a:t>Debit Cards: The Pay Now Card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66800"/>
            <a:ext cx="8229600" cy="5638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752" y="31652"/>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3600" b="1" dirty="0" err="1">
                <a:solidFill>
                  <a:srgbClr val="FF0000"/>
                </a:solidFill>
                <a:latin typeface="+mn-lt"/>
                <a:ea typeface="ＭＳ Ｐゴシック"/>
                <a:cs typeface="Calibri"/>
              </a:rPr>
              <a:t>EconedLink</a:t>
            </a:r>
            <a:r>
              <a:rPr lang="en-US" sz="3600" b="1" dirty="0">
                <a:solidFill>
                  <a:srgbClr val="FF0000"/>
                </a:solidFill>
                <a:latin typeface="+mn-lt"/>
                <a:ea typeface="ＭＳ Ｐゴシック"/>
                <a:cs typeface="Calibri"/>
              </a:rPr>
              <a:t> Membership</a:t>
            </a:r>
            <a:endParaRPr lang="en-US" sz="4000" b="1" dirty="0">
              <a:solidFill>
                <a:srgbClr val="FF0000"/>
              </a:solidFill>
              <a:latin typeface="+mn-lt"/>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459077" y="1174652"/>
            <a:ext cx="8175171" cy="5509200"/>
          </a:xfrm>
          <a:prstGeom prst="rect">
            <a:avLst/>
          </a:prstGeom>
          <a:noFill/>
        </p:spPr>
        <p:txBody>
          <a:bodyPr wrap="square" rtlCol="0" anchor="t">
            <a:spAutoFit/>
          </a:bodyPr>
          <a:lstStyle/>
          <a:p>
            <a:r>
              <a:rPr lang="en-US" sz="2000" dirty="0">
                <a:latin typeface="Arial"/>
                <a:ea typeface="ＭＳ Ｐゴシック"/>
                <a:cs typeface="Arial"/>
              </a:rPr>
              <a:t>You can now access CEE’s professional development webinars directly on EconEdLink.org! To receive these new professional development benefits, </a:t>
            </a:r>
            <a:r>
              <a:rPr lang="en-US" sz="2000" b="1" dirty="0">
                <a:latin typeface="Arial"/>
                <a:ea typeface="ＭＳ Ｐゴシック"/>
                <a:cs typeface="Arial"/>
              </a:rPr>
              <a:t>become an </a:t>
            </a:r>
            <a:r>
              <a:rPr lang="en-US" sz="2000" b="1" dirty="0" err="1">
                <a:latin typeface="Arial"/>
                <a:ea typeface="ＭＳ Ｐゴシック"/>
                <a:cs typeface="Arial"/>
              </a:rPr>
              <a:t>EconEdLink</a:t>
            </a:r>
            <a:r>
              <a:rPr lang="en-US" sz="2000" b="1" dirty="0">
                <a:latin typeface="Arial"/>
                <a:ea typeface="ＭＳ Ｐゴシック"/>
                <a:cs typeface="Arial"/>
              </a:rPr>
              <a:t> </a:t>
            </a:r>
            <a:r>
              <a:rPr lang="en-US" sz="2000" b="1" dirty="0">
                <a:latin typeface="Arial"/>
                <a:ea typeface="ＭＳ Ｐゴシック"/>
                <a:cs typeface="Arial"/>
                <a:hlinkClick r:id="rId3"/>
              </a:rPr>
              <a:t>member</a:t>
            </a:r>
            <a:r>
              <a:rPr lang="en-US" sz="2000" dirty="0">
                <a:latin typeface="Arial"/>
                <a:ea typeface="ＭＳ Ｐゴシック"/>
                <a:cs typeface="Arial"/>
              </a:rPr>
              <a:t>. As a member, you will now be able to: </a:t>
            </a:r>
            <a:endParaRPr lang="en-US" sz="2000" dirty="0"/>
          </a:p>
          <a:p>
            <a:endParaRPr lang="en-US" sz="2000" dirty="0"/>
          </a:p>
          <a:p>
            <a:pPr marL="342900" indent="-342900">
              <a:buClr>
                <a:srgbClr val="FF0000"/>
              </a:buClr>
              <a:buFont typeface="Wingdings" panose="05000000000000000000" pitchFamily="2" charset="2"/>
              <a:buChar char="Ø"/>
            </a:pPr>
            <a:r>
              <a:rPr lang="en-US" sz="2000" dirty="0">
                <a:latin typeface="Arial"/>
                <a:ea typeface="ＭＳ Ｐゴシック"/>
                <a:cs typeface="Arial"/>
              </a:rPr>
              <a:t>Automatically receive a professional development certificate via e-mail within 24 hours after viewing any webinar for a minimum of 45 	minutes</a:t>
            </a:r>
            <a:endParaRPr lang="en-US" sz="2000" dirty="0"/>
          </a:p>
          <a:p>
            <a:pPr marL="342900" indent="-342900">
              <a:buClr>
                <a:srgbClr val="FF0000"/>
              </a:buClr>
              <a:buFont typeface="Wingdings" panose="05000000000000000000" pitchFamily="2" charset="2"/>
              <a:buChar char="Ø"/>
            </a:pPr>
            <a:r>
              <a:rPr lang="en-US" sz="2000" dirty="0">
                <a:latin typeface="Arial"/>
                <a:ea typeface="ＭＳ Ｐゴシック"/>
                <a:cs typeface="Arial"/>
              </a:rPr>
              <a:t>Register for upcoming webinars with a simple one-click process </a:t>
            </a:r>
            <a:endParaRPr lang="en-US" sz="2000" dirty="0"/>
          </a:p>
          <a:p>
            <a:pPr marL="342900" indent="-342900">
              <a:buClr>
                <a:srgbClr val="FF0000"/>
              </a:buClr>
              <a:buFont typeface="Wingdings" panose="05000000000000000000" pitchFamily="2" charset="2"/>
              <a:buChar char="Ø"/>
            </a:pPr>
            <a:r>
              <a:rPr lang="en-US" sz="2000" dirty="0">
                <a:latin typeface="Arial"/>
                <a:ea typeface="ＭＳ Ｐゴシック"/>
                <a:cs typeface="Arial"/>
              </a:rPr>
              <a:t>Easily download presentations, lesson plan materials, and activities 	for each webinar </a:t>
            </a:r>
            <a:endParaRPr lang="en-US" sz="2000" dirty="0"/>
          </a:p>
          <a:p>
            <a:pPr marL="342900" indent="-342900">
              <a:buClr>
                <a:srgbClr val="FF0000"/>
              </a:buClr>
              <a:buFont typeface="Wingdings" panose="05000000000000000000" pitchFamily="2" charset="2"/>
              <a:buChar char="Ø"/>
            </a:pPr>
            <a:r>
              <a:rPr lang="en-US" sz="2000" dirty="0">
                <a:latin typeface="Arial"/>
                <a:ea typeface="ＭＳ Ｐゴシック"/>
                <a:cs typeface="Arial"/>
              </a:rPr>
              <a:t>Search and view all webinars at your convenience </a:t>
            </a:r>
            <a:endParaRPr lang="en-US" sz="2000" dirty="0"/>
          </a:p>
          <a:p>
            <a:pPr marL="342900" indent="-342900">
              <a:buClr>
                <a:srgbClr val="FF0000"/>
              </a:buClr>
              <a:buFont typeface="Wingdings" panose="05000000000000000000" pitchFamily="2" charset="2"/>
              <a:buChar char="Ø"/>
            </a:pPr>
            <a:r>
              <a:rPr lang="en-US" sz="2000" dirty="0">
                <a:latin typeface="Arial"/>
                <a:ea typeface="ＭＳ Ｐゴシック"/>
                <a:cs typeface="Arial"/>
              </a:rPr>
              <a:t>Save webinars to your </a:t>
            </a:r>
            <a:r>
              <a:rPr lang="en-US" sz="2000" dirty="0" err="1">
                <a:latin typeface="Arial"/>
                <a:ea typeface="ＭＳ Ｐゴシック"/>
                <a:cs typeface="Arial"/>
              </a:rPr>
              <a:t>EconEdLink</a:t>
            </a:r>
            <a:r>
              <a:rPr lang="en-US" sz="2000" dirty="0">
                <a:latin typeface="Arial"/>
                <a:ea typeface="ＭＳ Ｐゴシック"/>
                <a:cs typeface="Arial"/>
              </a:rPr>
              <a:t> dashboard for easy access to 	the event</a:t>
            </a:r>
            <a:endParaRPr lang="en-US" sz="2000" dirty="0"/>
          </a:p>
          <a:p>
            <a:endParaRPr lang="en-US" dirty="0">
              <a:latin typeface="Arial"/>
              <a:ea typeface="ＭＳ Ｐゴシック"/>
              <a:cs typeface="Arial"/>
            </a:endParaRPr>
          </a:p>
          <a:p>
            <a:endParaRPr lang="en-US" dirty="0">
              <a:latin typeface="Arial"/>
              <a:ea typeface="ＭＳ Ｐゴシック"/>
              <a:cs typeface="Arial"/>
            </a:endParaRPr>
          </a:p>
          <a:p>
            <a:pPr algn="ctr"/>
            <a:r>
              <a:rPr lang="en-US" dirty="0">
                <a:latin typeface="Arial"/>
                <a:ea typeface="ＭＳ Ｐゴシック"/>
                <a:cs typeface="Arial"/>
              </a:rPr>
              <a:t>You may access our new Professional Development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36790-9213-4C4C-9190-D048D3D8D543}"/>
              </a:ext>
            </a:extLst>
          </p:cNvPr>
          <p:cNvSpPr>
            <a:spLocks noGrp="1"/>
          </p:cNvSpPr>
          <p:nvPr>
            <p:ph type="title"/>
          </p:nvPr>
        </p:nvSpPr>
        <p:spPr>
          <a:xfrm>
            <a:off x="457200" y="92075"/>
            <a:ext cx="8229600" cy="639762"/>
          </a:xfrm>
        </p:spPr>
        <p:txBody>
          <a:bodyPr/>
          <a:lstStyle/>
          <a:p>
            <a:r>
              <a:rPr lang="en-US" sz="3600" b="1" dirty="0">
                <a:solidFill>
                  <a:srgbClr val="FF0000"/>
                </a:solidFill>
              </a:rPr>
              <a:t>Debit Cards</a:t>
            </a:r>
          </a:p>
        </p:txBody>
      </p:sp>
      <p:sp>
        <p:nvSpPr>
          <p:cNvPr id="3" name="Content Placeholder 2">
            <a:extLst>
              <a:ext uri="{FF2B5EF4-FFF2-40B4-BE49-F238E27FC236}">
                <a16:creationId xmlns:a16="http://schemas.microsoft.com/office/drawing/2014/main" id="{96CAC260-1229-48B2-BAC2-6959A6F5AA30}"/>
              </a:ext>
            </a:extLst>
          </p:cNvPr>
          <p:cNvSpPr>
            <a:spLocks noGrp="1"/>
          </p:cNvSpPr>
          <p:nvPr>
            <p:ph idx="1"/>
          </p:nvPr>
        </p:nvSpPr>
        <p:spPr>
          <a:xfrm>
            <a:off x="458372" y="742387"/>
            <a:ext cx="8229600" cy="6023537"/>
          </a:xfrm>
        </p:spPr>
        <p:txBody>
          <a:bodyPr/>
          <a:lstStyle/>
          <a:p>
            <a:pPr>
              <a:lnSpc>
                <a:spcPct val="90000"/>
              </a:lnSpc>
              <a:buClr>
                <a:srgbClr val="FF0000"/>
              </a:buClr>
              <a:buFont typeface="Wingdings" panose="05000000000000000000" pitchFamily="2" charset="2"/>
              <a:buChar char="Ø"/>
            </a:pPr>
            <a:r>
              <a:rPr lang="en-US" sz="2000" dirty="0">
                <a:hlinkClick r:id="rId2">
                  <a:extLst>
                    <a:ext uri="{A12FA001-AC4F-418D-AE19-62706E023703}">
                      <ahyp:hlinkClr xmlns:ahyp="http://schemas.microsoft.com/office/drawing/2018/hyperlinkcolor" val="tx"/>
                    </a:ext>
                  </a:extLst>
                </a:hlinkClick>
              </a:rPr>
              <a:t>Benefits</a:t>
            </a:r>
          </a:p>
          <a:p>
            <a:pPr lvl="1">
              <a:lnSpc>
                <a:spcPct val="90000"/>
              </a:lnSpc>
              <a:buFont typeface="Wingdings" panose="05000000000000000000" pitchFamily="2" charset="2"/>
              <a:buChar char="§"/>
            </a:pPr>
            <a:r>
              <a:rPr lang="en-US" sz="1600" dirty="0"/>
              <a:t>It’s tied directly to a checking account, so money is withdrawn from your account. </a:t>
            </a:r>
          </a:p>
          <a:p>
            <a:pPr lvl="1">
              <a:lnSpc>
                <a:spcPct val="90000"/>
              </a:lnSpc>
              <a:buFont typeface="Wingdings" panose="05000000000000000000" pitchFamily="2" charset="2"/>
              <a:buChar char="§"/>
            </a:pPr>
            <a:r>
              <a:rPr lang="en-US" sz="1600" dirty="0"/>
              <a:t>Consumers concerned with debt load can limit their spending. </a:t>
            </a:r>
          </a:p>
          <a:p>
            <a:pPr lvl="1">
              <a:lnSpc>
                <a:spcPct val="90000"/>
              </a:lnSpc>
              <a:buFont typeface="Wingdings" panose="05000000000000000000" pitchFamily="2" charset="2"/>
              <a:buChar char="§"/>
            </a:pPr>
            <a:r>
              <a:rPr lang="en-US" sz="1600" dirty="0"/>
              <a:t>Can manage purchases, checks and bill paying from your smartphone. </a:t>
            </a:r>
          </a:p>
          <a:p>
            <a:pPr lvl="1">
              <a:lnSpc>
                <a:spcPct val="90000"/>
              </a:lnSpc>
              <a:buFont typeface="Wingdings" panose="05000000000000000000" pitchFamily="2" charset="2"/>
              <a:buChar char="§"/>
            </a:pPr>
            <a:r>
              <a:rPr lang="en-US" sz="1600" dirty="0"/>
              <a:t>You won't need to think about interest rates.</a:t>
            </a:r>
          </a:p>
          <a:p>
            <a:pPr lvl="1">
              <a:lnSpc>
                <a:spcPct val="90000"/>
              </a:lnSpc>
              <a:buFont typeface="Wingdings" panose="05000000000000000000" pitchFamily="2" charset="2"/>
              <a:buChar char="§"/>
            </a:pPr>
            <a:r>
              <a:rPr lang="en-US" sz="1600" dirty="0"/>
              <a:t>Be aware of fees and other charges when you monitor your account.</a:t>
            </a:r>
          </a:p>
          <a:p>
            <a:pPr lvl="1">
              <a:lnSpc>
                <a:spcPct val="90000"/>
              </a:lnSpc>
              <a:buFont typeface="Wingdings" panose="05000000000000000000" pitchFamily="2" charset="2"/>
              <a:buChar char="§"/>
            </a:pPr>
            <a:r>
              <a:rPr lang="en-US" sz="1600" dirty="0"/>
              <a:t>Zero liability for unauthorized purchases on your debit card as long as you notify your financial institution immediately.</a:t>
            </a:r>
          </a:p>
          <a:p>
            <a:pPr lvl="1">
              <a:lnSpc>
                <a:spcPct val="90000"/>
              </a:lnSpc>
              <a:buFont typeface="Wingdings" panose="05000000000000000000" pitchFamily="2" charset="2"/>
              <a:buChar char="§"/>
            </a:pPr>
            <a:r>
              <a:rPr lang="en-US" sz="1600" dirty="0"/>
              <a:t>Federal law mandates that financial institutions replace funds for losses resulting from fraudulent use within 10 business days of notification. </a:t>
            </a:r>
          </a:p>
          <a:p>
            <a:pPr lvl="1">
              <a:lnSpc>
                <a:spcPct val="90000"/>
              </a:lnSpc>
              <a:buFont typeface="Wingdings" panose="05000000000000000000" pitchFamily="2" charset="2"/>
              <a:buChar char="§"/>
            </a:pPr>
            <a:r>
              <a:rPr lang="en-US" sz="1600" dirty="0"/>
              <a:t>Possible dispute resolution options should an issue arise with a debt purchase.</a:t>
            </a:r>
            <a:r>
              <a:rPr lang="en-US" sz="1400" dirty="0"/>
              <a:t> </a:t>
            </a:r>
            <a:endParaRPr lang="en-US" sz="1400" dirty="0">
              <a:hlinkClick r:id="rId2">
                <a:extLst>
                  <a:ext uri="{A12FA001-AC4F-418D-AE19-62706E023703}">
                    <ahyp:hlinkClr xmlns:ahyp="http://schemas.microsoft.com/office/drawing/2018/hyperlinkcolor" val="tx"/>
                  </a:ext>
                </a:extLst>
              </a:hlinkClick>
            </a:endParaRPr>
          </a:p>
          <a:p>
            <a:pPr>
              <a:lnSpc>
                <a:spcPct val="90000"/>
              </a:lnSpc>
              <a:buClr>
                <a:srgbClr val="FF0000"/>
              </a:buClr>
              <a:buFont typeface="Wingdings" panose="05000000000000000000" pitchFamily="2" charset="2"/>
              <a:buChar char="§"/>
            </a:pPr>
            <a:endParaRPr lang="en-US" sz="1400" dirty="0">
              <a:solidFill>
                <a:srgbClr val="009999"/>
              </a:solidFill>
              <a:hlinkClick r:id="rId2">
                <a:extLst>
                  <a:ext uri="{A12FA001-AC4F-418D-AE19-62706E023703}">
                    <ahyp:hlinkClr xmlns:ahyp="http://schemas.microsoft.com/office/drawing/2018/hyperlinkcolor" val="tx"/>
                  </a:ext>
                </a:extLst>
              </a:hlinkClick>
            </a:endParaRPr>
          </a:p>
          <a:p>
            <a:pPr>
              <a:lnSpc>
                <a:spcPct val="90000"/>
              </a:lnSpc>
              <a:buClr>
                <a:srgbClr val="FF0000"/>
              </a:buClr>
              <a:buFont typeface="Wingdings" pitchFamily="2" charset="2"/>
              <a:buChar char="Ø"/>
            </a:pPr>
            <a:r>
              <a:rPr lang="en-US" sz="2000" u="sng" dirty="0">
                <a:hlinkClick r:id="rId2">
                  <a:extLst>
                    <a:ext uri="{A12FA001-AC4F-418D-AE19-62706E023703}">
                      <ahyp:hlinkClr xmlns:ahyp="http://schemas.microsoft.com/office/drawing/2018/hyperlinkcolor" val="tx"/>
                    </a:ext>
                  </a:extLst>
                </a:hlinkClick>
              </a:rPr>
              <a:t>Costs</a:t>
            </a:r>
          </a:p>
          <a:p>
            <a:pPr lvl="1">
              <a:lnSpc>
                <a:spcPct val="90000"/>
              </a:lnSpc>
              <a:buFont typeface="Wingdings" panose="05000000000000000000" pitchFamily="2" charset="2"/>
              <a:buChar char="§"/>
            </a:pPr>
            <a:r>
              <a:rPr lang="en-US" sz="1600" dirty="0"/>
              <a:t>Does not impact your credit report or score. </a:t>
            </a:r>
          </a:p>
          <a:p>
            <a:pPr lvl="1">
              <a:lnSpc>
                <a:spcPct val="90000"/>
              </a:lnSpc>
              <a:buFont typeface="Wingdings" panose="05000000000000000000" pitchFamily="2" charset="2"/>
              <a:buChar char="§"/>
            </a:pPr>
            <a:r>
              <a:rPr lang="en-US" sz="1800" dirty="0"/>
              <a:t>Deduction on cards at hotels, car rentals, etc. depleting fund balance.</a:t>
            </a:r>
          </a:p>
          <a:p>
            <a:pPr lvl="1">
              <a:lnSpc>
                <a:spcPct val="90000"/>
              </a:lnSpc>
              <a:buFont typeface="Wingdings" panose="05000000000000000000" pitchFamily="2" charset="2"/>
              <a:buChar char="§"/>
            </a:pPr>
            <a:r>
              <a:rPr lang="en-US" sz="1800" dirty="0"/>
              <a:t>Some financial institutions offer overdraft protection, and they’ll cover your check or debit transaction so it doesn’t bounce. </a:t>
            </a:r>
          </a:p>
          <a:p>
            <a:pPr lvl="1">
              <a:lnSpc>
                <a:spcPct val="90000"/>
              </a:lnSpc>
              <a:buFont typeface="Wingdings" panose="05000000000000000000" pitchFamily="2" charset="2"/>
              <a:buChar char="§"/>
            </a:pPr>
            <a:r>
              <a:rPr lang="en-US" sz="1800" dirty="0"/>
              <a:t>May be charged fees for overdrawing your account.</a:t>
            </a:r>
          </a:p>
          <a:p>
            <a:pPr lvl="1">
              <a:lnSpc>
                <a:spcPct val="90000"/>
              </a:lnSpc>
              <a:buFont typeface="Wingdings" panose="05000000000000000000" pitchFamily="2" charset="2"/>
              <a:buChar char="§"/>
            </a:pPr>
            <a:r>
              <a:rPr lang="en-US" sz="1800" dirty="0"/>
              <a:t>Need to balance your account regularly to avoid added fees.</a:t>
            </a:r>
          </a:p>
          <a:p>
            <a:pPr lvl="1">
              <a:lnSpc>
                <a:spcPct val="90000"/>
              </a:lnSpc>
              <a:buFont typeface="Arial" panose="020B0604020202020204" pitchFamily="34" charset="0"/>
              <a:buChar char="•"/>
            </a:pPr>
            <a:r>
              <a:rPr lang="en-US" sz="1800" dirty="0"/>
              <a:t>Usually, no interest on balance</a:t>
            </a:r>
          </a:p>
          <a:p>
            <a:pPr lvl="1">
              <a:lnSpc>
                <a:spcPct val="90000"/>
              </a:lnSpc>
              <a:buFont typeface="Arial" panose="020B0604020202020204" pitchFamily="34" charset="0"/>
              <a:buChar char="•"/>
            </a:pPr>
            <a:r>
              <a:rPr lang="en-US" sz="1800" dirty="0"/>
              <a:t>If someone gets your PIN, you could have yore account depleted</a:t>
            </a:r>
            <a:r>
              <a:rPr lang="en-US" sz="1600" dirty="0"/>
              <a:t>.</a:t>
            </a:r>
          </a:p>
          <a:p>
            <a:pPr lvl="1">
              <a:lnSpc>
                <a:spcPct val="90000"/>
              </a:lnSpc>
              <a:buFont typeface="Arial" panose="020B0604020202020204" pitchFamily="34" charset="0"/>
              <a:buChar char="•"/>
            </a:pPr>
            <a:endParaRPr lang="en-US" sz="1600" u="sng" dirty="0">
              <a:hlinkClick r:id="rId2">
                <a:extLst>
                  <a:ext uri="{A12FA001-AC4F-418D-AE19-62706E023703}">
                    <ahyp:hlinkClr xmlns:ahyp="http://schemas.microsoft.com/office/drawing/2018/hyperlinkcolor" val="tx"/>
                  </a:ext>
                </a:extLst>
              </a:hlinkClick>
            </a:endParaRPr>
          </a:p>
          <a:p>
            <a:pPr>
              <a:lnSpc>
                <a:spcPct val="90000"/>
              </a:lnSpc>
              <a:buClr>
                <a:srgbClr val="FF0000"/>
              </a:buClr>
              <a:buFont typeface="Wingdings" pitchFamily="2" charset="2"/>
              <a:buChar char="Ø"/>
            </a:pPr>
            <a:endParaRPr lang="en-US" sz="1400" dirty="0">
              <a:solidFill>
                <a:srgbClr val="009999"/>
              </a:solidFill>
              <a:hlinkClick r:id="rId2">
                <a:extLst>
                  <a:ext uri="{A12FA001-AC4F-418D-AE19-62706E023703}">
                    <ahyp:hlinkClr xmlns:ahyp="http://schemas.microsoft.com/office/drawing/2018/hyperlinkcolor" val="tx"/>
                  </a:ext>
                </a:extLst>
              </a:hlinkClick>
            </a:endParaRPr>
          </a:p>
          <a:p>
            <a:pPr>
              <a:lnSpc>
                <a:spcPct val="90000"/>
              </a:lnSpc>
              <a:buClr>
                <a:srgbClr val="FF0000"/>
              </a:buClr>
              <a:buFont typeface="Wingdings" pitchFamily="2" charset="2"/>
              <a:buChar char="Ø"/>
            </a:pPr>
            <a:endParaRPr lang="en-US" sz="1400" dirty="0">
              <a:solidFill>
                <a:srgbClr val="009999"/>
              </a:solidFill>
              <a:hlinkClick r:id="rId2">
                <a:extLst>
                  <a:ext uri="{A12FA001-AC4F-418D-AE19-62706E023703}">
                    <ahyp:hlinkClr xmlns:ahyp="http://schemas.microsoft.com/office/drawing/2018/hyperlinkcolor" val="tx"/>
                  </a:ext>
                </a:extLst>
              </a:hlinkClick>
            </a:endParaRPr>
          </a:p>
          <a:p>
            <a:pPr>
              <a:lnSpc>
                <a:spcPct val="90000"/>
              </a:lnSpc>
              <a:buClr>
                <a:srgbClr val="FF0000"/>
              </a:buClr>
              <a:buFont typeface="Wingdings" pitchFamily="2" charset="2"/>
              <a:buChar char="Ø"/>
            </a:pPr>
            <a:endParaRPr lang="en-US" sz="1400" dirty="0">
              <a:solidFill>
                <a:srgbClr val="009999"/>
              </a:solidFill>
              <a:hlinkClick r:id="rId2">
                <a:extLst>
                  <a:ext uri="{A12FA001-AC4F-418D-AE19-62706E023703}">
                    <ahyp:hlinkClr xmlns:ahyp="http://schemas.microsoft.com/office/drawing/2018/hyperlinkcolor" val="tx"/>
                  </a:ext>
                </a:extLst>
              </a:hlinkClick>
            </a:endParaRPr>
          </a:p>
          <a:p>
            <a:pPr>
              <a:lnSpc>
                <a:spcPct val="90000"/>
              </a:lnSpc>
              <a:buClr>
                <a:srgbClr val="FF0000"/>
              </a:buClr>
              <a:buFont typeface="Wingdings" pitchFamily="2" charset="2"/>
              <a:buChar char="Ø"/>
            </a:pPr>
            <a:endParaRPr lang="en-US" sz="1400" dirty="0">
              <a:solidFill>
                <a:srgbClr val="009999"/>
              </a:solidFill>
              <a:hlinkClick r:id="rId2">
                <a:extLst>
                  <a:ext uri="{A12FA001-AC4F-418D-AE19-62706E023703}">
                    <ahyp:hlinkClr xmlns:ahyp="http://schemas.microsoft.com/office/drawing/2018/hyperlinkcolor" val="tx"/>
                  </a:ext>
                </a:extLst>
              </a:hlinkClick>
            </a:endParaRPr>
          </a:p>
          <a:p>
            <a:pPr>
              <a:lnSpc>
                <a:spcPct val="90000"/>
              </a:lnSpc>
              <a:buClr>
                <a:srgbClr val="FF0000"/>
              </a:buClr>
              <a:buFont typeface="Wingdings" pitchFamily="2" charset="2"/>
              <a:buChar char="Ø"/>
            </a:pPr>
            <a:endParaRPr lang="en-US" sz="1400" dirty="0">
              <a:solidFill>
                <a:srgbClr val="009999"/>
              </a:solidFill>
              <a:hlinkClick r:id="rId2">
                <a:extLst>
                  <a:ext uri="{A12FA001-AC4F-418D-AE19-62706E023703}">
                    <ahyp:hlinkClr xmlns:ahyp="http://schemas.microsoft.com/office/drawing/2018/hyperlinkcolor" val="tx"/>
                  </a:ext>
                </a:extLst>
              </a:hlinkClick>
            </a:endParaRPr>
          </a:p>
          <a:p>
            <a:pPr>
              <a:lnSpc>
                <a:spcPct val="90000"/>
              </a:lnSpc>
              <a:buClr>
                <a:srgbClr val="FF0000"/>
              </a:buClr>
              <a:buFont typeface="Wingdings" pitchFamily="2" charset="2"/>
              <a:buChar char="Ø"/>
            </a:pPr>
            <a:endParaRPr lang="en-US" sz="1400" dirty="0">
              <a:solidFill>
                <a:srgbClr val="009999"/>
              </a:solidFill>
              <a:hlinkClick r:id="rId2">
                <a:extLst>
                  <a:ext uri="{A12FA001-AC4F-418D-AE19-62706E023703}">
                    <ahyp:hlinkClr xmlns:ahyp="http://schemas.microsoft.com/office/drawing/2018/hyperlinkcolor" val="tx"/>
                  </a:ext>
                </a:extLst>
              </a:hlinkClick>
            </a:endParaRPr>
          </a:p>
          <a:p>
            <a:pPr>
              <a:lnSpc>
                <a:spcPct val="90000"/>
              </a:lnSpc>
              <a:buClr>
                <a:srgbClr val="FF0000"/>
              </a:buClr>
              <a:buFont typeface="Wingdings" pitchFamily="2" charset="2"/>
              <a:buChar char="Ø"/>
            </a:pPr>
            <a:endParaRPr lang="en-US" sz="1400" dirty="0">
              <a:solidFill>
                <a:srgbClr val="009999"/>
              </a:solidFill>
              <a:hlinkClick r:id="rId2">
                <a:extLst>
                  <a:ext uri="{A12FA001-AC4F-418D-AE19-62706E023703}">
                    <ahyp:hlinkClr xmlns:ahyp="http://schemas.microsoft.com/office/drawing/2018/hyperlinkcolor" val="tx"/>
                  </a:ext>
                </a:extLst>
              </a:hlinkClick>
            </a:endParaRPr>
          </a:p>
          <a:p>
            <a:pPr>
              <a:lnSpc>
                <a:spcPct val="90000"/>
              </a:lnSpc>
              <a:buClr>
                <a:srgbClr val="FF0000"/>
              </a:buClr>
              <a:buFont typeface="Wingdings" pitchFamily="2" charset="2"/>
              <a:buChar char="Ø"/>
            </a:pPr>
            <a:endParaRPr lang="en-US" sz="1400" dirty="0">
              <a:solidFill>
                <a:srgbClr val="009999"/>
              </a:solidFill>
              <a:hlinkClick r:id="rId2">
                <a:extLst>
                  <a:ext uri="{A12FA001-AC4F-418D-AE19-62706E023703}">
                    <ahyp:hlinkClr xmlns:ahyp="http://schemas.microsoft.com/office/drawing/2018/hyperlinkcolor" val="tx"/>
                  </a:ext>
                </a:extLst>
              </a:hlinkClick>
            </a:endParaRPr>
          </a:p>
          <a:p>
            <a:pPr>
              <a:lnSpc>
                <a:spcPct val="90000"/>
              </a:lnSpc>
              <a:buClr>
                <a:srgbClr val="FF0000"/>
              </a:buClr>
              <a:buFont typeface="Wingdings" pitchFamily="2" charset="2"/>
              <a:buChar char="Ø"/>
            </a:pPr>
            <a:endParaRPr lang="en-US" sz="1400" dirty="0">
              <a:solidFill>
                <a:srgbClr val="009999"/>
              </a:solidFill>
              <a:hlinkClick r:id="rId2">
                <a:extLst>
                  <a:ext uri="{A12FA001-AC4F-418D-AE19-62706E023703}">
                    <ahyp:hlinkClr xmlns:ahyp="http://schemas.microsoft.com/office/drawing/2018/hyperlinkcolor" val="tx"/>
                  </a:ext>
                </a:extLst>
              </a:hlinkClick>
            </a:endParaRPr>
          </a:p>
          <a:p>
            <a:pPr>
              <a:lnSpc>
                <a:spcPct val="90000"/>
              </a:lnSpc>
              <a:buClr>
                <a:srgbClr val="FF0000"/>
              </a:buClr>
              <a:buFont typeface="Wingdings" pitchFamily="2" charset="2"/>
              <a:buChar char="Ø"/>
            </a:pPr>
            <a:endParaRPr lang="en-US" sz="1400" dirty="0">
              <a:solidFill>
                <a:srgbClr val="009999"/>
              </a:solidFill>
              <a:hlinkClick r:id="rId2">
                <a:extLst>
                  <a:ext uri="{A12FA001-AC4F-418D-AE19-62706E023703}">
                    <ahyp:hlinkClr xmlns:ahyp="http://schemas.microsoft.com/office/drawing/2018/hyperlinkcolor" val="tx"/>
                  </a:ext>
                </a:extLst>
              </a:hlinkClick>
            </a:endParaRPr>
          </a:p>
          <a:p>
            <a:pPr>
              <a:lnSpc>
                <a:spcPct val="90000"/>
              </a:lnSpc>
              <a:buClr>
                <a:srgbClr val="FF0000"/>
              </a:buClr>
              <a:buFont typeface="Wingdings" pitchFamily="2" charset="2"/>
              <a:buChar char="Ø"/>
            </a:pPr>
            <a:endParaRPr lang="en-US" sz="1400" dirty="0">
              <a:solidFill>
                <a:srgbClr val="009999"/>
              </a:solidFill>
              <a:hlinkClick r:id="rId2">
                <a:extLst>
                  <a:ext uri="{A12FA001-AC4F-418D-AE19-62706E023703}">
                    <ahyp:hlinkClr xmlns:ahyp="http://schemas.microsoft.com/office/drawing/2018/hyperlinkcolor" val="tx"/>
                  </a:ext>
                </a:extLst>
              </a:hlinkClick>
            </a:endParaRPr>
          </a:p>
          <a:p>
            <a:pPr>
              <a:lnSpc>
                <a:spcPct val="90000"/>
              </a:lnSpc>
              <a:buClr>
                <a:srgbClr val="FF0000"/>
              </a:buClr>
              <a:buFont typeface="Wingdings" pitchFamily="2" charset="2"/>
              <a:buChar char="Ø"/>
            </a:pPr>
            <a:endParaRPr lang="en-US" sz="1400" dirty="0">
              <a:solidFill>
                <a:srgbClr val="009999"/>
              </a:solidFill>
              <a:hlinkClick r:id="rId2">
                <a:extLst>
                  <a:ext uri="{A12FA001-AC4F-418D-AE19-62706E023703}">
                    <ahyp:hlinkClr xmlns:ahyp="http://schemas.microsoft.com/office/drawing/2018/hyperlinkcolor" val="tx"/>
                  </a:ext>
                </a:extLst>
              </a:hlinkClick>
            </a:endParaRPr>
          </a:p>
          <a:p>
            <a:pPr>
              <a:lnSpc>
                <a:spcPct val="90000"/>
              </a:lnSpc>
              <a:buClr>
                <a:srgbClr val="FF0000"/>
              </a:buClr>
              <a:buFont typeface="Wingdings" pitchFamily="2" charset="2"/>
              <a:buChar char="Ø"/>
            </a:pPr>
            <a:r>
              <a:rPr lang="en-US" sz="1400" dirty="0">
                <a:solidFill>
                  <a:srgbClr val="009999"/>
                </a:solidFill>
                <a:hlinkClick r:id="rId2">
                  <a:extLst>
                    <a:ext uri="{A12FA001-AC4F-418D-AE19-62706E023703}">
                      <ahyp:hlinkClr xmlns:ahyp="http://schemas.microsoft.com/office/drawing/2018/hyperlinkcolor" val="tx"/>
                    </a:ext>
                  </a:extLst>
                </a:hlinkClick>
              </a:rPr>
              <a:t>https://www.practicalmoneyskills.com/assets/downloads/pdfs/PracticalMoneyGuides-DebitCardBasics.pdf</a:t>
            </a:r>
            <a:endParaRPr lang="en-US" sz="1400" dirty="0"/>
          </a:p>
          <a:p>
            <a:pPr marL="0" indent="0">
              <a:lnSpc>
                <a:spcPct val="90000"/>
              </a:lnSpc>
              <a:buClr>
                <a:srgbClr val="FF0000"/>
              </a:buClr>
              <a:buNone/>
            </a:pPr>
            <a:endParaRPr lang="en-US" dirty="0"/>
          </a:p>
          <a:p>
            <a:endParaRPr lang="en-US" dirty="0"/>
          </a:p>
        </p:txBody>
      </p:sp>
    </p:spTree>
    <p:extLst>
      <p:ext uri="{BB962C8B-B14F-4D97-AF65-F5344CB8AC3E}">
        <p14:creationId xmlns:p14="http://schemas.microsoft.com/office/powerpoint/2010/main" val="4287200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ISEBUQEhIVFRQUFRUUFBQUFBQUFBQQFRQVFBYUFBQXHCYeFxojGRQVHy8gJCcpLCwsFx4xNTAqNSYrLCkBCQoKDgwOGg8PGiwkHSQpKSwsKSwqLCktKSwsLCwsKSosMCksLCwpKSwsLCksLCwpLCwpLCwsKSkpLCwsLCksLP/AABEIAMABAAMBIgACEQEDEQH/xAAbAAACAwEBAQAAAAAAAAAAAAABAgADBQQGB//EADkQAAEDAgQEAwUHBAIDAAAAAAEAAhEDIQQSMUEFUWFxEyKBBjKRobEHIzNCUsHwFGLR4SRDFVOC/8QAGgEAAgMBAQAAAAAAAAAAAAAAAAECAwQFBv/EAC4RAAICAgEDAgMHBQAAAAAAAAABAhEDITEEElFBYQUykSJCcaGx4fATgcHR8f/aAAwDAQACEQMRAD8A+LKKKKoCIgK6jhC7ZauD4N0VU8sYclsMUpmXRwZctbB8HW3hOFAbLTpYQBc3N1vojoY+lS5MvC8KA2WlSwgC6Q1Rc2eWUjWopADIUhFRVEgEJU5QhACEKQmIQTACRydK4KSGIgV0YbD5gbn4Kl9O5ClRHuEaJSnWF14akNSqeIVGZvKO/VTSIKexGotYCbpG81Y1qiyzkuxOHaW+W0Ljw1J0rsanAQ8hFRoj3SIhVtarClIVbk2SFISlqcBRwQMrhKQpVdAlZ39YcxkWVsIOXBFySOjE4vLbdcxxc2KNbD+J5gpTwJmSr0oJe5W22zxtLCOctbB8G6LcwnCANlq0MEAtObrvSJmx9KlyZWE4QBstOjggF1BkIrmTzSkbIxSFDFITKKkmCEIRIUhACwoUxSkJgBQIIwgAOSpyEHNTQhV0UMNmXLC7cHiQN1ZHki3o7GUMl4XJxEMcQ4WduRuFo47iLDTygSea8y7M48grm1witRbds3cJgGuYZMWJnay8yKBJXeHnLlkxym3wShR7yahQgZFldTambTkJ4VLkWEAUhBOGqIhcqEKFyRzrJjCSqzU2Sk2S5ZU0hAe5UOwwOqvhQ8lNOuBNBpsgQiUG8krQkM0xTARhOlKzsQqkKQoUiQsIogKQgAIQmIUa0kwBdMQhQlXV8OWiT8lw0qpJU+1haL4UTFQBQGKVAUSEqYHXWwwLbclkNounVdmbZQBWd5BRKtEHKzIkASTJigpmsuixkq9rbIbAQKKByGabKIBlK+pCRBvJSoAl5lA81GjZEckxFeW6jhuExbHZEBOwEjdR7Z7pyIKBkH6osBSzbdANJtonaBqgRN4snYGkUh1TtQIVLYgQgSmhAhRGLKYIZVEDIVZha2R09x8VWSllNOhHbia/iDI1sudYRbqs6rw59IgvFiYkEETysuvB4nI8OidQR0I2V/FOItqNDGjcEmI02VykmnfJXTT0Z6ICEKKktFLlI3UUHJMAObuieag5KN5IARx3RjdMBsiwWhOwCRF0pqbosEggqsDZABcNwlI3Ra7ZCm68H0TARw3UcN91cOVr/JCItbunYFcyLIhoI7J3N32hTwoGY6ckWIRrZ1N+SkfH6Lkr8UDDdhHLSD2KoqcZEGAZVqxTfoaIdLlntIudjYqCn8SusOiy82HnNm3mVpf+ZtAZr1Vs8L12mvN0Mo12eNmk7+BKWqvCuqO8zmNaNRe59F0FxEz1iBKocadHOku1nc0Jsqg5onVVMgishByshKW2UGhitUKICV4SoYAgW3RCjjyTAmVIpKYoAUIkWUBumbqgCojdRya8wmiLJgBzBEpHaSArGHaUAy8FAC1OahG4umYNQboN5TZMBKjN0ajLByYO2On1UFMwZHKxMGDyTEVuBIBsOSGXvPNWOEWtfnskpVBMNMgG8bnkmMmW0DXWUsEjYK3fkLzzSmwJOkbi/wANkAcHD+JeI51N4yuYfd5jYyuwOk3meizOP4VzC3EsAzMu4D8zN1pYfEtqsFRsEOGx57d1fOKpTjw/yZXGW+1grBoaQ8SADtsvNOEuOUHWw1ML0GNwDqkDRoud3E/sFZhMGxghg827pk9TKnjmoL3Ol0/URwRvlv09EeZJW/gcOwU2vbBkXO+brKsxHDmVehAgEWiPqjgKDmsyOM5dIFiDpf1U5zU46H1PVLNBVp+C3wrSI+MzqlF7kfCRfumy87XgATbnZTzTvECQTp1noqKOcd9ES1EqvBVJYFcqWJCqOUKhKgMVLCYoQkMA5JcqsJghHfugCghENkdlYIlBrbwgYnh2lRwtKsaNQkpsuRNkAAtkSPVFzdHJmOiR8lWzWPkgCVBeVHTZwM8+yIGot3TMAAjQDnumArwImN0ppbxZO0iDIJmI7JWi5EGZsOiYiPFs0zbRB19ySuThmPc6rVoPaGlhzDqw2m67h5XQCI+IM7Tspyg4umJST4K3UcwmDynmeiwGu/p8RB/CrGx2bVH0XoHsDTImOmk/uuPinDRXpFmhI8u0VNj2srcMknUuHyRmm1a5R0jze8doui0T7xO4ECVm8C4k57Cx9qtL7t4MaCwMc7RK1KkslxEmLDobacwlLG4y7WOMlJWhWttEZhcGYtykHsV5rAYxuHxj8N/1ucCyTAa5wBAnktniXEm04Hv1Xe5Sb75OwI2HMrlo8Ca6k4V/NUe7xXuH5XjRodraYWnFFRi+/h/y/wCxVO5NdvK/lGsBl0JAMzETKB/tOpgmI2TFvlgX5mfgTPZB5M2OnO+3M+qz0kXCvAHpHSZGih822W94vYC8/JENiBtadYgk6+qrcIIMyB135DprqiwI5wIEC0TbpOwSzzJE7a26zsUXlrQXmzAL5rADS5/mi83xH2vptP3Tc7rjMbNB5jmrMeKeV1FEJ5IwVyZ6fglXMwLRcvPeyWKlgXoyFVlj2yaFB2rK0J/gThihYqCxAaxQAXCd1kh1QMQAEKZbJwwSo0XIUQKy20pn6TN0WjVu/NCi3UH06o5GV1G2lAt3A9FYW25xso0SCIkjX/SABVaZB0PTYJKoEiJ6mFa1lssXm55dFx8W4qKbWmoLOcGg/pm1zyU1FydIVpbOh2W1rCZndcON4s1jsjW+I/XK28D+46BTiOLc5zcPTPneJcf/AF0v1Cdzsuzh/DqdKGtG3mMy5065uqsUVFXL6EbbdI4qlPFuMl9OlIs0AuIB5nRUVKGLBJZVp1DaGubkJnYO2WzSdENy3JgzMR1nkpTmcoMBovMF2hOul1JZH4X0E4nkMfxHO4YgMLa2HjxmHU0ybkHcf5XqqFVtSm2o0DKbtI1jf/CwuK4cDGYaIh7X032sWQS6Z11hHCOq4MGm6m+rQmab6d3MB/K5vK+y1zxrJCPbz6L28fXgojJxk74N8iRoTABGgMj0sNPglAsS+ABBM6Aa3vdZVL2gpE+SnXfyaKTpLtbzb5qVsJWr/jNNGiSAaeaalTo9/wCUdAqlga+fRb/Uv5dmfg+E08QauJcXAvqE0nMJa7I3yl46ErubwFxs7E13Dl4gGh3IErXbTFOAPLbygWAjYc+yD2xJ3kW0AGpU59RJvXAo4ork48Jw6nRMMYA43LiZeemYzyuuwPiYMTckG86WtEWCDntvYm24Ehv+SYugKcgggz6xJgfULPKbe2WKKSpEmQbkmSCNLRuTv06pXyRaTYE9NgIGqZ5IEkiAL5thHXW+685xD2zpUrUvO4GxBhgvN9z0hSx455HUFZGc4w3Jm/V93MSAyNZAje+wXmuJ+2NNvlpgPI0OjB05kdF5fifHK1dxNRxI/SLNH/zouLIV1sPw9R3kd+xgydY3qB18Q4xVrGXvJGzRZo7NFlxhqsbTTLoKoqoowuTk7Z6z2KxV8q91K+Yey2Iy1gOa+ot0B6Lz/XQ7cv4nW6aV4xQ1ACysy3RIXPZqK8stRyiJRLb9FKbRPVFDEqCdNUzmbz3Vk2jQ7/6XDxasWUHuBAIFucpqNuhXovcy4MW+qcsMzEdCq8ESKbJBLssknYq4CxgkmJJOlkVQWI5uV1iJOp2AWZieM0w7LTa6qRM+HpPV+iRubFkhstw7XQSLGsRqJ2atfD4drKYaGtawRAkXcDorXCMPm58f7I23wZDsXiiR/wAZsfp8WHHvAXNjOItrB2Fr0jQe8QzxD5XO2yvjWV6Euc4GToQexI907krg43ghXw9RhMuALmkgAte0TDT33U8co9ytV7q9ClF1pmL7JOcfFfVEvD20jOrQwaBekyw6xjcm05f5Fl4PA8RqUH0sRlL24lkPaDLnVG+UkH9Wh9V6al7VYZ2tXI4RPiAscNPmCtPUYJufdFWvb09CnDkio03s0pExpJ963ugc/wBlHMaIdYNaDJMac+kCSs2v7S0HeRjn1iZ8tJhcb7k2F0DgK2IMV/u6INqIMueBH4zxtbQKpYK3PS/noWf1L+XZTgz/AFGIdizPhU2mnSFpdNnPvsSYHNbGS2bb8p0GkzO3KFG0gGxlgDygCzcsmAAOg0RcIk/3QLGbCLD0slkyKT1x6EoxpEvETM6gjSL2H7oNZsdbDYG42G/caIMF9LuMAxa40HxT5Y3knyiT0MfzoqWyYjHAWN411i3rqpubSTGsWHI2ujUMNklvUmwAF7ToOq83xj2xpUvLT+9dFzPkBn9W/opY8U8rqKshPJGCuTPQVnACTDYmSbNA16RsF5/i3tpSpEikGvdFyC7Jm5kk3Pay8fxPj1aufO8xrlFm/BZ+VdbD8OS3kd+xgydY3qB3cR43VrHzut+kWaPRcIanDUwXSSUVUVowuTk7YAxMoogQQgVFEAXcPq5ajT1C+vcNfmpNOtl8ZBX1X2PxOeg2TaFyviUNKRv6OW3E2slpUft9Exag2kTsuNR0St7TM/GERT0InqjUhrCSQGjUkrPPtBTFxncObWGFJRb4FdGgWjNptvZYftdWy0WgNJLqjQGjUxcx8Fs4fGtrNDmEO+o78ll8VGfGYWmPyB9R3oIF97lW4lU9+m/psU3cdHXwriLKzZp2iA9ps4OFoIKnGadV1J1KkQC+G5idGu94jrC5OJcD83j4c5KoEkfkqbkH/Ku4Rx5tfyObkrMnOw68hlnUJ9v34en5fsK/uyOrDYRtNmQe6xoa1sRO0/XVPTid4mwmbxr11UfimGoWZ2Z2mCwOaXCf1Ab2urS0iHaki1oyzGmwKqad7JWvQpFLUC5m+tjOs7rO9osUadE02j72vNOm0Ee84ZTA5ASfVPi+Osa7w6f39U/9dLWRN3EWYO/wVeA4c7P/AFFaHVnDKAPw6TP0MJ1PNy0Y8fZUp/Tz+xCUu77MTm4l7Ok4NuHYRnpBrqRESajZkTtMkz2WkygS0OqhhdlBecocC8+9BcDvur2gTYHuRF45aEDdF0u7CInmABA+VkpZm1Xv+o1BJ2VsptFgBsA0Q3WDPLf5dEHTqQdDItz+VuXNWEZhJuZ1Ok9lCBEOJB2FrHUdwqW7JlMnTcneSLaSOaYgRJOkkXuDvNrpntys8RzoaIlxIAEnUH915rint1Rpkik3xXxE6Uxt3Pop48U8jqKsjLJGG5M9DiKkNJLwANzYAQLaxMLznEvbejRzNpDxX/qmGT31PovG8S47WxBJe60khos0TyAXAGLq4fhyW8jv2MGTrG9QO7iXHK1c+d5jZos0dguEMRyoyunFKKqKowyk5O2ABFQlBAhpUSpkAFFKigAqKIFACr3/ANneNJa6n+nTsvAlei9hsXlxIaTAcPosvWQ78T9tl/Ty7ciPqDXdbc04bJ1/2m8O3TklrMJiAcx+Q5rzh2TKw4Feo5zp8JjsrG6guGriN1qNsCAATpygLHwQrYeafhGswuJDqZBPMiD31VzsbiSCW4UiSL1KrWyZjaVbKN8NV+JFOi7BcLYx7nsEOfqCfLbcN5rOpDPxGsZltKkync7uOYgfBdWB4o91X+nq0TSe4Zmw7MHtBvDlzezLs7sTWEfeV3ho1dFNuUbaXU0mlJy8f5/6RbTaS8m2X3zHzG0N819rmPksrjfA2Vg1wJZXafu6oPuu1AMaifrZajjqfUflLWwBc/Hmle2NouZIFrG5A7Set1TBuLtE2k9M8xgsAMQ51LGYYitTb+MyWte0WBFQb/FdNP2Sw5mRUd0dWe5siRcDsVtzqAQZM3PxIiY09VCwyNctzNpk21H1V7zy+66XsyCxx9dlOFw1Om3JTptYweV2VobLose8XkqxwsQTYSIkiNII5i6YZQ7MXW5SAHXiJG3ZMW3MQRawv6AqltvknRWGGD5hAsBMyO++8oeJrJ7ZRFugO3opXrtptL3w1omcxAHpO68nxf7QqbHf8dud4kZ3e5GxDdSp48M8rqKIzyRh8zPVOqNa0vcQ1vU2H7BeV4r9oFNhcKLfEOzne6BG1pK8XxPjVbEOLqjy6dtGjs0WXEGrq4fh0Y7yO/YwZOsb1A7uJccrVzNR5I2aLNHZosuEMTQoulFKKqKoxOTe2HKojKCBESokqIACIQUhABUQRDkARGUEJQA0qISpKAIV1cKxXh1qdT9LgfmuRFoSatUwTrZ91p1szWu5gG2g5J2C5uZI/gndZfsljfFwlN0wYyuOsuFrLVYRcXjSxmZuRP8AOS8tOPbJx8Heg7imVYvFtZTDqjgxtoJO7jAAA3KsLrAjQCZkAAD8xVGKwbHsLKrczXGMp+XZZrPZfDaODjyY+o+owXt5Jj46IiotbsHfoV0KpxGKGJbHhUGPp06l8tWq/wB4tOpa0Wncrr4RwwYegyjmLnS4udpmLjmMM2FlycY4fiKhpspODKTfDFQAtiMwIyN5NAve5i1lrhsDKXFzgIzECSdczgBurskvspJ68fh5IxW9oBdvBImNNPzEid9PooASAB87WJvJ0F09K4AFwSfiBy3KDWEWy205HlPqFnLAPpk2O2s+8Gj0lCLCIgT7wvImbDoqsbxGnRZmq1WsEWmZI08oGvYLxnG/tIHuYZgAv53i55EN2PdX4sGTL8qKp5Yw5Z7XG4hlNmd7mMYIOYm8bhs6yvG8X+0NrfLQbmI0e6zT1yb+q8VjeI1azs9R7nHm4zHbkqA1dXF0EI/Pv9DDk6tvUdHVjOKVa7pq1C7ubDsNAuTInQXQSSVIxtt7YEEVECIopKiAChKkooAVSUUEARFCVJTAhUlBCUAGVJQURQBUQRQAZRSpkCPon2Z4zNSq0Tqwhzd/etYdwvbeH00tH90E9rBfKPYHGhmMa0xFRrmXMDMRIv6fNfVC2wF5HLcc4XB66HblvydbpZXjrwEgRYtzdel/W5Re0h1jrq3QO/0plmIud+jQZmeSjjI8skaHckbx8Nlgo1AABNpkdp6+sqOkyM2oJvzJEgHZZXF/arC4eQ94c4EnKw5nmRv+VpXhuMfaJWqSyh90zQXzVI5ZtvRa8XS5MvC15KZ5oQ5Z7/inFqGG/GqBgFwwEue4zNm6iOsLw3GvtEe7y4dvhjTObvPYaN+a8g97nHM4kk6kmSfUqBi6eLoccNy2zDk6qUtLQ9fFPqOzPcXHmTJSBihUlbvZGW/JFJQUQIMqEoISgAqFBGUARBGVEACVCVFEAQKFSUJTAiCKUlMAygUFEwJKKCiACilRSA//2Q=="/>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ISEBUQEhIVFRQUFRUUFBQUFBQUFBQQFRQVFBYUFBQXHCYeFxojGRQVHy8gJCcpLCwsFx4xNTAqNSYrLCkBCQoKDgwOGg8PGiwkHSQpKSwsKSwqLCktKSwsLCwsKSosMCksLCwpKSwsLCksLCwpLCwpLCwsKSkpLCwsLCksLP/AABEIAMABAAMBIgACEQEDEQH/xAAbAAACAwEBAQAAAAAAAAAAAAABAgADBQQGB//EADkQAAEDAgQEAwUHBAIDAAAAAAEAAhEDIQQSMUEFUWFxEyKBBjKRobEHIzNCUsHwFGLR4SRDFVOC/8QAGgEAAgMBAQAAAAAAAAAAAAAAAAECAwQFBv/EAC4RAAICAgEDAgMHBQAAAAAAAAABAhEDITEEElFBYQUykSJCcaGx4fATgcHR8f/aAAwDAQACEQMRAD8A+LKKKKoCIgK6jhC7ZauD4N0VU8sYclsMUpmXRwZctbB8HW3hOFAbLTpYQBc3N1vojoY+lS5MvC8KA2WlSwgC6Q1Rc2eWUjWopADIUhFRVEgEJU5QhACEKQmIQTACRydK4KSGIgV0YbD5gbn4Kl9O5ClRHuEaJSnWF14akNSqeIVGZvKO/VTSIKexGotYCbpG81Y1qiyzkuxOHaW+W0Ljw1J0rsanAQ8hFRoj3SIhVtarClIVbk2SFISlqcBRwQMrhKQpVdAlZ39YcxkWVsIOXBFySOjE4vLbdcxxc2KNbD+J5gpTwJmSr0oJe5W22zxtLCOctbB8G6LcwnCANlq0MEAtObrvSJmx9KlyZWE4QBstOjggF1BkIrmTzSkbIxSFDFITKKkmCEIRIUhACwoUxSkJgBQIIwgAOSpyEHNTQhV0UMNmXLC7cHiQN1ZHki3o7GUMl4XJxEMcQ4WduRuFo47iLDTygSea8y7M48grm1witRbds3cJgGuYZMWJnay8yKBJXeHnLlkxym3wShR7yahQgZFldTambTkJ4VLkWEAUhBOGqIhcqEKFyRzrJjCSqzU2Sk2S5ZU0hAe5UOwwOqvhQ8lNOuBNBpsgQiUG8krQkM0xTARhOlKzsQqkKQoUiQsIogKQgAIQmIUa0kwBdMQhQlXV8OWiT8lw0qpJU+1haL4UTFQBQGKVAUSEqYHXWwwLbclkNounVdmbZQBWd5BRKtEHKzIkASTJigpmsuixkq9rbIbAQKKByGabKIBlK+pCRBvJSoAl5lA81GjZEckxFeW6jhuExbHZEBOwEjdR7Z7pyIKBkH6osBSzbdANJtonaBqgRN4snYGkUh1TtQIVLYgQgSmhAhRGLKYIZVEDIVZha2R09x8VWSllNOhHbia/iDI1sudYRbqs6rw59IgvFiYkEETysuvB4nI8OidQR0I2V/FOItqNDGjcEmI02VykmnfJXTT0Z6ICEKKktFLlI3UUHJMAObuieag5KN5IARx3RjdMBsiwWhOwCRF0pqbosEggqsDZABcNwlI3Ra7ZCm68H0TARw3UcN91cOVr/JCItbunYFcyLIhoI7J3N32hTwoGY6ckWIRrZ1N+SkfH6Lkr8UDDdhHLSD2KoqcZEGAZVqxTfoaIdLlntIudjYqCn8SusOiy82HnNm3mVpf+ZtAZr1Vs8L12mvN0Mo12eNmk7+BKWqvCuqO8zmNaNRe59F0FxEz1iBKocadHOku1nc0Jsqg5onVVMgishByshKW2UGhitUKICV4SoYAgW3RCjjyTAmVIpKYoAUIkWUBumbqgCojdRya8wmiLJgBzBEpHaSArGHaUAy8FAC1OahG4umYNQboN5TZMBKjN0ajLByYO2On1UFMwZHKxMGDyTEVuBIBsOSGXvPNWOEWtfnskpVBMNMgG8bnkmMmW0DXWUsEjYK3fkLzzSmwJOkbi/wANkAcHD+JeI51N4yuYfd5jYyuwOk3meizOP4VzC3EsAzMu4D8zN1pYfEtqsFRsEOGx57d1fOKpTjw/yZXGW+1grBoaQ8SADtsvNOEuOUHWw1ML0GNwDqkDRoud3E/sFZhMGxghg827pk9TKnjmoL3Ol0/URwRvlv09EeZJW/gcOwU2vbBkXO+brKsxHDmVehAgEWiPqjgKDmsyOM5dIFiDpf1U5zU46H1PVLNBVp+C3wrSI+MzqlF7kfCRfumy87XgATbnZTzTvECQTp1noqKOcd9ES1EqvBVJYFcqWJCqOUKhKgMVLCYoQkMA5JcqsJghHfugCghENkdlYIlBrbwgYnh2lRwtKsaNQkpsuRNkAAtkSPVFzdHJmOiR8lWzWPkgCVBeVHTZwM8+yIGot3TMAAjQDnumArwImN0ppbxZO0iDIJmI7JWi5EGZsOiYiPFs0zbRB19ySuThmPc6rVoPaGlhzDqw2m67h5XQCI+IM7Tspyg4umJST4K3UcwmDynmeiwGu/p8RB/CrGx2bVH0XoHsDTImOmk/uuPinDRXpFmhI8u0VNj2srcMknUuHyRmm1a5R0jze8doui0T7xO4ECVm8C4k57Cx9qtL7t4MaCwMc7RK1KkslxEmLDobacwlLG4y7WOMlJWhWttEZhcGYtykHsV5rAYxuHxj8N/1ucCyTAa5wBAnktniXEm04Hv1Xe5Sb75OwI2HMrlo8Ca6k4V/NUe7xXuH5XjRodraYWnFFRi+/h/y/wCxVO5NdvK/lGsBl0JAMzETKB/tOpgmI2TFvlgX5mfgTPZB5M2OnO+3M+qz0kXCvAHpHSZGih822W94vYC8/JENiBtadYgk6+qrcIIMyB135DprqiwI5wIEC0TbpOwSzzJE7a26zsUXlrQXmzAL5rADS5/mi83xH2vptP3Tc7rjMbNB5jmrMeKeV1FEJ5IwVyZ6fglXMwLRcvPeyWKlgXoyFVlj2yaFB2rK0J/gThihYqCxAaxQAXCd1kh1QMQAEKZbJwwSo0XIUQKy20pn6TN0WjVu/NCi3UH06o5GV1G2lAt3A9FYW25xso0SCIkjX/SABVaZB0PTYJKoEiJ6mFa1lssXm55dFx8W4qKbWmoLOcGg/pm1zyU1FydIVpbOh2W1rCZndcON4s1jsjW+I/XK28D+46BTiOLc5zcPTPneJcf/AF0v1Cdzsuzh/DqdKGtG3mMy5065uqsUVFXL6EbbdI4qlPFuMl9OlIs0AuIB5nRUVKGLBJZVp1DaGubkJnYO2WzSdENy3JgzMR1nkpTmcoMBovMF2hOul1JZH4X0E4nkMfxHO4YgMLa2HjxmHU0ybkHcf5XqqFVtSm2o0DKbtI1jf/CwuK4cDGYaIh7X032sWQS6Z11hHCOq4MGm6m+rQmab6d3MB/K5vK+y1zxrJCPbz6L28fXgojJxk74N8iRoTABGgMj0sNPglAsS+ABBM6Aa3vdZVL2gpE+SnXfyaKTpLtbzb5qVsJWr/jNNGiSAaeaalTo9/wCUdAqlga+fRb/Uv5dmfg+E08QauJcXAvqE0nMJa7I3yl46ErubwFxs7E13Dl4gGh3IErXbTFOAPLbygWAjYc+yD2xJ3kW0AGpU59RJvXAo4ork48Jw6nRMMYA43LiZeemYzyuuwPiYMTckG86WtEWCDntvYm24Ehv+SYugKcgggz6xJgfULPKbe2WKKSpEmQbkmSCNLRuTv06pXyRaTYE9NgIGqZ5IEkiAL5thHXW+685xD2zpUrUvO4GxBhgvN9z0hSx455HUFZGc4w3Jm/V93MSAyNZAje+wXmuJ+2NNvlpgPI0OjB05kdF5fifHK1dxNRxI/SLNH/zouLIV1sPw9R3kd+xgydY3qB18Q4xVrGXvJGzRZo7NFlxhqsbTTLoKoqoowuTk7Z6z2KxV8q91K+Yey2Iy1gOa+ot0B6Lz/XQ7cv4nW6aV4xQ1ACysy3RIXPZqK8stRyiJRLb9FKbRPVFDEqCdNUzmbz3Vk2jQ7/6XDxasWUHuBAIFucpqNuhXovcy4MW+qcsMzEdCq8ESKbJBLssknYq4CxgkmJJOlkVQWI5uV1iJOp2AWZieM0w7LTa6qRM+HpPV+iRubFkhstw7XQSLGsRqJ2atfD4drKYaGtawRAkXcDorXCMPm58f7I23wZDsXiiR/wAZsfp8WHHvAXNjOItrB2Fr0jQe8QzxD5XO2yvjWV6Euc4GToQexI907krg43ghXw9RhMuALmkgAte0TDT33U8co9ytV7q9ClF1pmL7JOcfFfVEvD20jOrQwaBekyw6xjcm05f5Fl4PA8RqUH0sRlL24lkPaDLnVG+UkH9Wh9V6al7VYZ2tXI4RPiAscNPmCtPUYJufdFWvb09CnDkio03s0pExpJ963ugc/wBlHMaIdYNaDJMac+kCSs2v7S0HeRjn1iZ8tJhcb7k2F0DgK2IMV/u6INqIMueBH4zxtbQKpYK3PS/noWf1L+XZTgz/AFGIdizPhU2mnSFpdNnPvsSYHNbGS2bb8p0GkzO3KFG0gGxlgDygCzcsmAAOg0RcIk/3QLGbCLD0slkyKT1x6EoxpEvETM6gjSL2H7oNZsdbDYG42G/caIMF9LuMAxa40HxT5Y3knyiT0MfzoqWyYjHAWN411i3rqpubSTGsWHI2ujUMNklvUmwAF7ToOq83xj2xpUvLT+9dFzPkBn9W/opY8U8rqKshPJGCuTPQVnACTDYmSbNA16RsF5/i3tpSpEikGvdFyC7Jm5kk3Pay8fxPj1aufO8xrlFm/BZ+VdbD8OS3kd+xgydY3qB3cR43VrHzut+kWaPRcIanDUwXSSUVUVowuTk7YAxMoogQQgVFEAXcPq5ajT1C+vcNfmpNOtl8ZBX1X2PxOeg2TaFyviUNKRv6OW3E2slpUft9Exag2kTsuNR0St7TM/GERT0InqjUhrCSQGjUkrPPtBTFxncObWGFJRb4FdGgWjNptvZYftdWy0WgNJLqjQGjUxcx8Fs4fGtrNDmEO+o78ll8VGfGYWmPyB9R3oIF97lW4lU9+m/psU3cdHXwriLKzZp2iA9ps4OFoIKnGadV1J1KkQC+G5idGu94jrC5OJcD83j4c5KoEkfkqbkH/Ku4Rx5tfyObkrMnOw68hlnUJ9v34en5fsK/uyOrDYRtNmQe6xoa1sRO0/XVPTid4mwmbxr11UfimGoWZ2Z2mCwOaXCf1Ab2urS0iHaki1oyzGmwKqad7JWvQpFLUC5m+tjOs7rO9osUadE02j72vNOm0Ee84ZTA5ASfVPi+Osa7w6f39U/9dLWRN3EWYO/wVeA4c7P/AFFaHVnDKAPw6TP0MJ1PNy0Y8fZUp/Tz+xCUu77MTm4l7Ok4NuHYRnpBrqRESajZkTtMkz2WkygS0OqhhdlBecocC8+9BcDvur2gTYHuRF45aEDdF0u7CInmABA+VkpZm1Xv+o1BJ2VsptFgBsA0Q3WDPLf5dEHTqQdDItz+VuXNWEZhJuZ1Ok9lCBEOJB2FrHUdwqW7JlMnTcneSLaSOaYgRJOkkXuDvNrpntys8RzoaIlxIAEnUH915rint1Rpkik3xXxE6Uxt3Pop48U8jqKsjLJGG5M9DiKkNJLwANzYAQLaxMLznEvbejRzNpDxX/qmGT31PovG8S47WxBJe60khos0TyAXAGLq4fhyW8jv2MGTrG9QO7iXHK1c+d5jZos0dguEMRyoyunFKKqKowyk5O2ABFQlBAhpUSpkAFFKigAqKIFACr3/ANneNJa6n+nTsvAlei9hsXlxIaTAcPosvWQ78T9tl/Ty7ciPqDXdbc04bJ1/2m8O3TklrMJiAcx+Q5rzh2TKw4Feo5zp8JjsrG6guGriN1qNsCAATpygLHwQrYeafhGswuJDqZBPMiD31VzsbiSCW4UiSL1KrWyZjaVbKN8NV+JFOi7BcLYx7nsEOfqCfLbcN5rOpDPxGsZltKkync7uOYgfBdWB4o91X+nq0TSe4Zmw7MHtBvDlzezLs7sTWEfeV3ho1dFNuUbaXU0mlJy8f5/6RbTaS8m2X3zHzG0N819rmPksrjfA2Vg1wJZXafu6oPuu1AMaifrZajjqfUflLWwBc/Hmle2NouZIFrG5A7Set1TBuLtE2k9M8xgsAMQ51LGYYitTb+MyWte0WBFQb/FdNP2Sw5mRUd0dWe5siRcDsVtzqAQZM3PxIiY09VCwyNctzNpk21H1V7zy+66XsyCxx9dlOFw1Om3JTptYweV2VobLose8XkqxwsQTYSIkiNII5i6YZQ7MXW5SAHXiJG3ZMW3MQRawv6AqltvknRWGGD5hAsBMyO++8oeJrJ7ZRFugO3opXrtptL3w1omcxAHpO68nxf7QqbHf8dud4kZ3e5GxDdSp48M8rqKIzyRh8zPVOqNa0vcQ1vU2H7BeV4r9oFNhcKLfEOzne6BG1pK8XxPjVbEOLqjy6dtGjs0WXEGrq4fh0Y7yO/YwZOsb1A7uJccrVzNR5I2aLNHZosuEMTQoulFKKqKoxOTe2HKojKCBESokqIACIQUhABUQRDkARGUEJQA0qISpKAIV1cKxXh1qdT9LgfmuRFoSatUwTrZ91p1szWu5gG2g5J2C5uZI/gndZfsljfFwlN0wYyuOsuFrLVYRcXjSxmZuRP8AOS8tOPbJx8Heg7imVYvFtZTDqjgxtoJO7jAAA3KsLrAjQCZkAAD8xVGKwbHsLKrczXGMp+XZZrPZfDaODjyY+o+owXt5Jj46IiotbsHfoV0KpxGKGJbHhUGPp06l8tWq/wB4tOpa0Wncrr4RwwYegyjmLnS4udpmLjmMM2FlycY4fiKhpspODKTfDFQAtiMwIyN5NAve5i1lrhsDKXFzgIzECSdczgBurskvspJ68fh5IxW9oBdvBImNNPzEid9PooASAB87WJvJ0F09K4AFwSfiBy3KDWEWy205HlPqFnLAPpk2O2s+8Gj0lCLCIgT7wvImbDoqsbxGnRZmq1WsEWmZI08oGvYLxnG/tIHuYZgAv53i55EN2PdX4sGTL8qKp5Yw5Z7XG4hlNmd7mMYIOYm8bhs6yvG8X+0NrfLQbmI0e6zT1yb+q8VjeI1azs9R7nHm4zHbkqA1dXF0EI/Pv9DDk6tvUdHVjOKVa7pq1C7ubDsNAuTInQXQSSVIxtt7YEEVECIopKiAChKkooAVSUUEARFCVJTAhUlBCUAGVJQURQBUQRQAZRSpkCPon2Z4zNSq0Tqwhzd/etYdwvbeH00tH90E9rBfKPYHGhmMa0xFRrmXMDMRIv6fNfVC2wF5HLcc4XB66HblvydbpZXjrwEgRYtzdel/W5Re0h1jrq3QO/0plmIud+jQZmeSjjI8skaHckbx8Nlgo1AABNpkdp6+sqOkyM2oJvzJEgHZZXF/arC4eQ94c4EnKw5nmRv+VpXhuMfaJWqSyh90zQXzVI5ZtvRa8XS5MvC15KZ5oQ5Z7/inFqGG/GqBgFwwEue4zNm6iOsLw3GvtEe7y4dvhjTObvPYaN+a8g97nHM4kk6kmSfUqBi6eLoccNy2zDk6qUtLQ9fFPqOzPcXHmTJSBihUlbvZGW/JFJQUQIMqEoISgAqFBGUARBGVEACVCVFEAQKFSUJTAiCKUlMAygUFEwJKKCiACilRSA//2Q=="/>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ISEBUQEhIVFRQUFRUUFBQUFBQUFBQQFRQVFBYUFBQXHCYeFxojGRQVHy8gJCcpLCwsFx4xNTAqNSYrLCkBCQoKDgwOGg8PGiwkHSQpKSwsKSwqLCktKSwsLCwsKSosMCksLCwpKSwsLCksLCwpLCwpLCwsKSkpLCwsLCksLP/AABEIAMABAAMBIgACEQEDEQH/xAAbAAACAwEBAQAAAAAAAAAAAAABAgADBQQGB//EADkQAAEDAgQEAwUHBAIDAAAAAAEAAhEDIQQSMUEFUWFxEyKBBjKRobEHIzNCUsHwFGLR4SRDFVOC/8QAGgEAAgMBAQAAAAAAAAAAAAAAAAECAwQFBv/EAC4RAAICAgEDAgMHBQAAAAAAAAABAhEDITEEElFBYQUykSJCcaGx4fATgcHR8f/aAAwDAQACEQMRAD8A+LKKKKoCIgK6jhC7ZauD4N0VU8sYclsMUpmXRwZctbB8HW3hOFAbLTpYQBc3N1vojoY+lS5MvC8KA2WlSwgC6Q1Rc2eWUjWopADIUhFRVEgEJU5QhACEKQmIQTACRydK4KSGIgV0YbD5gbn4Kl9O5ClRHuEaJSnWF14akNSqeIVGZvKO/VTSIKexGotYCbpG81Y1qiyzkuxOHaW+W0Ljw1J0rsanAQ8hFRoj3SIhVtarClIVbk2SFISlqcBRwQMrhKQpVdAlZ39YcxkWVsIOXBFySOjE4vLbdcxxc2KNbD+J5gpTwJmSr0oJe5W22zxtLCOctbB8G6LcwnCANlq0MEAtObrvSJmx9KlyZWE4QBstOjggF1BkIrmTzSkbIxSFDFITKKkmCEIRIUhACwoUxSkJgBQIIwgAOSpyEHNTQhV0UMNmXLC7cHiQN1ZHki3o7GUMl4XJxEMcQ4WduRuFo47iLDTygSea8y7M48grm1witRbds3cJgGuYZMWJnay8yKBJXeHnLlkxym3wShR7yahQgZFldTambTkJ4VLkWEAUhBOGqIhcqEKFyRzrJjCSqzU2Sk2S5ZU0hAe5UOwwOqvhQ8lNOuBNBpsgQiUG8krQkM0xTARhOlKzsQqkKQoUiQsIogKQgAIQmIUa0kwBdMQhQlXV8OWiT8lw0qpJU+1haL4UTFQBQGKVAUSEqYHXWwwLbclkNounVdmbZQBWd5BRKtEHKzIkASTJigpmsuixkq9rbIbAQKKByGabKIBlK+pCRBvJSoAl5lA81GjZEckxFeW6jhuExbHZEBOwEjdR7Z7pyIKBkH6osBSzbdANJtonaBqgRN4snYGkUh1TtQIVLYgQgSmhAhRGLKYIZVEDIVZha2R09x8VWSllNOhHbia/iDI1sudYRbqs6rw59IgvFiYkEETysuvB4nI8OidQR0I2V/FOItqNDGjcEmI02VykmnfJXTT0Z6ICEKKktFLlI3UUHJMAObuieag5KN5IARx3RjdMBsiwWhOwCRF0pqbosEggqsDZABcNwlI3Ra7ZCm68H0TARw3UcN91cOVr/JCItbunYFcyLIhoI7J3N32hTwoGY6ckWIRrZ1N+SkfH6Lkr8UDDdhHLSD2KoqcZEGAZVqxTfoaIdLlntIudjYqCn8SusOiy82HnNm3mVpf+ZtAZr1Vs8L12mvN0Mo12eNmk7+BKWqvCuqO8zmNaNRe59F0FxEz1iBKocadHOku1nc0Jsqg5onVVMgishByshKW2UGhitUKICV4SoYAgW3RCjjyTAmVIpKYoAUIkWUBumbqgCojdRya8wmiLJgBzBEpHaSArGHaUAy8FAC1OahG4umYNQboN5TZMBKjN0ajLByYO2On1UFMwZHKxMGDyTEVuBIBsOSGXvPNWOEWtfnskpVBMNMgG8bnkmMmW0DXWUsEjYK3fkLzzSmwJOkbi/wANkAcHD+JeI51N4yuYfd5jYyuwOk3meizOP4VzC3EsAzMu4D8zN1pYfEtqsFRsEOGx57d1fOKpTjw/yZXGW+1grBoaQ8SADtsvNOEuOUHWw1ML0GNwDqkDRoud3E/sFZhMGxghg827pk9TKnjmoL3Ol0/URwRvlv09EeZJW/gcOwU2vbBkXO+brKsxHDmVehAgEWiPqjgKDmsyOM5dIFiDpf1U5zU46H1PVLNBVp+C3wrSI+MzqlF7kfCRfumy87XgATbnZTzTvECQTp1noqKOcd9ES1EqvBVJYFcqWJCqOUKhKgMVLCYoQkMA5JcqsJghHfugCghENkdlYIlBrbwgYnh2lRwtKsaNQkpsuRNkAAtkSPVFzdHJmOiR8lWzWPkgCVBeVHTZwM8+yIGot3TMAAjQDnumArwImN0ppbxZO0iDIJmI7JWi5EGZsOiYiPFs0zbRB19ySuThmPc6rVoPaGlhzDqw2m67h5XQCI+IM7Tspyg4umJST4K3UcwmDynmeiwGu/p8RB/CrGx2bVH0XoHsDTImOmk/uuPinDRXpFmhI8u0VNj2srcMknUuHyRmm1a5R0jze8doui0T7xO4ECVm8C4k57Cx9qtL7t4MaCwMc7RK1KkslxEmLDobacwlLG4y7WOMlJWhWttEZhcGYtykHsV5rAYxuHxj8N/1ucCyTAa5wBAnktniXEm04Hv1Xe5Sb75OwI2HMrlo8Ca6k4V/NUe7xXuH5XjRodraYWnFFRi+/h/y/wCxVO5NdvK/lGsBl0JAMzETKB/tOpgmI2TFvlgX5mfgTPZB5M2OnO+3M+qz0kXCvAHpHSZGih822W94vYC8/JENiBtadYgk6+qrcIIMyB135DprqiwI5wIEC0TbpOwSzzJE7a26zsUXlrQXmzAL5rADS5/mi83xH2vptP3Tc7rjMbNB5jmrMeKeV1FEJ5IwVyZ6fglXMwLRcvPeyWKlgXoyFVlj2yaFB2rK0J/gThihYqCxAaxQAXCd1kh1QMQAEKZbJwwSo0XIUQKy20pn6TN0WjVu/NCi3UH06o5GV1G2lAt3A9FYW25xso0SCIkjX/SABVaZB0PTYJKoEiJ6mFa1lssXm55dFx8W4qKbWmoLOcGg/pm1zyU1FydIVpbOh2W1rCZndcON4s1jsjW+I/XK28D+46BTiOLc5zcPTPneJcf/AF0v1Cdzsuzh/DqdKGtG3mMy5065uqsUVFXL6EbbdI4qlPFuMl9OlIs0AuIB5nRUVKGLBJZVp1DaGubkJnYO2WzSdENy3JgzMR1nkpTmcoMBovMF2hOul1JZH4X0E4nkMfxHO4YgMLa2HjxmHU0ybkHcf5XqqFVtSm2o0DKbtI1jf/CwuK4cDGYaIh7X032sWQS6Z11hHCOq4MGm6m+rQmab6d3MB/K5vK+y1zxrJCPbz6L28fXgojJxk74N8iRoTABGgMj0sNPglAsS+ABBM6Aa3vdZVL2gpE+SnXfyaKTpLtbzb5qVsJWr/jNNGiSAaeaalTo9/wCUdAqlga+fRb/Uv5dmfg+E08QauJcXAvqE0nMJa7I3yl46ErubwFxs7E13Dl4gGh3IErXbTFOAPLbygWAjYc+yD2xJ3kW0AGpU59RJvXAo4ork48Jw6nRMMYA43LiZeemYzyuuwPiYMTckG86WtEWCDntvYm24Ehv+SYugKcgggz6xJgfULPKbe2WKKSpEmQbkmSCNLRuTv06pXyRaTYE9NgIGqZ5IEkiAL5thHXW+685xD2zpUrUvO4GxBhgvN9z0hSx455HUFZGc4w3Jm/V93MSAyNZAje+wXmuJ+2NNvlpgPI0OjB05kdF5fifHK1dxNRxI/SLNH/zouLIV1sPw9R3kd+xgydY3qB18Q4xVrGXvJGzRZo7NFlxhqsbTTLoKoqoowuTk7Z6z2KxV8q91K+Yey2Iy1gOa+ot0B6Lz/XQ7cv4nW6aV4xQ1ACysy3RIXPZqK8stRyiJRLb9FKbRPVFDEqCdNUzmbz3Vk2jQ7/6XDxasWUHuBAIFucpqNuhXovcy4MW+qcsMzEdCq8ESKbJBLssknYq4CxgkmJJOlkVQWI5uV1iJOp2AWZieM0w7LTa6qRM+HpPV+iRubFkhstw7XQSLGsRqJ2atfD4drKYaGtawRAkXcDorXCMPm58f7I23wZDsXiiR/wAZsfp8WHHvAXNjOItrB2Fr0jQe8QzxD5XO2yvjWV6Euc4GToQexI907krg43ghXw9RhMuALmkgAte0TDT33U8co9ytV7q9ClF1pmL7JOcfFfVEvD20jOrQwaBekyw6xjcm05f5Fl4PA8RqUH0sRlL24lkPaDLnVG+UkH9Wh9V6al7VYZ2tXI4RPiAscNPmCtPUYJufdFWvb09CnDkio03s0pExpJ963ugc/wBlHMaIdYNaDJMac+kCSs2v7S0HeRjn1iZ8tJhcb7k2F0DgK2IMV/u6INqIMueBH4zxtbQKpYK3PS/noWf1L+XZTgz/AFGIdizPhU2mnSFpdNnPvsSYHNbGS2bb8p0GkzO3KFG0gGxlgDygCzcsmAAOg0RcIk/3QLGbCLD0slkyKT1x6EoxpEvETM6gjSL2H7oNZsdbDYG42G/caIMF9LuMAxa40HxT5Y3knyiT0MfzoqWyYjHAWN411i3rqpubSTGsWHI2ujUMNklvUmwAF7ToOq83xj2xpUvLT+9dFzPkBn9W/opY8U8rqKshPJGCuTPQVnACTDYmSbNA16RsF5/i3tpSpEikGvdFyC7Jm5kk3Pay8fxPj1aufO8xrlFm/BZ+VdbD8OS3kd+xgydY3qB3cR43VrHzut+kWaPRcIanDUwXSSUVUVowuTk7YAxMoogQQgVFEAXcPq5ajT1C+vcNfmpNOtl8ZBX1X2PxOeg2TaFyviUNKRv6OW3E2slpUft9Exag2kTsuNR0St7TM/GERT0InqjUhrCSQGjUkrPPtBTFxncObWGFJRb4FdGgWjNptvZYftdWy0WgNJLqjQGjUxcx8Fs4fGtrNDmEO+o78ll8VGfGYWmPyB9R3oIF97lW4lU9+m/psU3cdHXwriLKzZp2iA9ps4OFoIKnGadV1J1KkQC+G5idGu94jrC5OJcD83j4c5KoEkfkqbkH/Ku4Rx5tfyObkrMnOw68hlnUJ9v34en5fsK/uyOrDYRtNmQe6xoa1sRO0/XVPTid4mwmbxr11UfimGoWZ2Z2mCwOaXCf1Ab2urS0iHaki1oyzGmwKqad7JWvQpFLUC5m+tjOs7rO9osUadE02j72vNOm0Ee84ZTA5ASfVPi+Osa7w6f39U/9dLWRN3EWYO/wVeA4c7P/AFFaHVnDKAPw6TP0MJ1PNy0Y8fZUp/Tz+xCUu77MTm4l7Ok4NuHYRnpBrqRESajZkTtMkz2WkygS0OqhhdlBecocC8+9BcDvur2gTYHuRF45aEDdF0u7CInmABA+VkpZm1Xv+o1BJ2VsptFgBsA0Q3WDPLf5dEHTqQdDItz+VuXNWEZhJuZ1Ok9lCBEOJB2FrHUdwqW7JlMnTcneSLaSOaYgRJOkkXuDvNrpntys8RzoaIlxIAEnUH915rint1Rpkik3xXxE6Uxt3Pop48U8jqKsjLJGG5M9DiKkNJLwANzYAQLaxMLznEvbejRzNpDxX/qmGT31PovG8S47WxBJe60khos0TyAXAGLq4fhyW8jv2MGTrG9QO7iXHK1c+d5jZos0dguEMRyoyunFKKqKowyk5O2ABFQlBAhpUSpkAFFKigAqKIFACr3/ANneNJa6n+nTsvAlei9hsXlxIaTAcPosvWQ78T9tl/Ty7ciPqDXdbc04bJ1/2m8O3TklrMJiAcx+Q5rzh2TKw4Feo5zp8JjsrG6guGriN1qNsCAATpygLHwQrYeafhGswuJDqZBPMiD31VzsbiSCW4UiSL1KrWyZjaVbKN8NV+JFOi7BcLYx7nsEOfqCfLbcN5rOpDPxGsZltKkync7uOYgfBdWB4o91X+nq0TSe4Zmw7MHtBvDlzezLs7sTWEfeV3ho1dFNuUbaXU0mlJy8f5/6RbTaS8m2X3zHzG0N819rmPksrjfA2Vg1wJZXafu6oPuu1AMaifrZajjqfUflLWwBc/Hmle2NouZIFrG5A7Set1TBuLtE2k9M8xgsAMQ51LGYYitTb+MyWte0WBFQb/FdNP2Sw5mRUd0dWe5siRcDsVtzqAQZM3PxIiY09VCwyNctzNpk21H1V7zy+66XsyCxx9dlOFw1Om3JTptYweV2VobLose8XkqxwsQTYSIkiNII5i6YZQ7MXW5SAHXiJG3ZMW3MQRawv6AqltvknRWGGD5hAsBMyO++8oeJrJ7ZRFugO3opXrtptL3w1omcxAHpO68nxf7QqbHf8dud4kZ3e5GxDdSp48M8rqKIzyRh8zPVOqNa0vcQ1vU2H7BeV4r9oFNhcKLfEOzne6BG1pK8XxPjVbEOLqjy6dtGjs0WXEGrq4fh0Y7yO/YwZOsb1A7uJccrVzNR5I2aLNHZosuEMTQoulFKKqKoxOTe2HKojKCBESokqIACIQUhABUQRDkARGUEJQA0qISpKAIV1cKxXh1qdT9LgfmuRFoSatUwTrZ91p1szWu5gG2g5J2C5uZI/gndZfsljfFwlN0wYyuOsuFrLVYRcXjSxmZuRP8AOS8tOPbJx8Heg7imVYvFtZTDqjgxtoJO7jAAA3KsLrAjQCZkAAD8xVGKwbHsLKrczXGMp+XZZrPZfDaODjyY+o+owXt5Jj46IiotbsHfoV0KpxGKGJbHhUGPp06l8tWq/wB4tOpa0Wncrr4RwwYegyjmLnS4udpmLjmMM2FlycY4fiKhpspODKTfDFQAtiMwIyN5NAve5i1lrhsDKXFzgIzECSdczgBurskvspJ68fh5IxW9oBdvBImNNPzEid9PooASAB87WJvJ0F09K4AFwSfiBy3KDWEWy205HlPqFnLAPpk2O2s+8Gj0lCLCIgT7wvImbDoqsbxGnRZmq1WsEWmZI08oGvYLxnG/tIHuYZgAv53i55EN2PdX4sGTL8qKp5Yw5Z7XG4hlNmd7mMYIOYm8bhs6yvG8X+0NrfLQbmI0e6zT1yb+q8VjeI1azs9R7nHm4zHbkqA1dXF0EI/Pv9DDk6tvUdHVjOKVa7pq1C7ubDsNAuTInQXQSSVIxtt7YEEVECIopKiAChKkooAVSUUEARFCVJTAhUlBCUAGVJQURQBUQRQAZRSpkCPon2Z4zNSq0Tqwhzd/etYdwvbeH00tH90E9rBfKPYHGhmMa0xFRrmXMDMRIv6fNfVC2wF5HLcc4XB66HblvydbpZXjrwEgRYtzdel/W5Re0h1jrq3QO/0plmIud+jQZmeSjjI8skaHckbx8Nlgo1AABNpkdp6+sqOkyM2oJvzJEgHZZXF/arC4eQ94c4EnKw5nmRv+VpXhuMfaJWqSyh90zQXzVI5ZtvRa8XS5MvC15KZ5oQ5Z7/inFqGG/GqBgFwwEue4zNm6iOsLw3GvtEe7y4dvhjTObvPYaN+a8g97nHM4kk6kmSfUqBi6eLoccNy2zDk6qUtLQ9fFPqOzPcXHmTJSBihUlbvZGW/JFJQUQIMqEoISgAqFBGUARBGVEACVCVFEAQKFSUJTAiCKUlMAygUFEwJKKCiACilRSA//2Q=="/>
          <p:cNvSpPr>
            <a:spLocks noChangeAspect="1" noChangeArrowheads="1"/>
          </p:cNvSpPr>
          <p:nvPr/>
        </p:nvSpPr>
        <p:spPr bwMode="auto">
          <a:xfrm>
            <a:off x="368300" y="1508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60" y="1054617"/>
            <a:ext cx="3162960" cy="20431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74" y="3760229"/>
            <a:ext cx="3162960" cy="1905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1054617"/>
            <a:ext cx="3162960" cy="204315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8735" y="3785382"/>
            <a:ext cx="3162960" cy="1879847"/>
          </a:xfrm>
          <a:prstGeom prst="rect">
            <a:avLst/>
          </a:prstGeom>
        </p:spPr>
      </p:pic>
      <p:sp>
        <p:nvSpPr>
          <p:cNvPr id="9" name="TextBox 8"/>
          <p:cNvSpPr txBox="1"/>
          <p:nvPr/>
        </p:nvSpPr>
        <p:spPr>
          <a:xfrm>
            <a:off x="1447800" y="23534"/>
            <a:ext cx="6019800" cy="584775"/>
          </a:xfrm>
          <a:prstGeom prst="rect">
            <a:avLst/>
          </a:prstGeom>
          <a:noFill/>
        </p:spPr>
        <p:txBody>
          <a:bodyPr wrap="square" rtlCol="0">
            <a:spAutoFit/>
          </a:bodyPr>
          <a:lstStyle/>
          <a:p>
            <a:pPr algn="ctr"/>
            <a:r>
              <a:rPr lang="en-US" sz="3200" b="1" dirty="0">
                <a:solidFill>
                  <a:srgbClr val="FF0000"/>
                </a:solidFill>
              </a:rPr>
              <a:t>Store Cards</a:t>
            </a:r>
          </a:p>
        </p:txBody>
      </p:sp>
    </p:spTree>
    <p:extLst>
      <p:ext uri="{BB962C8B-B14F-4D97-AF65-F5344CB8AC3E}">
        <p14:creationId xmlns:p14="http://schemas.microsoft.com/office/powerpoint/2010/main" val="2156459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4FFF0A-86CC-4521-8014-BB62D6A5867D}"/>
              </a:ext>
            </a:extLst>
          </p:cNvPr>
          <p:cNvSpPr/>
          <p:nvPr/>
        </p:nvSpPr>
        <p:spPr>
          <a:xfrm>
            <a:off x="1066800" y="6020566"/>
            <a:ext cx="6019800" cy="590931"/>
          </a:xfrm>
          <a:prstGeom prst="rect">
            <a:avLst/>
          </a:prstGeom>
        </p:spPr>
        <p:txBody>
          <a:bodyPr wrap="square">
            <a:spAutoFit/>
          </a:bodyPr>
          <a:lstStyle/>
          <a:p>
            <a:pPr>
              <a:lnSpc>
                <a:spcPct val="90000"/>
              </a:lnSpc>
              <a:buClr>
                <a:srgbClr val="FF0000"/>
              </a:buClr>
              <a:buFont typeface="Wingdings" pitchFamily="2" charset="2"/>
              <a:buChar char="Ø"/>
            </a:pPr>
            <a:r>
              <a:rPr lang="en-US" dirty="0">
                <a:hlinkClick r:id="rId2"/>
              </a:rPr>
              <a:t>https://www.creditkarma.com/credit-cards/i/when-to-open-store-credit-card/</a:t>
            </a:r>
            <a:endParaRPr lang="en-US" dirty="0"/>
          </a:p>
        </p:txBody>
      </p:sp>
      <p:sp>
        <p:nvSpPr>
          <p:cNvPr id="3" name="Title 2">
            <a:extLst>
              <a:ext uri="{FF2B5EF4-FFF2-40B4-BE49-F238E27FC236}">
                <a16:creationId xmlns:a16="http://schemas.microsoft.com/office/drawing/2014/main" id="{DEF6C771-1FBB-42F5-9473-1CC9B12868E1}"/>
              </a:ext>
            </a:extLst>
          </p:cNvPr>
          <p:cNvSpPr>
            <a:spLocks noGrp="1"/>
          </p:cNvSpPr>
          <p:nvPr>
            <p:ph type="title"/>
          </p:nvPr>
        </p:nvSpPr>
        <p:spPr>
          <a:xfrm>
            <a:off x="457200" y="7352"/>
            <a:ext cx="8229600" cy="791398"/>
          </a:xfrm>
        </p:spPr>
        <p:txBody>
          <a:bodyPr/>
          <a:lstStyle/>
          <a:p>
            <a:r>
              <a:rPr lang="en-US" sz="3600" b="1" dirty="0">
                <a:solidFill>
                  <a:srgbClr val="FF0000"/>
                </a:solidFill>
              </a:rPr>
              <a:t>Store Cards</a:t>
            </a:r>
          </a:p>
        </p:txBody>
      </p:sp>
      <p:sp>
        <p:nvSpPr>
          <p:cNvPr id="4" name="Content Placeholder 3">
            <a:extLst>
              <a:ext uri="{FF2B5EF4-FFF2-40B4-BE49-F238E27FC236}">
                <a16:creationId xmlns:a16="http://schemas.microsoft.com/office/drawing/2014/main" id="{2B20CC0F-8119-4154-B87E-56F6C459708C}"/>
              </a:ext>
            </a:extLst>
          </p:cNvPr>
          <p:cNvSpPr>
            <a:spLocks noGrp="1"/>
          </p:cNvSpPr>
          <p:nvPr>
            <p:ph idx="1"/>
          </p:nvPr>
        </p:nvSpPr>
        <p:spPr>
          <a:xfrm>
            <a:off x="427892" y="823368"/>
            <a:ext cx="8229600" cy="4663032"/>
          </a:xfrm>
        </p:spPr>
        <p:txBody>
          <a:bodyPr/>
          <a:lstStyle/>
          <a:p>
            <a:pPr>
              <a:buClr>
                <a:srgbClr val="FF0000"/>
              </a:buClr>
              <a:buFont typeface="Wingdings" panose="05000000000000000000" pitchFamily="2" charset="2"/>
              <a:buChar char="Ø"/>
            </a:pPr>
            <a:r>
              <a:rPr lang="en-US" sz="2000" u="sng" dirty="0"/>
              <a:t>Benefits</a:t>
            </a:r>
          </a:p>
          <a:p>
            <a:pPr lvl="1">
              <a:buFont typeface="Wingdings" panose="05000000000000000000" pitchFamily="2" charset="2"/>
              <a:buChar char="§"/>
            </a:pPr>
            <a:r>
              <a:rPr lang="en-US" sz="1800" dirty="0"/>
              <a:t>Discounts and special offers (10-20%).</a:t>
            </a:r>
          </a:p>
          <a:p>
            <a:pPr lvl="1">
              <a:buFont typeface="Wingdings" panose="05000000000000000000" pitchFamily="2" charset="2"/>
              <a:buChar char="§"/>
            </a:pPr>
            <a:r>
              <a:rPr lang="en-US" sz="1800" dirty="0"/>
              <a:t>Easier access to credit.</a:t>
            </a:r>
          </a:p>
          <a:p>
            <a:pPr lvl="1">
              <a:buFont typeface="Wingdings" panose="05000000000000000000" pitchFamily="2" charset="2"/>
              <a:buChar char="§"/>
            </a:pPr>
            <a:r>
              <a:rPr lang="en-US" sz="1800" dirty="0"/>
              <a:t>They can help build credit.</a:t>
            </a:r>
          </a:p>
          <a:p>
            <a:pPr lvl="1">
              <a:buFont typeface="Wingdings" panose="05000000000000000000" pitchFamily="2" charset="2"/>
              <a:buChar char="§"/>
            </a:pPr>
            <a:r>
              <a:rPr lang="en-US" sz="1800" dirty="0"/>
              <a:t>Great way to start a credit history for a person.</a:t>
            </a:r>
            <a:endParaRPr lang="en-US" sz="1400" dirty="0"/>
          </a:p>
          <a:p>
            <a:pPr lvl="1"/>
            <a:endParaRPr lang="en-US" sz="1400" dirty="0"/>
          </a:p>
          <a:p>
            <a:pPr marL="457200" lvl="1" indent="0">
              <a:buNone/>
            </a:pPr>
            <a:endParaRPr lang="en-US" sz="1400" dirty="0"/>
          </a:p>
          <a:p>
            <a:pPr>
              <a:buClr>
                <a:srgbClr val="FF0000"/>
              </a:buClr>
              <a:buFont typeface="Wingdings" panose="05000000000000000000" pitchFamily="2" charset="2"/>
              <a:buChar char="Ø"/>
            </a:pPr>
            <a:r>
              <a:rPr lang="en-US" sz="2000" u="sng" dirty="0"/>
              <a:t>Costs:</a:t>
            </a:r>
          </a:p>
          <a:p>
            <a:pPr lvl="1">
              <a:buFont typeface="Wingdings" panose="05000000000000000000" pitchFamily="2" charset="2"/>
              <a:buChar char="§"/>
            </a:pPr>
            <a:r>
              <a:rPr lang="en-US" sz="1800" dirty="0"/>
              <a:t>Higher interest rates</a:t>
            </a:r>
            <a:r>
              <a:rPr lang="en-US" sz="1400" dirty="0"/>
              <a:t> (Average @18.9%).</a:t>
            </a:r>
          </a:p>
          <a:p>
            <a:pPr lvl="1">
              <a:buFont typeface="Wingdings" panose="05000000000000000000" pitchFamily="2" charset="2"/>
              <a:buChar char="§"/>
            </a:pPr>
            <a:r>
              <a:rPr lang="en-US" sz="1800" dirty="0"/>
              <a:t>Less versatility.</a:t>
            </a:r>
          </a:p>
          <a:p>
            <a:pPr lvl="1">
              <a:buFont typeface="Wingdings" panose="05000000000000000000" pitchFamily="2" charset="2"/>
              <a:buChar char="§"/>
            </a:pPr>
            <a:r>
              <a:rPr lang="en-US" sz="1800" dirty="0"/>
              <a:t>Limited rewards.</a:t>
            </a:r>
          </a:p>
          <a:p>
            <a:pPr lvl="1">
              <a:buFont typeface="Wingdings" panose="05000000000000000000" pitchFamily="2" charset="2"/>
              <a:buChar char="§"/>
            </a:pPr>
            <a:r>
              <a:rPr lang="en-US" sz="1800" dirty="0"/>
              <a:t>Lower credit limits.</a:t>
            </a:r>
          </a:p>
          <a:p>
            <a:pPr lvl="1">
              <a:buFont typeface="Wingdings" panose="05000000000000000000" pitchFamily="2" charset="2"/>
              <a:buChar char="§"/>
            </a:pPr>
            <a:r>
              <a:rPr lang="en-US" sz="1800" dirty="0"/>
              <a:t>Lack flexibility of general use Visa or MasterCard.</a:t>
            </a:r>
          </a:p>
          <a:p>
            <a:pPr lvl="1">
              <a:buFont typeface="Wingdings" panose="05000000000000000000" pitchFamily="2" charset="2"/>
              <a:buChar char="§"/>
            </a:pPr>
            <a:endParaRPr lang="en-US" sz="1800" dirty="0"/>
          </a:p>
          <a:p>
            <a:pPr lvl="1">
              <a:buFont typeface="Arial" panose="020B0604020202020204" pitchFamily="34" charset="0"/>
              <a:buChar char="•"/>
            </a:pPr>
            <a:endParaRPr lang="en-US" sz="1800" dirty="0"/>
          </a:p>
          <a:p>
            <a:pPr lvl="1">
              <a:buClr>
                <a:srgbClr val="FF0000"/>
              </a:buClr>
              <a:buFont typeface="Wingdings" panose="05000000000000000000" pitchFamily="2" charset="2"/>
              <a:buChar char="Ø"/>
            </a:pPr>
            <a:endParaRPr lang="en-US" sz="1400" dirty="0"/>
          </a:p>
        </p:txBody>
      </p:sp>
    </p:spTree>
    <p:extLst>
      <p:ext uri="{BB962C8B-B14F-4D97-AF65-F5344CB8AC3E}">
        <p14:creationId xmlns:p14="http://schemas.microsoft.com/office/powerpoint/2010/main" val="3753369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singup-billboard"/>
          <p:cNvPicPr>
            <a:picLocks noChangeAspect="1" noChangeArrowheads="1"/>
          </p:cNvPicPr>
          <p:nvPr/>
        </p:nvPicPr>
        <p:blipFill>
          <a:blip r:embed="rId3" cstate="print"/>
          <a:srcRect/>
          <a:stretch>
            <a:fillRect/>
          </a:stretch>
        </p:blipFill>
        <p:spPr bwMode="auto">
          <a:xfrm>
            <a:off x="76200" y="1066800"/>
            <a:ext cx="4191000" cy="4876800"/>
          </a:xfrm>
          <a:prstGeom prst="rect">
            <a:avLst/>
          </a:prstGeom>
          <a:noFill/>
        </p:spPr>
      </p:pic>
      <p:sp>
        <p:nvSpPr>
          <p:cNvPr id="67590" name="Text Box 6"/>
          <p:cNvSpPr txBox="1">
            <a:spLocks noChangeArrowheads="1"/>
          </p:cNvSpPr>
          <p:nvPr/>
        </p:nvSpPr>
        <p:spPr bwMode="auto">
          <a:xfrm>
            <a:off x="1905000" y="152400"/>
            <a:ext cx="5486400" cy="701675"/>
          </a:xfrm>
          <a:prstGeom prst="rect">
            <a:avLst/>
          </a:prstGeom>
          <a:noFill/>
          <a:ln w="9525">
            <a:noFill/>
            <a:miter lim="800000"/>
            <a:headEnd/>
            <a:tailEnd/>
          </a:ln>
          <a:effectLst/>
        </p:spPr>
        <p:txBody>
          <a:bodyPr>
            <a:spAutoFit/>
          </a:bodyPr>
          <a:lstStyle/>
          <a:p>
            <a:pPr>
              <a:spcBef>
                <a:spcPct val="50000"/>
              </a:spcBef>
            </a:pPr>
            <a:r>
              <a:rPr lang="en-US" sz="4000">
                <a:solidFill>
                  <a:srgbClr val="FF0000"/>
                </a:solidFill>
              </a:rPr>
              <a:t>Pre-Paid Money Cards</a:t>
            </a:r>
          </a:p>
        </p:txBody>
      </p:sp>
      <p:pic>
        <p:nvPicPr>
          <p:cNvPr id="1026" name="Picture 2" descr="http://t1.gstatic.com/images?q=tbn:ANd9GcTdU8-_zIedEeLYt4rXvWjm7cEuawt1N1Yat-5HtY8NNmeLmZg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130" y="1076696"/>
            <a:ext cx="4724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6140141"/>
            <a:ext cx="7620000" cy="1015663"/>
          </a:xfrm>
          <a:prstGeom prst="rect">
            <a:avLst/>
          </a:prstGeom>
          <a:noFill/>
        </p:spPr>
        <p:txBody>
          <a:bodyPr wrap="square" rtlCol="0">
            <a:spAutoFit/>
          </a:bodyPr>
          <a:lstStyle/>
          <a:p>
            <a:r>
              <a:rPr lang="en-US" sz="2000" dirty="0"/>
              <a:t>Costs:			                  Benefits:</a:t>
            </a:r>
          </a:p>
          <a:p>
            <a:r>
              <a:rPr lang="en-US" sz="2000" dirty="0">
                <a:hlinkClick r:id="rId5"/>
              </a:rPr>
              <a:t>https://www.practicalmoneyskills.com/assets/downloads/pdfs/PracticalMoneyGuides-PrePaidCardBasics.pdf</a:t>
            </a:r>
            <a:endParaRPr lang="en-US" sz="2000" dirty="0"/>
          </a:p>
        </p:txBody>
      </p:sp>
      <p:sp>
        <p:nvSpPr>
          <p:cNvPr id="3" name="Rectangle 2">
            <a:extLst>
              <a:ext uri="{FF2B5EF4-FFF2-40B4-BE49-F238E27FC236}">
                <a16:creationId xmlns:a16="http://schemas.microsoft.com/office/drawing/2014/main" id="{129AEF75-D6DC-40C1-B6D2-511152B9DA51}"/>
              </a:ext>
            </a:extLst>
          </p:cNvPr>
          <p:cNvSpPr/>
          <p:nvPr/>
        </p:nvSpPr>
        <p:spPr>
          <a:xfrm>
            <a:off x="2286000" y="2967335"/>
            <a:ext cx="4572000" cy="923330"/>
          </a:xfrm>
          <a:prstGeom prst="rect">
            <a:avLst/>
          </a:prstGeom>
        </p:spPr>
        <p:txBody>
          <a:bodyPr>
            <a:spAutoFit/>
          </a:bodyPr>
          <a:lstStyle/>
          <a:p>
            <a:r>
              <a:rPr lang="en-US" dirty="0">
                <a:hlinkClick r:id="rId6"/>
              </a:rPr>
              <a:t>https://www.practicalmoneyskills.com/assets/downloads/pdfs/PracticalMoneyGuides-DebitCardBasics.pdf</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8DD47A-1135-41FD-9F15-B858CABF9E18}"/>
              </a:ext>
            </a:extLst>
          </p:cNvPr>
          <p:cNvSpPr>
            <a:spLocks noGrp="1"/>
          </p:cNvSpPr>
          <p:nvPr>
            <p:ph type="title"/>
          </p:nvPr>
        </p:nvSpPr>
        <p:spPr/>
        <p:txBody>
          <a:bodyPr/>
          <a:lstStyle/>
          <a:p>
            <a:br>
              <a:rPr lang="en-US" sz="2400" dirty="0">
                <a:hlinkClick r:id="rId2"/>
              </a:rPr>
            </a:br>
            <a:br>
              <a:rPr lang="en-US" sz="2400" dirty="0">
                <a:hlinkClick r:id="rId2"/>
              </a:rPr>
            </a:br>
            <a:br>
              <a:rPr lang="en-US" sz="1800" dirty="0">
                <a:hlinkClick r:id="rId2"/>
              </a:rPr>
            </a:br>
            <a:br>
              <a:rPr lang="en-US" sz="1800" dirty="0">
                <a:hlinkClick r:id="rId2"/>
              </a:rPr>
            </a:br>
            <a:br>
              <a:rPr lang="en-US" sz="2400" dirty="0">
                <a:hlinkClick r:id="rId2"/>
              </a:rPr>
            </a:br>
            <a:br>
              <a:rPr lang="en-US" dirty="0"/>
            </a:br>
            <a:endParaRPr lang="en-US" dirty="0"/>
          </a:p>
        </p:txBody>
      </p:sp>
      <p:sp>
        <p:nvSpPr>
          <p:cNvPr id="3" name="Content Placeholder 2">
            <a:extLst>
              <a:ext uri="{FF2B5EF4-FFF2-40B4-BE49-F238E27FC236}">
                <a16:creationId xmlns:a16="http://schemas.microsoft.com/office/drawing/2014/main" id="{2D2229DA-DF53-4E8F-9895-ED55594C9CD0}"/>
              </a:ext>
            </a:extLst>
          </p:cNvPr>
          <p:cNvSpPr>
            <a:spLocks noGrp="1"/>
          </p:cNvSpPr>
          <p:nvPr>
            <p:ph idx="1"/>
          </p:nvPr>
        </p:nvSpPr>
        <p:spPr>
          <a:xfrm>
            <a:off x="457200" y="920968"/>
            <a:ext cx="8229600" cy="5327431"/>
          </a:xfrm>
        </p:spPr>
        <p:txBody>
          <a:bodyPr/>
          <a:lstStyle/>
          <a:p>
            <a:pPr>
              <a:buClr>
                <a:srgbClr val="FF0000"/>
              </a:buClr>
              <a:buFont typeface="Wingdings" panose="05000000000000000000" pitchFamily="2" charset="2"/>
              <a:buChar char="Ø"/>
            </a:pPr>
            <a:r>
              <a:rPr lang="en-US" sz="2000" u="sng" dirty="0"/>
              <a:t>Benefits</a:t>
            </a:r>
          </a:p>
          <a:p>
            <a:pPr lvl="1">
              <a:buFont typeface="Wingdings" panose="05000000000000000000" pitchFamily="2" charset="2"/>
              <a:buChar char="§"/>
            </a:pPr>
            <a:r>
              <a:rPr lang="en-US" sz="1800" dirty="0"/>
              <a:t>Many different type of pre-paid cards. Beware!</a:t>
            </a:r>
          </a:p>
          <a:p>
            <a:pPr lvl="1">
              <a:buFont typeface="Wingdings" panose="05000000000000000000" pitchFamily="2" charset="2"/>
              <a:buChar char="§"/>
            </a:pPr>
            <a:r>
              <a:rPr lang="en-US" sz="1800" dirty="0"/>
              <a:t>It’s your money for purchases or pay bills online or by phone (Fees).</a:t>
            </a:r>
          </a:p>
          <a:p>
            <a:pPr lvl="1">
              <a:buFont typeface="Wingdings" panose="05000000000000000000" pitchFamily="2" charset="2"/>
              <a:buChar char="§"/>
            </a:pPr>
            <a:r>
              <a:rPr lang="en-US" sz="1800" dirty="0"/>
              <a:t>Looks and acts like a debit card with restrictions (know them).</a:t>
            </a:r>
          </a:p>
          <a:p>
            <a:pPr lvl="1">
              <a:buFont typeface="Wingdings" panose="05000000000000000000" pitchFamily="2" charset="2"/>
              <a:buChar char="§"/>
            </a:pPr>
            <a:r>
              <a:rPr lang="en-US" sz="1800" dirty="0"/>
              <a:t>Reloadable (not all).</a:t>
            </a:r>
          </a:p>
          <a:p>
            <a:pPr lvl="1">
              <a:buFont typeface="Wingdings" panose="05000000000000000000" pitchFamily="2" charset="2"/>
              <a:buChar char="§"/>
            </a:pPr>
            <a:r>
              <a:rPr lang="en-US" sz="1800" dirty="0"/>
              <a:t>Zero liability protection (not all).</a:t>
            </a:r>
            <a:endParaRPr lang="en-US" sz="1600" dirty="0"/>
          </a:p>
          <a:p>
            <a:pPr lvl="1">
              <a:buFont typeface="Wingdings" panose="05000000000000000000" pitchFamily="2" charset="2"/>
              <a:buChar char="§"/>
            </a:pPr>
            <a:r>
              <a:rPr lang="en-US" sz="1600" dirty="0"/>
              <a:t>Withdraw cash from an ATM or bank (Fees)?</a:t>
            </a:r>
          </a:p>
          <a:p>
            <a:pPr lvl="1">
              <a:buFont typeface="Wingdings" panose="05000000000000000000" pitchFamily="2" charset="2"/>
              <a:buChar char="§"/>
            </a:pPr>
            <a:r>
              <a:rPr lang="en-US" sz="1800" dirty="0"/>
              <a:t>Can receive wages or funds by direct deposit to the card (not all).</a:t>
            </a:r>
          </a:p>
          <a:p>
            <a:pPr>
              <a:buFont typeface="Wingdings" panose="05000000000000000000" pitchFamily="2" charset="2"/>
              <a:buChar char="Ø"/>
            </a:pPr>
            <a:endParaRPr lang="en-US" sz="2000" dirty="0"/>
          </a:p>
          <a:p>
            <a:pPr>
              <a:buClr>
                <a:srgbClr val="FF0000"/>
              </a:buClr>
              <a:buFont typeface="Wingdings" panose="05000000000000000000" pitchFamily="2" charset="2"/>
              <a:buChar char="Ø"/>
            </a:pPr>
            <a:r>
              <a:rPr lang="en-US" sz="2000" u="sng" dirty="0"/>
              <a:t>Costs</a:t>
            </a:r>
          </a:p>
          <a:p>
            <a:pPr lvl="1">
              <a:buFont typeface="Wingdings" panose="05000000000000000000" pitchFamily="2" charset="2"/>
              <a:buChar char="§"/>
            </a:pPr>
            <a:r>
              <a:rPr lang="en-US" sz="1600" dirty="0"/>
              <a:t>No Credit Involved.</a:t>
            </a:r>
          </a:p>
          <a:p>
            <a:pPr lvl="1">
              <a:buFont typeface="Wingdings" panose="05000000000000000000" pitchFamily="2" charset="2"/>
              <a:buChar char="§"/>
            </a:pPr>
            <a:r>
              <a:rPr lang="en-US" sz="1600" dirty="0"/>
              <a:t>Fees (Check closely)</a:t>
            </a:r>
          </a:p>
          <a:p>
            <a:pPr lvl="1">
              <a:buFont typeface="Wingdings" panose="05000000000000000000" pitchFamily="2" charset="2"/>
              <a:buChar char="§"/>
            </a:pPr>
            <a:r>
              <a:rPr lang="en-US" sz="1600" dirty="0"/>
              <a:t>Adding Funds (sometimes costly)</a:t>
            </a:r>
          </a:p>
          <a:p>
            <a:pPr lvl="1">
              <a:buFont typeface="Wingdings" panose="05000000000000000000" pitchFamily="2" charset="2"/>
              <a:buChar char="§"/>
            </a:pPr>
            <a:r>
              <a:rPr lang="en-US" sz="1600" dirty="0"/>
              <a:t>No interest on balance.</a:t>
            </a:r>
          </a:p>
          <a:p>
            <a:pPr lvl="1">
              <a:buFont typeface="Wingdings" panose="05000000000000000000" pitchFamily="2" charset="2"/>
              <a:buChar char="§"/>
            </a:pPr>
            <a:r>
              <a:rPr lang="en-US" sz="1600" dirty="0"/>
              <a:t>Using to pre-pay instantly goes against you account.</a:t>
            </a:r>
          </a:p>
          <a:p>
            <a:pPr lvl="1">
              <a:buFont typeface="Wingdings" panose="05000000000000000000" pitchFamily="2" charset="2"/>
              <a:buChar char="§"/>
            </a:pPr>
            <a:endParaRPr lang="en-US" sz="1600" dirty="0"/>
          </a:p>
          <a:p>
            <a:pPr lvl="1">
              <a:buFont typeface="Wingdings" panose="05000000000000000000" pitchFamily="2" charset="2"/>
              <a:buChar char="§"/>
            </a:pPr>
            <a:endParaRPr lang="en-US" sz="1600" dirty="0"/>
          </a:p>
        </p:txBody>
      </p:sp>
      <p:sp>
        <p:nvSpPr>
          <p:cNvPr id="5" name="TextBox 4">
            <a:extLst>
              <a:ext uri="{FF2B5EF4-FFF2-40B4-BE49-F238E27FC236}">
                <a16:creationId xmlns:a16="http://schemas.microsoft.com/office/drawing/2014/main" id="{B09F7896-29A0-4A09-8867-F02A359AC762}"/>
              </a:ext>
            </a:extLst>
          </p:cNvPr>
          <p:cNvSpPr txBox="1"/>
          <p:nvPr/>
        </p:nvSpPr>
        <p:spPr>
          <a:xfrm>
            <a:off x="762000" y="158653"/>
            <a:ext cx="7086600" cy="646331"/>
          </a:xfrm>
          <a:prstGeom prst="rect">
            <a:avLst/>
          </a:prstGeom>
          <a:noFill/>
        </p:spPr>
        <p:txBody>
          <a:bodyPr wrap="square" rtlCol="0">
            <a:spAutoFit/>
          </a:bodyPr>
          <a:lstStyle/>
          <a:p>
            <a:pPr algn="ctr"/>
            <a:r>
              <a:rPr lang="en-US" sz="3600" b="1" dirty="0">
                <a:solidFill>
                  <a:srgbClr val="FF0000"/>
                </a:solidFill>
              </a:rPr>
              <a:t>Pre-Paid Cards</a:t>
            </a:r>
          </a:p>
        </p:txBody>
      </p:sp>
    </p:spTree>
    <p:extLst>
      <p:ext uri="{BB962C8B-B14F-4D97-AF65-F5344CB8AC3E}">
        <p14:creationId xmlns:p14="http://schemas.microsoft.com/office/powerpoint/2010/main" val="1063864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152400" y="1243431"/>
            <a:ext cx="4191000" cy="4530725"/>
          </a:xfrm>
        </p:spPr>
        <p:txBody>
          <a:bodyPr/>
          <a:lstStyle/>
          <a:p>
            <a:pPr>
              <a:buFontTx/>
              <a:buNone/>
            </a:pPr>
            <a:endParaRPr lang="en-US" sz="2800">
              <a:latin typeface="Times New Roman" pitchFamily="18" charset="0"/>
            </a:endParaRPr>
          </a:p>
          <a:p>
            <a:pPr>
              <a:buFontTx/>
              <a:buNone/>
            </a:pPr>
            <a:endParaRPr lang="en-US" sz="2800">
              <a:latin typeface="Times New Roman" pitchFamily="18" charset="0"/>
            </a:endParaRPr>
          </a:p>
          <a:p>
            <a:endParaRPr lang="en-US" sz="2800">
              <a:latin typeface="Times New Roman" pitchFamily="18" charset="0"/>
            </a:endParaRPr>
          </a:p>
          <a:p>
            <a:pPr>
              <a:buFontTx/>
              <a:buNone/>
            </a:pPr>
            <a:r>
              <a:rPr lang="en-US" sz="2800">
                <a:latin typeface="Times New Roman" pitchFamily="18" charset="0"/>
              </a:rPr>
              <a:t>	</a:t>
            </a:r>
          </a:p>
        </p:txBody>
      </p:sp>
      <p:pic>
        <p:nvPicPr>
          <p:cNvPr id="27651" name="Picture 3" descr="maxedout"/>
          <p:cNvPicPr>
            <a:picLocks noChangeAspect="1" noChangeArrowheads="1"/>
          </p:cNvPicPr>
          <p:nvPr/>
        </p:nvPicPr>
        <p:blipFill>
          <a:blip r:embed="rId3" cstate="print"/>
          <a:srcRect/>
          <a:stretch>
            <a:fillRect/>
          </a:stretch>
        </p:blipFill>
        <p:spPr bwMode="auto">
          <a:xfrm>
            <a:off x="2857500" y="1200330"/>
            <a:ext cx="3429000" cy="3752670"/>
          </a:xfrm>
          <a:prstGeom prst="rect">
            <a:avLst/>
          </a:prstGeom>
          <a:noFill/>
        </p:spPr>
      </p:pic>
      <p:sp>
        <p:nvSpPr>
          <p:cNvPr id="27652" name="Text Box 4"/>
          <p:cNvSpPr txBox="1">
            <a:spLocks noChangeArrowheads="1"/>
          </p:cNvSpPr>
          <p:nvPr/>
        </p:nvSpPr>
        <p:spPr bwMode="auto">
          <a:xfrm>
            <a:off x="0" y="0"/>
            <a:ext cx="9144000" cy="1200329"/>
          </a:xfrm>
          <a:prstGeom prst="rect">
            <a:avLst/>
          </a:prstGeom>
          <a:noFill/>
          <a:ln w="9525">
            <a:noFill/>
            <a:miter lim="800000"/>
            <a:headEnd/>
            <a:tailEnd/>
          </a:ln>
          <a:effectLst/>
        </p:spPr>
        <p:txBody>
          <a:bodyPr>
            <a:spAutoFit/>
          </a:bodyPr>
          <a:lstStyle/>
          <a:p>
            <a:pPr algn="ctr" eaLnBrk="0" hangingPunct="0">
              <a:spcBef>
                <a:spcPct val="50000"/>
              </a:spcBef>
            </a:pPr>
            <a:r>
              <a:rPr lang="en-US" sz="3600" b="1" dirty="0">
                <a:solidFill>
                  <a:srgbClr val="FF0000"/>
                </a:solidFill>
                <a:latin typeface="Tahoma" charset="0"/>
              </a:rPr>
              <a:t>Credit Cards                                                             The Cornerstone of the U.S. Economy</a:t>
            </a:r>
          </a:p>
        </p:txBody>
      </p:sp>
      <p:sp>
        <p:nvSpPr>
          <p:cNvPr id="27654" name="Line 6"/>
          <p:cNvSpPr>
            <a:spLocks noChangeShapeType="1"/>
          </p:cNvSpPr>
          <p:nvPr/>
        </p:nvSpPr>
        <p:spPr bwMode="auto">
          <a:xfrm>
            <a:off x="2845625" y="1358473"/>
            <a:ext cx="3009900" cy="3594527"/>
          </a:xfrm>
          <a:prstGeom prst="line">
            <a:avLst/>
          </a:prstGeom>
          <a:noFill/>
          <a:ln w="76200">
            <a:solidFill>
              <a:srgbClr val="FF3300"/>
            </a:solidFill>
            <a:round/>
            <a:headEnd/>
            <a:tailEnd/>
          </a:ln>
          <a:effectLst/>
        </p:spPr>
        <p:txBody>
          <a:bodyPr/>
          <a:lstStyle/>
          <a:p>
            <a:endParaRPr lang="en-US"/>
          </a:p>
        </p:txBody>
      </p:sp>
      <p:sp>
        <p:nvSpPr>
          <p:cNvPr id="27655" name="Line 7"/>
          <p:cNvSpPr>
            <a:spLocks noChangeShapeType="1"/>
          </p:cNvSpPr>
          <p:nvPr/>
        </p:nvSpPr>
        <p:spPr bwMode="auto">
          <a:xfrm flipH="1">
            <a:off x="3505200" y="1358473"/>
            <a:ext cx="2781300" cy="3594528"/>
          </a:xfrm>
          <a:prstGeom prst="line">
            <a:avLst/>
          </a:prstGeom>
          <a:noFill/>
          <a:ln w="76200">
            <a:solidFill>
              <a:srgbClr val="FF3300"/>
            </a:solidFill>
            <a:round/>
            <a:headEnd/>
            <a:tailEnd/>
          </a:ln>
          <a:effectLst/>
        </p:spPr>
        <p:txBody>
          <a:bodyPr/>
          <a:lstStyle/>
          <a:p>
            <a:endParaRPr lang="en-US"/>
          </a:p>
        </p:txBody>
      </p:sp>
      <p:sp>
        <p:nvSpPr>
          <p:cNvPr id="2" name="TextBox 1"/>
          <p:cNvSpPr txBox="1"/>
          <p:nvPr/>
        </p:nvSpPr>
        <p:spPr>
          <a:xfrm>
            <a:off x="1619250" y="5164661"/>
            <a:ext cx="6553200" cy="646331"/>
          </a:xfrm>
          <a:prstGeom prst="rect">
            <a:avLst/>
          </a:prstGeom>
          <a:noFill/>
        </p:spPr>
        <p:txBody>
          <a:bodyPr wrap="square" rtlCol="0">
            <a:spAutoFit/>
          </a:bodyPr>
          <a:lstStyle/>
          <a:p>
            <a:r>
              <a:rPr lang="en-US" sz="3600" b="1" dirty="0">
                <a:solidFill>
                  <a:srgbClr val="FF0000"/>
                </a:solidFill>
              </a:rPr>
              <a:t>Beware of “MAXING OUT”</a:t>
            </a:r>
          </a:p>
        </p:txBody>
      </p:sp>
      <p:sp>
        <p:nvSpPr>
          <p:cNvPr id="3" name="TextBox 2"/>
          <p:cNvSpPr txBox="1"/>
          <p:nvPr/>
        </p:nvSpPr>
        <p:spPr>
          <a:xfrm>
            <a:off x="1619250" y="5754983"/>
            <a:ext cx="6267450" cy="461665"/>
          </a:xfrm>
          <a:prstGeom prst="rect">
            <a:avLst/>
          </a:prstGeom>
          <a:noFill/>
        </p:spPr>
        <p:txBody>
          <a:bodyPr wrap="square" rtlCol="0">
            <a:spAutoFit/>
          </a:bodyPr>
          <a:lstStyle/>
          <a:p>
            <a:pPr algn="ctr"/>
            <a:r>
              <a:rPr lang="en-US" sz="2400" b="1" dirty="0">
                <a:solidFill>
                  <a:srgbClr val="FF0000"/>
                </a:solidFill>
              </a:rPr>
              <a:t>Let’s hear from some credit card victims</a:t>
            </a:r>
            <a:r>
              <a:rPr lang="en-US" sz="2400" dirty="0">
                <a:solidFill>
                  <a:srgbClr val="FF0000"/>
                </a:solidFill>
              </a:rPr>
              <a:t>.</a:t>
            </a:r>
          </a:p>
        </p:txBody>
      </p:sp>
      <p:sp>
        <p:nvSpPr>
          <p:cNvPr id="6" name="Rectangle 5">
            <a:extLst>
              <a:ext uri="{FF2B5EF4-FFF2-40B4-BE49-F238E27FC236}">
                <a16:creationId xmlns:a16="http://schemas.microsoft.com/office/drawing/2014/main" id="{9F6A628F-613C-46C7-88A3-47CAE11620BD}"/>
              </a:ext>
            </a:extLst>
          </p:cNvPr>
          <p:cNvSpPr/>
          <p:nvPr/>
        </p:nvSpPr>
        <p:spPr>
          <a:xfrm>
            <a:off x="2286000" y="2967335"/>
            <a:ext cx="4572000" cy="923330"/>
          </a:xfrm>
          <a:prstGeom prst="rect">
            <a:avLst/>
          </a:prstGeom>
        </p:spPr>
        <p:txBody>
          <a:bodyPr>
            <a:spAutoFit/>
          </a:bodyPr>
          <a:lstStyle/>
          <a:p>
            <a:r>
              <a:rPr lang="en-US" dirty="0">
                <a:hlinkClick r:id="rId4"/>
              </a:rPr>
              <a:t>https://www.practicalmoneyskills.com/assets/downloads/pdfs/PracticalMoneyGuides-DebitCardBasics.pdf</a:t>
            </a:r>
            <a:endParaRPr lang="en-US" dirty="0"/>
          </a:p>
        </p:txBody>
      </p:sp>
    </p:spTree>
    <p:extLst>
      <p:ext uri="{BB962C8B-B14F-4D97-AF65-F5344CB8AC3E}">
        <p14:creationId xmlns:p14="http://schemas.microsoft.com/office/powerpoint/2010/main" val="145806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 calcmode="lin" valueType="num">
                                      <p:cBhvr additive="base">
                                        <p:cTn id="7" dur="500" fill="hold"/>
                                        <p:tgtEl>
                                          <p:spTgt spid="27655"/>
                                        </p:tgtEl>
                                        <p:attrNameLst>
                                          <p:attrName>ppt_x</p:attrName>
                                        </p:attrNameLst>
                                      </p:cBhvr>
                                      <p:tavLst>
                                        <p:tav tm="0">
                                          <p:val>
                                            <p:strVal val="#ppt_x"/>
                                          </p:val>
                                        </p:tav>
                                        <p:tav tm="100000">
                                          <p:val>
                                            <p:strVal val="#ppt_x"/>
                                          </p:val>
                                        </p:tav>
                                      </p:tavLst>
                                    </p:anim>
                                    <p:anim calcmode="lin" valueType="num">
                                      <p:cBhvr additive="base">
                                        <p:cTn id="8"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4"/>
                                        </p:tgtEl>
                                        <p:attrNameLst>
                                          <p:attrName>style.visibility</p:attrName>
                                        </p:attrNameLst>
                                      </p:cBhvr>
                                      <p:to>
                                        <p:strVal val="visible"/>
                                      </p:to>
                                    </p:set>
                                    <p:anim calcmode="lin" valueType="num">
                                      <p:cBhvr additive="base">
                                        <p:cTn id="13" dur="500" fill="hold"/>
                                        <p:tgtEl>
                                          <p:spTgt spid="27654"/>
                                        </p:tgtEl>
                                        <p:attrNameLst>
                                          <p:attrName>ppt_x</p:attrName>
                                        </p:attrNameLst>
                                      </p:cBhvr>
                                      <p:tavLst>
                                        <p:tav tm="0">
                                          <p:val>
                                            <p:strVal val="#ppt_x"/>
                                          </p:val>
                                        </p:tav>
                                        <p:tav tm="100000">
                                          <p:val>
                                            <p:strVal val="#ppt_x"/>
                                          </p:val>
                                        </p:tav>
                                      </p:tavLst>
                                    </p:anim>
                                    <p:anim calcmode="lin" valueType="num">
                                      <p:cBhvr additive="base">
                                        <p:cTn id="14"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6612-55EE-4176-B7F3-04F2BB7F1315}"/>
              </a:ext>
            </a:extLst>
          </p:cNvPr>
          <p:cNvSpPr>
            <a:spLocks noGrp="1"/>
          </p:cNvSpPr>
          <p:nvPr>
            <p:ph type="title"/>
          </p:nvPr>
        </p:nvSpPr>
        <p:spPr>
          <a:xfrm>
            <a:off x="457200" y="37514"/>
            <a:ext cx="8229600" cy="953086"/>
          </a:xfrm>
        </p:spPr>
        <p:txBody>
          <a:bodyPr/>
          <a:lstStyle/>
          <a:p>
            <a:br>
              <a:rPr lang="en-US" dirty="0"/>
            </a:br>
            <a:r>
              <a:rPr lang="en-US" sz="3600" b="1" dirty="0">
                <a:solidFill>
                  <a:srgbClr val="FF0000"/>
                </a:solidFill>
              </a:rPr>
              <a:t>Credit Cards</a:t>
            </a:r>
            <a:br>
              <a:rPr lang="en-US" dirty="0"/>
            </a:br>
            <a:endParaRPr lang="en-US" dirty="0"/>
          </a:p>
        </p:txBody>
      </p:sp>
      <p:sp>
        <p:nvSpPr>
          <p:cNvPr id="5" name="Content Placeholder 4">
            <a:extLst>
              <a:ext uri="{FF2B5EF4-FFF2-40B4-BE49-F238E27FC236}">
                <a16:creationId xmlns:a16="http://schemas.microsoft.com/office/drawing/2014/main" id="{6642023C-27FC-4350-9319-B60C77744E3A}"/>
              </a:ext>
            </a:extLst>
          </p:cNvPr>
          <p:cNvSpPr>
            <a:spLocks noGrp="1"/>
          </p:cNvSpPr>
          <p:nvPr>
            <p:ph idx="1"/>
          </p:nvPr>
        </p:nvSpPr>
        <p:spPr>
          <a:xfrm>
            <a:off x="457200" y="1143000"/>
            <a:ext cx="8229600" cy="5562600"/>
          </a:xfrm>
        </p:spPr>
        <p:txBody>
          <a:bodyPr/>
          <a:lstStyle/>
          <a:p>
            <a:pPr>
              <a:buClr>
                <a:srgbClr val="FF0000"/>
              </a:buClr>
              <a:buFont typeface="Wingdings" panose="05000000000000000000" pitchFamily="2" charset="2"/>
              <a:buChar char="Ø"/>
            </a:pPr>
            <a:r>
              <a:rPr lang="en-US" sz="2000" u="sng" dirty="0"/>
              <a:t>Benefits</a:t>
            </a:r>
          </a:p>
          <a:p>
            <a:pPr lvl="1">
              <a:buFont typeface="Wingdings" panose="05000000000000000000" pitchFamily="2" charset="2"/>
              <a:buChar char="§"/>
            </a:pPr>
            <a:r>
              <a:rPr lang="en-US" sz="1800" dirty="0"/>
              <a:t>Able to buy needed items immediately.</a:t>
            </a:r>
          </a:p>
          <a:p>
            <a:pPr lvl="1">
              <a:buFont typeface="Wingdings" panose="05000000000000000000" pitchFamily="2" charset="2"/>
              <a:buChar char="§"/>
            </a:pPr>
            <a:r>
              <a:rPr lang="en-US" sz="1800" dirty="0"/>
              <a:t>Earn rewards for purchases. </a:t>
            </a:r>
          </a:p>
          <a:p>
            <a:pPr lvl="1">
              <a:buFont typeface="Wingdings" panose="05000000000000000000" pitchFamily="2" charset="2"/>
              <a:buChar char="§"/>
            </a:pPr>
            <a:r>
              <a:rPr lang="en-US" sz="1800" dirty="0"/>
              <a:t>Offer more security than other options (fraud and lost of cash).</a:t>
            </a:r>
          </a:p>
          <a:p>
            <a:pPr lvl="1">
              <a:buFont typeface="Wingdings" panose="05000000000000000000" pitchFamily="2" charset="2"/>
              <a:buChar char="§"/>
            </a:pPr>
            <a:r>
              <a:rPr lang="en-US" sz="1800" dirty="0"/>
              <a:t>Return policy of goods (Key point).</a:t>
            </a:r>
          </a:p>
          <a:p>
            <a:pPr lvl="1">
              <a:buFont typeface="Wingdings" panose="05000000000000000000" pitchFamily="2" charset="2"/>
              <a:buChar char="§"/>
            </a:pPr>
            <a:r>
              <a:rPr lang="en-US" sz="1800" dirty="0"/>
              <a:t>Credit building</a:t>
            </a:r>
          </a:p>
          <a:p>
            <a:pPr lvl="1">
              <a:buFont typeface="Wingdings" panose="05000000000000000000" pitchFamily="2" charset="2"/>
              <a:buChar char="§"/>
            </a:pPr>
            <a:r>
              <a:rPr lang="en-US" sz="1800" dirty="0"/>
              <a:t>Convenience (also a liability)</a:t>
            </a:r>
          </a:p>
          <a:p>
            <a:pPr lvl="1">
              <a:buFont typeface="Wingdings" panose="05000000000000000000" pitchFamily="2" charset="2"/>
              <a:buChar char="§"/>
            </a:pPr>
            <a:r>
              <a:rPr lang="en-US" sz="1800" dirty="0"/>
              <a:t>Travel benefits and currency conversions</a:t>
            </a:r>
          </a:p>
          <a:p>
            <a:pPr marL="0" indent="0">
              <a:buNone/>
            </a:pPr>
            <a:endParaRPr lang="en-US" sz="1600" dirty="0"/>
          </a:p>
          <a:p>
            <a:pPr>
              <a:buClr>
                <a:srgbClr val="FF0000"/>
              </a:buClr>
              <a:buFont typeface="Wingdings" panose="05000000000000000000" pitchFamily="2" charset="2"/>
              <a:buChar char="Ø"/>
            </a:pPr>
            <a:r>
              <a:rPr lang="en-US" sz="2000" u="sng" dirty="0"/>
              <a:t>Costs</a:t>
            </a:r>
          </a:p>
          <a:p>
            <a:pPr lvl="1">
              <a:buFont typeface="Wingdings" panose="05000000000000000000" pitchFamily="2" charset="2"/>
              <a:buChar char="§"/>
            </a:pPr>
            <a:r>
              <a:rPr lang="en-US" sz="1600" dirty="0"/>
              <a:t>Know the terms (rates) and conditions (</a:t>
            </a:r>
            <a:r>
              <a:rPr lang="en-US" sz="1600" dirty="0" err="1"/>
              <a:t>Gottcha’s</a:t>
            </a:r>
            <a:r>
              <a:rPr lang="en-US" sz="1600" dirty="0"/>
              <a:t>). </a:t>
            </a:r>
          </a:p>
          <a:p>
            <a:pPr lvl="1">
              <a:buFont typeface="Wingdings" panose="05000000000000000000" pitchFamily="2" charset="2"/>
              <a:buChar char="§"/>
            </a:pPr>
            <a:r>
              <a:rPr lang="en-US" sz="1600" dirty="0"/>
              <a:t>Fixed or variable rates?</a:t>
            </a:r>
          </a:p>
          <a:p>
            <a:pPr lvl="1">
              <a:buFont typeface="Wingdings" panose="05000000000000000000" pitchFamily="2" charset="2"/>
              <a:buChar char="§"/>
            </a:pPr>
            <a:r>
              <a:rPr lang="en-US" sz="1600" dirty="0"/>
              <a:t>Fees, limits and other charges (10 plus?).</a:t>
            </a:r>
          </a:p>
          <a:p>
            <a:pPr lvl="1">
              <a:buFont typeface="Wingdings" panose="05000000000000000000" pitchFamily="2" charset="2"/>
              <a:buChar char="§"/>
            </a:pPr>
            <a:r>
              <a:rPr lang="en-US" sz="1600" dirty="0"/>
              <a:t>Easy to overspend leading to increased debt.</a:t>
            </a:r>
          </a:p>
          <a:p>
            <a:pPr lvl="1">
              <a:buFont typeface="Wingdings" panose="05000000000000000000" pitchFamily="2" charset="2"/>
              <a:buChar char="§"/>
            </a:pPr>
            <a:r>
              <a:rPr lang="en-US" sz="1600" dirty="0"/>
              <a:t>Multiple ways to hurt your credit.</a:t>
            </a:r>
          </a:p>
          <a:p>
            <a:pPr lvl="1">
              <a:buFont typeface="Wingdings" panose="05000000000000000000" pitchFamily="2" charset="2"/>
              <a:buChar char="§"/>
            </a:pPr>
            <a:r>
              <a:rPr lang="en-US" sz="1600" dirty="0"/>
              <a:t>Can impact ability to get jobs, loans and other </a:t>
            </a:r>
          </a:p>
        </p:txBody>
      </p:sp>
    </p:spTree>
    <p:extLst>
      <p:ext uri="{BB962C8B-B14F-4D97-AF65-F5344CB8AC3E}">
        <p14:creationId xmlns:p14="http://schemas.microsoft.com/office/powerpoint/2010/main" val="2303446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190500" y="982394"/>
            <a:ext cx="8763000" cy="5715000"/>
          </a:xfrm>
          <a:prstGeom prst="rect">
            <a:avLst/>
          </a:prstGeom>
          <a:noFill/>
          <a:ln w="9525">
            <a:noFill/>
            <a:miter lim="800000"/>
            <a:headEnd/>
            <a:tailEnd/>
          </a:ln>
          <a:effectLst/>
        </p:spPr>
      </p:pic>
      <p:sp>
        <p:nvSpPr>
          <p:cNvPr id="51203" name="Text Box 3"/>
          <p:cNvSpPr txBox="1">
            <a:spLocks noChangeArrowheads="1"/>
          </p:cNvSpPr>
          <p:nvPr/>
        </p:nvSpPr>
        <p:spPr bwMode="auto">
          <a:xfrm>
            <a:off x="-76200" y="152400"/>
            <a:ext cx="9220200" cy="584775"/>
          </a:xfrm>
          <a:prstGeom prst="rect">
            <a:avLst/>
          </a:prstGeom>
          <a:noFill/>
          <a:ln w="9525">
            <a:noFill/>
            <a:miter lim="800000"/>
            <a:headEnd/>
            <a:tailEnd/>
          </a:ln>
          <a:effectLst/>
        </p:spPr>
        <p:txBody>
          <a:bodyPr wrap="square">
            <a:spAutoFit/>
          </a:bodyPr>
          <a:lstStyle/>
          <a:p>
            <a:pPr>
              <a:spcBef>
                <a:spcPct val="50000"/>
              </a:spcBef>
            </a:pPr>
            <a:r>
              <a:rPr lang="en-US" sz="3200" dirty="0"/>
              <a:t> </a:t>
            </a:r>
            <a:r>
              <a:rPr lang="en-US" sz="2800" b="1" dirty="0">
                <a:solidFill>
                  <a:srgbClr val="FF0000"/>
                </a:solidFill>
              </a:rPr>
              <a:t>Types of Expenses </a:t>
            </a:r>
            <a:r>
              <a:rPr lang="en-US" sz="2800" b="1" dirty="0">
                <a:solidFill>
                  <a:srgbClr val="FF0000"/>
                </a:solidFill>
                <a:latin typeface="Tahoma" charset="0"/>
              </a:rPr>
              <a:t>Contributing</a:t>
            </a:r>
            <a:r>
              <a:rPr lang="en-US" sz="2800" b="1" dirty="0">
                <a:solidFill>
                  <a:srgbClr val="FF0000"/>
                </a:solidFill>
              </a:rPr>
              <a:t> to Credit Card Debt</a:t>
            </a:r>
            <a:endParaRPr lang="en-US" sz="3200" b="1" dirty="0">
              <a:solidFill>
                <a:srgbClr val="FF0000"/>
              </a:solidFill>
            </a:endParaRPr>
          </a:p>
        </p:txBody>
      </p:sp>
    </p:spTree>
    <p:extLst>
      <p:ext uri="{BB962C8B-B14F-4D97-AF65-F5344CB8AC3E}">
        <p14:creationId xmlns:p14="http://schemas.microsoft.com/office/powerpoint/2010/main" val="706526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chumerbox%20sample"/>
          <p:cNvPicPr>
            <a:picLocks noChangeAspect="1" noChangeArrowheads="1"/>
          </p:cNvPicPr>
          <p:nvPr/>
        </p:nvPicPr>
        <p:blipFill>
          <a:blip r:embed="rId3" cstate="print"/>
          <a:srcRect/>
          <a:stretch>
            <a:fillRect/>
          </a:stretch>
        </p:blipFill>
        <p:spPr bwMode="auto">
          <a:xfrm>
            <a:off x="228600" y="1143000"/>
            <a:ext cx="8686800" cy="5562600"/>
          </a:xfrm>
          <a:prstGeom prst="rect">
            <a:avLst/>
          </a:prstGeom>
          <a:noFill/>
        </p:spPr>
      </p:pic>
      <p:sp>
        <p:nvSpPr>
          <p:cNvPr id="35843" name="Text Box 3"/>
          <p:cNvSpPr txBox="1">
            <a:spLocks noChangeArrowheads="1"/>
          </p:cNvSpPr>
          <p:nvPr/>
        </p:nvSpPr>
        <p:spPr bwMode="auto">
          <a:xfrm>
            <a:off x="458190" y="67373"/>
            <a:ext cx="8305800" cy="641350"/>
          </a:xfrm>
          <a:prstGeom prst="rect">
            <a:avLst/>
          </a:prstGeom>
          <a:noFill/>
          <a:ln w="9525">
            <a:noFill/>
            <a:miter lim="800000"/>
            <a:headEnd/>
            <a:tailEnd/>
          </a:ln>
          <a:effectLst/>
        </p:spPr>
        <p:txBody>
          <a:bodyPr>
            <a:spAutoFit/>
          </a:bodyPr>
          <a:lstStyle/>
          <a:p>
            <a:pPr algn="ctr" eaLnBrk="0" hangingPunct="0">
              <a:spcBef>
                <a:spcPct val="50000"/>
              </a:spcBef>
            </a:pPr>
            <a:r>
              <a:rPr lang="en-US" sz="3600" dirty="0">
                <a:solidFill>
                  <a:srgbClr val="FF0000"/>
                </a:solidFill>
                <a:latin typeface="Tahoma" charset="0"/>
              </a:rPr>
              <a:t> The New and Improved Schumer Box</a:t>
            </a:r>
            <a:r>
              <a:rPr lang="en-US" sz="3600" dirty="0">
                <a:solidFill>
                  <a:schemeClr val="folHlink"/>
                </a:solidFill>
                <a:latin typeface="Tahoma" charset="0"/>
              </a:rPr>
              <a:t> </a:t>
            </a:r>
          </a:p>
        </p:txBody>
      </p:sp>
      <p:sp>
        <p:nvSpPr>
          <p:cNvPr id="3" name="TextBox 2"/>
          <p:cNvSpPr txBox="1"/>
          <p:nvPr/>
        </p:nvSpPr>
        <p:spPr>
          <a:xfrm>
            <a:off x="551708" y="708723"/>
            <a:ext cx="8001000" cy="584775"/>
          </a:xfrm>
          <a:prstGeom prst="rect">
            <a:avLst/>
          </a:prstGeom>
          <a:noFill/>
        </p:spPr>
        <p:txBody>
          <a:bodyPr wrap="square" rtlCol="0">
            <a:spAutoFit/>
          </a:bodyPr>
          <a:lstStyle/>
          <a:p>
            <a:pPr algn="ctr"/>
            <a:r>
              <a:rPr lang="en-US" sz="1600" b="1" dirty="0">
                <a:solidFill>
                  <a:srgbClr val="FF0000"/>
                </a:solidFill>
              </a:rPr>
              <a:t>   How Credit Card Companies Make Their Money:  “Let Me Count the Ways!”</a:t>
            </a:r>
            <a:br>
              <a:rPr lang="en-US" sz="1600" b="1" dirty="0">
                <a:solidFill>
                  <a:srgbClr val="FF0000"/>
                </a:solidFill>
              </a:rPr>
            </a:br>
            <a:endParaRPr lang="en-US" sz="1600" dirty="0"/>
          </a:p>
        </p:txBody>
      </p:sp>
    </p:spTree>
    <p:extLst>
      <p:ext uri="{BB962C8B-B14F-4D97-AF65-F5344CB8AC3E}">
        <p14:creationId xmlns:p14="http://schemas.microsoft.com/office/powerpoint/2010/main" val="296216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DEA541E-A0AB-4ED4-BCE4-629FFC5571BE}"/>
              </a:ext>
            </a:extLst>
          </p:cNvPr>
          <p:cNvGraphicFramePr>
            <a:graphicFrameLocks noGrp="1"/>
          </p:cNvGraphicFramePr>
          <p:nvPr>
            <p:extLst>
              <p:ext uri="{D42A27DB-BD31-4B8C-83A1-F6EECF244321}">
                <p14:modId xmlns:p14="http://schemas.microsoft.com/office/powerpoint/2010/main" val="1866999194"/>
              </p:ext>
            </p:extLst>
          </p:nvPr>
        </p:nvGraphicFramePr>
        <p:xfrm>
          <a:off x="16413" y="914399"/>
          <a:ext cx="9111174" cy="5943601"/>
        </p:xfrm>
        <a:graphic>
          <a:graphicData uri="http://schemas.openxmlformats.org/drawingml/2006/table">
            <a:tbl>
              <a:tblPr>
                <a:tableStyleId>{5C22544A-7EE6-4342-B048-85BDC9FD1C3A}</a:tableStyleId>
              </a:tblPr>
              <a:tblGrid>
                <a:gridCol w="1833606">
                  <a:extLst>
                    <a:ext uri="{9D8B030D-6E8A-4147-A177-3AD203B41FA5}">
                      <a16:colId xmlns:a16="http://schemas.microsoft.com/office/drawing/2014/main" val="4102652525"/>
                    </a:ext>
                  </a:extLst>
                </a:gridCol>
                <a:gridCol w="1435614">
                  <a:extLst>
                    <a:ext uri="{9D8B030D-6E8A-4147-A177-3AD203B41FA5}">
                      <a16:colId xmlns:a16="http://schemas.microsoft.com/office/drawing/2014/main" val="4070504749"/>
                    </a:ext>
                  </a:extLst>
                </a:gridCol>
                <a:gridCol w="1435614">
                  <a:extLst>
                    <a:ext uri="{9D8B030D-6E8A-4147-A177-3AD203B41FA5}">
                      <a16:colId xmlns:a16="http://schemas.microsoft.com/office/drawing/2014/main" val="2505500141"/>
                    </a:ext>
                  </a:extLst>
                </a:gridCol>
                <a:gridCol w="1435614">
                  <a:extLst>
                    <a:ext uri="{9D8B030D-6E8A-4147-A177-3AD203B41FA5}">
                      <a16:colId xmlns:a16="http://schemas.microsoft.com/office/drawing/2014/main" val="680556484"/>
                    </a:ext>
                  </a:extLst>
                </a:gridCol>
                <a:gridCol w="1435614">
                  <a:extLst>
                    <a:ext uri="{9D8B030D-6E8A-4147-A177-3AD203B41FA5}">
                      <a16:colId xmlns:a16="http://schemas.microsoft.com/office/drawing/2014/main" val="2019096464"/>
                    </a:ext>
                  </a:extLst>
                </a:gridCol>
                <a:gridCol w="1535112">
                  <a:extLst>
                    <a:ext uri="{9D8B030D-6E8A-4147-A177-3AD203B41FA5}">
                      <a16:colId xmlns:a16="http://schemas.microsoft.com/office/drawing/2014/main" val="2331485794"/>
                    </a:ext>
                  </a:extLst>
                </a:gridCol>
              </a:tblGrid>
              <a:tr h="193666">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ctr" fontAlgn="b"/>
                      <a:r>
                        <a:rPr lang="en-US" sz="800" u="none" strike="noStrike">
                          <a:effectLst/>
                        </a:rPr>
                        <a:t>Credit Card</a:t>
                      </a:r>
                      <a:endParaRPr lang="en-US" sz="800" b="1" i="0" u="none" strike="noStrike">
                        <a:solidFill>
                          <a:srgbClr val="000000"/>
                        </a:solidFill>
                        <a:effectLst/>
                        <a:latin typeface="Calibri" panose="020F0502020204030204" pitchFamily="34" charset="0"/>
                      </a:endParaRPr>
                    </a:p>
                  </a:txBody>
                  <a:tcPr marL="7345" marR="7345" marT="7345" marB="0" anchor="b"/>
                </a:tc>
                <a:tc>
                  <a:txBody>
                    <a:bodyPr/>
                    <a:lstStyle/>
                    <a:p>
                      <a:pPr algn="ctr" fontAlgn="b"/>
                      <a:r>
                        <a:rPr lang="en-US" sz="800" u="none" strike="noStrike">
                          <a:effectLst/>
                        </a:rPr>
                        <a:t>Debit Card</a:t>
                      </a:r>
                      <a:endParaRPr lang="en-US" sz="800" b="1" i="0" u="none" strike="noStrike">
                        <a:solidFill>
                          <a:srgbClr val="000000"/>
                        </a:solidFill>
                        <a:effectLst/>
                        <a:latin typeface="Calibri" panose="020F0502020204030204" pitchFamily="34" charset="0"/>
                      </a:endParaRPr>
                    </a:p>
                  </a:txBody>
                  <a:tcPr marL="7345" marR="7345" marT="7345" marB="0" anchor="b"/>
                </a:tc>
                <a:tc>
                  <a:txBody>
                    <a:bodyPr/>
                    <a:lstStyle/>
                    <a:p>
                      <a:pPr algn="ctr" fontAlgn="b"/>
                      <a:r>
                        <a:rPr lang="en-US" sz="800" u="none" strike="noStrike">
                          <a:effectLst/>
                        </a:rPr>
                        <a:t>Pre- Paid Money</a:t>
                      </a:r>
                      <a:endParaRPr lang="en-US" sz="800" b="1" i="0" u="none" strike="noStrike">
                        <a:solidFill>
                          <a:srgbClr val="000000"/>
                        </a:solidFill>
                        <a:effectLst/>
                        <a:latin typeface="Calibri" panose="020F0502020204030204" pitchFamily="34" charset="0"/>
                      </a:endParaRPr>
                    </a:p>
                  </a:txBody>
                  <a:tcPr marL="7345" marR="7345" marT="7345" marB="0" anchor="b"/>
                </a:tc>
                <a:tc>
                  <a:txBody>
                    <a:bodyPr/>
                    <a:lstStyle/>
                    <a:p>
                      <a:pPr algn="ctr" fontAlgn="b"/>
                      <a:r>
                        <a:rPr lang="en-US" sz="800" u="none" strike="noStrike">
                          <a:effectLst/>
                        </a:rPr>
                        <a:t>Store Card</a:t>
                      </a:r>
                      <a:endParaRPr lang="en-US" sz="800" b="1" i="0" u="none" strike="noStrike">
                        <a:solidFill>
                          <a:srgbClr val="000000"/>
                        </a:solidFill>
                        <a:effectLst/>
                        <a:latin typeface="Calibri" panose="020F0502020204030204" pitchFamily="34" charset="0"/>
                      </a:endParaRPr>
                    </a:p>
                  </a:txBody>
                  <a:tcPr marL="7345" marR="7345" marT="7345" marB="0" anchor="b"/>
                </a:tc>
                <a:tc>
                  <a:txBody>
                    <a:bodyPr/>
                    <a:lstStyle/>
                    <a:p>
                      <a:pPr algn="ctr" fontAlgn="b"/>
                      <a:r>
                        <a:rPr lang="en-US" sz="800" u="none" strike="noStrike">
                          <a:effectLst/>
                        </a:rPr>
                        <a:t>Gift Card</a:t>
                      </a:r>
                      <a:endParaRPr lang="en-US" sz="800" b="1"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510269099"/>
                  </a:ext>
                </a:extLst>
              </a:tr>
              <a:tr h="193666">
                <a:tc>
                  <a:txBody>
                    <a:bodyPr/>
                    <a:lstStyle/>
                    <a:p>
                      <a:pPr algn="l" fontAlgn="b"/>
                      <a:r>
                        <a:rPr lang="en-US" sz="800" u="none" strike="noStrike">
                          <a:effectLst/>
                        </a:rPr>
                        <a:t>Opening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3165505900"/>
                  </a:ext>
                </a:extLst>
              </a:tr>
              <a:tr h="193666">
                <a:tc>
                  <a:txBody>
                    <a:bodyPr/>
                    <a:lstStyle/>
                    <a:p>
                      <a:pPr algn="l" fontAlgn="b"/>
                      <a:r>
                        <a:rPr lang="en-US" sz="800" u="none" strike="noStrike">
                          <a:effectLst/>
                        </a:rPr>
                        <a:t>Annual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038897598"/>
                  </a:ext>
                </a:extLst>
              </a:tr>
              <a:tr h="193666">
                <a:tc>
                  <a:txBody>
                    <a:bodyPr/>
                    <a:lstStyle/>
                    <a:p>
                      <a:pPr algn="l" fontAlgn="b"/>
                      <a:r>
                        <a:rPr lang="en-US" sz="800" u="none" strike="noStrike">
                          <a:effectLst/>
                        </a:rPr>
                        <a:t>Activation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758538714"/>
                  </a:ext>
                </a:extLst>
              </a:tr>
              <a:tr h="193666">
                <a:tc>
                  <a:txBody>
                    <a:bodyPr/>
                    <a:lstStyle/>
                    <a:p>
                      <a:pPr algn="l" fontAlgn="b"/>
                      <a:r>
                        <a:rPr lang="en-US" sz="800" u="none" strike="noStrike">
                          <a:effectLst/>
                        </a:rPr>
                        <a:t>A.P.R.</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81334860"/>
                  </a:ext>
                </a:extLst>
              </a:tr>
              <a:tr h="193666">
                <a:tc>
                  <a:txBody>
                    <a:bodyPr/>
                    <a:lstStyle/>
                    <a:p>
                      <a:pPr algn="l" fontAlgn="b"/>
                      <a:r>
                        <a:rPr lang="en-US" sz="800" u="none" strike="noStrike">
                          <a:effectLst/>
                        </a:rPr>
                        <a:t>Monthly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578180802"/>
                  </a:ext>
                </a:extLst>
              </a:tr>
              <a:tr h="193666">
                <a:tc>
                  <a:txBody>
                    <a:bodyPr/>
                    <a:lstStyle/>
                    <a:p>
                      <a:pPr algn="l" fontAlgn="b"/>
                      <a:r>
                        <a:rPr lang="en-US" sz="800" u="none" strike="noStrike">
                          <a:effectLst/>
                        </a:rPr>
                        <a:t>Point of Sale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041937401"/>
                  </a:ext>
                </a:extLst>
              </a:tr>
              <a:tr h="193666">
                <a:tc>
                  <a:txBody>
                    <a:bodyPr/>
                    <a:lstStyle/>
                    <a:p>
                      <a:pPr algn="l" fontAlgn="b"/>
                      <a:r>
                        <a:rPr lang="en-US" sz="800" u="none" strike="noStrike" dirty="0">
                          <a:effectLst/>
                        </a:rPr>
                        <a:t>ATM Withdrawal Fee</a:t>
                      </a:r>
                      <a:endParaRPr lang="en-US" sz="800" b="0" i="0" u="none" strike="noStrike" dirty="0">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3473475245"/>
                  </a:ext>
                </a:extLst>
              </a:tr>
              <a:tr h="193666">
                <a:tc>
                  <a:txBody>
                    <a:bodyPr/>
                    <a:lstStyle/>
                    <a:p>
                      <a:pPr algn="l" fontAlgn="b"/>
                      <a:r>
                        <a:rPr lang="en-US" sz="800" u="none" strike="noStrike">
                          <a:effectLst/>
                        </a:rPr>
                        <a:t>Transfer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878453716"/>
                  </a:ext>
                </a:extLst>
              </a:tr>
              <a:tr h="193666">
                <a:tc>
                  <a:txBody>
                    <a:bodyPr/>
                    <a:lstStyle/>
                    <a:p>
                      <a:pPr algn="l" fontAlgn="b"/>
                      <a:r>
                        <a:rPr lang="en-US" sz="800" u="none" strike="noStrike">
                          <a:effectLst/>
                        </a:rPr>
                        <a:t>Transaction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2760493634"/>
                  </a:ext>
                </a:extLst>
              </a:tr>
              <a:tr h="193666">
                <a:tc>
                  <a:txBody>
                    <a:bodyPr/>
                    <a:lstStyle/>
                    <a:p>
                      <a:pPr algn="l" fontAlgn="b"/>
                      <a:r>
                        <a:rPr lang="en-US" sz="800" u="none" strike="noStrike">
                          <a:effectLst/>
                        </a:rPr>
                        <a:t>Late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910664394"/>
                  </a:ext>
                </a:extLst>
              </a:tr>
              <a:tr h="193666">
                <a:tc>
                  <a:txBody>
                    <a:bodyPr/>
                    <a:lstStyle/>
                    <a:p>
                      <a:pPr algn="l" fontAlgn="b"/>
                      <a:r>
                        <a:rPr lang="en-US" sz="800" u="none" strike="noStrike">
                          <a:effectLst/>
                        </a:rPr>
                        <a:t>Re-Loading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3327005720"/>
                  </a:ext>
                </a:extLst>
              </a:tr>
              <a:tr h="170418">
                <a:tc>
                  <a:txBody>
                    <a:bodyPr/>
                    <a:lstStyle/>
                    <a:p>
                      <a:pPr algn="l" fontAlgn="b"/>
                      <a:r>
                        <a:rPr lang="en-US" sz="800" u="none" strike="noStrike">
                          <a:effectLst/>
                        </a:rPr>
                        <a:t>Deposit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2967757319"/>
                  </a:ext>
                </a:extLst>
              </a:tr>
              <a:tr h="350535">
                <a:tc>
                  <a:txBody>
                    <a:bodyPr/>
                    <a:lstStyle/>
                    <a:p>
                      <a:pPr algn="l" fontAlgn="b"/>
                      <a:r>
                        <a:rPr lang="en-US" sz="800" u="none" strike="noStrike">
                          <a:effectLst/>
                        </a:rPr>
                        <a:t>Monthly Statement Fee (Pap)</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408677952"/>
                  </a:ext>
                </a:extLst>
              </a:tr>
              <a:tr h="193666">
                <a:tc>
                  <a:txBody>
                    <a:bodyPr/>
                    <a:lstStyle/>
                    <a:p>
                      <a:pPr algn="l" fontAlgn="b"/>
                      <a:r>
                        <a:rPr lang="en-US" sz="800" u="none" strike="noStrike">
                          <a:effectLst/>
                        </a:rPr>
                        <a:t>Credit Reportable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4003477376"/>
                  </a:ext>
                </a:extLst>
              </a:tr>
              <a:tr h="193666">
                <a:tc>
                  <a:txBody>
                    <a:bodyPr/>
                    <a:lstStyle/>
                    <a:p>
                      <a:pPr algn="l" fontAlgn="b"/>
                      <a:r>
                        <a:rPr lang="en-US" sz="800"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Grace Period</a:t>
                      </a:r>
                      <a:endParaRPr lang="en-US" sz="800" b="0" i="0" u="sng" strike="noStrike">
                        <a:solidFill>
                          <a:schemeClr val="tx1"/>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3234819473"/>
                  </a:ext>
                </a:extLst>
              </a:tr>
              <a:tr h="193666">
                <a:tc>
                  <a:txBody>
                    <a:bodyPr/>
                    <a:lstStyle/>
                    <a:p>
                      <a:pPr algn="l" fontAlgn="b"/>
                      <a:r>
                        <a:rPr lang="en-US" sz="800" u="sng" strike="noStrike" dirty="0">
                          <a:solidFill>
                            <a:schemeClr val="tx1"/>
                          </a:solidFill>
                          <a:effectLst/>
                          <a:hlinkClick r:id="rId3" action="ppaction://hlinkfile">
                            <a:extLst>
                              <a:ext uri="{A12FA001-AC4F-418D-AE19-62706E023703}">
                                <ahyp:hlinkClr xmlns:ahyp="http://schemas.microsoft.com/office/drawing/2018/hyperlinkcolor" val="tx"/>
                              </a:ext>
                            </a:extLst>
                          </a:hlinkClick>
                        </a:rPr>
                        <a:t>Finance Charges</a:t>
                      </a:r>
                      <a:endParaRPr lang="en-US" sz="800" b="0" i="0" u="sng" strike="noStrike" dirty="0">
                        <a:solidFill>
                          <a:schemeClr val="tx1"/>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328625476"/>
                  </a:ext>
                </a:extLst>
              </a:tr>
              <a:tr h="193666">
                <a:tc>
                  <a:txBody>
                    <a:bodyPr/>
                    <a:lstStyle/>
                    <a:p>
                      <a:pPr algn="l" fontAlgn="b"/>
                      <a:r>
                        <a:rPr lang="en-US" sz="800" u="none" strike="noStrike">
                          <a:effectLst/>
                        </a:rPr>
                        <a:t>Balance Inquiry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126619741"/>
                  </a:ext>
                </a:extLst>
              </a:tr>
              <a:tr h="193666">
                <a:tc>
                  <a:txBody>
                    <a:bodyPr/>
                    <a:lstStyle/>
                    <a:p>
                      <a:pPr algn="l" fontAlgn="b"/>
                      <a:r>
                        <a:rPr lang="en-US" sz="800" u="none" strike="noStrike">
                          <a:effectLst/>
                        </a:rPr>
                        <a:t>Balance Transfer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632631908"/>
                  </a:ext>
                </a:extLst>
              </a:tr>
              <a:tr h="193666">
                <a:tc>
                  <a:txBody>
                    <a:bodyPr/>
                    <a:lstStyle/>
                    <a:p>
                      <a:pPr algn="l" fontAlgn="b"/>
                      <a:r>
                        <a:rPr lang="en-US" sz="800" u="none" strike="noStrike">
                          <a:effectLst/>
                        </a:rPr>
                        <a:t>Cash Advance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3851738146"/>
                  </a:ext>
                </a:extLst>
              </a:tr>
              <a:tr h="193666">
                <a:tc>
                  <a:txBody>
                    <a:bodyPr/>
                    <a:lstStyle/>
                    <a:p>
                      <a:pPr algn="l" fontAlgn="b"/>
                      <a:r>
                        <a:rPr lang="en-US" sz="800" u="none" strike="noStrike">
                          <a:effectLst/>
                        </a:rPr>
                        <a:t>Card Re-load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2945245933"/>
                  </a:ext>
                </a:extLst>
              </a:tr>
              <a:tr h="193666">
                <a:tc>
                  <a:txBody>
                    <a:bodyPr/>
                    <a:lstStyle/>
                    <a:p>
                      <a:pPr algn="l" fontAlgn="b"/>
                      <a:r>
                        <a:rPr lang="en-US" sz="800" u="none" strike="noStrike">
                          <a:effectLst/>
                        </a:rPr>
                        <a:t>Second Card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176218704"/>
                  </a:ext>
                </a:extLst>
              </a:tr>
              <a:tr h="193666">
                <a:tc>
                  <a:txBody>
                    <a:bodyPr/>
                    <a:lstStyle/>
                    <a:p>
                      <a:pPr algn="l" fontAlgn="b"/>
                      <a:r>
                        <a:rPr lang="en-US" sz="800" u="none" strike="noStrike">
                          <a:effectLst/>
                        </a:rPr>
                        <a:t>Late Payments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405643728"/>
                  </a:ext>
                </a:extLst>
              </a:tr>
              <a:tr h="193666">
                <a:tc>
                  <a:txBody>
                    <a:bodyPr/>
                    <a:lstStyle/>
                    <a:p>
                      <a:pPr algn="l" fontAlgn="b"/>
                      <a:r>
                        <a:rPr lang="en-US" sz="800" u="none" strike="noStrike">
                          <a:effectLst/>
                        </a:rPr>
                        <a:t>Over the Limit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3502793199"/>
                  </a:ext>
                </a:extLst>
              </a:tr>
              <a:tr h="193666">
                <a:tc>
                  <a:txBody>
                    <a:bodyPr/>
                    <a:lstStyle/>
                    <a:p>
                      <a:pPr algn="l" fontAlgn="b"/>
                      <a:r>
                        <a:rPr lang="en-US" sz="800" u="none" strike="noStrike">
                          <a:effectLst/>
                        </a:rPr>
                        <a:t>Cancellation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196747406"/>
                  </a:ext>
                </a:extLst>
              </a:tr>
              <a:tr h="193666">
                <a:tc>
                  <a:txBody>
                    <a:bodyPr/>
                    <a:lstStyle/>
                    <a:p>
                      <a:pPr algn="l" fontAlgn="b"/>
                      <a:r>
                        <a:rPr lang="en-US" sz="800" u="none" strike="noStrike">
                          <a:effectLst/>
                        </a:rPr>
                        <a:t>For. Currency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2690321206"/>
                  </a:ext>
                </a:extLst>
              </a:tr>
              <a:tr h="193666">
                <a:tc>
                  <a:txBody>
                    <a:bodyPr/>
                    <a:lstStyle/>
                    <a:p>
                      <a:pPr algn="l" fontAlgn="b"/>
                      <a:r>
                        <a:rPr lang="en-US" sz="800" u="none" strike="noStrike">
                          <a:effectLst/>
                        </a:rPr>
                        <a:t>Check Cashing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998925511"/>
                  </a:ext>
                </a:extLst>
              </a:tr>
              <a:tr h="193666">
                <a:tc>
                  <a:txBody>
                    <a:bodyPr/>
                    <a:lstStyle/>
                    <a:p>
                      <a:pPr algn="l" fontAlgn="b"/>
                      <a:r>
                        <a:rPr lang="en-US" sz="800" u="none" strike="noStrike">
                          <a:effectLst/>
                        </a:rPr>
                        <a:t>Pay Bills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917399646"/>
                  </a:ext>
                </a:extLst>
              </a:tr>
              <a:tr h="193666">
                <a:tc>
                  <a:txBody>
                    <a:bodyPr/>
                    <a:lstStyle/>
                    <a:p>
                      <a:pPr algn="l" fontAlgn="b"/>
                      <a:r>
                        <a:rPr lang="en-US" sz="800" u="none" strike="noStrike">
                          <a:effectLst/>
                        </a:rPr>
                        <a:t>Credit Check Fee</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023240149"/>
                  </a:ext>
                </a:extLst>
              </a:tr>
              <a:tr h="193666">
                <a:tc>
                  <a:txBody>
                    <a:bodyPr/>
                    <a:lstStyle/>
                    <a:p>
                      <a:pPr algn="l" fontAlgn="b"/>
                      <a:r>
                        <a:rPr lang="en-US" sz="800" u="none" strike="noStrike">
                          <a:effectLst/>
                        </a:rPr>
                        <a:t>Over Draft Protection</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345" marR="7345" marT="7345"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007895339"/>
                  </a:ext>
                </a:extLst>
              </a:tr>
            </a:tbl>
          </a:graphicData>
        </a:graphic>
      </p:graphicFrame>
      <p:sp>
        <p:nvSpPr>
          <p:cNvPr id="2" name="TextBox 1">
            <a:extLst>
              <a:ext uri="{FF2B5EF4-FFF2-40B4-BE49-F238E27FC236}">
                <a16:creationId xmlns:a16="http://schemas.microsoft.com/office/drawing/2014/main" id="{C680E7FE-C4B7-4DE0-9C3D-E1ED3493D15C}"/>
              </a:ext>
            </a:extLst>
          </p:cNvPr>
          <p:cNvSpPr txBox="1"/>
          <p:nvPr/>
        </p:nvSpPr>
        <p:spPr>
          <a:xfrm>
            <a:off x="4114800" y="3010486"/>
            <a:ext cx="914400" cy="9144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3EB2861E-50F7-46CD-8221-D328BACAC685}"/>
              </a:ext>
            </a:extLst>
          </p:cNvPr>
          <p:cNvSpPr txBox="1"/>
          <p:nvPr/>
        </p:nvSpPr>
        <p:spPr>
          <a:xfrm flipH="1">
            <a:off x="201637" y="228600"/>
            <a:ext cx="8740725" cy="461665"/>
          </a:xfrm>
          <a:prstGeom prst="rect">
            <a:avLst/>
          </a:prstGeom>
          <a:noFill/>
        </p:spPr>
        <p:txBody>
          <a:bodyPr wrap="square" rtlCol="0">
            <a:spAutoFit/>
          </a:bodyPr>
          <a:lstStyle/>
          <a:p>
            <a:pPr algn="ctr"/>
            <a:r>
              <a:rPr lang="en-US" sz="2400" b="1" dirty="0">
                <a:solidFill>
                  <a:srgbClr val="FF0000"/>
                </a:solidFill>
                <a:latin typeface="+mn-lt"/>
              </a:rPr>
              <a:t>Fees to Look for When Shopping for a Plastic Money Card</a:t>
            </a:r>
          </a:p>
        </p:txBody>
      </p:sp>
    </p:spTree>
    <p:extLst>
      <p:ext uri="{BB962C8B-B14F-4D97-AF65-F5344CB8AC3E}">
        <p14:creationId xmlns:p14="http://schemas.microsoft.com/office/powerpoint/2010/main" val="124186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708571" cy="1143000"/>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dirty="0">
                <a:solidFill>
                  <a:srgbClr val="FF0000"/>
                </a:solidFill>
                <a:latin typeface="+mn-lt"/>
                <a:ea typeface="ＭＳ Ｐゴシック"/>
                <a:cs typeface="Calibri"/>
              </a:rPr>
              <a:t>Professional Development Certificate</a:t>
            </a:r>
            <a:endParaRPr lang="en-US" sz="4000" b="1" dirty="0">
              <a:solidFill>
                <a:srgbClr val="FF0000"/>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mn-lt"/>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685800" y="1828800"/>
            <a:ext cx="8175171" cy="3139321"/>
          </a:xfrm>
          <a:prstGeom prst="rect">
            <a:avLst/>
          </a:prstGeom>
          <a:noFill/>
        </p:spPr>
        <p:txBody>
          <a:bodyPr wrap="square" rtlCol="0" anchor="t">
            <a:spAutoFit/>
          </a:bodyPr>
          <a:lstStyle/>
          <a:p>
            <a:pPr marL="285750" indent="-285750">
              <a:buClr>
                <a:srgbClr val="FF0000"/>
              </a:buClr>
              <a:buFont typeface="Wingdings" panose="05000000000000000000" pitchFamily="2" charset="2"/>
              <a:buChar char="Ø"/>
            </a:pPr>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742950" lvl="1" indent="-285750">
              <a:buFont typeface="Arial" panose="020B0604020202020204" pitchFamily="34" charset="0"/>
              <a:buChar char="•"/>
            </a:pPr>
            <a:r>
              <a:rPr lang="en-US" dirty="0">
                <a:latin typeface="Arial"/>
                <a:ea typeface="ＭＳ Ｐゴシック"/>
              </a:rPr>
              <a:t>Watch a minimum of 45-minutes and you will automatically receive a professional development certificate via e-mail within 24 hours.</a:t>
            </a:r>
          </a:p>
          <a:p>
            <a:endParaRPr lang="en-US" dirty="0">
              <a:latin typeface="Arial"/>
              <a:ea typeface="ＭＳ Ｐゴシック"/>
            </a:endParaRPr>
          </a:p>
          <a:p>
            <a:pPr marL="285750" indent="-285750">
              <a:buClr>
                <a:srgbClr val="FF0000"/>
              </a:buClr>
              <a:buFont typeface="Wingdings" panose="05000000000000000000" pitchFamily="2" charset="2"/>
              <a:buChar char="Ø"/>
            </a:pPr>
            <a:r>
              <a:rPr lang="en-US" dirty="0">
                <a:latin typeface="Arial"/>
                <a:ea typeface="ＭＳ Ｐゴシック"/>
                <a:cs typeface="Arial"/>
              </a:rPr>
              <a:t>Accessing resources: </a:t>
            </a:r>
            <a:endParaRPr lang="en-US" dirty="0"/>
          </a:p>
          <a:p>
            <a:pPr marL="285750" indent="-285750">
              <a:buClr>
                <a:srgbClr val="FF0000"/>
              </a:buClr>
              <a:buFont typeface="Wingdings" panose="05000000000000000000" pitchFamily="2" charset="2"/>
              <a:buChar char="Ø"/>
            </a:pPr>
            <a:endParaRPr lang="en-US" dirty="0">
              <a:cs typeface="Arial"/>
            </a:endParaRPr>
          </a:p>
          <a:p>
            <a:pPr marL="742950" lvl="1" indent="-285750">
              <a:buFont typeface="Arial" panose="020B0604020202020204" pitchFamily="34" charset="0"/>
              <a:buChar char="•"/>
            </a:pPr>
            <a:r>
              <a:rPr lang="en-US" dirty="0">
                <a:latin typeface="Arial"/>
                <a:ea typeface="ＭＳ Ｐゴシック"/>
                <a:cs typeface="Arial"/>
              </a:rPr>
              <a:t>You can now easily download presentations, lesson plan materials, and activities for each webinar from EconEdLink.org/professional-development.</a:t>
            </a:r>
          </a:p>
          <a:p>
            <a:endParaRPr lang="en-US" dirty="0">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2590"/>
            <a:ext cx="8229600" cy="946150"/>
          </a:xfrm>
        </p:spPr>
        <p:txBody>
          <a:bodyPr/>
          <a:lstStyle/>
          <a:p>
            <a:pPr marL="0" indent="0"/>
            <a:r>
              <a:rPr lang="en-US" sz="3600" b="1" dirty="0">
                <a:solidFill>
                  <a:srgbClr val="FF3300"/>
                </a:solidFill>
              </a:rPr>
              <a:t>What’s a Credit Report?</a:t>
            </a:r>
          </a:p>
        </p:txBody>
      </p:sp>
      <p:pic>
        <p:nvPicPr>
          <p:cNvPr id="17411" name="Picture 3" descr="credit-report">
            <a:hlinkClick r:id="rId3"/>
          </p:cNvPr>
          <p:cNvPicPr>
            <a:picLocks noChangeAspect="1" noChangeArrowheads="1"/>
          </p:cNvPicPr>
          <p:nvPr/>
        </p:nvPicPr>
        <p:blipFill>
          <a:blip r:embed="rId4" cstate="print"/>
          <a:srcRect/>
          <a:stretch>
            <a:fillRect/>
          </a:stretch>
        </p:blipFill>
        <p:spPr bwMode="auto">
          <a:xfrm>
            <a:off x="3124200" y="838200"/>
            <a:ext cx="2438400" cy="1600200"/>
          </a:xfrm>
          <a:prstGeom prst="rect">
            <a:avLst/>
          </a:prstGeom>
          <a:noFill/>
          <a:ln w="9525">
            <a:noFill/>
            <a:miter lim="800000"/>
            <a:headEnd/>
            <a:tailEnd/>
          </a:ln>
        </p:spPr>
      </p:pic>
      <p:sp>
        <p:nvSpPr>
          <p:cNvPr id="17412" name="Rectangle 4"/>
          <p:cNvSpPr>
            <a:spLocks noChangeArrowheads="1"/>
          </p:cNvSpPr>
          <p:nvPr/>
        </p:nvSpPr>
        <p:spPr bwMode="auto">
          <a:xfrm>
            <a:off x="179512" y="2780928"/>
            <a:ext cx="8534400" cy="3323987"/>
          </a:xfrm>
          <a:prstGeom prst="rect">
            <a:avLst/>
          </a:prstGeom>
          <a:noFill/>
          <a:ln w="9525">
            <a:noFill/>
            <a:miter lim="800000"/>
            <a:headEnd/>
            <a:tailEnd/>
          </a:ln>
        </p:spPr>
        <p:txBody>
          <a:bodyPr wrap="square">
            <a:spAutoFit/>
          </a:bodyPr>
          <a:lstStyle/>
          <a:p>
            <a:pPr lvl="1">
              <a:buClr>
                <a:srgbClr val="FF3300"/>
              </a:buClr>
              <a:buFont typeface="Wingdings" pitchFamily="2" charset="2"/>
              <a:buChar char="Ø"/>
            </a:pPr>
            <a:r>
              <a:rPr lang="en-US" sz="1800" dirty="0">
                <a:solidFill>
                  <a:schemeClr val="tx1"/>
                </a:solidFill>
                <a:latin typeface="Arial" pitchFamily="34" charset="0"/>
              </a:rPr>
              <a:t> </a:t>
            </a:r>
            <a:r>
              <a:rPr lang="en-US" sz="1600" dirty="0">
                <a:solidFill>
                  <a:schemeClr val="tx1"/>
                </a:solidFill>
                <a:latin typeface="Arial" pitchFamily="34" charset="0"/>
              </a:rPr>
              <a:t>From age 18 on, agencies collect data about your spending habits.</a:t>
            </a:r>
          </a:p>
          <a:p>
            <a:pPr lvl="1">
              <a:buClr>
                <a:srgbClr val="FF3300"/>
              </a:buClr>
              <a:buFont typeface="Wingdings" pitchFamily="2" charset="2"/>
              <a:buNone/>
            </a:pPr>
            <a:endParaRPr lang="en-US" sz="1600" dirty="0">
              <a:solidFill>
                <a:schemeClr val="tx1"/>
              </a:solidFill>
              <a:latin typeface="Arial" pitchFamily="34" charset="0"/>
            </a:endParaRPr>
          </a:p>
          <a:p>
            <a:pPr lvl="1">
              <a:buClr>
                <a:srgbClr val="FF3300"/>
              </a:buClr>
              <a:buFont typeface="Wingdings" pitchFamily="2" charset="2"/>
              <a:buChar char="Ø"/>
            </a:pPr>
            <a:r>
              <a:rPr lang="en-US" sz="1600" dirty="0">
                <a:solidFill>
                  <a:schemeClr val="tx1"/>
                </a:solidFill>
                <a:latin typeface="Arial" pitchFamily="34" charset="0"/>
              </a:rPr>
              <a:t> Monitor your ability to handle risks (i.e. installment loans and revolving charge accounts)</a:t>
            </a:r>
          </a:p>
          <a:p>
            <a:pPr lvl="1">
              <a:buClr>
                <a:srgbClr val="FF3300"/>
              </a:buClr>
              <a:buFont typeface="Wingdings" pitchFamily="2" charset="2"/>
              <a:buChar char="Ø"/>
            </a:pPr>
            <a:endParaRPr lang="en-US" sz="1600" dirty="0">
              <a:solidFill>
                <a:schemeClr val="tx1"/>
              </a:solidFill>
              <a:latin typeface="Arial" pitchFamily="34" charset="0"/>
            </a:endParaRPr>
          </a:p>
          <a:p>
            <a:pPr lvl="1">
              <a:buClr>
                <a:srgbClr val="FF3300"/>
              </a:buClr>
              <a:buFont typeface="Wingdings" pitchFamily="2" charset="2"/>
              <a:buChar char="Ø"/>
            </a:pPr>
            <a:r>
              <a:rPr lang="en-US" sz="1600" dirty="0">
                <a:solidFill>
                  <a:schemeClr val="tx1"/>
                </a:solidFill>
                <a:latin typeface="Arial" pitchFamily="34" charset="0"/>
              </a:rPr>
              <a:t> Impacts: amount you can borrow and the interest rates on that loan.</a:t>
            </a:r>
          </a:p>
          <a:p>
            <a:pPr lvl="1">
              <a:buClr>
                <a:srgbClr val="FF3300"/>
              </a:buClr>
              <a:buFont typeface="Wingdings" pitchFamily="2" charset="2"/>
              <a:buNone/>
            </a:pPr>
            <a:endParaRPr lang="en-US" sz="1600" dirty="0">
              <a:solidFill>
                <a:schemeClr val="tx1"/>
              </a:solidFill>
              <a:latin typeface="Arial" pitchFamily="34" charset="0"/>
            </a:endParaRPr>
          </a:p>
          <a:p>
            <a:pPr lvl="1">
              <a:buClr>
                <a:srgbClr val="FF3300"/>
              </a:buClr>
              <a:buFont typeface="Wingdings" pitchFamily="2" charset="2"/>
              <a:buChar char="Ø"/>
            </a:pPr>
            <a:r>
              <a:rPr lang="en-US" sz="1600" dirty="0">
                <a:solidFill>
                  <a:schemeClr val="tx1"/>
                </a:solidFill>
                <a:latin typeface="Arial" pitchFamily="34" charset="0"/>
              </a:rPr>
              <a:t> Who Can Access Your Report? </a:t>
            </a:r>
          </a:p>
          <a:p>
            <a:pPr lvl="2">
              <a:buFont typeface="Wingdings" pitchFamily="2" charset="2"/>
              <a:buChar char="§"/>
            </a:pPr>
            <a:r>
              <a:rPr lang="en-US" sz="1600" dirty="0">
                <a:solidFill>
                  <a:schemeClr val="tx1"/>
                </a:solidFill>
                <a:latin typeface="Arial" pitchFamily="34" charset="0"/>
              </a:rPr>
              <a:t> Creditors</a:t>
            </a:r>
          </a:p>
          <a:p>
            <a:pPr lvl="2">
              <a:buFont typeface="Wingdings" pitchFamily="2" charset="2"/>
              <a:buChar char="§"/>
            </a:pPr>
            <a:r>
              <a:rPr lang="en-US" sz="1600" dirty="0">
                <a:solidFill>
                  <a:schemeClr val="tx1"/>
                </a:solidFill>
                <a:latin typeface="Arial" pitchFamily="34" charset="0"/>
              </a:rPr>
              <a:t> Collection agencies</a:t>
            </a:r>
          </a:p>
          <a:p>
            <a:pPr lvl="2">
              <a:buFont typeface="Wingdings" pitchFamily="2" charset="2"/>
              <a:buChar char="§"/>
            </a:pPr>
            <a:r>
              <a:rPr lang="en-US" sz="1600" dirty="0">
                <a:solidFill>
                  <a:schemeClr val="tx1"/>
                </a:solidFill>
                <a:latin typeface="Arial" pitchFamily="34" charset="0"/>
              </a:rPr>
              <a:t> Insurance companies</a:t>
            </a:r>
          </a:p>
          <a:p>
            <a:pPr lvl="2">
              <a:buFont typeface="Wingdings" pitchFamily="2" charset="2"/>
              <a:buChar char="§"/>
            </a:pPr>
            <a:r>
              <a:rPr lang="en-US" sz="1600" dirty="0">
                <a:solidFill>
                  <a:schemeClr val="tx1"/>
                </a:solidFill>
                <a:latin typeface="Arial" pitchFamily="34" charset="0"/>
              </a:rPr>
              <a:t> Employers</a:t>
            </a:r>
          </a:p>
          <a:p>
            <a:pPr lvl="2">
              <a:buFont typeface="Wingdings" pitchFamily="2" charset="2"/>
              <a:buChar char="§"/>
            </a:pPr>
            <a:r>
              <a:rPr lang="en-US" sz="1600" dirty="0">
                <a:solidFill>
                  <a:schemeClr val="tx1"/>
                </a:solidFill>
                <a:latin typeface="Arial" pitchFamily="34" charset="0"/>
              </a:rPr>
              <a:t> Landlords</a:t>
            </a:r>
            <a:endParaRPr lang="en-US" sz="1800" dirty="0">
              <a:solidFill>
                <a:schemeClr val="tx1"/>
              </a:solidFill>
              <a:latin typeface="Arial" pitchFamily="34" charset="0"/>
            </a:endParaRPr>
          </a:p>
        </p:txBody>
      </p:sp>
      <p:sp>
        <p:nvSpPr>
          <p:cNvPr id="2" name="TextBox 1">
            <a:extLst>
              <a:ext uri="{FF2B5EF4-FFF2-40B4-BE49-F238E27FC236}">
                <a16:creationId xmlns:a16="http://schemas.microsoft.com/office/drawing/2014/main" id="{AF508CEC-6BFD-4DC5-8811-B4C0DA723C21}"/>
              </a:ext>
            </a:extLst>
          </p:cNvPr>
          <p:cNvSpPr txBox="1"/>
          <p:nvPr/>
        </p:nvSpPr>
        <p:spPr>
          <a:xfrm>
            <a:off x="2057400" y="6104915"/>
            <a:ext cx="5029200" cy="369332"/>
          </a:xfrm>
          <a:prstGeom prst="rect">
            <a:avLst/>
          </a:prstGeom>
          <a:noFill/>
        </p:spPr>
        <p:txBody>
          <a:bodyPr wrap="square" rtlCol="0">
            <a:spAutoFit/>
          </a:bodyPr>
          <a:lstStyle/>
          <a:p>
            <a:pPr lvl="2"/>
            <a:r>
              <a:rPr lang="en-US" dirty="0">
                <a:solidFill>
                  <a:srgbClr val="FF0000"/>
                </a:solidFill>
                <a:latin typeface="Arial" pitchFamily="34" charset="0"/>
                <a:hlinkClick r:id="rId5"/>
              </a:rPr>
              <a:t>www.howmanyofme.com</a:t>
            </a:r>
            <a:endParaRPr lang="en-US" dirty="0">
              <a:solidFill>
                <a:srgbClr val="FF0000"/>
              </a:solidFill>
              <a:latin typeface="Arial" pitchFamily="34" charset="0"/>
            </a:endParaRPr>
          </a:p>
        </p:txBody>
      </p:sp>
    </p:spTree>
    <p:extLst>
      <p:ext uri="{BB962C8B-B14F-4D97-AF65-F5344CB8AC3E}">
        <p14:creationId xmlns:p14="http://schemas.microsoft.com/office/powerpoint/2010/main" val="2532824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90489"/>
            <a:ext cx="8229600" cy="818232"/>
          </a:xfrm>
        </p:spPr>
        <p:txBody>
          <a:bodyPr/>
          <a:lstStyle/>
          <a:p>
            <a:pPr marL="0" indent="0"/>
            <a:r>
              <a:rPr lang="en-US" b="1" dirty="0">
                <a:solidFill>
                  <a:srgbClr val="FF3300"/>
                </a:solidFill>
              </a:rPr>
              <a:t>What is in a Credit Report?</a:t>
            </a:r>
          </a:p>
        </p:txBody>
      </p:sp>
      <p:sp>
        <p:nvSpPr>
          <p:cNvPr id="18435" name="Rectangle 3"/>
          <p:cNvSpPr>
            <a:spLocks noGrp="1" noChangeArrowheads="1"/>
          </p:cNvSpPr>
          <p:nvPr>
            <p:ph type="body" sz="half" idx="1"/>
          </p:nvPr>
        </p:nvSpPr>
        <p:spPr>
          <a:xfrm>
            <a:off x="228600" y="908720"/>
            <a:ext cx="4876800" cy="5720680"/>
          </a:xfrm>
        </p:spPr>
        <p:txBody>
          <a:bodyPr/>
          <a:lstStyle/>
          <a:p>
            <a:pPr marL="342900">
              <a:lnSpc>
                <a:spcPct val="90000"/>
              </a:lnSpc>
              <a:buClr>
                <a:srgbClr val="FF3300"/>
              </a:buClr>
              <a:buFont typeface="Wingdings" pitchFamily="2" charset="2"/>
              <a:buChar char="Ø"/>
            </a:pPr>
            <a:r>
              <a:rPr lang="en-US" sz="2000" dirty="0"/>
              <a:t>Personal Data</a:t>
            </a:r>
          </a:p>
          <a:p>
            <a:pPr marL="0" indent="0">
              <a:lnSpc>
                <a:spcPct val="90000"/>
              </a:lnSpc>
              <a:buClr>
                <a:srgbClr val="FF3300"/>
              </a:buClr>
              <a:buNone/>
            </a:pPr>
            <a:endParaRPr lang="en-US" sz="2000" dirty="0"/>
          </a:p>
          <a:p>
            <a:pPr marL="342900">
              <a:lnSpc>
                <a:spcPct val="90000"/>
              </a:lnSpc>
              <a:buClr>
                <a:srgbClr val="FF3300"/>
              </a:buClr>
              <a:buFont typeface="Wingdings" pitchFamily="2" charset="2"/>
              <a:buChar char="Ø"/>
            </a:pPr>
            <a:r>
              <a:rPr lang="en-US" sz="2000" dirty="0"/>
              <a:t>Public Records  (liens, judgments, secured loans, foreclosures, bankruptcies, etc.)</a:t>
            </a:r>
          </a:p>
          <a:p>
            <a:pPr marL="342900">
              <a:lnSpc>
                <a:spcPct val="90000"/>
              </a:lnSpc>
              <a:buClr>
                <a:srgbClr val="FF3300"/>
              </a:buClr>
              <a:buFont typeface="Wingdings" pitchFamily="2" charset="2"/>
              <a:buChar char="Ø"/>
            </a:pPr>
            <a:endParaRPr lang="en-US" sz="2000" dirty="0"/>
          </a:p>
          <a:p>
            <a:pPr marL="342900">
              <a:lnSpc>
                <a:spcPct val="90000"/>
              </a:lnSpc>
              <a:buClr>
                <a:srgbClr val="FF3300"/>
              </a:buClr>
              <a:buFont typeface="Wingdings" pitchFamily="2" charset="2"/>
              <a:buChar char="Ø"/>
            </a:pPr>
            <a:r>
              <a:rPr lang="en-US" sz="2000" dirty="0"/>
              <a:t>Collection Accounts (defaults and lateness)</a:t>
            </a:r>
          </a:p>
          <a:p>
            <a:pPr marL="342900">
              <a:lnSpc>
                <a:spcPct val="90000"/>
              </a:lnSpc>
              <a:buClr>
                <a:srgbClr val="FF3300"/>
              </a:buClr>
              <a:buFont typeface="Wingdings" pitchFamily="2" charset="2"/>
              <a:buChar char="Ø"/>
            </a:pPr>
            <a:endParaRPr lang="en-US" sz="2000" dirty="0"/>
          </a:p>
          <a:p>
            <a:pPr marL="342900">
              <a:lnSpc>
                <a:spcPct val="90000"/>
              </a:lnSpc>
              <a:buClr>
                <a:srgbClr val="FF3300"/>
              </a:buClr>
              <a:buFont typeface="Wingdings" pitchFamily="2" charset="2"/>
              <a:buChar char="Ø"/>
            </a:pPr>
            <a:r>
              <a:rPr lang="en-US" sz="2000" dirty="0"/>
              <a:t>Credit Information (open accounts, date account was opened, payment status)</a:t>
            </a:r>
          </a:p>
          <a:p>
            <a:pPr marL="342900">
              <a:lnSpc>
                <a:spcPct val="90000"/>
              </a:lnSpc>
              <a:buClr>
                <a:srgbClr val="FF3300"/>
              </a:buClr>
              <a:buFont typeface="Wingdings" pitchFamily="2" charset="2"/>
              <a:buChar char="Ø"/>
            </a:pPr>
            <a:endParaRPr lang="en-US" sz="2000" dirty="0"/>
          </a:p>
          <a:p>
            <a:pPr marL="342900">
              <a:lnSpc>
                <a:spcPct val="90000"/>
              </a:lnSpc>
              <a:buClr>
                <a:srgbClr val="FF3300"/>
              </a:buClr>
              <a:buFont typeface="Wingdings" pitchFamily="2" charset="2"/>
              <a:buChar char="Ø"/>
            </a:pPr>
            <a:r>
              <a:rPr lang="en-US" sz="2000" dirty="0"/>
              <a:t>Inquiries (approved requests and others seeking credit information)</a:t>
            </a:r>
          </a:p>
        </p:txBody>
      </p:sp>
      <p:pic>
        <p:nvPicPr>
          <p:cNvPr id="18436" name="Picture 3"/>
          <p:cNvPicPr>
            <a:picLocks noGrp="1" noChangeArrowheads="1"/>
          </p:cNvPicPr>
          <p:nvPr>
            <p:ph sz="half" idx="2"/>
          </p:nvPr>
        </p:nvPicPr>
        <p:blipFill>
          <a:blip r:embed="rId3" cstate="print"/>
          <a:srcRect/>
          <a:stretch>
            <a:fillRect/>
          </a:stretch>
        </p:blipFill>
        <p:spPr>
          <a:xfrm>
            <a:off x="5292080" y="2348880"/>
            <a:ext cx="3200400" cy="2921000"/>
          </a:xfrm>
          <a:noFill/>
        </p:spPr>
      </p:pic>
    </p:spTree>
    <p:extLst>
      <p:ext uri="{BB962C8B-B14F-4D97-AF65-F5344CB8AC3E}">
        <p14:creationId xmlns:p14="http://schemas.microsoft.com/office/powerpoint/2010/main" val="3668183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C4531C-D31D-459D-AF62-C51DE8105770}"/>
              </a:ext>
            </a:extLst>
          </p:cNvPr>
          <p:cNvPicPr>
            <a:picLocks noChangeAspect="1"/>
          </p:cNvPicPr>
          <p:nvPr/>
        </p:nvPicPr>
        <p:blipFill rotWithShape="1">
          <a:blip r:embed="rId2">
            <a:extLst>
              <a:ext uri="{28A0092B-C50C-407E-A947-70E740481C1C}">
                <a14:useLocalDpi xmlns:a14="http://schemas.microsoft.com/office/drawing/2010/main" val="0"/>
              </a:ext>
            </a:extLst>
          </a:blip>
          <a:srcRect l="5000" t="11463" r="2500" b="9980"/>
          <a:stretch/>
        </p:blipFill>
        <p:spPr>
          <a:xfrm>
            <a:off x="228600" y="228600"/>
            <a:ext cx="8572500" cy="6400800"/>
          </a:xfrm>
          <a:prstGeom prst="rect">
            <a:avLst/>
          </a:prstGeom>
        </p:spPr>
      </p:pic>
    </p:spTree>
    <p:extLst>
      <p:ext uri="{BB962C8B-B14F-4D97-AF65-F5344CB8AC3E}">
        <p14:creationId xmlns:p14="http://schemas.microsoft.com/office/powerpoint/2010/main" val="1682830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164439-DD76-4C1B-8E8F-DD2BB599E2A9}"/>
              </a:ext>
            </a:extLst>
          </p:cNvPr>
          <p:cNvPicPr>
            <a:picLocks noChangeAspect="1"/>
          </p:cNvPicPr>
          <p:nvPr/>
        </p:nvPicPr>
        <p:blipFill rotWithShape="1">
          <a:blip r:embed="rId2">
            <a:extLst>
              <a:ext uri="{28A0092B-C50C-407E-A947-70E740481C1C}">
                <a14:useLocalDpi xmlns:a14="http://schemas.microsoft.com/office/drawing/2010/main" val="0"/>
              </a:ext>
            </a:extLst>
          </a:blip>
          <a:srcRect l="7499" t="11310" r="3334" b="10933"/>
          <a:stretch/>
        </p:blipFill>
        <p:spPr>
          <a:xfrm>
            <a:off x="152400" y="152400"/>
            <a:ext cx="8686800" cy="6553200"/>
          </a:xfrm>
          <a:prstGeom prst="rect">
            <a:avLst/>
          </a:prstGeom>
        </p:spPr>
      </p:pic>
    </p:spTree>
    <p:extLst>
      <p:ext uri="{BB962C8B-B14F-4D97-AF65-F5344CB8AC3E}">
        <p14:creationId xmlns:p14="http://schemas.microsoft.com/office/powerpoint/2010/main" val="3170757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20D30A-32A4-4770-8CA0-3714F46E1DB6}"/>
              </a:ext>
            </a:extLst>
          </p:cNvPr>
          <p:cNvPicPr>
            <a:picLocks noChangeAspect="1"/>
          </p:cNvPicPr>
          <p:nvPr/>
        </p:nvPicPr>
        <p:blipFill rotWithShape="1">
          <a:blip r:embed="rId2">
            <a:extLst>
              <a:ext uri="{28A0092B-C50C-407E-A947-70E740481C1C}">
                <a14:useLocalDpi xmlns:a14="http://schemas.microsoft.com/office/drawing/2010/main" val="0"/>
              </a:ext>
            </a:extLst>
          </a:blip>
          <a:srcRect l="6666" t="9980" r="4167" b="5534"/>
          <a:stretch/>
        </p:blipFill>
        <p:spPr>
          <a:xfrm>
            <a:off x="228600" y="304800"/>
            <a:ext cx="8610600" cy="6172200"/>
          </a:xfrm>
          <a:prstGeom prst="rect">
            <a:avLst/>
          </a:prstGeom>
        </p:spPr>
      </p:pic>
    </p:spTree>
    <p:extLst>
      <p:ext uri="{BB962C8B-B14F-4D97-AF65-F5344CB8AC3E}">
        <p14:creationId xmlns:p14="http://schemas.microsoft.com/office/powerpoint/2010/main" val="2540052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marL="0" indent="0">
              <a:lnSpc>
                <a:spcPct val="85000"/>
              </a:lnSpc>
            </a:pPr>
            <a:r>
              <a:rPr lang="en-US" sz="4000" b="1">
                <a:solidFill>
                  <a:srgbClr val="FF3300"/>
                </a:solidFill>
              </a:rPr>
              <a:t>How Long Does the Information Remain On  A Credit Report?</a:t>
            </a:r>
          </a:p>
        </p:txBody>
      </p:sp>
      <p:sp>
        <p:nvSpPr>
          <p:cNvPr id="19459" name="Rectangle 3"/>
          <p:cNvSpPr>
            <a:spLocks noGrp="1" noChangeArrowheads="1"/>
          </p:cNvSpPr>
          <p:nvPr>
            <p:ph type="body" idx="1"/>
          </p:nvPr>
        </p:nvSpPr>
        <p:spPr>
          <a:xfrm>
            <a:off x="609600" y="1828800"/>
            <a:ext cx="7924800" cy="4267200"/>
          </a:xfrm>
        </p:spPr>
        <p:txBody>
          <a:bodyPr/>
          <a:lstStyle/>
          <a:p>
            <a:pPr marL="342900">
              <a:lnSpc>
                <a:spcPct val="80000"/>
              </a:lnSpc>
              <a:buFont typeface="Arial" pitchFamily="34" charset="0"/>
              <a:buNone/>
            </a:pPr>
            <a:r>
              <a:rPr lang="en-US" sz="2800" dirty="0">
                <a:solidFill>
                  <a:srgbClr val="FF0000"/>
                </a:solidFill>
              </a:rPr>
              <a:t>        </a:t>
            </a:r>
            <a:r>
              <a:rPr lang="en-US" sz="2800" b="1" u="sng" dirty="0">
                <a:solidFill>
                  <a:srgbClr val="FF0000"/>
                </a:solidFill>
              </a:rPr>
              <a:t>TYPE</a:t>
            </a:r>
            <a:r>
              <a:rPr lang="en-US" sz="2800" b="1" dirty="0">
                <a:solidFill>
                  <a:srgbClr val="FF0000"/>
                </a:solidFill>
              </a:rPr>
              <a:t>	</a:t>
            </a:r>
            <a:r>
              <a:rPr lang="en-US" sz="2800" dirty="0">
                <a:solidFill>
                  <a:srgbClr val="FF0000"/>
                </a:solidFill>
              </a:rPr>
              <a:t>                               </a:t>
            </a:r>
            <a:r>
              <a:rPr lang="en-US" sz="2800" b="1" u="sng" dirty="0">
                <a:solidFill>
                  <a:srgbClr val="FF0000"/>
                </a:solidFill>
              </a:rPr>
              <a:t>LIMITATION</a:t>
            </a:r>
          </a:p>
          <a:p>
            <a:pPr marL="342900">
              <a:lnSpc>
                <a:spcPct val="80000"/>
              </a:lnSpc>
              <a:buFont typeface="Arial" pitchFamily="34" charset="0"/>
              <a:buNone/>
            </a:pPr>
            <a:r>
              <a:rPr lang="en-US" sz="2800" dirty="0"/>
              <a:t>	</a:t>
            </a:r>
          </a:p>
          <a:p>
            <a:pPr marL="342900">
              <a:lnSpc>
                <a:spcPct val="80000"/>
              </a:lnSpc>
              <a:buFont typeface="Arial" pitchFamily="34" charset="0"/>
              <a:buNone/>
            </a:pPr>
            <a:r>
              <a:rPr lang="en-US" sz="2400" dirty="0"/>
              <a:t>Suits &amp; Judgments			7 years  </a:t>
            </a:r>
          </a:p>
          <a:p>
            <a:pPr marL="342900">
              <a:lnSpc>
                <a:spcPct val="80000"/>
              </a:lnSpc>
              <a:buFont typeface="Arial" pitchFamily="34" charset="0"/>
              <a:buNone/>
            </a:pPr>
            <a:r>
              <a:rPr lang="en-US" sz="2400" dirty="0"/>
              <a:t>Tax Liens – Paid			7 years from payment</a:t>
            </a:r>
          </a:p>
          <a:p>
            <a:pPr marL="342900">
              <a:lnSpc>
                <a:spcPct val="80000"/>
              </a:lnSpc>
              <a:buFont typeface="Arial" pitchFamily="34" charset="0"/>
              <a:buNone/>
            </a:pPr>
            <a:r>
              <a:rPr lang="en-US" sz="2400" dirty="0"/>
              <a:t>Tax Liens – Unpaid			No limitation</a:t>
            </a:r>
          </a:p>
          <a:p>
            <a:pPr marL="342900">
              <a:lnSpc>
                <a:spcPct val="80000"/>
              </a:lnSpc>
              <a:buFont typeface="Arial" pitchFamily="34" charset="0"/>
              <a:buNone/>
            </a:pPr>
            <a:r>
              <a:rPr lang="en-US" sz="2400" dirty="0"/>
              <a:t>Charged to Profit &amp; Loss		7 years</a:t>
            </a:r>
          </a:p>
          <a:p>
            <a:pPr marL="342900">
              <a:lnSpc>
                <a:spcPct val="80000"/>
              </a:lnSpc>
              <a:buFont typeface="Arial" pitchFamily="34" charset="0"/>
              <a:buNone/>
            </a:pPr>
            <a:r>
              <a:rPr lang="en-US" sz="2400" dirty="0"/>
              <a:t>Criminal Record Limitations 	No limitations  </a:t>
            </a:r>
          </a:p>
          <a:p>
            <a:pPr marL="342900">
              <a:lnSpc>
                <a:spcPct val="80000"/>
              </a:lnSpc>
              <a:buFont typeface="Arial" pitchFamily="34" charset="0"/>
              <a:buNone/>
            </a:pPr>
            <a:r>
              <a:rPr lang="en-US" sz="2400" dirty="0"/>
              <a:t>Other adverse information		7 Years </a:t>
            </a:r>
          </a:p>
          <a:p>
            <a:pPr marL="342900">
              <a:lnSpc>
                <a:spcPct val="80000"/>
              </a:lnSpc>
              <a:buFont typeface="Arial" pitchFamily="34" charset="0"/>
              <a:buNone/>
            </a:pPr>
            <a:r>
              <a:rPr lang="en-US" sz="2400" dirty="0"/>
              <a:t>Late Payments			7 Years</a:t>
            </a:r>
          </a:p>
          <a:p>
            <a:pPr marL="342900">
              <a:lnSpc>
                <a:spcPct val="80000"/>
              </a:lnSpc>
              <a:buFont typeface="Arial" pitchFamily="34" charset="0"/>
              <a:buNone/>
            </a:pPr>
            <a:r>
              <a:rPr lang="en-US" sz="2400" dirty="0"/>
              <a:t>Debt Collections			7 Years</a:t>
            </a:r>
          </a:p>
          <a:p>
            <a:pPr marL="342900">
              <a:lnSpc>
                <a:spcPct val="80000"/>
              </a:lnSpc>
              <a:buFont typeface="Arial" pitchFamily="34" charset="0"/>
              <a:buNone/>
            </a:pPr>
            <a:r>
              <a:rPr lang="en-US" sz="2400" dirty="0"/>
              <a:t>Bankruptcy				10 Years	</a:t>
            </a:r>
            <a:r>
              <a:rPr lang="en-US" sz="2800" dirty="0"/>
              <a:t>	</a:t>
            </a:r>
            <a:r>
              <a:rPr lang="en-US" sz="2400" dirty="0"/>
              <a:t>	</a:t>
            </a:r>
            <a:r>
              <a:rPr lang="en-US" sz="3600" dirty="0"/>
              <a:t>	</a:t>
            </a:r>
            <a:endParaRPr lang="en-US" sz="3600" u="sng" dirty="0"/>
          </a:p>
          <a:p>
            <a:pPr marL="342900">
              <a:lnSpc>
                <a:spcPct val="80000"/>
              </a:lnSpc>
            </a:pPr>
            <a:endParaRPr lang="en-US" sz="3600" dirty="0"/>
          </a:p>
        </p:txBody>
      </p:sp>
    </p:spTree>
    <p:extLst>
      <p:ext uri="{BB962C8B-B14F-4D97-AF65-F5344CB8AC3E}">
        <p14:creationId xmlns:p14="http://schemas.microsoft.com/office/powerpoint/2010/main" val="2610229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1028700" y="88900"/>
            <a:ext cx="7315200" cy="1927225"/>
          </a:xfrm>
        </p:spPr>
        <p:txBody>
          <a:bodyPr rIns="132080"/>
          <a:lstStyle/>
          <a:p>
            <a:pPr indent="0" eaLnBrk="1" hangingPunct="1"/>
            <a:r>
              <a:rPr lang="en-US" sz="5800" b="1" dirty="0"/>
              <a:t>Improving Your FICO Credit Score</a:t>
            </a:r>
          </a:p>
        </p:txBody>
      </p:sp>
      <p:pic>
        <p:nvPicPr>
          <p:cNvPr id="23555" name="Picture 3"/>
          <p:cNvPicPr>
            <a:picLocks noChangeArrowheads="1"/>
          </p:cNvPicPr>
          <p:nvPr/>
        </p:nvPicPr>
        <p:blipFill>
          <a:blip r:embed="rId3" cstate="print"/>
          <a:srcRect/>
          <a:stretch>
            <a:fillRect/>
          </a:stretch>
        </p:blipFill>
        <p:spPr bwMode="auto">
          <a:xfrm>
            <a:off x="2743200" y="2006600"/>
            <a:ext cx="4281488" cy="3327400"/>
          </a:xfrm>
          <a:prstGeom prst="rect">
            <a:avLst/>
          </a:prstGeom>
          <a:noFill/>
          <a:ln w="9525">
            <a:noFill/>
            <a:miter lim="800000"/>
            <a:headEnd/>
            <a:tailEnd/>
          </a:ln>
        </p:spPr>
      </p:pic>
      <p:sp>
        <p:nvSpPr>
          <p:cNvPr id="6" name="TextBox 5"/>
          <p:cNvSpPr txBox="1"/>
          <p:nvPr/>
        </p:nvSpPr>
        <p:spPr>
          <a:xfrm>
            <a:off x="2195736" y="5805264"/>
            <a:ext cx="6264696" cy="646331"/>
          </a:xfrm>
          <a:prstGeom prst="rect">
            <a:avLst/>
          </a:prstGeom>
          <a:noFill/>
        </p:spPr>
        <p:txBody>
          <a:bodyPr wrap="square" rtlCol="0">
            <a:spAutoFit/>
          </a:bodyPr>
          <a:lstStyle/>
          <a:p>
            <a:r>
              <a:rPr lang="en-US" sz="1800" dirty="0">
                <a:solidFill>
                  <a:schemeClr val="tx1"/>
                </a:solidFill>
                <a:hlinkClick r:id="rId4"/>
              </a:rPr>
              <a:t>http://www.whatsmyscore.org/estimator/</a:t>
            </a:r>
            <a:endParaRPr lang="en-US" sz="1800" dirty="0">
              <a:solidFill>
                <a:schemeClr val="tx1"/>
              </a:solidFill>
            </a:endParaRPr>
          </a:p>
          <a:p>
            <a:r>
              <a:rPr lang="en-US" sz="1800" dirty="0">
                <a:solidFill>
                  <a:schemeClr val="tx1"/>
                </a:solidFill>
              </a:rPr>
              <a:t> </a:t>
            </a:r>
          </a:p>
        </p:txBody>
      </p:sp>
    </p:spTree>
    <p:extLst>
      <p:ext uri="{BB962C8B-B14F-4D97-AF65-F5344CB8AC3E}">
        <p14:creationId xmlns:p14="http://schemas.microsoft.com/office/powerpoint/2010/main" val="2395408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2"/>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endParaRPr lang="en-US" sz="1400">
              <a:solidFill>
                <a:schemeClr val="tx1"/>
              </a:solidFill>
              <a:latin typeface="Arial" pitchFamily="34" charset="0"/>
            </a:endParaRPr>
          </a:p>
        </p:txBody>
      </p:sp>
      <p:sp>
        <p:nvSpPr>
          <p:cNvPr id="25603" name="Rectangle 2"/>
          <p:cNvSpPr>
            <a:spLocks noGrp="1" noChangeArrowheads="1"/>
          </p:cNvSpPr>
          <p:nvPr>
            <p:ph type="ctrTitle" idx="4294967295"/>
          </p:nvPr>
        </p:nvSpPr>
        <p:spPr>
          <a:xfrm>
            <a:off x="971550" y="188913"/>
            <a:ext cx="7315200" cy="792162"/>
          </a:xfrm>
        </p:spPr>
        <p:txBody>
          <a:bodyPr lIns="91440" tIns="45720" bIns="45720"/>
          <a:lstStyle/>
          <a:p>
            <a:pPr marL="0" indent="0">
              <a:lnSpc>
                <a:spcPct val="85000"/>
              </a:lnSpc>
            </a:pPr>
            <a:r>
              <a:rPr lang="en-US" b="1">
                <a:solidFill>
                  <a:srgbClr val="FF3300"/>
                </a:solidFill>
              </a:rPr>
              <a:t>What is a  Credit Score?</a:t>
            </a:r>
          </a:p>
        </p:txBody>
      </p:sp>
      <p:pic>
        <p:nvPicPr>
          <p:cNvPr id="25604" name="Picture 3" descr="1198117557_deborah_credit_score"/>
          <p:cNvPicPr>
            <a:picLocks noChangeAspect="1" noChangeArrowheads="1"/>
          </p:cNvPicPr>
          <p:nvPr/>
        </p:nvPicPr>
        <p:blipFill>
          <a:blip r:embed="rId3" cstate="print"/>
          <a:srcRect/>
          <a:stretch>
            <a:fillRect/>
          </a:stretch>
        </p:blipFill>
        <p:spPr bwMode="auto">
          <a:xfrm>
            <a:off x="2411413" y="1125538"/>
            <a:ext cx="4176712" cy="1223962"/>
          </a:xfrm>
          <a:prstGeom prst="rect">
            <a:avLst/>
          </a:prstGeom>
          <a:noFill/>
          <a:ln w="9525">
            <a:noFill/>
            <a:miter lim="800000"/>
            <a:headEnd/>
            <a:tailEnd/>
          </a:ln>
        </p:spPr>
      </p:pic>
      <p:sp>
        <p:nvSpPr>
          <p:cNvPr id="25605" name="Rectangle 5"/>
          <p:cNvSpPr>
            <a:spLocks noChangeArrowheads="1"/>
          </p:cNvSpPr>
          <p:nvPr/>
        </p:nvSpPr>
        <p:spPr bwMode="auto">
          <a:xfrm>
            <a:off x="323850" y="2636838"/>
            <a:ext cx="8640763" cy="3170099"/>
          </a:xfrm>
          <a:prstGeom prst="rect">
            <a:avLst/>
          </a:prstGeom>
          <a:noFill/>
          <a:ln w="9525">
            <a:noFill/>
            <a:miter lim="800000"/>
            <a:headEnd/>
            <a:tailEnd/>
          </a:ln>
        </p:spPr>
        <p:txBody>
          <a:bodyPr>
            <a:spAutoFit/>
          </a:bodyPr>
          <a:lstStyle/>
          <a:p>
            <a:pPr>
              <a:buClr>
                <a:srgbClr val="FF3300"/>
              </a:buClr>
              <a:buFont typeface="Wingdings" pitchFamily="2" charset="2"/>
              <a:buChar char="Ø"/>
            </a:pPr>
            <a:r>
              <a:rPr lang="en-US" sz="1800" dirty="0">
                <a:solidFill>
                  <a:schemeClr val="tx1"/>
                </a:solidFill>
                <a:latin typeface="Arial" pitchFamily="34" charset="0"/>
              </a:rPr>
              <a:t> </a:t>
            </a:r>
            <a:r>
              <a:rPr lang="en-US" sz="2000" dirty="0">
                <a:solidFill>
                  <a:schemeClr val="tx1"/>
                </a:solidFill>
                <a:latin typeface="Arial" pitchFamily="34" charset="0"/>
              </a:rPr>
              <a:t>A tool created from your credit report which can assess your </a:t>
            </a:r>
          </a:p>
          <a:p>
            <a:pPr lvl="1">
              <a:buClr>
                <a:srgbClr val="FF3300"/>
              </a:buClr>
              <a:buFont typeface="Wingdings" pitchFamily="2" charset="2"/>
              <a:buNone/>
            </a:pPr>
            <a:r>
              <a:rPr lang="en-US" sz="2000" dirty="0">
                <a:solidFill>
                  <a:schemeClr val="tx1"/>
                </a:solidFill>
                <a:latin typeface="Arial" pitchFamily="34" charset="0"/>
              </a:rPr>
              <a:t>	financial status, history, and debt repayment record.</a:t>
            </a:r>
          </a:p>
          <a:p>
            <a:pPr lvl="1">
              <a:buClr>
                <a:srgbClr val="FF3300"/>
              </a:buClr>
              <a:buFont typeface="Wingdings" pitchFamily="2" charset="2"/>
              <a:buNone/>
            </a:pPr>
            <a:endParaRPr lang="en-US" sz="2000" dirty="0">
              <a:solidFill>
                <a:schemeClr val="tx1"/>
              </a:solidFill>
              <a:latin typeface="Arial" pitchFamily="34" charset="0"/>
            </a:endParaRPr>
          </a:p>
          <a:p>
            <a:pPr>
              <a:buClr>
                <a:srgbClr val="FF3300"/>
              </a:buClr>
              <a:buFont typeface="Wingdings" pitchFamily="2" charset="2"/>
              <a:buChar char="Ø"/>
            </a:pPr>
            <a:r>
              <a:rPr lang="en-US" sz="2000" dirty="0">
                <a:solidFill>
                  <a:schemeClr val="tx1"/>
                </a:solidFill>
                <a:sym typeface="Lucida Grande" charset="0"/>
              </a:rPr>
              <a:t> Credit rating is determined by three bureaus that all banks, employers,</a:t>
            </a:r>
          </a:p>
          <a:p>
            <a:pPr>
              <a:buClr>
                <a:srgbClr val="FF3300"/>
              </a:buClr>
              <a:buFont typeface="Wingdings" pitchFamily="2" charset="2"/>
              <a:buNone/>
            </a:pPr>
            <a:r>
              <a:rPr lang="en-US" sz="2000" dirty="0">
                <a:solidFill>
                  <a:schemeClr val="tx1"/>
                </a:solidFill>
                <a:sym typeface="Lucida Grande" charset="0"/>
              </a:rPr>
              <a:t>       	companies you deal with check to see if you are a good risk.</a:t>
            </a:r>
          </a:p>
          <a:p>
            <a:pPr>
              <a:buClr>
                <a:srgbClr val="FF3300"/>
              </a:buClr>
              <a:buFont typeface="Wingdings" pitchFamily="2" charset="2"/>
              <a:buNone/>
            </a:pPr>
            <a:endParaRPr lang="en-US" sz="2000" dirty="0">
              <a:solidFill>
                <a:schemeClr val="tx1"/>
              </a:solidFill>
              <a:latin typeface="Arial" pitchFamily="34" charset="0"/>
            </a:endParaRPr>
          </a:p>
          <a:p>
            <a:pPr>
              <a:buClr>
                <a:srgbClr val="FF3300"/>
              </a:buClr>
              <a:buFont typeface="Wingdings" pitchFamily="2" charset="2"/>
              <a:buChar char="Ø"/>
            </a:pPr>
            <a:r>
              <a:rPr lang="en-US" sz="2000" dirty="0">
                <a:solidFill>
                  <a:schemeClr val="tx1"/>
                </a:solidFill>
                <a:latin typeface="Arial" pitchFamily="34" charset="0"/>
              </a:rPr>
              <a:t> Two most commonly used credit scores are the:</a:t>
            </a:r>
          </a:p>
          <a:p>
            <a:pPr lvl="1">
              <a:buClr>
                <a:srgbClr val="FF3300"/>
              </a:buClr>
              <a:buFont typeface="Wingdings" pitchFamily="2" charset="2"/>
              <a:buChar char="§"/>
            </a:pPr>
            <a:r>
              <a:rPr lang="en-US" sz="2000" dirty="0">
                <a:solidFill>
                  <a:schemeClr val="tx1"/>
                </a:solidFill>
                <a:latin typeface="Arial" pitchFamily="34" charset="0"/>
              </a:rPr>
              <a:t> 	FICO 8.0 (Fair Isaac Corp.), which ranges from 300 – 850. </a:t>
            </a:r>
          </a:p>
          <a:p>
            <a:pPr lvl="1">
              <a:buClr>
                <a:srgbClr val="FF3300"/>
              </a:buClr>
              <a:buFont typeface="Wingdings" pitchFamily="2" charset="2"/>
              <a:buChar char="§"/>
            </a:pPr>
            <a:r>
              <a:rPr lang="en-US" sz="2000" dirty="0">
                <a:solidFill>
                  <a:schemeClr val="tx1"/>
                </a:solidFill>
                <a:latin typeface="Arial" pitchFamily="34" charset="0"/>
              </a:rPr>
              <a:t> 	Vantage 3. 0 (Experian), scores go from 501 - 990. </a:t>
            </a:r>
          </a:p>
          <a:p>
            <a:pPr lvl="1">
              <a:buClr>
                <a:srgbClr val="FF3300"/>
              </a:buClr>
              <a:buFont typeface="Wingdings" pitchFamily="2" charset="2"/>
              <a:buNone/>
            </a:pPr>
            <a:endParaRPr lang="en-US" sz="2000" dirty="0">
              <a:solidFill>
                <a:schemeClr val="tx1"/>
              </a:solidFill>
              <a:latin typeface="Arial" pitchFamily="34" charset="0"/>
            </a:endParaRPr>
          </a:p>
        </p:txBody>
      </p:sp>
    </p:spTree>
    <p:extLst>
      <p:ext uri="{BB962C8B-B14F-4D97-AF65-F5344CB8AC3E}">
        <p14:creationId xmlns:p14="http://schemas.microsoft.com/office/powerpoint/2010/main" val="1582993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762000" y="0"/>
            <a:ext cx="9144000" cy="1143000"/>
          </a:xfrm>
        </p:spPr>
        <p:txBody>
          <a:bodyPr rIns="132080"/>
          <a:lstStyle/>
          <a:p>
            <a:pPr indent="0" eaLnBrk="1" hangingPunct="1"/>
            <a:r>
              <a:rPr lang="en-US" sz="3600" b="1">
                <a:solidFill>
                  <a:srgbClr val="FF3300"/>
                </a:solidFill>
              </a:rPr>
              <a:t>What doesn’t Count in a Score.</a:t>
            </a:r>
          </a:p>
        </p:txBody>
      </p:sp>
      <p:sp>
        <p:nvSpPr>
          <p:cNvPr id="26627" name="Rectangle 3"/>
          <p:cNvSpPr>
            <a:spLocks/>
          </p:cNvSpPr>
          <p:nvPr/>
        </p:nvSpPr>
        <p:spPr bwMode="auto">
          <a:xfrm>
            <a:off x="304800" y="1849438"/>
            <a:ext cx="7708900" cy="4368800"/>
          </a:xfrm>
          <a:prstGeom prst="rect">
            <a:avLst/>
          </a:prstGeom>
          <a:noFill/>
          <a:ln w="12700">
            <a:noFill/>
            <a:miter lim="800000"/>
            <a:headEnd/>
            <a:tailEnd/>
          </a:ln>
        </p:spPr>
        <p:txBody>
          <a:bodyPr lIns="0" tIns="0" rIns="40639" bIns="0"/>
          <a:lstStyle/>
          <a:p>
            <a:pPr marL="579438" indent="-539750">
              <a:buClr>
                <a:srgbClr val="FF0000"/>
              </a:buClr>
              <a:buSzPct val="100000"/>
              <a:buFont typeface="Wingdings" panose="05000000000000000000" pitchFamily="2" charset="2"/>
              <a:buChar char="Ø"/>
            </a:pPr>
            <a:r>
              <a:rPr lang="en-US" sz="2400" b="1" dirty="0">
                <a:latin typeface="Lucida Grande" charset="0"/>
                <a:sym typeface="Lucida Grande" charset="0"/>
              </a:rPr>
              <a:t>race</a:t>
            </a:r>
          </a:p>
          <a:p>
            <a:pPr marL="579438" indent="-539750">
              <a:buClr>
                <a:srgbClr val="FF0000"/>
              </a:buClr>
              <a:buSzPct val="100000"/>
              <a:buFont typeface="Wingdings" panose="05000000000000000000" pitchFamily="2" charset="2"/>
              <a:buChar char="Ø"/>
            </a:pPr>
            <a:r>
              <a:rPr lang="en-US" sz="2400" b="1" dirty="0">
                <a:latin typeface="Lucida Grande" charset="0"/>
                <a:sym typeface="Lucida Grande" charset="0"/>
              </a:rPr>
              <a:t>sex</a:t>
            </a:r>
          </a:p>
          <a:p>
            <a:pPr marL="579438" indent="-539750">
              <a:buClr>
                <a:srgbClr val="FF0000"/>
              </a:buClr>
              <a:buSzPct val="100000"/>
              <a:buFont typeface="Wingdings" panose="05000000000000000000" pitchFamily="2" charset="2"/>
              <a:buChar char="Ø"/>
            </a:pPr>
            <a:r>
              <a:rPr lang="en-US" sz="2400" b="1" dirty="0">
                <a:latin typeface="Lucida Grande" charset="0"/>
                <a:sym typeface="Lucida Grande" charset="0"/>
              </a:rPr>
              <a:t>income</a:t>
            </a:r>
          </a:p>
          <a:p>
            <a:pPr marL="579438" indent="-539750">
              <a:buClr>
                <a:srgbClr val="FF0000"/>
              </a:buClr>
              <a:buSzPct val="100000"/>
              <a:buFont typeface="Wingdings" panose="05000000000000000000" pitchFamily="2" charset="2"/>
              <a:buChar char="Ø"/>
            </a:pPr>
            <a:r>
              <a:rPr lang="en-US" sz="2400" b="1" dirty="0">
                <a:latin typeface="Lucida Grande" charset="0"/>
                <a:sym typeface="Lucida Grande" charset="0"/>
              </a:rPr>
              <a:t>education</a:t>
            </a:r>
          </a:p>
          <a:p>
            <a:pPr marL="579438" indent="-539750">
              <a:buClr>
                <a:srgbClr val="FF0000"/>
              </a:buClr>
              <a:buSzPct val="100000"/>
              <a:buFont typeface="Wingdings" panose="05000000000000000000" pitchFamily="2" charset="2"/>
              <a:buChar char="Ø"/>
            </a:pPr>
            <a:r>
              <a:rPr lang="en-US" sz="2400" b="1" dirty="0">
                <a:latin typeface="Lucida Grande" charset="0"/>
                <a:sym typeface="Lucida Grande" charset="0"/>
              </a:rPr>
              <a:t>marital status</a:t>
            </a:r>
          </a:p>
          <a:p>
            <a:pPr marL="579438" indent="-539750">
              <a:buClr>
                <a:srgbClr val="FF0000"/>
              </a:buClr>
              <a:buSzPct val="100000"/>
              <a:buFont typeface="Wingdings" panose="05000000000000000000" pitchFamily="2" charset="2"/>
              <a:buChar char="Ø"/>
            </a:pPr>
            <a:r>
              <a:rPr lang="en-US" sz="2400" b="1" dirty="0">
                <a:latin typeface="Lucida Grande" charset="0"/>
                <a:sym typeface="Lucida Grande" charset="0"/>
              </a:rPr>
              <a:t>job or length of employment at your job</a:t>
            </a:r>
          </a:p>
          <a:p>
            <a:pPr marL="579438" indent="-539750">
              <a:buClr>
                <a:srgbClr val="FF0000"/>
              </a:buClr>
              <a:buSzPct val="100000"/>
              <a:buFont typeface="Wingdings" panose="05000000000000000000" pitchFamily="2" charset="2"/>
              <a:buChar char="Ø"/>
            </a:pPr>
            <a:r>
              <a:rPr lang="en-US" sz="2400" b="1" dirty="0">
                <a:latin typeface="Lucida Grande" charset="0"/>
                <a:sym typeface="Lucida Grande" charset="0"/>
              </a:rPr>
              <a:t>whether you've been turned down for credit</a:t>
            </a:r>
          </a:p>
          <a:p>
            <a:pPr marL="579438" indent="-539750">
              <a:buClr>
                <a:srgbClr val="FF0000"/>
              </a:buClr>
              <a:buSzPct val="100000"/>
              <a:buFont typeface="Wingdings" panose="05000000000000000000" pitchFamily="2" charset="2"/>
              <a:buChar char="Ø"/>
            </a:pPr>
            <a:r>
              <a:rPr lang="en-US" sz="2400" b="1" dirty="0">
                <a:latin typeface="Lucida Grande" charset="0"/>
                <a:sym typeface="Lucida Grande" charset="0"/>
              </a:rPr>
              <a:t>length of time at your current address</a:t>
            </a:r>
          </a:p>
          <a:p>
            <a:pPr marL="579438" indent="-539750">
              <a:buClr>
                <a:srgbClr val="FF0000"/>
              </a:buClr>
              <a:buSzPct val="100000"/>
              <a:buFont typeface="Wingdings" panose="05000000000000000000" pitchFamily="2" charset="2"/>
              <a:buChar char="Ø"/>
            </a:pPr>
            <a:r>
              <a:rPr lang="en-US" sz="2400" b="1" dirty="0">
                <a:latin typeface="Lucida Grande" charset="0"/>
                <a:sym typeface="Lucida Grande" charset="0"/>
              </a:rPr>
              <a:t>whether you own a home or rent</a:t>
            </a:r>
          </a:p>
          <a:p>
            <a:pPr marL="579438" indent="-539750">
              <a:buClr>
                <a:srgbClr val="FF0000"/>
              </a:buClr>
              <a:buSzPct val="100000"/>
              <a:buFont typeface="Wingdings" panose="05000000000000000000" pitchFamily="2" charset="2"/>
              <a:buChar char="Ø"/>
            </a:pPr>
            <a:r>
              <a:rPr lang="en-US" sz="2400" b="1" dirty="0">
                <a:latin typeface="Lucida Grande" charset="0"/>
                <a:sym typeface="Lucida Grande" charset="0"/>
              </a:rPr>
              <a:t>information not contained in your credit report</a:t>
            </a:r>
          </a:p>
          <a:p>
            <a:pPr marL="579438" indent="-539750">
              <a:buClr>
                <a:srgbClr val="FF0000"/>
              </a:buClr>
              <a:buSzPct val="100000"/>
              <a:buFont typeface="Wingdings" panose="05000000000000000000" pitchFamily="2" charset="2"/>
              <a:buChar char="Ø"/>
            </a:pPr>
            <a:r>
              <a:rPr lang="en-US" sz="2400" b="1" dirty="0">
                <a:latin typeface="Lucida Grande" charset="0"/>
                <a:sym typeface="Lucida Grande" charset="0"/>
              </a:rPr>
              <a:t>age</a:t>
            </a:r>
          </a:p>
        </p:txBody>
      </p:sp>
      <p:sp>
        <p:nvSpPr>
          <p:cNvPr id="26628" name="Rectangle 4"/>
          <p:cNvSpPr>
            <a:spLocks/>
          </p:cNvSpPr>
          <p:nvPr/>
        </p:nvSpPr>
        <p:spPr bwMode="auto">
          <a:xfrm>
            <a:off x="-1181100" y="1270000"/>
            <a:ext cx="8470900" cy="457200"/>
          </a:xfrm>
          <a:prstGeom prst="rect">
            <a:avLst/>
          </a:prstGeom>
          <a:noFill/>
          <a:ln w="12700">
            <a:noFill/>
            <a:miter lim="800000"/>
            <a:headEnd/>
            <a:tailEnd/>
          </a:ln>
        </p:spPr>
        <p:txBody>
          <a:bodyPr lIns="0" tIns="0" rIns="40639" bIns="0"/>
          <a:lstStyle/>
          <a:p>
            <a:pPr marL="39688" algn="ctr"/>
            <a:r>
              <a:rPr lang="en-US" sz="2400" b="1">
                <a:solidFill>
                  <a:srgbClr val="1F497D"/>
                </a:solidFill>
                <a:latin typeface="Lucida Grande" charset="0"/>
                <a:sym typeface="Lucida Grande" charset="0"/>
              </a:rPr>
              <a:t>The scoring model doesn't look at:</a:t>
            </a:r>
          </a:p>
        </p:txBody>
      </p:sp>
      <p:pic>
        <p:nvPicPr>
          <p:cNvPr id="26629" name="Picture 5"/>
          <p:cNvPicPr>
            <a:picLocks noChangeArrowheads="1"/>
          </p:cNvPicPr>
          <p:nvPr/>
        </p:nvPicPr>
        <p:blipFill>
          <a:blip r:embed="rId3" cstate="print"/>
          <a:srcRect/>
          <a:stretch>
            <a:fillRect/>
          </a:stretch>
        </p:blipFill>
        <p:spPr bwMode="auto">
          <a:xfrm>
            <a:off x="6146800" y="925513"/>
            <a:ext cx="2514600" cy="2857500"/>
          </a:xfrm>
          <a:prstGeom prst="rect">
            <a:avLst/>
          </a:prstGeom>
          <a:noFill/>
          <a:ln w="9525">
            <a:noFill/>
            <a:miter lim="800000"/>
            <a:headEnd/>
            <a:tailEnd/>
          </a:ln>
        </p:spPr>
      </p:pic>
    </p:spTree>
    <p:extLst>
      <p:ext uri="{BB962C8B-B14F-4D97-AF65-F5344CB8AC3E}">
        <p14:creationId xmlns:p14="http://schemas.microsoft.com/office/powerpoint/2010/main" val="787926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685800" y="263525"/>
            <a:ext cx="5181600" cy="1676400"/>
          </a:xfrm>
        </p:spPr>
        <p:txBody>
          <a:bodyPr rIns="132080"/>
          <a:lstStyle/>
          <a:p>
            <a:pPr indent="0" eaLnBrk="1" hangingPunct="1"/>
            <a:r>
              <a:rPr lang="en-US" sz="3600" b="1" dirty="0">
                <a:solidFill>
                  <a:srgbClr val="FF3300"/>
                </a:solidFill>
              </a:rPr>
              <a:t>Why is a Credit Score </a:t>
            </a:r>
            <a:br>
              <a:rPr lang="en-US" sz="4800" b="1" dirty="0">
                <a:solidFill>
                  <a:srgbClr val="FF3300"/>
                </a:solidFill>
              </a:rPr>
            </a:br>
            <a:r>
              <a:rPr lang="en-US" sz="3600" b="1" dirty="0">
                <a:solidFill>
                  <a:srgbClr val="FF3300"/>
                </a:solidFill>
              </a:rPr>
              <a:t>Important? </a:t>
            </a:r>
            <a:r>
              <a:rPr lang="en-US" sz="4800" b="1" dirty="0">
                <a:solidFill>
                  <a:srgbClr val="FF3300"/>
                </a:solidFill>
              </a:rPr>
              <a:t> </a:t>
            </a:r>
          </a:p>
        </p:txBody>
      </p:sp>
      <p:sp>
        <p:nvSpPr>
          <p:cNvPr id="27651" name="Rectangle 2"/>
          <p:cNvSpPr>
            <a:spLocks noGrp="1" noChangeArrowheads="1"/>
          </p:cNvSpPr>
          <p:nvPr>
            <p:ph type="body" idx="1"/>
          </p:nvPr>
        </p:nvSpPr>
        <p:spPr>
          <a:xfrm>
            <a:off x="228600" y="2362200"/>
            <a:ext cx="8610600" cy="3810000"/>
          </a:xfrm>
        </p:spPr>
        <p:txBody>
          <a:bodyPr rIns="132080"/>
          <a:lstStyle/>
          <a:p>
            <a:pPr marL="839788" lvl="1" indent="-342900" eaLnBrk="1" hangingPunct="1">
              <a:lnSpc>
                <a:spcPct val="80000"/>
              </a:lnSpc>
              <a:buClr>
                <a:srgbClr val="FF3300"/>
              </a:buClr>
              <a:buFont typeface="Wingdings" panose="05000000000000000000" pitchFamily="2" charset="2"/>
              <a:buChar char="Ø"/>
            </a:pPr>
            <a:endParaRPr lang="en-US" sz="2000" dirty="0"/>
          </a:p>
          <a:p>
            <a:pPr marL="782638" lvl="1">
              <a:lnSpc>
                <a:spcPct val="80000"/>
              </a:lnSpc>
              <a:buClr>
                <a:srgbClr val="FF3300"/>
              </a:buClr>
              <a:buFont typeface="Wingdings" panose="05000000000000000000" pitchFamily="2" charset="2"/>
              <a:buChar char="Ø"/>
            </a:pPr>
            <a:r>
              <a:rPr lang="en-US" sz="2200" dirty="0"/>
              <a:t>There are many different credit scores:</a:t>
            </a:r>
          </a:p>
          <a:p>
            <a:pPr marL="1182688" lvl="2">
              <a:lnSpc>
                <a:spcPct val="80000"/>
              </a:lnSpc>
              <a:buFont typeface="Wingdings" panose="05000000000000000000" pitchFamily="2" charset="2"/>
              <a:buChar char="§"/>
            </a:pPr>
            <a:r>
              <a:rPr lang="en-US" sz="2000" dirty="0"/>
              <a:t>Used by mortgage lenders; auto dealerships; and insurance companies for homeowners, life  and health policies.</a:t>
            </a:r>
          </a:p>
          <a:p>
            <a:pPr marL="954088" lvl="2" indent="0">
              <a:lnSpc>
                <a:spcPct val="80000"/>
              </a:lnSpc>
              <a:buClr>
                <a:srgbClr val="FF3300"/>
              </a:buClr>
              <a:buNone/>
            </a:pPr>
            <a:endParaRPr lang="en-US" sz="1000" dirty="0"/>
          </a:p>
          <a:p>
            <a:pPr marL="839788" lvl="1" indent="-342900" eaLnBrk="1" hangingPunct="1">
              <a:lnSpc>
                <a:spcPct val="80000"/>
              </a:lnSpc>
              <a:buClr>
                <a:srgbClr val="FF3300"/>
              </a:buClr>
              <a:buFont typeface="Wingdings" panose="05000000000000000000" pitchFamily="2" charset="2"/>
              <a:buChar char="Ø"/>
            </a:pPr>
            <a:r>
              <a:rPr lang="en-US" sz="2200" dirty="0"/>
              <a:t>A poor credit score can affect a person’s ability to:</a:t>
            </a:r>
          </a:p>
          <a:p>
            <a:pPr marL="1182688" lvl="2" eaLnBrk="1" hangingPunct="1">
              <a:lnSpc>
                <a:spcPct val="80000"/>
              </a:lnSpc>
              <a:buFont typeface="Wingdings" pitchFamily="2" charset="2"/>
              <a:buChar char="§"/>
            </a:pPr>
            <a:r>
              <a:rPr lang="en-US" sz="2000" dirty="0"/>
              <a:t>obtain or qualify for edit cards, car loans and mortgages.</a:t>
            </a:r>
          </a:p>
          <a:p>
            <a:pPr marL="1182688" lvl="2" eaLnBrk="1" hangingPunct="1">
              <a:lnSpc>
                <a:spcPct val="80000"/>
              </a:lnSpc>
              <a:buFont typeface="Wingdings" pitchFamily="2" charset="2"/>
              <a:buChar char="§"/>
            </a:pPr>
            <a:r>
              <a:rPr lang="en-US" sz="2000" dirty="0"/>
              <a:t>utility and cell phone services (no down payment or deposit).</a:t>
            </a:r>
          </a:p>
          <a:p>
            <a:pPr marL="1182688" lvl="2" eaLnBrk="1" hangingPunct="1">
              <a:lnSpc>
                <a:spcPct val="80000"/>
              </a:lnSpc>
              <a:buFont typeface="Wingdings" pitchFamily="2" charset="2"/>
              <a:buChar char="§"/>
            </a:pPr>
            <a:r>
              <a:rPr lang="en-US" sz="2000" dirty="0"/>
              <a:t>rent or lease a house or apartment. </a:t>
            </a:r>
          </a:p>
          <a:p>
            <a:pPr marL="1182688" lvl="2" eaLnBrk="1" hangingPunct="1">
              <a:lnSpc>
                <a:spcPct val="80000"/>
              </a:lnSpc>
              <a:buFont typeface="Wingdings" pitchFamily="2" charset="2"/>
              <a:buChar char="§"/>
            </a:pPr>
            <a:r>
              <a:rPr lang="en-US" sz="2000" dirty="0"/>
              <a:t>obtain government-sponsored student loans.</a:t>
            </a:r>
          </a:p>
          <a:p>
            <a:pPr marL="1182688" lvl="2" eaLnBrk="1" hangingPunct="1">
              <a:lnSpc>
                <a:spcPct val="80000"/>
              </a:lnSpc>
              <a:buFont typeface="Wingdings" pitchFamily="2" charset="2"/>
              <a:buChar char="§"/>
            </a:pPr>
            <a:r>
              <a:rPr lang="en-US" sz="2000" dirty="0"/>
              <a:t>obtain private student loans with low rates.</a:t>
            </a:r>
          </a:p>
          <a:p>
            <a:pPr marL="1182688" lvl="2" eaLnBrk="1" hangingPunct="1">
              <a:lnSpc>
                <a:spcPct val="80000"/>
              </a:lnSpc>
              <a:buClr>
                <a:srgbClr val="FF3300"/>
              </a:buClr>
              <a:buFont typeface="Wingdings" pitchFamily="2" charset="2"/>
              <a:buChar char="Ø"/>
            </a:pPr>
            <a:endParaRPr lang="en-US" sz="1000" b="1" dirty="0"/>
          </a:p>
          <a:p>
            <a:pPr marL="954088" lvl="2" indent="0" eaLnBrk="1" hangingPunct="1">
              <a:lnSpc>
                <a:spcPct val="80000"/>
              </a:lnSpc>
              <a:buClr>
                <a:srgbClr val="FF3300"/>
              </a:buClr>
              <a:buNone/>
            </a:pPr>
            <a:endParaRPr lang="en-US" sz="1800" dirty="0"/>
          </a:p>
          <a:p>
            <a:pPr marL="954088" lvl="2" indent="0">
              <a:lnSpc>
                <a:spcPct val="80000"/>
              </a:lnSpc>
              <a:buClr>
                <a:srgbClr val="FF3300"/>
              </a:buClr>
              <a:buNone/>
            </a:pPr>
            <a:r>
              <a:rPr lang="en-US" sz="1800" u="sng" dirty="0"/>
              <a:t> </a:t>
            </a:r>
            <a:endParaRPr lang="en-US" sz="1800" dirty="0"/>
          </a:p>
          <a:p>
            <a:pPr marL="1182688" lvl="2" eaLnBrk="1" hangingPunct="1">
              <a:lnSpc>
                <a:spcPct val="80000"/>
              </a:lnSpc>
              <a:buClr>
                <a:srgbClr val="FF3300"/>
              </a:buClr>
              <a:buFont typeface="Wingdings" pitchFamily="2" charset="2"/>
              <a:buChar char="§"/>
            </a:pPr>
            <a:endParaRPr lang="en-US" sz="1800" dirty="0"/>
          </a:p>
        </p:txBody>
      </p:sp>
      <p:pic>
        <p:nvPicPr>
          <p:cNvPr id="27652" name="Picture 4"/>
          <p:cNvPicPr>
            <a:picLocks noChangeArrowheads="1"/>
          </p:cNvPicPr>
          <p:nvPr/>
        </p:nvPicPr>
        <p:blipFill>
          <a:blip r:embed="rId3" cstate="print"/>
          <a:srcRect/>
          <a:stretch>
            <a:fillRect/>
          </a:stretch>
        </p:blipFill>
        <p:spPr bwMode="auto">
          <a:xfrm>
            <a:off x="6781800" y="76200"/>
            <a:ext cx="1905000" cy="2051050"/>
          </a:xfrm>
          <a:prstGeom prst="rect">
            <a:avLst/>
          </a:prstGeom>
          <a:noFill/>
          <a:ln w="9525">
            <a:noFill/>
            <a:miter lim="800000"/>
            <a:headEnd/>
            <a:tailEnd/>
          </a:ln>
        </p:spPr>
      </p:pic>
    </p:spTree>
    <p:extLst>
      <p:ext uri="{BB962C8B-B14F-4D97-AF65-F5344CB8AC3E}">
        <p14:creationId xmlns:p14="http://schemas.microsoft.com/office/powerpoint/2010/main" val="122523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3600" b="1" dirty="0">
                <a:solidFill>
                  <a:srgbClr val="FF0000"/>
                </a:solidFill>
                <a:latin typeface="+mn-lt"/>
              </a:rPr>
              <a:t>Agenda</a:t>
            </a:r>
            <a:endParaRPr lang="en-US" sz="3600" b="1" dirty="0">
              <a:ln w="11430"/>
              <a:solidFill>
                <a:srgbClr val="FF0000"/>
              </a:solidFill>
              <a:effectLst>
                <a:outerShdw blurRad="80000" dist="40000" dir="5040000" algn="tl">
                  <a:srgbClr val="000000">
                    <a:alpha val="0"/>
                  </a:srgbClr>
                </a:outerShdw>
              </a:effectLst>
              <a:latin typeface="+mn-lt"/>
              <a:cs typeface="Calibri" panose="020F0502020204030204" pitchFamily="34" charset="0"/>
            </a:endParaRPr>
          </a:p>
        </p:txBody>
      </p:sp>
      <p:sp>
        <p:nvSpPr>
          <p:cNvPr id="15363" name="Content Placeholder 2"/>
          <p:cNvSpPr>
            <a:spLocks noGrp="1"/>
          </p:cNvSpPr>
          <p:nvPr>
            <p:ph idx="4294967295"/>
          </p:nvPr>
        </p:nvSpPr>
        <p:spPr>
          <a:xfrm>
            <a:off x="685800" y="1263748"/>
            <a:ext cx="8229600" cy="5213252"/>
          </a:xfrm>
        </p:spPr>
        <p:txBody>
          <a:bodyPr/>
          <a:lstStyle/>
          <a:p>
            <a:pPr>
              <a:buClr>
                <a:srgbClr val="FF0000"/>
              </a:buClr>
              <a:buFont typeface="Wingdings" panose="05000000000000000000" pitchFamily="2" charset="2"/>
              <a:buChar char="Ø"/>
            </a:pPr>
            <a:r>
              <a:rPr lang="en-US" sz="2000" dirty="0"/>
              <a:t>Facts and Figures on Credit Cards</a:t>
            </a:r>
          </a:p>
          <a:p>
            <a:pPr>
              <a:buClr>
                <a:srgbClr val="FF0000"/>
              </a:buClr>
              <a:buFont typeface="Wingdings" panose="05000000000000000000" pitchFamily="2" charset="2"/>
              <a:buChar char="Ø"/>
            </a:pPr>
            <a:endParaRPr lang="en-US" sz="2000" dirty="0"/>
          </a:p>
          <a:p>
            <a:pPr>
              <a:buClr>
                <a:srgbClr val="FF0000"/>
              </a:buClr>
              <a:buFont typeface="Wingdings" panose="05000000000000000000" pitchFamily="2" charset="2"/>
              <a:buChar char="Ø"/>
            </a:pPr>
            <a:r>
              <a:rPr lang="en-US" sz="2000" dirty="0"/>
              <a:t>The Five Plastic Money Cards – </a:t>
            </a:r>
          </a:p>
          <a:p>
            <a:pPr lvl="1">
              <a:buFont typeface="Arial" panose="020B0604020202020204" pitchFamily="34" charset="0"/>
              <a:buChar char="•"/>
            </a:pPr>
            <a:r>
              <a:rPr lang="en-US" sz="1600" dirty="0"/>
              <a:t>Cost/Benefit analysis of each</a:t>
            </a:r>
          </a:p>
          <a:p>
            <a:pPr lvl="1">
              <a:buFont typeface="Arial" panose="020B0604020202020204" pitchFamily="34" charset="0"/>
              <a:buChar char="•"/>
            </a:pPr>
            <a:r>
              <a:rPr lang="en-US" sz="1600" dirty="0"/>
              <a:t>Which impact your credit?</a:t>
            </a:r>
          </a:p>
          <a:p>
            <a:pPr>
              <a:buClr>
                <a:srgbClr val="FF0000"/>
              </a:buClr>
              <a:buFont typeface="Wingdings" panose="05000000000000000000" pitchFamily="2" charset="2"/>
              <a:buChar char="Ø"/>
            </a:pPr>
            <a:endParaRPr lang="en-US" sz="2000" dirty="0"/>
          </a:p>
          <a:p>
            <a:pPr>
              <a:buClr>
                <a:srgbClr val="FF0000"/>
              </a:buClr>
              <a:buFont typeface="Wingdings" panose="05000000000000000000" pitchFamily="2" charset="2"/>
              <a:buChar char="Ø"/>
            </a:pPr>
            <a:r>
              <a:rPr lang="en-US" sz="2000" dirty="0"/>
              <a:t>What is a Credit Report?</a:t>
            </a:r>
          </a:p>
          <a:p>
            <a:pPr>
              <a:buClr>
                <a:srgbClr val="FF0000"/>
              </a:buClr>
              <a:buFont typeface="Wingdings" panose="05000000000000000000" pitchFamily="2" charset="2"/>
              <a:buChar char="Ø"/>
            </a:pPr>
            <a:endParaRPr lang="en-US" sz="2000" dirty="0"/>
          </a:p>
          <a:p>
            <a:pPr>
              <a:buClr>
                <a:srgbClr val="FF0000"/>
              </a:buClr>
              <a:buFont typeface="Wingdings" panose="05000000000000000000" pitchFamily="2" charset="2"/>
              <a:buChar char="Ø"/>
            </a:pPr>
            <a:r>
              <a:rPr lang="en-US" sz="2000" dirty="0"/>
              <a:t>What is a Credit Score?</a:t>
            </a:r>
          </a:p>
          <a:p>
            <a:pPr>
              <a:buClr>
                <a:srgbClr val="FF0000"/>
              </a:buClr>
              <a:buFont typeface="Wingdings" panose="05000000000000000000" pitchFamily="2" charset="2"/>
              <a:buChar char="Ø"/>
            </a:pPr>
            <a:endParaRPr lang="en-US" sz="2000" dirty="0"/>
          </a:p>
          <a:p>
            <a:pPr>
              <a:buClr>
                <a:srgbClr val="FF0000"/>
              </a:buClr>
              <a:buFont typeface="Wingdings" panose="05000000000000000000" pitchFamily="2" charset="2"/>
              <a:buChar char="Ø"/>
            </a:pPr>
            <a:r>
              <a:rPr lang="en-US" sz="2000" dirty="0"/>
              <a:t>How can I improve my score?</a:t>
            </a:r>
          </a:p>
          <a:p>
            <a:pPr marL="0" indent="0">
              <a:buClr>
                <a:srgbClr val="FF0000"/>
              </a:buClr>
              <a:buNone/>
            </a:pPr>
            <a:endParaRPr lang="en-US" sz="2000" dirty="0"/>
          </a:p>
          <a:p>
            <a:pPr>
              <a:buClr>
                <a:srgbClr val="FF0000"/>
              </a:buClr>
              <a:buFont typeface="Wingdings" panose="05000000000000000000" pitchFamily="2" charset="2"/>
              <a:buChar char="Ø"/>
            </a:pPr>
            <a:r>
              <a:rPr lang="en-US" sz="2000" dirty="0"/>
              <a:t>Who are credit reports and scores used?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rrowheads="1"/>
          </p:cNvPicPr>
          <p:nvPr/>
        </p:nvPicPr>
        <p:blipFill>
          <a:blip r:embed="rId3" cstate="print"/>
          <a:srcRect/>
          <a:stretch>
            <a:fillRect/>
          </a:stretch>
        </p:blipFill>
        <p:spPr bwMode="auto">
          <a:xfrm>
            <a:off x="436563" y="0"/>
            <a:ext cx="8707437" cy="6019800"/>
          </a:xfrm>
          <a:prstGeom prst="rect">
            <a:avLst/>
          </a:prstGeom>
          <a:noFill/>
          <a:ln w="9525">
            <a:noFill/>
            <a:miter lim="800000"/>
            <a:headEnd/>
            <a:tailEnd/>
          </a:ln>
        </p:spPr>
      </p:pic>
    </p:spTree>
    <p:extLst>
      <p:ext uri="{BB962C8B-B14F-4D97-AF65-F5344CB8AC3E}">
        <p14:creationId xmlns:p14="http://schemas.microsoft.com/office/powerpoint/2010/main" val="2402936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03200" y="-317500"/>
            <a:ext cx="6096000" cy="1524000"/>
          </a:xfrm>
        </p:spPr>
        <p:txBody>
          <a:bodyPr rIns="132080"/>
          <a:lstStyle/>
          <a:p>
            <a:pPr indent="0" eaLnBrk="1" hangingPunct="1"/>
            <a:r>
              <a:rPr lang="en-US" sz="3600" b="1">
                <a:solidFill>
                  <a:srgbClr val="FF3300"/>
                </a:solidFill>
              </a:rPr>
              <a:t>Distribution of FICO</a:t>
            </a:r>
          </a:p>
        </p:txBody>
      </p:sp>
      <p:pic>
        <p:nvPicPr>
          <p:cNvPr id="29699" name="Picture 3"/>
          <p:cNvPicPr>
            <a:picLocks noChangeArrowheads="1"/>
          </p:cNvPicPr>
          <p:nvPr/>
        </p:nvPicPr>
        <p:blipFill>
          <a:blip r:embed="rId3" cstate="print"/>
          <a:srcRect/>
          <a:stretch>
            <a:fillRect/>
          </a:stretch>
        </p:blipFill>
        <p:spPr bwMode="auto">
          <a:xfrm>
            <a:off x="6858000" y="76200"/>
            <a:ext cx="2038350" cy="1474788"/>
          </a:xfrm>
          <a:prstGeom prst="rect">
            <a:avLst/>
          </a:prstGeom>
          <a:noFill/>
          <a:ln w="9525">
            <a:noFill/>
            <a:miter lim="800000"/>
            <a:headEnd/>
            <a:tailEnd/>
          </a:ln>
        </p:spPr>
      </p:pic>
      <p:sp>
        <p:nvSpPr>
          <p:cNvPr id="29732" name="Rectangle 70"/>
          <p:cNvSpPr>
            <a:spLocks/>
          </p:cNvSpPr>
          <p:nvPr/>
        </p:nvSpPr>
        <p:spPr bwMode="auto">
          <a:xfrm>
            <a:off x="381000" y="827088"/>
            <a:ext cx="6807200" cy="685800"/>
          </a:xfrm>
          <a:prstGeom prst="rect">
            <a:avLst/>
          </a:prstGeom>
          <a:noFill/>
          <a:ln w="12700">
            <a:noFill/>
            <a:miter lim="800000"/>
            <a:headEnd/>
            <a:tailEnd/>
          </a:ln>
        </p:spPr>
        <p:txBody>
          <a:bodyPr lIns="0" tIns="0" rIns="40639" bIns="0" anchor="ctr"/>
          <a:lstStyle/>
          <a:p>
            <a:pPr marL="39688"/>
            <a:r>
              <a:rPr lang="en-US" sz="2000" b="1">
                <a:solidFill>
                  <a:srgbClr val="1F497D"/>
                </a:solidFill>
                <a:latin typeface="Lucida Grande" charset="0"/>
                <a:sym typeface="Lucida Grande" charset="0"/>
              </a:rPr>
              <a:t>Fair Isaac reports that the American public's credit scores break out along these lines</a:t>
            </a:r>
            <a:r>
              <a:rPr lang="en-US" sz="2000" b="1">
                <a:solidFill>
                  <a:srgbClr val="414141"/>
                </a:solidFill>
                <a:latin typeface="Lucida Grande" charset="0"/>
                <a:sym typeface="Lucida Grande" charset="0"/>
              </a:rPr>
              <a:t>:</a:t>
            </a:r>
          </a:p>
        </p:txBody>
      </p:sp>
      <p:sp>
        <p:nvSpPr>
          <p:cNvPr id="2" name="TextBox 1">
            <a:extLst>
              <a:ext uri="{FF2B5EF4-FFF2-40B4-BE49-F238E27FC236}">
                <a16:creationId xmlns:a16="http://schemas.microsoft.com/office/drawing/2014/main" id="{07E21224-8C11-4C96-8B88-BFF163EC71BC}"/>
              </a:ext>
            </a:extLst>
          </p:cNvPr>
          <p:cNvSpPr txBox="1"/>
          <p:nvPr/>
        </p:nvSpPr>
        <p:spPr>
          <a:xfrm>
            <a:off x="419100" y="6380527"/>
            <a:ext cx="8305800" cy="338554"/>
          </a:xfrm>
          <a:prstGeom prst="rect">
            <a:avLst/>
          </a:prstGeom>
          <a:noFill/>
        </p:spPr>
        <p:txBody>
          <a:bodyPr wrap="square" rtlCol="0">
            <a:spAutoFit/>
          </a:bodyPr>
          <a:lstStyle/>
          <a:p>
            <a:r>
              <a:rPr lang="en-US" sz="1600" i="1" dirty="0">
                <a:hlinkClick r:id="rId4"/>
              </a:rPr>
              <a:t>CNBC</a:t>
            </a:r>
            <a:r>
              <a:rPr lang="en-US" sz="1600" dirty="0"/>
              <a:t> shares that the average national FICO</a:t>
            </a:r>
            <a:r>
              <a:rPr lang="en-US" sz="1600" b="1" dirty="0"/>
              <a:t>®</a:t>
            </a:r>
            <a:r>
              <a:rPr lang="en-US" sz="1600" dirty="0"/>
              <a:t> score has reached an all-time high of 706</a:t>
            </a:r>
          </a:p>
        </p:txBody>
      </p:sp>
      <p:pic>
        <p:nvPicPr>
          <p:cNvPr id="1026" name="Picture 2" descr="What FICO® Score Do You Need to Qualify for a Mortgage? | Cape Gazette">
            <a:extLst>
              <a:ext uri="{FF2B5EF4-FFF2-40B4-BE49-F238E27FC236}">
                <a16:creationId xmlns:a16="http://schemas.microsoft.com/office/drawing/2014/main" id="{942D02E8-1FB3-41ED-A8BF-3D591ED5AD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1865166"/>
            <a:ext cx="8667750" cy="443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94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4211" name="Group 259"/>
          <p:cNvGraphicFramePr>
            <a:graphicFrameLocks noGrp="1"/>
          </p:cNvGraphicFramePr>
          <p:nvPr>
            <p:ph idx="1"/>
          </p:nvPr>
        </p:nvGraphicFramePr>
        <p:xfrm>
          <a:off x="179388" y="260350"/>
          <a:ext cx="8785225" cy="6808924"/>
        </p:xfrm>
        <a:graphic>
          <a:graphicData uri="http://schemas.openxmlformats.org/drawingml/2006/table">
            <a:tbl>
              <a:tblPr/>
              <a:tblGrid>
                <a:gridCol w="5688012">
                  <a:extLst>
                    <a:ext uri="{9D8B030D-6E8A-4147-A177-3AD203B41FA5}">
                      <a16:colId xmlns:a16="http://schemas.microsoft.com/office/drawing/2014/main" val="20000"/>
                    </a:ext>
                  </a:extLst>
                </a:gridCol>
                <a:gridCol w="1081088">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tblGrid>
              <a:tr h="581025">
                <a:tc>
                  <a:txBody>
                    <a:bodyPr/>
                    <a:lstStyle/>
                    <a:p>
                      <a:pPr marL="39688" marR="0" lvl="0" indent="0" algn="l" defTabSz="914400" rtl="0" eaLnBrk="0" fontAlgn="base" latinLnBrk="0" hangingPunct="0">
                        <a:lnSpc>
                          <a:spcPct val="100000"/>
                        </a:lnSpc>
                        <a:spcBef>
                          <a:spcPts val="800"/>
                        </a:spcBef>
                        <a:spcAft>
                          <a:spcPct val="0"/>
                        </a:spcAft>
                        <a:buClr>
                          <a:srgbClr val="000000"/>
                        </a:buClr>
                        <a:buSzPct val="100000"/>
                        <a:buFont typeface="Arial" charset="0"/>
                        <a:buNone/>
                        <a:tabLst/>
                      </a:pPr>
                      <a:r>
                        <a:rPr kumimoji="0" lang="en-US" sz="1800" b="1" i="0" u="none" strike="noStrike" cap="none" normalizeH="0" baseline="0">
                          <a:ln>
                            <a:noFill/>
                          </a:ln>
                          <a:solidFill>
                            <a:srgbClr val="FF3300"/>
                          </a:solidFill>
                          <a:effectLst/>
                          <a:latin typeface="Lucida Grande" charset="0"/>
                          <a:sym typeface="Lucida Grande" charset="0"/>
                        </a:rPr>
                        <a:t>CREDIT BUREAU RISK SCORE REASON CODES</a:t>
                      </a:r>
                      <a:r>
                        <a:rPr kumimoji="0" lang="en-US" sz="2000" b="0" i="0" u="none" strike="noStrike" cap="none" normalizeH="0" baseline="0">
                          <a:ln>
                            <a:noFill/>
                          </a:ln>
                          <a:solidFill>
                            <a:srgbClr val="FF3300"/>
                          </a:solidFill>
                          <a:effectLst/>
                          <a:latin typeface="Lucida Grande" charset="0"/>
                          <a:sym typeface="Lucida Grande"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100000"/>
                        </a:lnSpc>
                        <a:spcBef>
                          <a:spcPts val="400"/>
                        </a:spcBef>
                        <a:spcAft>
                          <a:spcPct val="0"/>
                        </a:spcAft>
                        <a:buClr>
                          <a:srgbClr val="000000"/>
                        </a:buClr>
                        <a:buSzPct val="100000"/>
                        <a:buFont typeface="Arial" charset="0"/>
                        <a:buNone/>
                        <a:tabLst/>
                      </a:pPr>
                      <a:r>
                        <a:rPr kumimoji="0" lang="en-US" sz="1400" b="1" i="0" u="none" strike="noStrike" cap="none" normalizeH="0" baseline="0">
                          <a:ln>
                            <a:noFill/>
                          </a:ln>
                          <a:solidFill>
                            <a:srgbClr val="FF3300"/>
                          </a:solidFill>
                          <a:effectLst/>
                          <a:latin typeface="Lucida Grande" charset="0"/>
                          <a:sym typeface="Lucida Grande" charset="0"/>
                        </a:rPr>
                        <a:t>EQUIFAX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100000"/>
                        </a:lnSpc>
                        <a:spcBef>
                          <a:spcPts val="400"/>
                        </a:spcBef>
                        <a:spcAft>
                          <a:spcPct val="0"/>
                        </a:spcAft>
                        <a:buClr>
                          <a:srgbClr val="000000"/>
                        </a:buClr>
                        <a:buSzPct val="100000"/>
                        <a:buFont typeface="Arial" charset="0"/>
                        <a:buNone/>
                        <a:tabLst/>
                      </a:pPr>
                      <a:r>
                        <a:rPr kumimoji="0" lang="en-US" sz="1400" b="1" i="0" u="none" strike="noStrike" cap="none" normalizeH="0" baseline="0">
                          <a:ln>
                            <a:noFill/>
                          </a:ln>
                          <a:solidFill>
                            <a:srgbClr val="FF3300"/>
                          </a:solidFill>
                          <a:effectLst/>
                          <a:latin typeface="Lucida Grande" charset="0"/>
                          <a:sym typeface="Lucida Grande" charset="0"/>
                        </a:rPr>
                        <a:t>TRANS</a:t>
                      </a:r>
                    </a:p>
                    <a:p>
                      <a:pPr marL="39688" marR="0" lvl="0" indent="0" algn="l" defTabSz="914400" rtl="0" eaLnBrk="0" fontAlgn="base" latinLnBrk="0" hangingPunct="0">
                        <a:lnSpc>
                          <a:spcPct val="100000"/>
                        </a:lnSpc>
                        <a:spcBef>
                          <a:spcPts val="400"/>
                        </a:spcBef>
                        <a:spcAft>
                          <a:spcPct val="0"/>
                        </a:spcAft>
                        <a:buClr>
                          <a:srgbClr val="000000"/>
                        </a:buClr>
                        <a:buSzPct val="100000"/>
                        <a:buFont typeface="Arial" charset="0"/>
                        <a:buNone/>
                        <a:tabLst/>
                      </a:pPr>
                      <a:r>
                        <a:rPr kumimoji="0" lang="en-US" sz="1400" b="1" i="0" u="none" strike="noStrike" cap="none" normalizeH="0" baseline="0">
                          <a:ln>
                            <a:noFill/>
                          </a:ln>
                          <a:solidFill>
                            <a:srgbClr val="FF3300"/>
                          </a:solidFill>
                          <a:effectLst/>
                          <a:latin typeface="Lucida Grande" charset="0"/>
                          <a:sym typeface="Lucida Grande" charset="0"/>
                        </a:rPr>
                        <a:t>UNION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100000"/>
                        </a:lnSpc>
                        <a:spcBef>
                          <a:spcPts val="400"/>
                        </a:spcBef>
                        <a:spcAft>
                          <a:spcPct val="0"/>
                        </a:spcAft>
                        <a:buClr>
                          <a:srgbClr val="000000"/>
                        </a:buClr>
                        <a:buSzPct val="100000"/>
                        <a:buFont typeface="Arial" charset="0"/>
                        <a:buNone/>
                        <a:tabLst/>
                      </a:pPr>
                      <a:r>
                        <a:rPr kumimoji="0" lang="en-US" sz="1400" b="1" i="0" u="none" strike="noStrike" cap="none" normalizeH="0" baseline="0">
                          <a:ln>
                            <a:noFill/>
                          </a:ln>
                          <a:solidFill>
                            <a:srgbClr val="FF3300"/>
                          </a:solidFill>
                          <a:effectLst/>
                          <a:latin typeface="Lucida Grande" charset="0"/>
                          <a:sym typeface="Lucida Grande" charset="0"/>
                        </a:rPr>
                        <a:t>EXPERIAN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088">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Amount owed on accounts is too high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a:t>
                      </a: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a:t>
                      </a: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7813">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Level of delinquency on accounts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9400">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Too few bank revolving accounts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7813">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Too many bank or national revolving accounts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9088">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Too many accounts with balances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5</a:t>
                      </a: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9400">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Too many consumer finance company accounts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0675">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Account payment history is too new to 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a:t>
                      </a: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7813">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Too many recent inquiries last 12 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0988">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Too many accounts recently opened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a:t>
                      </a: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0688">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Proportion of balances to credit limits is too high on </a:t>
                      </a: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bank revolving or other revolving accounts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9400">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Amount owed on revolving accounts is too high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7813">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Length of time revolving accounts have been established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9400">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Time since delinquency is too recent or unknown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7813">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Length of time accounts have been established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9400">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Lack of recent bank revolving 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7813">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Lack of recent revolving account 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7813">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No recent non-mortgage balance 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3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      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6225">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2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Number of accounts with delinquency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2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200" b="0" i="0" u="none" strike="noStrike" cap="none" normalizeH="0" baseline="0">
                          <a:ln>
                            <a:noFill/>
                          </a:ln>
                          <a:solidFill>
                            <a:schemeClr val="tx1"/>
                          </a:solidFill>
                          <a:effectLst/>
                          <a:latin typeface="Lucida Grande" charset="0"/>
                          <a:sym typeface="Lucida Grande" charset="0"/>
                        </a:rPr>
                        <a:t>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2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200" b="0" i="0" u="none" strike="noStrike" cap="none" normalizeH="0" baseline="0">
                          <a:ln>
                            <a:noFill/>
                          </a:ln>
                          <a:solidFill>
                            <a:schemeClr val="tx1"/>
                          </a:solidFill>
                          <a:effectLst/>
                          <a:latin typeface="Lucida Grande" charset="0"/>
                          <a:sym typeface="Lucida Grande" charset="0"/>
                        </a:rPr>
                        <a:t>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2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200" b="0" i="0" u="none" strike="noStrike" cap="none" normalizeH="0" baseline="0">
                          <a:ln>
                            <a:noFill/>
                          </a:ln>
                          <a:solidFill>
                            <a:schemeClr val="tx1"/>
                          </a:solidFill>
                          <a:effectLst/>
                          <a:latin typeface="Lucida Grande" charset="0"/>
                          <a:sym typeface="Lucida Grande" charset="0"/>
                        </a:rPr>
                        <a:t>      18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638">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2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Too few accounts currently paid as agreed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2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200" b="0" i="0" u="none" strike="noStrike" cap="none" normalizeH="0" baseline="0">
                          <a:ln>
                            <a:noFill/>
                          </a:ln>
                          <a:solidFill>
                            <a:schemeClr val="tx1"/>
                          </a:solidFill>
                          <a:effectLst/>
                          <a:latin typeface="Lucida Grande" charset="0"/>
                          <a:sym typeface="Lucida Grande" charset="0"/>
                        </a:rPr>
                        <a:t>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2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200" b="0" i="0" u="none" strike="noStrike" cap="none" normalizeH="0" baseline="0">
                          <a:ln>
                            <a:noFill/>
                          </a:ln>
                          <a:solidFill>
                            <a:schemeClr val="tx1"/>
                          </a:solidFill>
                          <a:effectLst/>
                          <a:latin typeface="Lucida Grande" charset="0"/>
                          <a:sym typeface="Lucida Grande" charset="0"/>
                        </a:rPr>
                        <a:t>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2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200" b="0" i="0" u="none" strike="noStrike" cap="none" normalizeH="0" baseline="0">
                          <a:ln>
                            <a:noFill/>
                          </a:ln>
                          <a:solidFill>
                            <a:schemeClr val="tx1"/>
                          </a:solidFill>
                          <a:effectLst/>
                          <a:latin typeface="Lucida Grande" charset="0"/>
                          <a:sym typeface="Lucida Grande" charset="0"/>
                        </a:rPr>
                        <a:t>      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638">
                <a:tc>
                  <a:txBody>
                    <a:bodyPr/>
                    <a:lstStyle/>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endParaRPr kumimoji="0" lang="en-US" sz="12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800"/>
                        </a:spcBef>
                        <a:spcAft>
                          <a:spcPct val="0"/>
                        </a:spcAft>
                        <a:buClr>
                          <a:srgbClr val="000000"/>
                        </a:buClr>
                        <a:buSzPct val="100000"/>
                        <a:buFont typeface="Arial" charset="0"/>
                        <a:buNone/>
                        <a:tabLst/>
                      </a:pPr>
                      <a:r>
                        <a:rPr kumimoji="0" lang="en-US" sz="1300" b="0" i="0" u="none" strike="noStrike" cap="none" normalizeH="0" baseline="0">
                          <a:ln>
                            <a:noFill/>
                          </a:ln>
                          <a:solidFill>
                            <a:schemeClr val="tx1"/>
                          </a:solidFill>
                          <a:effectLst/>
                          <a:latin typeface="Lucida Grande" charset="0"/>
                          <a:sym typeface="Lucida Grande" charset="0"/>
                        </a:rPr>
                        <a:t>Length of time since derogatory public record or collection is too short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2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200" b="0" i="0" u="none" strike="noStrike" cap="none" normalizeH="0" baseline="0">
                          <a:ln>
                            <a:noFill/>
                          </a:ln>
                          <a:solidFill>
                            <a:schemeClr val="tx1"/>
                          </a:solidFill>
                          <a:effectLst/>
                          <a:latin typeface="Lucida Grande" charset="0"/>
                          <a:sym typeface="Lucida Grande" charset="0"/>
                        </a:rPr>
                        <a:t>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2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200" b="0" i="0" u="none" strike="noStrike" cap="none" normalizeH="0" baseline="0">
                          <a:ln>
                            <a:noFill/>
                          </a:ln>
                          <a:solidFill>
                            <a:schemeClr val="tx1"/>
                          </a:solidFill>
                          <a:effectLst/>
                          <a:latin typeface="Lucida Grande" charset="0"/>
                          <a:sym typeface="Lucida Grande" charset="0"/>
                        </a:rPr>
                        <a:t>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endParaRPr kumimoji="0" lang="en-US" sz="1200" b="0" i="0" u="none" strike="noStrike" cap="none" normalizeH="0" baseline="0">
                        <a:ln>
                          <a:noFill/>
                        </a:ln>
                        <a:solidFill>
                          <a:schemeClr val="tx1"/>
                        </a:solidFill>
                        <a:effectLst/>
                        <a:latin typeface="Lucida Grande" charset="0"/>
                        <a:sym typeface="Lucida Grande" charset="0"/>
                      </a:endParaRPr>
                    </a:p>
                    <a:p>
                      <a:pPr marL="39688" marR="0" lvl="0" indent="0" algn="l" defTabSz="914400" rtl="0" eaLnBrk="0" fontAlgn="base" latinLnBrk="0" hangingPunct="0">
                        <a:lnSpc>
                          <a:spcPct val="20000"/>
                        </a:lnSpc>
                        <a:spcBef>
                          <a:spcPts val="400"/>
                        </a:spcBef>
                        <a:spcAft>
                          <a:spcPct val="0"/>
                        </a:spcAft>
                        <a:buClr>
                          <a:srgbClr val="000000"/>
                        </a:buClr>
                        <a:buSzPct val="100000"/>
                        <a:buFont typeface="Arial" charset="0"/>
                        <a:buNone/>
                        <a:tabLst/>
                      </a:pPr>
                      <a:r>
                        <a:rPr kumimoji="0" lang="en-US" sz="1200" b="0" i="0" u="none" strike="noStrike" cap="none" normalizeH="0" baseline="0">
                          <a:ln>
                            <a:noFill/>
                          </a:ln>
                          <a:solidFill>
                            <a:schemeClr val="tx1"/>
                          </a:solidFill>
                          <a:effectLst/>
                          <a:latin typeface="Lucida Grande" charset="0"/>
                          <a:sym typeface="Lucida Grande" charset="0"/>
                        </a:rPr>
                        <a:t>      20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02193004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57200" y="228600"/>
            <a:ext cx="8229600" cy="685800"/>
          </a:xfrm>
        </p:spPr>
        <p:txBody>
          <a:bodyPr rIns="132080"/>
          <a:lstStyle/>
          <a:p>
            <a:pPr indent="0" eaLnBrk="1" hangingPunct="1"/>
            <a:r>
              <a:rPr lang="en-US" sz="3200" b="1" dirty="0">
                <a:solidFill>
                  <a:srgbClr val="FF0000"/>
                </a:solidFill>
              </a:rPr>
              <a:t>How Much Will My FICO Score Drop?</a:t>
            </a:r>
          </a:p>
        </p:txBody>
      </p:sp>
      <p:sp>
        <p:nvSpPr>
          <p:cNvPr id="31747" name="Rectangle 2"/>
          <p:cNvSpPr>
            <a:spLocks noGrp="1" noChangeArrowheads="1"/>
          </p:cNvSpPr>
          <p:nvPr>
            <p:ph type="body" idx="1"/>
          </p:nvPr>
        </p:nvSpPr>
        <p:spPr>
          <a:xfrm>
            <a:off x="381000" y="1214023"/>
            <a:ext cx="8229600" cy="5029200"/>
          </a:xfrm>
        </p:spPr>
        <p:txBody>
          <a:bodyPr rIns="132080"/>
          <a:lstStyle/>
          <a:p>
            <a:pPr marL="2097088" lvl="4" eaLnBrk="1" hangingPunct="1">
              <a:buFont typeface="Arial" pitchFamily="34" charset="0"/>
              <a:buNone/>
            </a:pPr>
            <a:r>
              <a:rPr lang="en-US" dirty="0"/>
              <a:t>				</a:t>
            </a:r>
            <a:r>
              <a:rPr lang="en-US" sz="3200" b="1" dirty="0"/>
              <a:t>Alex		Blanca</a:t>
            </a:r>
          </a:p>
          <a:p>
            <a:pPr eaLnBrk="1" hangingPunct="1">
              <a:buFont typeface="Arial" pitchFamily="34" charset="0"/>
              <a:buNone/>
            </a:pPr>
            <a:r>
              <a:rPr lang="en-US" sz="2800" b="1" dirty="0">
                <a:solidFill>
                  <a:srgbClr val="1F497D"/>
                </a:solidFill>
              </a:rPr>
              <a:t>Current FICO Score		680		780</a:t>
            </a:r>
          </a:p>
        </p:txBody>
      </p:sp>
      <p:sp>
        <p:nvSpPr>
          <p:cNvPr id="31748" name="Rectangle 3"/>
          <p:cNvSpPr>
            <a:spLocks/>
          </p:cNvSpPr>
          <p:nvPr/>
        </p:nvSpPr>
        <p:spPr bwMode="auto">
          <a:xfrm>
            <a:off x="-44450" y="2659478"/>
            <a:ext cx="9080500" cy="469900"/>
          </a:xfrm>
          <a:prstGeom prst="rect">
            <a:avLst/>
          </a:prstGeom>
          <a:noFill/>
          <a:ln w="12700">
            <a:noFill/>
            <a:miter lim="800000"/>
            <a:headEnd/>
            <a:tailEnd/>
          </a:ln>
        </p:spPr>
        <p:txBody>
          <a:bodyPr lIns="0" tIns="0" rIns="40639" bIns="0"/>
          <a:lstStyle/>
          <a:p>
            <a:pPr marL="39688" algn="ctr">
              <a:spcBef>
                <a:spcPts val="1450"/>
              </a:spcBef>
            </a:pPr>
            <a:r>
              <a:rPr lang="en-US" sz="2400" u="sng" dirty="0">
                <a:solidFill>
                  <a:srgbClr val="FF0000"/>
                </a:solidFill>
                <a:latin typeface="Tahoma Bold" charset="0"/>
                <a:sym typeface="Tahoma Bold" charset="0"/>
              </a:rPr>
              <a:t>Score after one of these is added to the credit report</a:t>
            </a:r>
          </a:p>
        </p:txBody>
      </p:sp>
      <p:sp>
        <p:nvSpPr>
          <p:cNvPr id="31749" name="Rectangle 4"/>
          <p:cNvSpPr>
            <a:spLocks/>
          </p:cNvSpPr>
          <p:nvPr/>
        </p:nvSpPr>
        <p:spPr bwMode="auto">
          <a:xfrm>
            <a:off x="596900" y="3200400"/>
            <a:ext cx="8166100" cy="3429000"/>
          </a:xfrm>
          <a:prstGeom prst="rect">
            <a:avLst/>
          </a:prstGeom>
          <a:noFill/>
          <a:ln w="12700">
            <a:noFill/>
            <a:miter lim="800000"/>
            <a:headEnd/>
            <a:tailEnd/>
          </a:ln>
        </p:spPr>
        <p:txBody>
          <a:bodyPr lIns="0" tIns="0" rIns="40639" bIns="0"/>
          <a:lstStyle/>
          <a:p>
            <a:pPr marL="39688">
              <a:spcBef>
                <a:spcPts val="1200"/>
              </a:spcBef>
            </a:pPr>
            <a:r>
              <a:rPr lang="en-US" sz="2000" dirty="0">
                <a:solidFill>
                  <a:schemeClr val="tx1"/>
                </a:solidFill>
                <a:latin typeface="Tahoma" pitchFamily="34" charset="0"/>
                <a:sym typeface="Tahoma" pitchFamily="34" charset="0"/>
              </a:rPr>
              <a:t>One inquiry for a new credit card 	675 (5)		775  (5)	 </a:t>
            </a:r>
          </a:p>
          <a:p>
            <a:pPr marL="39688">
              <a:spcBef>
                <a:spcPts val="1200"/>
              </a:spcBef>
            </a:pPr>
            <a:r>
              <a:rPr lang="en-US" sz="2000" dirty="0">
                <a:solidFill>
                  <a:schemeClr val="tx1"/>
                </a:solidFill>
                <a:latin typeface="Tahoma" pitchFamily="34" charset="0"/>
                <a:sym typeface="Tahoma" pitchFamily="34" charset="0"/>
              </a:rPr>
              <a:t>A new charge card (additional hit)	665 (15)	760 (20)</a:t>
            </a:r>
          </a:p>
          <a:p>
            <a:pPr marL="39688">
              <a:spcBef>
                <a:spcPts val="1200"/>
              </a:spcBef>
            </a:pPr>
            <a:r>
              <a:rPr lang="en-US" sz="2000" dirty="0">
                <a:solidFill>
                  <a:schemeClr val="tx1"/>
                </a:solidFill>
                <a:latin typeface="Tahoma" pitchFamily="34" charset="0"/>
                <a:sym typeface="Tahoma" pitchFamily="34" charset="0"/>
              </a:rPr>
              <a:t>Maxing out credit card			660 (20)	745 (35)</a:t>
            </a:r>
          </a:p>
          <a:p>
            <a:pPr marL="39688">
              <a:spcBef>
                <a:spcPts val="1200"/>
              </a:spcBef>
            </a:pPr>
            <a:r>
              <a:rPr lang="en-US" sz="2000" dirty="0">
                <a:solidFill>
                  <a:schemeClr val="tx1"/>
                </a:solidFill>
                <a:latin typeface="Tahoma" pitchFamily="34" charset="0"/>
                <a:sym typeface="Tahoma" pitchFamily="34" charset="0"/>
              </a:rPr>
              <a:t>A 30-day delinquency			610 (70)	680 (100)</a:t>
            </a:r>
          </a:p>
          <a:p>
            <a:pPr marL="39688">
              <a:spcBef>
                <a:spcPts val="1200"/>
              </a:spcBef>
            </a:pPr>
            <a:r>
              <a:rPr lang="en-US" sz="2000" dirty="0">
                <a:solidFill>
                  <a:schemeClr val="tx1"/>
                </a:solidFill>
                <a:latin typeface="Tahoma" pitchFamily="34" charset="0"/>
                <a:sym typeface="Tahoma" pitchFamily="34" charset="0"/>
              </a:rPr>
              <a:t>Settling a debt				625 (55)	665 (115)</a:t>
            </a:r>
          </a:p>
          <a:p>
            <a:pPr marL="39688">
              <a:spcBef>
                <a:spcPts val="1200"/>
              </a:spcBef>
            </a:pPr>
            <a:r>
              <a:rPr lang="en-US" sz="2000" dirty="0">
                <a:solidFill>
                  <a:schemeClr val="tx1"/>
                </a:solidFill>
                <a:latin typeface="Tahoma" pitchFamily="34" charset="0"/>
                <a:sym typeface="Tahoma" pitchFamily="34" charset="0"/>
              </a:rPr>
              <a:t>Foreclosure				585 (95)	630 (150)</a:t>
            </a:r>
          </a:p>
          <a:p>
            <a:pPr marL="39688">
              <a:spcBef>
                <a:spcPts val="1200"/>
              </a:spcBef>
            </a:pPr>
            <a:r>
              <a:rPr lang="en-US" sz="2000" dirty="0">
                <a:solidFill>
                  <a:schemeClr val="tx1"/>
                </a:solidFill>
                <a:latin typeface="Tahoma" pitchFamily="34" charset="0"/>
                <a:sym typeface="Tahoma" pitchFamily="34" charset="0"/>
              </a:rPr>
              <a:t>Bankruptcy				540 (140)	550 (230)</a:t>
            </a:r>
          </a:p>
          <a:p>
            <a:pPr marL="39688">
              <a:spcBef>
                <a:spcPts val="1700"/>
              </a:spcBef>
            </a:pPr>
            <a:r>
              <a:rPr lang="en-US" dirty="0">
                <a:solidFill>
                  <a:schemeClr val="tx1"/>
                </a:solidFill>
                <a:latin typeface="Tahoma" pitchFamily="34" charset="0"/>
                <a:sym typeface="Tahoma" pitchFamily="34" charset="0"/>
              </a:rPr>
              <a:t>	                                                                                 				</a:t>
            </a:r>
          </a:p>
        </p:txBody>
      </p:sp>
    </p:spTree>
    <p:extLst>
      <p:ext uri="{BB962C8B-B14F-4D97-AF65-F5344CB8AC3E}">
        <p14:creationId xmlns:p14="http://schemas.microsoft.com/office/powerpoint/2010/main" val="2947944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485775" y="193676"/>
            <a:ext cx="8229600" cy="685800"/>
          </a:xfrm>
        </p:spPr>
        <p:txBody>
          <a:bodyPr rIns="132080"/>
          <a:lstStyle/>
          <a:p>
            <a:pPr indent="0" eaLnBrk="1" hangingPunct="1"/>
            <a:r>
              <a:rPr lang="en-US" sz="3600" b="1" dirty="0">
                <a:solidFill>
                  <a:srgbClr val="FF3300"/>
                </a:solidFill>
              </a:rPr>
              <a:t>What Rate Will Your Score Get You?</a:t>
            </a:r>
          </a:p>
        </p:txBody>
      </p:sp>
      <p:graphicFrame>
        <p:nvGraphicFramePr>
          <p:cNvPr id="30722" name="Group 2"/>
          <p:cNvGraphicFramePr>
            <a:graphicFrameLocks noGrp="1"/>
          </p:cNvGraphicFramePr>
          <p:nvPr/>
        </p:nvGraphicFramePr>
        <p:xfrm>
          <a:off x="838200" y="1066800"/>
          <a:ext cx="7772400" cy="4191001"/>
        </p:xfrm>
        <a:graphic>
          <a:graphicData uri="http://schemas.openxmlformats.org/drawingml/2006/table">
            <a:tbl>
              <a:tblPr/>
              <a:tblGrid>
                <a:gridCol w="1520825">
                  <a:extLst>
                    <a:ext uri="{9D8B030D-6E8A-4147-A177-3AD203B41FA5}">
                      <a16:colId xmlns:a16="http://schemas.microsoft.com/office/drawing/2014/main" val="20000"/>
                    </a:ext>
                  </a:extLst>
                </a:gridCol>
                <a:gridCol w="1520825">
                  <a:extLst>
                    <a:ext uri="{9D8B030D-6E8A-4147-A177-3AD203B41FA5}">
                      <a16:colId xmlns:a16="http://schemas.microsoft.com/office/drawing/2014/main" val="20001"/>
                    </a:ext>
                  </a:extLst>
                </a:gridCol>
                <a:gridCol w="1520825">
                  <a:extLst>
                    <a:ext uri="{9D8B030D-6E8A-4147-A177-3AD203B41FA5}">
                      <a16:colId xmlns:a16="http://schemas.microsoft.com/office/drawing/2014/main" val="20002"/>
                    </a:ext>
                  </a:extLst>
                </a:gridCol>
                <a:gridCol w="1519238">
                  <a:extLst>
                    <a:ext uri="{9D8B030D-6E8A-4147-A177-3AD203B41FA5}">
                      <a16:colId xmlns:a16="http://schemas.microsoft.com/office/drawing/2014/main" val="20003"/>
                    </a:ext>
                  </a:extLst>
                </a:gridCol>
                <a:gridCol w="1690687">
                  <a:extLst>
                    <a:ext uri="{9D8B030D-6E8A-4147-A177-3AD203B41FA5}">
                      <a16:colId xmlns:a16="http://schemas.microsoft.com/office/drawing/2014/main" val="20004"/>
                    </a:ext>
                  </a:extLst>
                </a:gridCol>
              </a:tblGrid>
              <a:tr h="1158875">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latin typeface="Tahoma" charset="0"/>
                          <a:cs typeface="Tahoma" charset="0"/>
                          <a:sym typeface="Tahoma" charset="0"/>
                        </a:rPr>
                        <a:t>FICO</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latin typeface="Tahoma" charset="0"/>
                          <a:cs typeface="Tahoma" charset="0"/>
                          <a:sym typeface="Tahoma" charset="0"/>
                        </a:rPr>
                        <a:t>Score</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30-year</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fixed-rate mortgage</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36-month</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new auto loan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15-year</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home</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equity loan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Credit</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Card </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1800" b="0" i="0" u="none" strike="noStrike" cap="none" normalizeH="0" baseline="0">
                          <a:ln>
                            <a:noFill/>
                          </a:ln>
                          <a:solidFill>
                            <a:srgbClr val="FF3300"/>
                          </a:solidFill>
                          <a:effectLst/>
                          <a:latin typeface="Tahoma Bold" charset="0"/>
                          <a:ea typeface="Tahoma Bold" charset="0"/>
                          <a:cs typeface="Tahoma Bold" charset="0"/>
                          <a:sym typeface="Tahoma Bold" charset="0"/>
                        </a:rPr>
                        <a:t>APR</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8013">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740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5.0%</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6.4%</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8.1%</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7.3%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1"/>
                  </a:ext>
                </a:extLst>
              </a:tr>
              <a:tr h="604838">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720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5.2%</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6.4%</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8.4%</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10.0%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6425">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700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5.2%</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7.9%</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8.9%</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15.0%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3"/>
                  </a:ext>
                </a:extLst>
              </a:tr>
              <a:tr h="606425">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680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5.4%</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9.9%</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9.7%</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15.0%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606425">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660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5.6%</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9.9%</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11.2%</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18.0%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5"/>
                  </a:ext>
                </a:extLst>
              </a:tr>
            </a:tbl>
          </a:graphicData>
        </a:graphic>
      </p:graphicFrame>
      <p:sp>
        <p:nvSpPr>
          <p:cNvPr id="33839" name="Rectangle 104"/>
          <p:cNvSpPr>
            <a:spLocks/>
          </p:cNvSpPr>
          <p:nvPr/>
        </p:nvSpPr>
        <p:spPr bwMode="auto">
          <a:xfrm>
            <a:off x="1219200" y="6248400"/>
            <a:ext cx="6642100" cy="584200"/>
          </a:xfrm>
          <a:prstGeom prst="rect">
            <a:avLst/>
          </a:prstGeom>
          <a:noFill/>
          <a:ln w="12700">
            <a:noFill/>
            <a:miter lim="800000"/>
            <a:headEnd/>
            <a:tailEnd/>
          </a:ln>
        </p:spPr>
        <p:txBody>
          <a:bodyPr lIns="0" tIns="0" rIns="40639" bIns="0"/>
          <a:lstStyle/>
          <a:p>
            <a:pPr marL="39688">
              <a:spcBef>
                <a:spcPts val="1900"/>
              </a:spcBef>
            </a:pPr>
            <a:r>
              <a:rPr lang="en-US">
                <a:solidFill>
                  <a:schemeClr val="tx1"/>
                </a:solidFill>
              </a:rPr>
              <a:t> </a:t>
            </a:r>
          </a:p>
        </p:txBody>
      </p:sp>
      <p:sp>
        <p:nvSpPr>
          <p:cNvPr id="33840" name="Rectangle 105"/>
          <p:cNvSpPr>
            <a:spLocks/>
          </p:cNvSpPr>
          <p:nvPr/>
        </p:nvSpPr>
        <p:spPr bwMode="auto">
          <a:xfrm>
            <a:off x="250825" y="5445125"/>
            <a:ext cx="8699500" cy="990600"/>
          </a:xfrm>
          <a:prstGeom prst="rect">
            <a:avLst/>
          </a:prstGeom>
          <a:noFill/>
          <a:ln w="12700">
            <a:noFill/>
            <a:miter lim="800000"/>
            <a:headEnd/>
            <a:tailEnd/>
          </a:ln>
        </p:spPr>
        <p:txBody>
          <a:bodyPr lIns="0" tIns="0" rIns="40639" bIns="0"/>
          <a:lstStyle/>
          <a:p>
            <a:pPr marL="39688" algn="ctr">
              <a:lnSpc>
                <a:spcPct val="85000"/>
              </a:lnSpc>
              <a:spcBef>
                <a:spcPts val="1900"/>
              </a:spcBef>
            </a:pPr>
            <a:r>
              <a:rPr lang="en-US">
                <a:solidFill>
                  <a:schemeClr val="tx1"/>
                </a:solidFill>
              </a:rPr>
              <a:t> </a:t>
            </a:r>
            <a:r>
              <a:rPr lang="en-US" sz="1800">
                <a:solidFill>
                  <a:srgbClr val="FF0000"/>
                </a:solidFill>
                <a:latin typeface="Arial" pitchFamily="34" charset="0"/>
              </a:rPr>
              <a:t>What is APR?  </a:t>
            </a:r>
            <a:r>
              <a:rPr lang="en-US" sz="1800">
                <a:solidFill>
                  <a:schemeClr val="tx1"/>
                </a:solidFill>
                <a:latin typeface="Arial" pitchFamily="34" charset="0"/>
              </a:rPr>
              <a:t>APR is the Annual Percentage Rate on a loan or a credit card.   </a:t>
            </a:r>
          </a:p>
          <a:p>
            <a:pPr marL="39688" algn="ctr">
              <a:lnSpc>
                <a:spcPct val="85000"/>
              </a:lnSpc>
              <a:spcBef>
                <a:spcPts val="1050"/>
              </a:spcBef>
            </a:pPr>
            <a:r>
              <a:rPr lang="en-US" sz="1800">
                <a:solidFill>
                  <a:schemeClr val="tx1"/>
                </a:solidFill>
                <a:latin typeface="Arial" pitchFamily="34" charset="0"/>
              </a:rPr>
              <a:t> It is interest rate that will determine how much you pay in interest each year. </a:t>
            </a:r>
          </a:p>
        </p:txBody>
      </p:sp>
    </p:spTree>
    <p:extLst>
      <p:ext uri="{BB962C8B-B14F-4D97-AF65-F5344CB8AC3E}">
        <p14:creationId xmlns:p14="http://schemas.microsoft.com/office/powerpoint/2010/main" val="1371067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457200" y="0"/>
            <a:ext cx="8229600" cy="685800"/>
          </a:xfrm>
        </p:spPr>
        <p:txBody>
          <a:bodyPr rIns="132080"/>
          <a:lstStyle/>
          <a:p>
            <a:pPr indent="0" eaLnBrk="1" hangingPunct="1"/>
            <a:r>
              <a:rPr lang="en-US" sz="3600" b="1">
                <a:solidFill>
                  <a:srgbClr val="FF3300"/>
                </a:solidFill>
              </a:rPr>
              <a:t>How much will you pay?</a:t>
            </a:r>
          </a:p>
        </p:txBody>
      </p:sp>
      <p:sp>
        <p:nvSpPr>
          <p:cNvPr id="34819" name="Rectangle 2"/>
          <p:cNvSpPr>
            <a:spLocks/>
          </p:cNvSpPr>
          <p:nvPr/>
        </p:nvSpPr>
        <p:spPr bwMode="auto">
          <a:xfrm>
            <a:off x="1219200" y="6248400"/>
            <a:ext cx="6642100" cy="584200"/>
          </a:xfrm>
          <a:prstGeom prst="rect">
            <a:avLst/>
          </a:prstGeom>
          <a:noFill/>
          <a:ln w="12700">
            <a:noFill/>
            <a:miter lim="800000"/>
            <a:headEnd/>
            <a:tailEnd/>
          </a:ln>
        </p:spPr>
        <p:txBody>
          <a:bodyPr lIns="0" tIns="0" rIns="40639" bIns="0"/>
          <a:lstStyle/>
          <a:p>
            <a:pPr marL="39688">
              <a:spcBef>
                <a:spcPts val="1900"/>
              </a:spcBef>
            </a:pPr>
            <a:r>
              <a:rPr lang="en-US">
                <a:solidFill>
                  <a:schemeClr val="tx1"/>
                </a:solidFill>
              </a:rPr>
              <a:t> </a:t>
            </a:r>
          </a:p>
        </p:txBody>
      </p:sp>
      <p:sp>
        <p:nvSpPr>
          <p:cNvPr id="34820" name="Rectangle 4"/>
          <p:cNvSpPr>
            <a:spLocks/>
          </p:cNvSpPr>
          <p:nvPr/>
        </p:nvSpPr>
        <p:spPr bwMode="auto">
          <a:xfrm>
            <a:off x="381000" y="749300"/>
            <a:ext cx="8470900" cy="1168400"/>
          </a:xfrm>
          <a:prstGeom prst="rect">
            <a:avLst/>
          </a:prstGeom>
          <a:noFill/>
          <a:ln w="12700">
            <a:noFill/>
            <a:miter lim="800000"/>
            <a:headEnd/>
            <a:tailEnd/>
          </a:ln>
        </p:spPr>
        <p:txBody>
          <a:bodyPr lIns="0" tIns="0" rIns="40639" bIns="0" anchor="ctr"/>
          <a:lstStyle/>
          <a:p>
            <a:pPr marL="39688" algn="ctr"/>
            <a:r>
              <a:rPr lang="en-US" sz="2400" b="1">
                <a:solidFill>
                  <a:schemeClr val="tx1"/>
                </a:solidFill>
                <a:latin typeface="Lucida Grande" charset="0"/>
                <a:sym typeface="Lucida Grande" charset="0"/>
              </a:rPr>
              <a:t>A home theater system for $1,000, when purchased on credit card and each month you pay minimum payment will actually cost</a:t>
            </a:r>
          </a:p>
        </p:txBody>
      </p:sp>
      <p:graphicFrame>
        <p:nvGraphicFramePr>
          <p:cNvPr id="31749" name="Group 5"/>
          <p:cNvGraphicFramePr>
            <a:graphicFrameLocks noGrp="1"/>
          </p:cNvGraphicFramePr>
          <p:nvPr>
            <p:extLst>
              <p:ext uri="{D42A27DB-BD31-4B8C-83A1-F6EECF244321}">
                <p14:modId xmlns:p14="http://schemas.microsoft.com/office/powerpoint/2010/main" val="2183507123"/>
              </p:ext>
            </p:extLst>
          </p:nvPr>
        </p:nvGraphicFramePr>
        <p:xfrm>
          <a:off x="381000" y="1981200"/>
          <a:ext cx="8458200" cy="4078288"/>
        </p:xfrm>
        <a:graphic>
          <a:graphicData uri="http://schemas.openxmlformats.org/drawingml/2006/table">
            <a:tbl>
              <a:tblPr/>
              <a:tblGrid>
                <a:gridCol w="1717675">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39888">
                  <a:extLst>
                    <a:ext uri="{9D8B030D-6E8A-4147-A177-3AD203B41FA5}">
                      <a16:colId xmlns:a16="http://schemas.microsoft.com/office/drawing/2014/main" val="20002"/>
                    </a:ext>
                  </a:extLst>
                </a:gridCol>
                <a:gridCol w="1639887">
                  <a:extLst>
                    <a:ext uri="{9D8B030D-6E8A-4147-A177-3AD203B41FA5}">
                      <a16:colId xmlns:a16="http://schemas.microsoft.com/office/drawing/2014/main" val="20003"/>
                    </a:ext>
                  </a:extLst>
                </a:gridCol>
                <a:gridCol w="1822450">
                  <a:extLst>
                    <a:ext uri="{9D8B030D-6E8A-4147-A177-3AD203B41FA5}">
                      <a16:colId xmlns:a16="http://schemas.microsoft.com/office/drawing/2014/main" val="20004"/>
                    </a:ext>
                  </a:extLst>
                </a:gridCol>
              </a:tblGrid>
              <a:tr h="2286000">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charset="0"/>
                          <a:cs typeface="Tahoma" charset="0"/>
                          <a:sym typeface="Tahoma" charset="0"/>
                        </a:rPr>
                        <a:t>FICO</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charset="0"/>
                          <a:cs typeface="Tahoma" charset="0"/>
                          <a:sym typeface="Tahoma" charset="0"/>
                        </a:rPr>
                        <a:t>Score</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rgbClr val="FF3300"/>
                          </a:solidFill>
                          <a:effectLst/>
                          <a:latin typeface="Tahoma Bold" charset="0"/>
                          <a:ea typeface="Tahoma Bold" charset="0"/>
                          <a:cs typeface="Tahoma Bold" charset="0"/>
                          <a:sym typeface="Tahoma Bold" charset="0"/>
                        </a:rPr>
                        <a:t>Credit</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rgbClr val="FF3300"/>
                          </a:solidFill>
                          <a:effectLst/>
                          <a:latin typeface="Tahoma Bold" charset="0"/>
                          <a:ea typeface="Tahoma Bold" charset="0"/>
                          <a:cs typeface="Tahoma Bold" charset="0"/>
                          <a:sym typeface="Tahoma Bold" charset="0"/>
                        </a:rPr>
                        <a:t>Card </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rgbClr val="FF3300"/>
                          </a:solidFill>
                          <a:effectLst/>
                          <a:latin typeface="Tahoma Bold" charset="0"/>
                          <a:ea typeface="Tahoma Bold" charset="0"/>
                          <a:cs typeface="Tahoma Bold" charset="0"/>
                          <a:sym typeface="Tahoma Bold" charset="0"/>
                        </a:rPr>
                        <a:t>APR</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rgbClr val="FF3300"/>
                          </a:solidFill>
                          <a:effectLst/>
                          <a:latin typeface="Tahoma Bold" charset="0"/>
                          <a:ea typeface="Tahoma Bold" charset="0"/>
                          <a:cs typeface="Tahoma Bold" charset="0"/>
                          <a:sym typeface="Tahoma Bold" charset="0"/>
                        </a:rPr>
                        <a:t>You will pay off the balance in about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rgbClr val="FF3300"/>
                          </a:solidFill>
                          <a:effectLst/>
                          <a:latin typeface="Tahoma Bold" charset="0"/>
                          <a:ea typeface="Tahoma Bold" charset="0"/>
                          <a:cs typeface="Tahoma Bold" charset="0"/>
                          <a:sym typeface="Tahoma Bold" charset="0"/>
                        </a:rPr>
                        <a:t>You will end up paying an interest of </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rgbClr val="FF3300"/>
                          </a:solidFill>
                          <a:effectLst/>
                          <a:latin typeface="Tahoma Bold" charset="0"/>
                          <a:ea typeface="Tahoma Bold" charset="0"/>
                          <a:cs typeface="Tahoma Bold" charset="0"/>
                          <a:sym typeface="Tahoma Bold" charset="0"/>
                        </a:rPr>
                        <a:t>You will end up paying  an estimated total of</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740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7.3%</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5 years</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 </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 </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1"/>
                  </a:ext>
                </a:extLst>
              </a:tr>
              <a:tr h="519113">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680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15.0%</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7 years</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 </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 </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25488">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chemeClr val="tx1"/>
                          </a:solidFill>
                          <a:effectLst/>
                          <a:latin typeface="Tahoma Bold" charset="0"/>
                          <a:ea typeface="Tahoma Bold" charset="0"/>
                          <a:cs typeface="Tahoma Bold" charset="0"/>
                          <a:sym typeface="Tahoma Bold" charset="0"/>
                        </a:rPr>
                        <a:t>660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chemeClr val="tx1"/>
                          </a:solidFill>
                          <a:effectLst/>
                          <a:latin typeface="Tahoma Bold" charset="0"/>
                          <a:ea typeface="Tahoma Bold" charset="0"/>
                          <a:cs typeface="Tahoma Bold" charset="0"/>
                          <a:sym typeface="Tahoma Bold" charset="0"/>
                        </a:rPr>
                        <a:t>18.0%</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8 years</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latin typeface="Tahoma Bold" charset="0"/>
                          <a:ea typeface="Tahoma Bold" charset="0"/>
                          <a:cs typeface="Tahoma Bold" charset="0"/>
                          <a:sym typeface="Tahoma Bold" charset="0"/>
                        </a:rPr>
                        <a:t> </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latin typeface="Tahoma Bold" charset="0"/>
                          <a:ea typeface="Tahoma Bold" charset="0"/>
                          <a:cs typeface="Tahoma Bold" charset="0"/>
                          <a:sym typeface="Tahoma Bold" charset="0"/>
                        </a:rPr>
                        <a:t> </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00DA89FE-8DC9-4055-8697-01588086D7AF}"/>
              </a:ext>
            </a:extLst>
          </p:cNvPr>
          <p:cNvSpPr txBox="1"/>
          <p:nvPr/>
        </p:nvSpPr>
        <p:spPr>
          <a:xfrm>
            <a:off x="838200" y="6292948"/>
            <a:ext cx="8305800" cy="338554"/>
          </a:xfrm>
          <a:prstGeom prst="rect">
            <a:avLst/>
          </a:prstGeom>
          <a:noFill/>
        </p:spPr>
        <p:txBody>
          <a:bodyPr wrap="square" rtlCol="0">
            <a:spAutoFit/>
          </a:bodyPr>
          <a:lstStyle/>
          <a:p>
            <a:r>
              <a:rPr lang="en-US" sz="1600" dirty="0">
                <a:hlinkClick r:id="rId3"/>
              </a:rPr>
              <a:t>https://www.bankrate.com/calculators/credit-cards/credit-card-payoff-calculator.aspx</a:t>
            </a:r>
            <a:endParaRPr lang="en-US" sz="1600" dirty="0"/>
          </a:p>
        </p:txBody>
      </p:sp>
    </p:spTree>
    <p:extLst>
      <p:ext uri="{BB962C8B-B14F-4D97-AF65-F5344CB8AC3E}">
        <p14:creationId xmlns:p14="http://schemas.microsoft.com/office/powerpoint/2010/main" val="1577624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457200" y="0"/>
            <a:ext cx="8229600" cy="685800"/>
          </a:xfrm>
        </p:spPr>
        <p:txBody>
          <a:bodyPr rIns="132080"/>
          <a:lstStyle/>
          <a:p>
            <a:pPr indent="0" eaLnBrk="1" hangingPunct="1"/>
            <a:r>
              <a:rPr lang="en-US" sz="3600" b="1">
                <a:solidFill>
                  <a:srgbClr val="FF3300"/>
                </a:solidFill>
              </a:rPr>
              <a:t>How much will you pay?</a:t>
            </a:r>
          </a:p>
        </p:txBody>
      </p:sp>
      <p:sp>
        <p:nvSpPr>
          <p:cNvPr id="34819" name="Rectangle 2"/>
          <p:cNvSpPr>
            <a:spLocks/>
          </p:cNvSpPr>
          <p:nvPr/>
        </p:nvSpPr>
        <p:spPr bwMode="auto">
          <a:xfrm>
            <a:off x="1219200" y="6248400"/>
            <a:ext cx="6642100" cy="584200"/>
          </a:xfrm>
          <a:prstGeom prst="rect">
            <a:avLst/>
          </a:prstGeom>
          <a:noFill/>
          <a:ln w="12700">
            <a:noFill/>
            <a:miter lim="800000"/>
            <a:headEnd/>
            <a:tailEnd/>
          </a:ln>
        </p:spPr>
        <p:txBody>
          <a:bodyPr lIns="0" tIns="0" rIns="40639" bIns="0"/>
          <a:lstStyle/>
          <a:p>
            <a:pPr marL="39688">
              <a:spcBef>
                <a:spcPts val="1900"/>
              </a:spcBef>
            </a:pPr>
            <a:r>
              <a:rPr lang="en-US">
                <a:solidFill>
                  <a:schemeClr val="tx1"/>
                </a:solidFill>
              </a:rPr>
              <a:t> </a:t>
            </a:r>
          </a:p>
        </p:txBody>
      </p:sp>
      <p:sp>
        <p:nvSpPr>
          <p:cNvPr id="34820" name="Rectangle 4"/>
          <p:cNvSpPr>
            <a:spLocks/>
          </p:cNvSpPr>
          <p:nvPr/>
        </p:nvSpPr>
        <p:spPr bwMode="auto">
          <a:xfrm>
            <a:off x="381000" y="749300"/>
            <a:ext cx="8470900" cy="1168400"/>
          </a:xfrm>
          <a:prstGeom prst="rect">
            <a:avLst/>
          </a:prstGeom>
          <a:noFill/>
          <a:ln w="12700">
            <a:noFill/>
            <a:miter lim="800000"/>
            <a:headEnd/>
            <a:tailEnd/>
          </a:ln>
        </p:spPr>
        <p:txBody>
          <a:bodyPr lIns="0" tIns="0" rIns="40639" bIns="0" anchor="ctr"/>
          <a:lstStyle/>
          <a:p>
            <a:pPr marL="39688" algn="ctr"/>
            <a:r>
              <a:rPr lang="en-US" sz="2400" b="1" dirty="0">
                <a:solidFill>
                  <a:schemeClr val="tx1"/>
                </a:solidFill>
                <a:latin typeface="Lucida Grande" charset="0"/>
                <a:sym typeface="Lucida Grande" charset="0"/>
              </a:rPr>
              <a:t>A home theater system for $1,000, when purchased on a credit card.  Each month you pay the minimum. </a:t>
            </a:r>
          </a:p>
          <a:p>
            <a:pPr marL="39688" algn="ctr"/>
            <a:r>
              <a:rPr lang="en-US" sz="2400" b="1" dirty="0">
                <a:solidFill>
                  <a:schemeClr val="tx1"/>
                </a:solidFill>
                <a:latin typeface="Lucida Grande" charset="0"/>
                <a:sym typeface="Lucida Grande" charset="0"/>
              </a:rPr>
              <a:t>What will the actually total cost be?</a:t>
            </a:r>
          </a:p>
        </p:txBody>
      </p:sp>
      <p:graphicFrame>
        <p:nvGraphicFramePr>
          <p:cNvPr id="31749" name="Group 5"/>
          <p:cNvGraphicFramePr>
            <a:graphicFrameLocks noGrp="1"/>
          </p:cNvGraphicFramePr>
          <p:nvPr>
            <p:extLst>
              <p:ext uri="{D42A27DB-BD31-4B8C-83A1-F6EECF244321}">
                <p14:modId xmlns:p14="http://schemas.microsoft.com/office/powerpoint/2010/main" val="386058591"/>
              </p:ext>
            </p:extLst>
          </p:nvPr>
        </p:nvGraphicFramePr>
        <p:xfrm>
          <a:off x="381000" y="2170112"/>
          <a:ext cx="8458200" cy="4078288"/>
        </p:xfrm>
        <a:graphic>
          <a:graphicData uri="http://schemas.openxmlformats.org/drawingml/2006/table">
            <a:tbl>
              <a:tblPr/>
              <a:tblGrid>
                <a:gridCol w="1717675">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39888">
                  <a:extLst>
                    <a:ext uri="{9D8B030D-6E8A-4147-A177-3AD203B41FA5}">
                      <a16:colId xmlns:a16="http://schemas.microsoft.com/office/drawing/2014/main" val="20002"/>
                    </a:ext>
                  </a:extLst>
                </a:gridCol>
                <a:gridCol w="1639887">
                  <a:extLst>
                    <a:ext uri="{9D8B030D-6E8A-4147-A177-3AD203B41FA5}">
                      <a16:colId xmlns:a16="http://schemas.microsoft.com/office/drawing/2014/main" val="20003"/>
                    </a:ext>
                  </a:extLst>
                </a:gridCol>
                <a:gridCol w="1822450">
                  <a:extLst>
                    <a:ext uri="{9D8B030D-6E8A-4147-A177-3AD203B41FA5}">
                      <a16:colId xmlns:a16="http://schemas.microsoft.com/office/drawing/2014/main" val="20004"/>
                    </a:ext>
                  </a:extLst>
                </a:gridCol>
              </a:tblGrid>
              <a:tr h="2286000">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charset="0"/>
                          <a:cs typeface="Tahoma" charset="0"/>
                          <a:sym typeface="Tahoma" charset="0"/>
                        </a:rPr>
                        <a:t>FICO</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charset="0"/>
                          <a:cs typeface="Tahoma" charset="0"/>
                          <a:sym typeface="Tahoma" charset="0"/>
                        </a:rPr>
                        <a:t>Score</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rgbClr val="FF3300"/>
                          </a:solidFill>
                          <a:effectLst/>
                          <a:latin typeface="Tahoma Bold" charset="0"/>
                          <a:ea typeface="Tahoma Bold" charset="0"/>
                          <a:cs typeface="Tahoma Bold" charset="0"/>
                          <a:sym typeface="Tahoma Bold" charset="0"/>
                        </a:rPr>
                        <a:t>Credit</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rgbClr val="FF3300"/>
                          </a:solidFill>
                          <a:effectLst/>
                          <a:latin typeface="Tahoma Bold" charset="0"/>
                          <a:ea typeface="Tahoma Bold" charset="0"/>
                          <a:cs typeface="Tahoma Bold" charset="0"/>
                          <a:sym typeface="Tahoma Bold" charset="0"/>
                        </a:rPr>
                        <a:t>Card </a:t>
                      </a:r>
                    </a:p>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rgbClr val="FF3300"/>
                          </a:solidFill>
                          <a:effectLst/>
                          <a:latin typeface="Tahoma Bold" charset="0"/>
                          <a:ea typeface="Tahoma Bold" charset="0"/>
                          <a:cs typeface="Tahoma Bold" charset="0"/>
                          <a:sym typeface="Tahoma Bold" charset="0"/>
                        </a:rPr>
                        <a:t>APR</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rgbClr val="FF3300"/>
                          </a:solidFill>
                          <a:effectLst/>
                          <a:latin typeface="Tahoma Bold" charset="0"/>
                          <a:ea typeface="Tahoma Bold" charset="0"/>
                          <a:cs typeface="Tahoma Bold" charset="0"/>
                          <a:sym typeface="Tahoma Bold" charset="0"/>
                        </a:rPr>
                        <a:t>You will pay off the balance in about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rgbClr val="FF3300"/>
                          </a:solidFill>
                          <a:effectLst/>
                          <a:latin typeface="Tahoma Bold" charset="0"/>
                          <a:ea typeface="Tahoma Bold" charset="0"/>
                          <a:cs typeface="Tahoma Bold" charset="0"/>
                          <a:sym typeface="Tahoma Bold" charset="0"/>
                        </a:rPr>
                        <a:t>You will end up paying an interest of </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rgbClr val="FF3300"/>
                          </a:solidFill>
                          <a:effectLst/>
                          <a:latin typeface="Tahoma Bold" charset="0"/>
                          <a:ea typeface="Tahoma Bold" charset="0"/>
                          <a:cs typeface="Tahoma Bold" charset="0"/>
                          <a:sym typeface="Tahoma Bold" charset="0"/>
                        </a:rPr>
                        <a:t>You will end up paying  an estimated total of</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740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7.3%</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5 years</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$196</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FFFFFF"/>
                            </a:outerShdw>
                          </a:effectLst>
                          <a:latin typeface="Tahoma Bold" charset="0"/>
                          <a:ea typeface="Tahoma Bold" charset="0"/>
                          <a:cs typeface="Tahoma Bold" charset="0"/>
                          <a:sym typeface="Tahoma Bold" charset="0"/>
                        </a:rPr>
                        <a:t>$1,196</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1"/>
                  </a:ext>
                </a:extLst>
              </a:tr>
              <a:tr h="519113">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680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15.0%</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7 years</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$620</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outerShdw blurRad="38100" dist="38100" dir="2700000" algn="tl">
                              <a:srgbClr val="C0C0C0"/>
                            </a:outerShdw>
                          </a:effectLst>
                          <a:latin typeface="Tahoma Bold" charset="0"/>
                          <a:ea typeface="Tahoma Bold" charset="0"/>
                          <a:cs typeface="Tahoma Bold" charset="0"/>
                          <a:sym typeface="Tahoma Bold" charset="0"/>
                        </a:rPr>
                        <a:t>$1,620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25488">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dirty="0">
                          <a:ln>
                            <a:noFill/>
                          </a:ln>
                          <a:solidFill>
                            <a:schemeClr val="tx1"/>
                          </a:solidFill>
                          <a:effectLst/>
                          <a:latin typeface="Tahoma Bold" charset="0"/>
                          <a:ea typeface="Tahoma Bold" charset="0"/>
                          <a:cs typeface="Tahoma Bold" charset="0"/>
                          <a:sym typeface="Tahoma Bold" charset="0"/>
                        </a:rPr>
                        <a:t>660</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400" b="0" i="0" u="none" strike="noStrike" cap="none" normalizeH="0" baseline="0" dirty="0">
                          <a:ln>
                            <a:noFill/>
                          </a:ln>
                          <a:solidFill>
                            <a:schemeClr val="tx1"/>
                          </a:solidFill>
                          <a:effectLst/>
                          <a:latin typeface="Tahoma Bold" charset="0"/>
                          <a:ea typeface="Tahoma Bold" charset="0"/>
                          <a:cs typeface="Tahoma Bold" charset="0"/>
                          <a:sym typeface="Tahoma Bold" charset="0"/>
                        </a:rPr>
                        <a:t>18.0%</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a:ln>
                            <a:noFill/>
                          </a:ln>
                          <a:solidFill>
                            <a:schemeClr val="tx1"/>
                          </a:solidFill>
                          <a:effectLst/>
                          <a:latin typeface="Tahoma Bold" charset="0"/>
                          <a:ea typeface="Tahoma Bold" charset="0"/>
                          <a:cs typeface="Tahoma Bold" charset="0"/>
                          <a:sym typeface="Tahoma Bold" charset="0"/>
                        </a:rPr>
                        <a:t>8 years</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latin typeface="Tahoma Bold" charset="0"/>
                          <a:ea typeface="Tahoma Bold" charset="0"/>
                          <a:cs typeface="Tahoma Bold" charset="0"/>
                          <a:sym typeface="Tahoma Bold" charset="0"/>
                        </a:rPr>
                        <a:t>$893</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pPr>
                      <a:r>
                        <a:rPr kumimoji="0" lang="en-US" sz="2800" b="0" i="0" u="none" strike="noStrike" cap="none" normalizeH="0" baseline="0" dirty="0">
                          <a:ln>
                            <a:noFill/>
                          </a:ln>
                          <a:solidFill>
                            <a:schemeClr val="tx1"/>
                          </a:solidFill>
                          <a:effectLst/>
                          <a:latin typeface="Tahoma Bold" charset="0"/>
                          <a:ea typeface="Tahoma Bold" charset="0"/>
                          <a:cs typeface="Tahoma Bold" charset="0"/>
                          <a:sym typeface="Tahoma Bold" charset="0"/>
                        </a:rPr>
                        <a:t>$1,893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40239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05F047-F6A3-4F4D-920F-BB786F72A7BE}"/>
              </a:ext>
            </a:extLst>
          </p:cNvPr>
          <p:cNvSpPr>
            <a:spLocks noGrp="1"/>
          </p:cNvSpPr>
          <p:nvPr>
            <p:ph type="title"/>
          </p:nvPr>
        </p:nvSpPr>
        <p:spPr>
          <a:xfrm>
            <a:off x="457200" y="381000"/>
            <a:ext cx="8229600" cy="659607"/>
          </a:xfrm>
        </p:spPr>
        <p:txBody>
          <a:bodyPr/>
          <a:lstStyle/>
          <a:p>
            <a:r>
              <a:rPr lang="en-US" sz="2800" b="1" dirty="0">
                <a:solidFill>
                  <a:srgbClr val="FF0000"/>
                </a:solidFill>
              </a:rPr>
              <a:t>IT’S GONNA TAKE ME HOW LONG?</a:t>
            </a:r>
            <a:endParaRPr lang="en-US" b="1" dirty="0">
              <a:solidFill>
                <a:srgbClr val="FF0000"/>
              </a:solidFill>
            </a:endParaRPr>
          </a:p>
        </p:txBody>
      </p:sp>
      <p:sp>
        <p:nvSpPr>
          <p:cNvPr id="7" name="Content Placeholder 6">
            <a:extLst>
              <a:ext uri="{FF2B5EF4-FFF2-40B4-BE49-F238E27FC236}">
                <a16:creationId xmlns:a16="http://schemas.microsoft.com/office/drawing/2014/main" id="{69EAF77B-E2DC-4CA4-841D-63B03713B959}"/>
              </a:ext>
            </a:extLst>
          </p:cNvPr>
          <p:cNvSpPr>
            <a:spLocks noGrp="1"/>
          </p:cNvSpPr>
          <p:nvPr>
            <p:ph idx="1"/>
          </p:nvPr>
        </p:nvSpPr>
        <p:spPr>
          <a:xfrm>
            <a:off x="609600" y="1447800"/>
            <a:ext cx="8763000" cy="5562601"/>
          </a:xfrm>
        </p:spPr>
        <p:txBody>
          <a:bodyPr/>
          <a:lstStyle/>
          <a:p>
            <a:pPr marL="0" lvl="0" indent="0">
              <a:buNone/>
            </a:pPr>
            <a:r>
              <a:rPr lang="en-US" sz="1600" dirty="0"/>
              <a:t>1.  Debt - $10,000		Interest Rate – 8.9%	Payment - $200/month</a:t>
            </a:r>
            <a:endParaRPr lang="en-US" sz="1600" b="1" dirty="0"/>
          </a:p>
          <a:p>
            <a:pPr marL="0" indent="0">
              <a:buNone/>
            </a:pPr>
            <a:r>
              <a:rPr lang="en-US" sz="1600" dirty="0"/>
              <a:t>     Cost - $2,541		Months -  63		Years – 5.25</a:t>
            </a:r>
          </a:p>
          <a:p>
            <a:pPr marL="0" indent="0">
              <a:buNone/>
            </a:pPr>
            <a:endParaRPr lang="en-US" sz="1600" dirty="0"/>
          </a:p>
          <a:p>
            <a:pPr marL="0" indent="0">
              <a:buNone/>
            </a:pPr>
            <a:r>
              <a:rPr lang="en-US" sz="1600" dirty="0"/>
              <a:t>2.  Debt - $10,000 		Interest Rate -12.9%  	Payment - $100/month                            Cost </a:t>
            </a:r>
            <a:r>
              <a:rPr lang="en-US" sz="1800" dirty="0"/>
              <a:t>-</a:t>
            </a:r>
            <a:r>
              <a:rPr lang="en-US" sz="1600" dirty="0"/>
              <a:t> $4,423</a:t>
            </a:r>
            <a:r>
              <a:rPr lang="en-US" sz="1800" dirty="0"/>
              <a:t>		</a:t>
            </a:r>
            <a:r>
              <a:rPr lang="en-US" sz="1600" dirty="0"/>
              <a:t>Months – 73		Years – 6+ </a:t>
            </a:r>
          </a:p>
          <a:p>
            <a:pPr marL="0" indent="0">
              <a:buNone/>
            </a:pPr>
            <a:endParaRPr lang="en-US" sz="1600" dirty="0"/>
          </a:p>
          <a:p>
            <a:pPr marL="0" indent="0">
              <a:buNone/>
            </a:pPr>
            <a:r>
              <a:rPr lang="en-US" sz="1600" dirty="0"/>
              <a:t>3.  Debt - $10,000 		Interest Rate - 12.9%      	Payment - $100/month</a:t>
            </a:r>
          </a:p>
          <a:p>
            <a:pPr marL="457200" lvl="1" indent="0">
              <a:buNone/>
            </a:pPr>
            <a:r>
              <a:rPr lang="en-US" sz="1600" dirty="0"/>
              <a:t>Months:  Can’t cover the costs of the principal and Interest.			 </a:t>
            </a:r>
          </a:p>
          <a:p>
            <a:pPr marL="457200" lvl="1" indent="0">
              <a:buNone/>
            </a:pPr>
            <a:endParaRPr lang="en-US" sz="1400" dirty="0"/>
          </a:p>
          <a:p>
            <a:pPr marL="0" indent="0">
              <a:buNone/>
            </a:pPr>
            <a:r>
              <a:rPr lang="en-US" sz="1600" dirty="0"/>
              <a:t>4.  Debt - $10,000		Interest Rate – 12.9%	Payment - $150/month</a:t>
            </a:r>
          </a:p>
          <a:p>
            <a:pPr marL="0" indent="0">
              <a:buNone/>
            </a:pPr>
            <a:r>
              <a:rPr lang="en-US" sz="1600" dirty="0"/>
              <a:t>     Cost - $7.691		Months – 118		Years – 9.8</a:t>
            </a:r>
          </a:p>
          <a:p>
            <a:pPr marL="0" indent="0">
              <a:buNone/>
            </a:pPr>
            <a:endParaRPr lang="en-US" sz="1600" dirty="0"/>
          </a:p>
          <a:p>
            <a:pPr>
              <a:buAutoNum type="arabicPeriod" startAt="5"/>
            </a:pPr>
            <a:r>
              <a:rPr lang="en-US" sz="1600" dirty="0"/>
              <a:t>Debt - $5,000		Interest rate - 14.9%. 	Payment - $100/month</a:t>
            </a:r>
          </a:p>
          <a:p>
            <a:pPr marL="0" indent="0">
              <a:buNone/>
            </a:pPr>
            <a:r>
              <a:rPr lang="en-US" sz="1600" dirty="0"/>
              <a:t>      Cost - $2,858		Months - 79		Years: 6.5</a:t>
            </a:r>
          </a:p>
          <a:p>
            <a:pPr marL="0" lvl="0" indent="0">
              <a:buNone/>
            </a:pPr>
            <a:endParaRPr lang="en-US" sz="1600" dirty="0"/>
          </a:p>
          <a:p>
            <a:pPr lvl="0">
              <a:buAutoNum type="arabicPeriod" startAt="6"/>
            </a:pPr>
            <a:r>
              <a:rPr lang="en-US" sz="1600" dirty="0"/>
              <a:t>Debt - $10,000 		Interest rate -  23.9%.   	Payment - $200/month</a:t>
            </a:r>
          </a:p>
          <a:p>
            <a:pPr marL="0" lvl="0" indent="0">
              <a:buNone/>
            </a:pPr>
            <a:r>
              <a:rPr lang="en-US" sz="1600" dirty="0"/>
              <a:t>      Cost - $45,582		Months - 278 		Years: 23.2</a:t>
            </a:r>
            <a:r>
              <a:rPr lang="en-US" sz="1800" dirty="0"/>
              <a:t>	</a:t>
            </a:r>
            <a:r>
              <a:rPr lang="en-US" sz="1600" dirty="0"/>
              <a:t>	</a:t>
            </a:r>
          </a:p>
          <a:p>
            <a:endParaRPr lang="en-US" dirty="0"/>
          </a:p>
        </p:txBody>
      </p:sp>
    </p:spTree>
    <p:extLst>
      <p:ext uri="{BB962C8B-B14F-4D97-AF65-F5344CB8AC3E}">
        <p14:creationId xmlns:p14="http://schemas.microsoft.com/office/powerpoint/2010/main" val="52435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 calcmode="lin" valueType="num">
                                      <p:cBhvr additive="base">
                                        <p:cTn id="2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 calcmode="lin" valueType="num">
                                      <p:cBhvr additive="base">
                                        <p:cTn id="2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 calcmode="lin" valueType="num">
                                      <p:cBhvr additive="base">
                                        <p:cTn id="3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anim calcmode="lin" valueType="num">
                                      <p:cBhvr additive="base">
                                        <p:cTn id="39"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anim calcmode="lin" valueType="num">
                                      <p:cBhvr additive="base">
                                        <p:cTn id="43"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14" end="14"/>
                                            </p:txEl>
                                          </p:spTgt>
                                        </p:tgtEl>
                                        <p:attrNameLst>
                                          <p:attrName>style.visibility</p:attrName>
                                        </p:attrNameLst>
                                      </p:cBhvr>
                                      <p:to>
                                        <p:strVal val="visible"/>
                                      </p:to>
                                    </p:set>
                                    <p:anim calcmode="lin" valueType="num">
                                      <p:cBhvr additive="base">
                                        <p:cTn id="49"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4" end="1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xEl>
                                              <p:pRg st="15" end="15"/>
                                            </p:txEl>
                                          </p:spTgt>
                                        </p:tgtEl>
                                        <p:attrNameLst>
                                          <p:attrName>style.visibility</p:attrName>
                                        </p:attrNameLst>
                                      </p:cBhvr>
                                      <p:to>
                                        <p:strVal val="visible"/>
                                      </p:to>
                                    </p:set>
                                    <p:anim calcmode="lin" valueType="num">
                                      <p:cBhvr additive="base">
                                        <p:cTn id="53"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0467-00FD-4B9B-A95A-FFEBB7AA17BC}"/>
              </a:ext>
            </a:extLst>
          </p:cNvPr>
          <p:cNvSpPr>
            <a:spLocks noGrp="1"/>
          </p:cNvSpPr>
          <p:nvPr>
            <p:ph type="title"/>
          </p:nvPr>
        </p:nvSpPr>
        <p:spPr>
          <a:xfrm>
            <a:off x="457200" y="274638"/>
            <a:ext cx="8229600" cy="715962"/>
          </a:xfrm>
        </p:spPr>
        <p:txBody>
          <a:bodyPr/>
          <a:lstStyle/>
          <a:p>
            <a:r>
              <a:rPr lang="en-US" sz="3600" b="1" dirty="0">
                <a:solidFill>
                  <a:srgbClr val="FF0000"/>
                </a:solidFill>
              </a:rPr>
              <a:t>What Affects a Credit Score</a:t>
            </a:r>
            <a:endParaRPr lang="en-US" sz="3600" dirty="0"/>
          </a:p>
        </p:txBody>
      </p:sp>
      <p:sp>
        <p:nvSpPr>
          <p:cNvPr id="3" name="Content Placeholder 2">
            <a:extLst>
              <a:ext uri="{FF2B5EF4-FFF2-40B4-BE49-F238E27FC236}">
                <a16:creationId xmlns:a16="http://schemas.microsoft.com/office/drawing/2014/main" id="{67D65A0E-AFC8-4713-80EE-A4C5DC8B558E}"/>
              </a:ext>
            </a:extLst>
          </p:cNvPr>
          <p:cNvSpPr>
            <a:spLocks noGrp="1"/>
          </p:cNvSpPr>
          <p:nvPr>
            <p:ph idx="1"/>
          </p:nvPr>
        </p:nvSpPr>
        <p:spPr>
          <a:xfrm>
            <a:off x="457200" y="1219200"/>
            <a:ext cx="8229600" cy="4906963"/>
          </a:xfrm>
        </p:spPr>
        <p:txBody>
          <a:bodyPr/>
          <a:lstStyle/>
          <a:p>
            <a:pPr>
              <a:buClr>
                <a:srgbClr val="FF0000"/>
              </a:buClr>
              <a:buFont typeface="Wingdings" panose="05000000000000000000" pitchFamily="2" charset="2"/>
              <a:buChar char="Ø"/>
            </a:pPr>
            <a:r>
              <a:rPr lang="en-US" sz="3000" dirty="0"/>
              <a:t>Scenario #1 -  My credit score is between:</a:t>
            </a:r>
          </a:p>
          <a:p>
            <a:pPr marL="457200" lvl="1" indent="0">
              <a:buNone/>
            </a:pPr>
            <a:r>
              <a:rPr lang="en-US" sz="3000" dirty="0"/>
              <a:t>		(545 – 549)</a:t>
            </a:r>
          </a:p>
          <a:p>
            <a:pPr>
              <a:buClr>
                <a:srgbClr val="FF0000"/>
              </a:buClr>
              <a:buFont typeface="Wingdings" panose="05000000000000000000" pitchFamily="2" charset="2"/>
              <a:buChar char="Ø"/>
            </a:pPr>
            <a:r>
              <a:rPr lang="en-US" sz="3000" dirty="0"/>
              <a:t>Scenario #2 -  My credit score is between:</a:t>
            </a:r>
          </a:p>
          <a:p>
            <a:pPr marL="0" indent="0">
              <a:buClr>
                <a:srgbClr val="FF0000"/>
              </a:buClr>
              <a:buNone/>
            </a:pPr>
            <a:r>
              <a:rPr lang="en-US" sz="3000" dirty="0"/>
              <a:t>		(550 – 565)</a:t>
            </a:r>
          </a:p>
          <a:p>
            <a:pPr>
              <a:buClr>
                <a:srgbClr val="FF0000"/>
              </a:buClr>
              <a:buFont typeface="Wingdings" panose="05000000000000000000" pitchFamily="2" charset="2"/>
              <a:buChar char="Ø"/>
            </a:pPr>
            <a:r>
              <a:rPr lang="en-US" sz="3000" dirty="0"/>
              <a:t>Scenario #3 -  My credit score is between:</a:t>
            </a:r>
          </a:p>
          <a:p>
            <a:pPr marL="0" indent="0">
              <a:buClr>
                <a:srgbClr val="FF0000"/>
              </a:buClr>
              <a:buNone/>
            </a:pPr>
            <a:r>
              <a:rPr lang="en-US" sz="3000" dirty="0"/>
              <a:t>		(720 – 770)</a:t>
            </a:r>
          </a:p>
          <a:p>
            <a:pPr marL="457200" lvl="1" indent="0">
              <a:buNone/>
            </a:pPr>
            <a:endParaRPr lang="en-US" dirty="0"/>
          </a:p>
          <a:p>
            <a:pPr>
              <a:buClr>
                <a:srgbClr val="FF0000"/>
              </a:buClr>
              <a:buFont typeface="Wingdings" panose="05000000000000000000" pitchFamily="2" charset="2"/>
              <a:buChar char="Ø"/>
            </a:pPr>
            <a:r>
              <a:rPr lang="en-US" sz="2400" dirty="0"/>
              <a:t>What conclusions you can make from the above stats?</a:t>
            </a:r>
          </a:p>
          <a:p>
            <a:pPr>
              <a:buClr>
                <a:srgbClr val="FF0000"/>
              </a:buClr>
              <a:buFont typeface="Wingdings" panose="05000000000000000000" pitchFamily="2" charset="2"/>
              <a:buChar char="Ø"/>
            </a:pPr>
            <a:r>
              <a:rPr lang="en-US" sz="2400" dirty="0"/>
              <a:t>What advice would you give people who wanted to make sure their credit score was a good one?</a:t>
            </a:r>
          </a:p>
          <a:p>
            <a:pPr marL="457200" lvl="1" indent="0">
              <a:buNone/>
            </a:pPr>
            <a:endParaRPr lang="en-US" dirty="0"/>
          </a:p>
          <a:p>
            <a:pPr lvl="1"/>
            <a:endParaRPr lang="en-US" dirty="0"/>
          </a:p>
        </p:txBody>
      </p:sp>
    </p:spTree>
    <p:extLst>
      <p:ext uri="{BB962C8B-B14F-4D97-AF65-F5344CB8AC3E}">
        <p14:creationId xmlns:p14="http://schemas.microsoft.com/office/powerpoint/2010/main" val="141465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042D54-82CE-47A0-81F3-473CB4A34C62}"/>
              </a:ext>
            </a:extLst>
          </p:cNvPr>
          <p:cNvSpPr>
            <a:spLocks noGrp="1"/>
          </p:cNvSpPr>
          <p:nvPr>
            <p:ph type="title"/>
          </p:nvPr>
        </p:nvSpPr>
        <p:spPr>
          <a:xfrm>
            <a:off x="457200" y="0"/>
            <a:ext cx="8229600" cy="914400"/>
          </a:xfrm>
        </p:spPr>
        <p:txBody>
          <a:bodyPr/>
          <a:lstStyle/>
          <a:p>
            <a:r>
              <a:rPr lang="en-US" sz="3600" b="1" dirty="0">
                <a:solidFill>
                  <a:srgbClr val="FF0000"/>
                </a:solidFill>
              </a:rPr>
              <a:t>Role Playing Scenario 1</a:t>
            </a:r>
            <a:endParaRPr lang="en-US" sz="3600" dirty="0"/>
          </a:p>
        </p:txBody>
      </p:sp>
      <p:sp>
        <p:nvSpPr>
          <p:cNvPr id="4" name="Content Placeholder 3">
            <a:extLst>
              <a:ext uri="{FF2B5EF4-FFF2-40B4-BE49-F238E27FC236}">
                <a16:creationId xmlns:a16="http://schemas.microsoft.com/office/drawing/2014/main" id="{F2E339C4-CB11-4693-B2E8-7D1E46A251E1}"/>
              </a:ext>
            </a:extLst>
          </p:cNvPr>
          <p:cNvSpPr>
            <a:spLocks noGrp="1"/>
          </p:cNvSpPr>
          <p:nvPr>
            <p:ph idx="1"/>
          </p:nvPr>
        </p:nvSpPr>
        <p:spPr>
          <a:xfrm>
            <a:off x="228600" y="914400"/>
            <a:ext cx="8610600" cy="5791200"/>
          </a:xfrm>
        </p:spPr>
        <p:txBody>
          <a:bodyPr/>
          <a:lstStyle/>
          <a:p>
            <a:pPr marL="0" indent="0">
              <a:buNone/>
            </a:pPr>
            <a:r>
              <a:rPr lang="en-US" sz="1600" b="1" dirty="0"/>
              <a:t>Landlord:  </a:t>
            </a:r>
          </a:p>
          <a:p>
            <a:pPr marL="0" indent="0">
              <a:buNone/>
            </a:pPr>
            <a:r>
              <a:rPr lang="en-US" sz="1600" dirty="0"/>
              <a:t>You are the landlord of a very nice apartment.   You had some trouble in the past with tenants who did not pay their rent on time and in one case you actually had to evict the person who was renting form you.</a:t>
            </a:r>
          </a:p>
          <a:p>
            <a:pPr marL="0" indent="0">
              <a:buNone/>
            </a:pPr>
            <a:r>
              <a:rPr lang="en-US" sz="1600" dirty="0"/>
              <a:t>A renter is asking to rent your apartment.  You want to make sure that he/she can afford the cost.  Ask them some background questions about their job, present residence, why are they moving, etc.  Remember they should only spend 30% of their income on rent.  You are asking for $1,000 per month</a:t>
            </a:r>
            <a:r>
              <a:rPr lang="en-US" sz="2000" dirty="0"/>
              <a:t>.   </a:t>
            </a:r>
          </a:p>
          <a:p>
            <a:pPr marL="0" indent="0">
              <a:buNone/>
            </a:pPr>
            <a:endParaRPr lang="en-US" sz="2000" dirty="0"/>
          </a:p>
          <a:p>
            <a:pPr marL="0" indent="0">
              <a:buNone/>
            </a:pPr>
            <a:r>
              <a:rPr lang="en-US" sz="1600" b="1" dirty="0"/>
              <a:t>Renter:</a:t>
            </a:r>
          </a:p>
          <a:p>
            <a:pPr marL="0" indent="0">
              <a:buNone/>
            </a:pPr>
            <a:r>
              <a:rPr lang="en-US" sz="1600" dirty="0"/>
              <a:t>You have just moved to this area and have found an apartment that you really like.  You think you can afford it as you make $38,000 a year.  You have never had an apartment and think you could afford to live on your own.</a:t>
            </a:r>
          </a:p>
          <a:p>
            <a:pPr marL="0" indent="0">
              <a:buNone/>
            </a:pPr>
            <a:endParaRPr lang="en-US" sz="1600" dirty="0"/>
          </a:p>
          <a:p>
            <a:pPr marL="0" indent="0">
              <a:buNone/>
            </a:pPr>
            <a:r>
              <a:rPr lang="en-US" sz="1600" b="1" dirty="0"/>
              <a:t>Landlord:  </a:t>
            </a:r>
            <a:r>
              <a:rPr lang="en-US" sz="1600" dirty="0"/>
              <a:t>Do you rent this apartment to this renter?   </a:t>
            </a:r>
          </a:p>
          <a:p>
            <a:pPr marL="0" indent="0">
              <a:buNone/>
            </a:pPr>
            <a:endParaRPr lang="en-US" sz="1600" dirty="0"/>
          </a:p>
          <a:p>
            <a:pPr marL="0" indent="0">
              <a:buNone/>
            </a:pPr>
            <a:r>
              <a:rPr lang="en-US" sz="1600" dirty="0"/>
              <a:t>Before a final decision, you decide to check the renter’s credit history and find that they are behind on two of their credit cards and that they had a car repossessed by the auto dealer a year ago.  What is your decision now?</a:t>
            </a:r>
          </a:p>
        </p:txBody>
      </p:sp>
    </p:spTree>
    <p:extLst>
      <p:ext uri="{BB962C8B-B14F-4D97-AF65-F5344CB8AC3E}">
        <p14:creationId xmlns:p14="http://schemas.microsoft.com/office/powerpoint/2010/main" val="260779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1000"/>
                                        <p:tgtEl>
                                          <p:spTgt spid="4">
                                            <p:txEl>
                                              <p:pRg st="7" end="7"/>
                                            </p:txEl>
                                          </p:spTgt>
                                        </p:tgtEl>
                                      </p:cBhvr>
                                    </p:animEffect>
                                    <p:anim calcmode="lin" valueType="num">
                                      <p:cBhvr>
                                        <p:cTn id="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fade">
                                      <p:cBhvr>
                                        <p:cTn id="14" dur="1000"/>
                                        <p:tgtEl>
                                          <p:spTgt spid="4">
                                            <p:txEl>
                                              <p:pRg st="9" end="9"/>
                                            </p:txEl>
                                          </p:spTgt>
                                        </p:tgtEl>
                                      </p:cBhvr>
                                    </p:animEffect>
                                    <p:anim calcmode="lin" valueType="num">
                                      <p:cBhvr>
                                        <p:cTn id="1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
            <a:ext cx="8229600" cy="838201"/>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3600" b="1" dirty="0">
                <a:solidFill>
                  <a:srgbClr val="FF0000"/>
                </a:solidFill>
                <a:latin typeface="+mn-lt"/>
              </a:rPr>
              <a:t>Objectives</a:t>
            </a:r>
            <a:endParaRPr lang="en-US" sz="3600" b="1" dirty="0">
              <a:ln w="11430">
                <a:noFill/>
              </a:ln>
              <a:solidFill>
                <a:srgbClr val="FF0000"/>
              </a:solidFill>
              <a:effectLst>
                <a:outerShdw blurRad="80000" dist="40000" dir="5040000" algn="tl">
                  <a:srgbClr val="000000">
                    <a:alpha val="0"/>
                  </a:srgbClr>
                </a:outerShdw>
              </a:effectLst>
              <a:latin typeface="+mn-lt"/>
            </a:endParaRPr>
          </a:p>
        </p:txBody>
      </p:sp>
      <p:sp>
        <p:nvSpPr>
          <p:cNvPr id="3" name="Content Placeholder 2"/>
          <p:cNvSpPr>
            <a:spLocks noGrp="1"/>
          </p:cNvSpPr>
          <p:nvPr>
            <p:ph idx="4294967295"/>
          </p:nvPr>
        </p:nvSpPr>
        <p:spPr>
          <a:xfrm>
            <a:off x="304800" y="990601"/>
            <a:ext cx="8382000" cy="5753100"/>
          </a:xfrm>
        </p:spPr>
        <p:txBody>
          <a:bodyPr>
            <a:noAutofit/>
          </a:bodyPr>
          <a:lstStyle/>
          <a:p>
            <a:pPr>
              <a:buClr>
                <a:srgbClr val="FF0000"/>
              </a:buClr>
              <a:buFont typeface="Wingdings" panose="05000000000000000000" pitchFamily="2" charset="2"/>
              <a:buChar char="Ø"/>
            </a:pPr>
            <a:r>
              <a:rPr lang="en-US" sz="1800" dirty="0"/>
              <a:t>The plus and minuses of using plastic money cards.</a:t>
            </a:r>
          </a:p>
          <a:p>
            <a:pPr marL="0" indent="0">
              <a:buClr>
                <a:srgbClr val="FF0000"/>
              </a:buClr>
              <a:buNone/>
            </a:pPr>
            <a:endParaRPr lang="en-US" sz="1800" dirty="0"/>
          </a:p>
          <a:p>
            <a:pPr>
              <a:buClr>
                <a:srgbClr val="FF0000"/>
              </a:buClr>
              <a:buFont typeface="Wingdings" panose="05000000000000000000" pitchFamily="2" charset="2"/>
              <a:buChar char="Ø"/>
            </a:pPr>
            <a:r>
              <a:rPr lang="en-US" sz="1800" dirty="0"/>
              <a:t>The ways to access and obtain credit.</a:t>
            </a:r>
          </a:p>
          <a:p>
            <a:pPr marL="0" indent="0">
              <a:buClr>
                <a:srgbClr val="FF0000"/>
              </a:buClr>
              <a:buNone/>
            </a:pPr>
            <a:endParaRPr lang="en-US" sz="1800" dirty="0"/>
          </a:p>
          <a:p>
            <a:pPr>
              <a:buClr>
                <a:srgbClr val="FF0000"/>
              </a:buClr>
              <a:buFont typeface="Wingdings" panose="05000000000000000000" pitchFamily="2" charset="2"/>
              <a:buChar char="Ø"/>
            </a:pPr>
            <a:r>
              <a:rPr lang="en-US" sz="1800" dirty="0"/>
              <a:t> Identify advantages and disadvantages of using credit.</a:t>
            </a:r>
          </a:p>
          <a:p>
            <a:pPr marL="0" indent="0">
              <a:buClr>
                <a:srgbClr val="FF0000"/>
              </a:buClr>
              <a:buNone/>
            </a:pPr>
            <a:endParaRPr lang="en-US" sz="1800" dirty="0"/>
          </a:p>
          <a:p>
            <a:pPr>
              <a:buClr>
                <a:srgbClr val="FF0000"/>
              </a:buClr>
              <a:buFont typeface="Wingdings" panose="05000000000000000000" pitchFamily="2" charset="2"/>
              <a:buChar char="Ø"/>
            </a:pPr>
            <a:r>
              <a:rPr lang="en-US" sz="1800" dirty="0"/>
              <a:t> Make decisions about the wise use of credit.</a:t>
            </a:r>
          </a:p>
          <a:p>
            <a:pPr marL="0" indent="0">
              <a:buClr>
                <a:srgbClr val="FF0000"/>
              </a:buClr>
              <a:buNone/>
            </a:pPr>
            <a:endParaRPr lang="en-US" sz="1800" dirty="0"/>
          </a:p>
          <a:p>
            <a:pPr>
              <a:buClr>
                <a:srgbClr val="FF0000"/>
              </a:buClr>
              <a:buFont typeface="Wingdings" panose="05000000000000000000" pitchFamily="2" charset="2"/>
              <a:buChar char="Ø"/>
            </a:pPr>
            <a:r>
              <a:rPr lang="en-US" sz="1800" dirty="0"/>
              <a:t>What is a credit history, and how is it used? </a:t>
            </a:r>
          </a:p>
          <a:p>
            <a:pPr marL="0" indent="0">
              <a:buClr>
                <a:srgbClr val="FF0000"/>
              </a:buClr>
              <a:buNone/>
            </a:pPr>
            <a:endParaRPr lang="en-US" sz="1800" dirty="0"/>
          </a:p>
          <a:p>
            <a:pPr>
              <a:buClr>
                <a:srgbClr val="FF0000"/>
              </a:buClr>
              <a:buFont typeface="Wingdings" panose="05000000000000000000" pitchFamily="2" charset="2"/>
              <a:buChar char="Ø"/>
            </a:pPr>
            <a:r>
              <a:rPr lang="en-US" sz="1800" dirty="0"/>
              <a:t>How a person’s credit history affect their future decisions?</a:t>
            </a:r>
          </a:p>
          <a:p>
            <a:pPr marL="0" indent="0">
              <a:buClr>
                <a:srgbClr val="FF0000"/>
              </a:buClr>
              <a:buNone/>
            </a:pPr>
            <a:endParaRPr lang="en-US" sz="1800" dirty="0"/>
          </a:p>
          <a:p>
            <a:pPr>
              <a:buClr>
                <a:srgbClr val="FF0000"/>
              </a:buClr>
              <a:buFont typeface="Wingdings" panose="05000000000000000000" pitchFamily="2" charset="2"/>
              <a:buChar char="Ø"/>
            </a:pPr>
            <a:r>
              <a:rPr lang="en-US" sz="1800" dirty="0"/>
              <a:t>What steps can a person take to protect their credit history? </a:t>
            </a:r>
          </a:p>
          <a:p>
            <a:pPr marL="0" indent="0">
              <a:buClr>
                <a:srgbClr val="FF0000"/>
              </a:buClr>
              <a:buNone/>
            </a:pPr>
            <a:endParaRPr lang="en-US" sz="1800" dirty="0"/>
          </a:p>
          <a:p>
            <a:pPr>
              <a:buClr>
                <a:srgbClr val="FF0000"/>
              </a:buClr>
              <a:buFont typeface="Wingdings" panose="05000000000000000000" pitchFamily="2" charset="2"/>
              <a:buChar char="Ø"/>
            </a:pPr>
            <a:r>
              <a:rPr lang="en-US" sz="1800" dirty="0"/>
              <a:t>How to build and improve a credit score.</a:t>
            </a:r>
          </a:p>
          <a:p>
            <a:pPr marL="0" indent="0">
              <a:buClr>
                <a:srgbClr val="FF0000"/>
              </a:buClr>
              <a:buNone/>
            </a:pPr>
            <a:endParaRPr lang="en-US" sz="1800" dirty="0"/>
          </a:p>
          <a:p>
            <a:pPr>
              <a:buClr>
                <a:srgbClr val="FF0000"/>
              </a:buClr>
              <a:buFont typeface="Wingdings" panose="05000000000000000000" pitchFamily="2" charset="2"/>
              <a:buChar char="Ø"/>
            </a:pPr>
            <a:r>
              <a:rPr lang="en-US" sz="1800" dirty="0"/>
              <a:t>How credit scores are used to determine interest rates on loans.</a:t>
            </a:r>
          </a:p>
          <a:p>
            <a:pPr>
              <a:buClr>
                <a:srgbClr val="FF0000"/>
              </a:buClr>
              <a:buFont typeface="Wingdings" panose="05000000000000000000" pitchFamily="2" charset="2"/>
              <a:buChar char="Ø"/>
            </a:pPr>
            <a:endParaRPr lang="en-US" sz="2200" dirty="0"/>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anim calcmode="lin" valueType="num">
                                      <p:cBhvr additive="base">
                                        <p:cTn id="4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additive="base">
                                        <p:cTn id="5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A26F-88E5-41CF-8C0B-A50DCA9860DA}"/>
              </a:ext>
            </a:extLst>
          </p:cNvPr>
          <p:cNvSpPr>
            <a:spLocks noGrp="1"/>
          </p:cNvSpPr>
          <p:nvPr>
            <p:ph type="title"/>
          </p:nvPr>
        </p:nvSpPr>
        <p:spPr>
          <a:xfrm>
            <a:off x="457200" y="37514"/>
            <a:ext cx="8229600" cy="724486"/>
          </a:xfrm>
        </p:spPr>
        <p:txBody>
          <a:bodyPr/>
          <a:lstStyle/>
          <a:p>
            <a:r>
              <a:rPr lang="en-US" sz="3600" b="1" dirty="0">
                <a:solidFill>
                  <a:srgbClr val="FF0000"/>
                </a:solidFill>
              </a:rPr>
              <a:t>Role Playing Scenario 2</a:t>
            </a:r>
            <a:endParaRPr lang="en-US" sz="3600" dirty="0"/>
          </a:p>
        </p:txBody>
      </p:sp>
      <p:sp>
        <p:nvSpPr>
          <p:cNvPr id="3" name="Content Placeholder 2">
            <a:extLst>
              <a:ext uri="{FF2B5EF4-FFF2-40B4-BE49-F238E27FC236}">
                <a16:creationId xmlns:a16="http://schemas.microsoft.com/office/drawing/2014/main" id="{1DDD81A6-85E3-4EA9-946F-86656C2B1DF6}"/>
              </a:ext>
            </a:extLst>
          </p:cNvPr>
          <p:cNvSpPr>
            <a:spLocks noGrp="1"/>
          </p:cNvSpPr>
          <p:nvPr>
            <p:ph idx="1"/>
          </p:nvPr>
        </p:nvSpPr>
        <p:spPr>
          <a:xfrm>
            <a:off x="304800" y="914401"/>
            <a:ext cx="8382000" cy="5791200"/>
          </a:xfrm>
        </p:spPr>
        <p:txBody>
          <a:bodyPr/>
          <a:lstStyle/>
          <a:p>
            <a:pPr marL="0" indent="0">
              <a:buNone/>
            </a:pPr>
            <a:r>
              <a:rPr lang="en-US" sz="1500" b="1" dirty="0"/>
              <a:t>Employer:  </a:t>
            </a:r>
            <a:r>
              <a:rPr lang="en-US" sz="1500" dirty="0"/>
              <a:t>You are interviewing two candidates for a job at your accounting firm.  This person will receive payments from your customers at an off-site location with little supervision.  In addition, payments are often made in cash rather than check, so having a person with the highest degree of honesty and integrity is essential.</a:t>
            </a:r>
          </a:p>
          <a:p>
            <a:pPr marL="0" indent="0">
              <a:buNone/>
            </a:pPr>
            <a:r>
              <a:rPr lang="en-US" sz="1500" dirty="0"/>
              <a:t>The candidates have similar backgrounds and you are having a hard time deciding so you pull the credit reports on both candidates.  Unfortunately, they BOTH have had some financial difficulty and their reports shows late payments and defaults.  You speak to them individually abut their reports and see if you can get any information that will help you decide.</a:t>
            </a:r>
          </a:p>
          <a:p>
            <a:pPr marL="0" indent="0">
              <a:buNone/>
            </a:pPr>
            <a:endParaRPr lang="en-US" sz="1500" dirty="0"/>
          </a:p>
          <a:p>
            <a:pPr marL="0" indent="0">
              <a:buNone/>
            </a:pPr>
            <a:r>
              <a:rPr lang="en-US" sz="1500" b="1" dirty="0"/>
              <a:t>Candidate One:   </a:t>
            </a:r>
            <a:r>
              <a:rPr lang="en-US" sz="1500" dirty="0"/>
              <a:t>You are very excited and hopeful as this is your second call back for the job.  You know the employer has pulled your credit report and it is not good.  Two years ago you got injured on a job and were unable to work for several months and fell behind on your bills.</a:t>
            </a:r>
          </a:p>
          <a:p>
            <a:pPr marL="0" indent="0">
              <a:buNone/>
            </a:pPr>
            <a:r>
              <a:rPr lang="en-US" sz="1500" dirty="0"/>
              <a:t>Since then you have gotten back on your feet and are working hard to make payments every month to reduce your debt, but you know you have not caught up.</a:t>
            </a:r>
          </a:p>
          <a:p>
            <a:pPr marL="0" indent="0">
              <a:buNone/>
            </a:pPr>
            <a:endParaRPr lang="en-US" sz="1500" dirty="0"/>
          </a:p>
          <a:p>
            <a:pPr marL="0" indent="0">
              <a:buNone/>
            </a:pPr>
            <a:r>
              <a:rPr lang="en-US" sz="1500" b="1" dirty="0"/>
              <a:t>Candidate Two</a:t>
            </a:r>
            <a:r>
              <a:rPr lang="en-US" sz="1500" dirty="0"/>
              <a:t>:  You are very excited and hopeful as this is your second call back for the job.  You know the employer has pulled your credit report and it is not good. When you were younger you went on  a spending spree using your credit cards like many young people and fell behind on your bills.  You went to a money management class and were told that bad things only stay on your credit report for 7 years.  You then decided to stop using your cards until these debts fade in into the past and drop off your report.</a:t>
            </a:r>
          </a:p>
          <a:p>
            <a:pPr marL="0" indent="0">
              <a:buNone/>
            </a:pPr>
            <a:endParaRPr lang="en-US" sz="1500" dirty="0"/>
          </a:p>
          <a:p>
            <a:pPr marL="0" indent="0">
              <a:buNone/>
            </a:pPr>
            <a:r>
              <a:rPr lang="en-US" sz="1500" b="1" dirty="0"/>
              <a:t>Employer:  </a:t>
            </a:r>
            <a:r>
              <a:rPr lang="en-US" sz="1500" dirty="0"/>
              <a:t>Which candidate do you hire for your company?   </a:t>
            </a:r>
            <a:endParaRPr lang="en-US" sz="1500" b="1" dirty="0"/>
          </a:p>
        </p:txBody>
      </p:sp>
    </p:spTree>
    <p:extLst>
      <p:ext uri="{BB962C8B-B14F-4D97-AF65-F5344CB8AC3E}">
        <p14:creationId xmlns:p14="http://schemas.microsoft.com/office/powerpoint/2010/main" val="122676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C896-49C4-4FD2-8CDB-FD56BA88571C}"/>
              </a:ext>
            </a:extLst>
          </p:cNvPr>
          <p:cNvSpPr>
            <a:spLocks noGrp="1"/>
          </p:cNvSpPr>
          <p:nvPr>
            <p:ph type="title"/>
          </p:nvPr>
        </p:nvSpPr>
        <p:spPr>
          <a:xfrm>
            <a:off x="472440" y="160337"/>
            <a:ext cx="8229600" cy="1143000"/>
          </a:xfrm>
        </p:spPr>
        <p:txBody>
          <a:bodyPr/>
          <a:lstStyle/>
          <a:p>
            <a:r>
              <a:rPr lang="en-US" sz="3600" b="1" dirty="0">
                <a:solidFill>
                  <a:srgbClr val="FF0000"/>
                </a:solidFill>
              </a:rPr>
              <a:t>Pandemic Websites</a:t>
            </a:r>
            <a:br>
              <a:rPr lang="en-US" sz="3600" b="1" dirty="0">
                <a:solidFill>
                  <a:srgbClr val="FF0000"/>
                </a:solidFill>
              </a:rPr>
            </a:br>
            <a:r>
              <a:rPr lang="en-US" sz="3600" b="1" dirty="0">
                <a:solidFill>
                  <a:srgbClr val="FF0000"/>
                </a:solidFill>
              </a:rPr>
              <a:t>for Financial Help</a:t>
            </a:r>
          </a:p>
        </p:txBody>
      </p:sp>
      <p:sp>
        <p:nvSpPr>
          <p:cNvPr id="3" name="Content Placeholder 2">
            <a:extLst>
              <a:ext uri="{FF2B5EF4-FFF2-40B4-BE49-F238E27FC236}">
                <a16:creationId xmlns:a16="http://schemas.microsoft.com/office/drawing/2014/main" id="{9A9DB506-F4CF-470A-929D-6CFEEF8BA56A}"/>
              </a:ext>
            </a:extLst>
          </p:cNvPr>
          <p:cNvSpPr>
            <a:spLocks noGrp="1"/>
          </p:cNvSpPr>
          <p:nvPr>
            <p:ph idx="1"/>
          </p:nvPr>
        </p:nvSpPr>
        <p:spPr>
          <a:xfrm>
            <a:off x="304800" y="1600200"/>
            <a:ext cx="8686800" cy="5029200"/>
          </a:xfrm>
        </p:spPr>
        <p:txBody>
          <a:bodyPr/>
          <a:lstStyle/>
          <a:p>
            <a:pPr>
              <a:buClr>
                <a:srgbClr val="FF0000"/>
              </a:buClr>
              <a:buFont typeface="Wingdings" panose="05000000000000000000" pitchFamily="2" charset="2"/>
              <a:buChar char="Ø"/>
            </a:pPr>
            <a:r>
              <a:rPr lang="en-US" sz="2000" dirty="0"/>
              <a:t>9 things to know about the COVID-19 stimulus bills</a:t>
            </a:r>
          </a:p>
          <a:p>
            <a:pPr marL="0" indent="0">
              <a:buClr>
                <a:srgbClr val="FF0000"/>
              </a:buClr>
              <a:buNone/>
            </a:pPr>
            <a:r>
              <a:rPr lang="en-US" sz="1800" dirty="0">
                <a:hlinkClick r:id="rId2"/>
              </a:rPr>
              <a:t>https://www.fidelity.com/learning-center/personal-finance/coronavirus-stimulus-package</a:t>
            </a:r>
            <a:endParaRPr lang="en-US" sz="1800" dirty="0"/>
          </a:p>
          <a:p>
            <a:pPr>
              <a:buClr>
                <a:srgbClr val="FF0000"/>
              </a:buClr>
              <a:buFont typeface="Wingdings" panose="05000000000000000000" pitchFamily="2" charset="2"/>
              <a:buChar char="Ø"/>
            </a:pPr>
            <a:endParaRPr lang="en-US" sz="2000" dirty="0"/>
          </a:p>
          <a:p>
            <a:pPr>
              <a:buClr>
                <a:srgbClr val="FF0000"/>
              </a:buClr>
              <a:buFont typeface="Wingdings" panose="05000000000000000000" pitchFamily="2" charset="2"/>
              <a:buChar char="Ø"/>
            </a:pPr>
            <a:r>
              <a:rPr lang="en-US" sz="2000" dirty="0"/>
              <a:t>Coronavirus Credit Card Payment and Debt Relief Options</a:t>
            </a:r>
          </a:p>
          <a:p>
            <a:pPr marL="0" indent="0">
              <a:buClr>
                <a:srgbClr val="FF0000"/>
              </a:buClr>
              <a:buNone/>
            </a:pPr>
            <a:r>
              <a:rPr lang="en-US" sz="1800" dirty="0">
                <a:hlinkClick r:id="rId3"/>
              </a:rPr>
              <a:t>https://mail.google.com/mail/u/0/#inbox/FMfcgxwHMZQpqjtrZflLgdtTZFWbgBzg</a:t>
            </a:r>
            <a:endParaRPr lang="en-US" sz="1800" dirty="0"/>
          </a:p>
          <a:p>
            <a:pPr marL="457200" lvl="1" indent="0">
              <a:buNone/>
            </a:pPr>
            <a:endParaRPr lang="en-US" sz="1600" dirty="0"/>
          </a:p>
          <a:p>
            <a:pPr>
              <a:buClr>
                <a:srgbClr val="FF0000"/>
              </a:buClr>
              <a:buFont typeface="Wingdings" panose="05000000000000000000" pitchFamily="2" charset="2"/>
              <a:buChar char="Ø"/>
            </a:pPr>
            <a:r>
              <a:rPr lang="en-US" sz="2000" dirty="0"/>
              <a:t>Here’s How To Contact Your Student Loan Servicer During Coronavirus</a:t>
            </a:r>
          </a:p>
          <a:p>
            <a:pPr marL="0" indent="0">
              <a:buNone/>
            </a:pPr>
            <a:r>
              <a:rPr lang="en-US" sz="1800" dirty="0">
                <a:hlinkClick r:id="rId4"/>
              </a:rPr>
              <a:t>https://www.forbes.com/sites/zackfriedman/2020/03/29/contact-student-loan-servicer-during-coronavirus/#1cd0c2c314ad</a:t>
            </a:r>
            <a:endParaRPr lang="en-US" sz="1800" dirty="0"/>
          </a:p>
          <a:p>
            <a:pPr marL="0" indent="0">
              <a:buNone/>
            </a:pPr>
            <a:endParaRPr lang="en-US" sz="1800" dirty="0"/>
          </a:p>
          <a:p>
            <a:pPr>
              <a:buClr>
                <a:srgbClr val="FF0000"/>
              </a:buClr>
              <a:buFont typeface="Wingdings" panose="05000000000000000000" pitchFamily="2" charset="2"/>
              <a:buChar char="Ø"/>
            </a:pPr>
            <a:r>
              <a:rPr lang="en-US" sz="2000" dirty="0"/>
              <a:t>Housing And Public Utilities | Benefits.gov</a:t>
            </a:r>
          </a:p>
          <a:p>
            <a:pPr marL="0" indent="0">
              <a:buClr>
                <a:srgbClr val="FF0000"/>
              </a:buClr>
              <a:buNone/>
            </a:pPr>
            <a:r>
              <a:rPr lang="en-US" sz="1800" dirty="0">
                <a:hlinkClick r:id="rId5"/>
              </a:rPr>
              <a:t>https://mail.google.com/mail/u/0/#inbox/FMfcgxwHMZQpqjtjPRWPQLrRrxdQqLKk</a:t>
            </a:r>
            <a:endParaRPr lang="en-US" sz="2000" dirty="0"/>
          </a:p>
        </p:txBody>
      </p:sp>
    </p:spTree>
    <p:extLst>
      <p:ext uri="{BB962C8B-B14F-4D97-AF65-F5344CB8AC3E}">
        <p14:creationId xmlns:p14="http://schemas.microsoft.com/office/powerpoint/2010/main" val="3592438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156CB-08DC-4FC1-9AFC-7F73998F231D}"/>
              </a:ext>
            </a:extLst>
          </p:cNvPr>
          <p:cNvSpPr>
            <a:spLocks noGrp="1"/>
          </p:cNvSpPr>
          <p:nvPr>
            <p:ph type="title"/>
          </p:nvPr>
        </p:nvSpPr>
        <p:spPr>
          <a:xfrm>
            <a:off x="457200" y="160337"/>
            <a:ext cx="8229600" cy="906463"/>
          </a:xfrm>
        </p:spPr>
        <p:txBody>
          <a:bodyPr/>
          <a:lstStyle/>
          <a:p>
            <a:r>
              <a:rPr lang="en-US" sz="3600" b="1" dirty="0">
                <a:solidFill>
                  <a:srgbClr val="FF0000"/>
                </a:solidFill>
                <a:latin typeface="+mn-lt"/>
              </a:rPr>
              <a:t>Lessons from </a:t>
            </a:r>
            <a:r>
              <a:rPr lang="en-US" sz="3600" b="1" dirty="0" err="1">
                <a:solidFill>
                  <a:srgbClr val="FF0000"/>
                </a:solidFill>
                <a:latin typeface="+mn-lt"/>
              </a:rPr>
              <a:t>EconedLink</a:t>
            </a:r>
            <a:endParaRPr lang="en-US" sz="3600" b="1" dirty="0">
              <a:solidFill>
                <a:srgbClr val="FF0000"/>
              </a:solidFill>
              <a:latin typeface="+mn-lt"/>
            </a:endParaRPr>
          </a:p>
        </p:txBody>
      </p:sp>
      <p:sp>
        <p:nvSpPr>
          <p:cNvPr id="3" name="Content Placeholder 2">
            <a:extLst>
              <a:ext uri="{FF2B5EF4-FFF2-40B4-BE49-F238E27FC236}">
                <a16:creationId xmlns:a16="http://schemas.microsoft.com/office/drawing/2014/main" id="{94CD3187-1064-4BE6-9609-D421C673B4F1}"/>
              </a:ext>
            </a:extLst>
          </p:cNvPr>
          <p:cNvSpPr>
            <a:spLocks noGrp="1"/>
          </p:cNvSpPr>
          <p:nvPr>
            <p:ph idx="1"/>
          </p:nvPr>
        </p:nvSpPr>
        <p:spPr>
          <a:xfrm>
            <a:off x="304800" y="1219200"/>
            <a:ext cx="8382000" cy="5334000"/>
          </a:xfrm>
        </p:spPr>
        <p:txBody>
          <a:bodyPr/>
          <a:lstStyle/>
          <a:p>
            <a:pPr>
              <a:buClr>
                <a:srgbClr val="FF0000"/>
              </a:buClr>
              <a:buFont typeface="Wingdings" panose="05000000000000000000" pitchFamily="2" charset="2"/>
              <a:buChar char="Ø"/>
            </a:pPr>
            <a:r>
              <a:rPr lang="en-US" sz="1600" dirty="0"/>
              <a:t>What is Credit? </a:t>
            </a:r>
            <a:r>
              <a:rPr lang="en-US" sz="1400" dirty="0">
                <a:hlinkClick r:id="rId2"/>
              </a:rPr>
              <a:t>https://www.econedlink.org/resources/what-is-credit/</a:t>
            </a:r>
            <a:endParaRPr lang="en-US" sz="1400" dirty="0"/>
          </a:p>
          <a:p>
            <a:pPr>
              <a:buClr>
                <a:srgbClr val="FF0000"/>
              </a:buClr>
              <a:buFont typeface="Wingdings" panose="05000000000000000000" pitchFamily="2" charset="2"/>
              <a:buChar char="Ø"/>
            </a:pPr>
            <a:endParaRPr lang="en-US" sz="1600" dirty="0"/>
          </a:p>
          <a:p>
            <a:pPr>
              <a:buClr>
                <a:srgbClr val="FF0000"/>
              </a:buClr>
              <a:buFont typeface="Wingdings" panose="05000000000000000000" pitchFamily="2" charset="2"/>
              <a:buChar char="Ø"/>
            </a:pPr>
            <a:r>
              <a:rPr lang="en-US" sz="1600" dirty="0"/>
              <a:t>Making Credit Choices - </a:t>
            </a:r>
            <a:r>
              <a:rPr lang="en-US" sz="1400" dirty="0">
                <a:hlinkClick r:id="rId3"/>
              </a:rPr>
              <a:t>https://www.econedlink.org/resources/making-credit-choices</a:t>
            </a:r>
            <a:r>
              <a:rPr lang="en-US" sz="1600" dirty="0">
                <a:hlinkClick r:id="rId3"/>
              </a:rPr>
              <a:t>/</a:t>
            </a:r>
            <a:endParaRPr lang="en-US" sz="1600" dirty="0"/>
          </a:p>
          <a:p>
            <a:pPr>
              <a:buClr>
                <a:srgbClr val="FF0000"/>
              </a:buClr>
              <a:buFont typeface="Wingdings" panose="05000000000000000000" pitchFamily="2" charset="2"/>
              <a:buChar char="Ø"/>
            </a:pPr>
            <a:endParaRPr lang="en-US" sz="1600" dirty="0"/>
          </a:p>
          <a:p>
            <a:pPr>
              <a:buClr>
                <a:srgbClr val="FF0000"/>
              </a:buClr>
              <a:buFont typeface="Wingdings" panose="05000000000000000000" pitchFamily="2" charset="2"/>
              <a:buChar char="Ø"/>
            </a:pPr>
            <a:r>
              <a:rPr lang="en-US" sz="1600" dirty="0"/>
              <a:t>Shopping for a Credit Card - </a:t>
            </a:r>
            <a:r>
              <a:rPr lang="en-US" sz="1400" dirty="0">
                <a:hlinkClick r:id="rId4"/>
              </a:rPr>
              <a:t>https://www.econedlink.org/resources/shopping-for-a-credit-card/</a:t>
            </a:r>
            <a:endParaRPr lang="en-US" sz="1600" dirty="0"/>
          </a:p>
          <a:p>
            <a:pPr>
              <a:buClr>
                <a:srgbClr val="FF0000"/>
              </a:buClr>
              <a:buFont typeface="Wingdings" panose="05000000000000000000" pitchFamily="2" charset="2"/>
              <a:buChar char="Ø"/>
            </a:pPr>
            <a:endParaRPr lang="en-US" sz="1600" dirty="0"/>
          </a:p>
          <a:p>
            <a:pPr>
              <a:buClr>
                <a:srgbClr val="FF0000"/>
              </a:buClr>
              <a:buFont typeface="Wingdings" panose="05000000000000000000" pitchFamily="2" charset="2"/>
              <a:buChar char="Ø"/>
            </a:pPr>
            <a:r>
              <a:rPr lang="en-US" sz="1600" dirty="0"/>
              <a:t>Credit Reports and Scores - </a:t>
            </a:r>
            <a:r>
              <a:rPr lang="en-US" sz="1400" dirty="0">
                <a:hlinkClick r:id="rId5"/>
              </a:rPr>
              <a:t>https://www.econedlink.org/resources/credit-reports-and-credit-scores/</a:t>
            </a:r>
            <a:endParaRPr lang="en-US" sz="1600" dirty="0"/>
          </a:p>
          <a:p>
            <a:pPr>
              <a:buClr>
                <a:srgbClr val="FF0000"/>
              </a:buClr>
              <a:buFont typeface="Wingdings" panose="05000000000000000000" pitchFamily="2" charset="2"/>
              <a:buChar char="Ø"/>
            </a:pPr>
            <a:endParaRPr lang="en-US" sz="1600" dirty="0"/>
          </a:p>
          <a:p>
            <a:pPr>
              <a:buClr>
                <a:srgbClr val="FF0000"/>
              </a:buClr>
              <a:buFont typeface="Wingdings" panose="05000000000000000000" pitchFamily="2" charset="2"/>
              <a:buChar char="Ø"/>
            </a:pPr>
            <a:r>
              <a:rPr lang="en-US" sz="1600" dirty="0"/>
              <a:t>Credit Decisions Video and Quiz - </a:t>
            </a:r>
            <a:r>
              <a:rPr lang="en-US" sz="1400" dirty="0">
                <a:hlinkClick r:id="rId6"/>
              </a:rPr>
              <a:t>https://www.econedlink.org/resources/credit-decisions-video-and-quiz/</a:t>
            </a:r>
            <a:endParaRPr lang="en-US" sz="1600" dirty="0"/>
          </a:p>
          <a:p>
            <a:pPr>
              <a:buClr>
                <a:srgbClr val="FF0000"/>
              </a:buClr>
              <a:buFont typeface="Wingdings" panose="05000000000000000000" pitchFamily="2" charset="2"/>
              <a:buChar char="Ø"/>
            </a:pPr>
            <a:endParaRPr lang="en-US" sz="1600" dirty="0"/>
          </a:p>
          <a:p>
            <a:pPr>
              <a:buClr>
                <a:srgbClr val="FF0000"/>
              </a:buClr>
              <a:buFont typeface="Wingdings" panose="05000000000000000000" pitchFamily="2" charset="2"/>
              <a:buChar char="Ø"/>
            </a:pPr>
            <a:r>
              <a:rPr lang="en-US" sz="1600" dirty="0"/>
              <a:t>Building Good Credit Scores - </a:t>
            </a:r>
            <a:r>
              <a:rPr lang="en-US" sz="1400" dirty="0">
                <a:hlinkClick r:id="rId7"/>
              </a:rPr>
              <a:t>https://www.econedlink.org/resources/building-good-credit-scores/</a:t>
            </a:r>
            <a:endParaRPr lang="en-US" sz="1600" dirty="0"/>
          </a:p>
          <a:p>
            <a:pPr>
              <a:buClr>
                <a:srgbClr val="FF0000"/>
              </a:buClr>
              <a:buFont typeface="Wingdings" panose="05000000000000000000" pitchFamily="2" charset="2"/>
              <a:buChar char="Ø"/>
            </a:pPr>
            <a:endParaRPr lang="en-US" sz="1600" dirty="0"/>
          </a:p>
          <a:p>
            <a:pPr>
              <a:buClr>
                <a:srgbClr val="FF0000"/>
              </a:buClr>
              <a:buFont typeface="Wingdings" panose="05000000000000000000" pitchFamily="2" charset="2"/>
              <a:buChar char="Ø"/>
            </a:pPr>
            <a:r>
              <a:rPr lang="en-US" sz="1600" dirty="0"/>
              <a:t>Debit Cards versus Credit Cards - </a:t>
            </a:r>
            <a:r>
              <a:rPr lang="en-US" sz="1400" dirty="0">
                <a:hlinkClick r:id="rId8"/>
              </a:rPr>
              <a:t>https://www.econedlink.org/resources/debit-cards-vs-credit-cards/</a:t>
            </a:r>
            <a:endParaRPr lang="en-US" sz="1400" dirty="0"/>
          </a:p>
          <a:p>
            <a:pPr marL="0" indent="0">
              <a:buClr>
                <a:srgbClr val="FF0000"/>
              </a:buClr>
              <a:buNone/>
            </a:pPr>
            <a:endParaRPr lang="en-US" sz="1600" dirty="0"/>
          </a:p>
          <a:p>
            <a:pPr>
              <a:buClr>
                <a:srgbClr val="FF0000"/>
              </a:buClr>
              <a:buFont typeface="Wingdings" panose="05000000000000000000" pitchFamily="2" charset="2"/>
              <a:buChar char="Ø"/>
            </a:pPr>
            <a:r>
              <a:rPr lang="en-US" sz="1600" dirty="0"/>
              <a:t>Establishing Credit - </a:t>
            </a:r>
            <a:r>
              <a:rPr lang="en-US" sz="1600" dirty="0">
                <a:hlinkClick r:id="rId9"/>
              </a:rPr>
              <a:t>https://www.econedlink.org/resources/establishing-credit/</a:t>
            </a:r>
            <a:endParaRPr lang="en-US" sz="1600" dirty="0"/>
          </a:p>
        </p:txBody>
      </p:sp>
    </p:spTree>
    <p:extLst>
      <p:ext uri="{BB962C8B-B14F-4D97-AF65-F5344CB8AC3E}">
        <p14:creationId xmlns:p14="http://schemas.microsoft.com/office/powerpoint/2010/main" val="220104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E548-DBF2-487B-814C-D56227EBB509}"/>
              </a:ext>
            </a:extLst>
          </p:cNvPr>
          <p:cNvSpPr>
            <a:spLocks noGrp="1"/>
          </p:cNvSpPr>
          <p:nvPr>
            <p:ph type="title"/>
          </p:nvPr>
        </p:nvSpPr>
        <p:spPr>
          <a:xfrm>
            <a:off x="457200" y="76200"/>
            <a:ext cx="8229600" cy="868362"/>
          </a:xfrm>
        </p:spPr>
        <p:txBody>
          <a:bodyPr/>
          <a:lstStyle/>
          <a:p>
            <a:r>
              <a:rPr lang="en-US" sz="3600" b="1" dirty="0">
                <a:solidFill>
                  <a:srgbClr val="FF0000"/>
                </a:solidFill>
              </a:rPr>
              <a:t>Assessment Strategies</a:t>
            </a:r>
          </a:p>
        </p:txBody>
      </p:sp>
      <p:sp>
        <p:nvSpPr>
          <p:cNvPr id="3" name="Content Placeholder 2">
            <a:extLst>
              <a:ext uri="{FF2B5EF4-FFF2-40B4-BE49-F238E27FC236}">
                <a16:creationId xmlns:a16="http://schemas.microsoft.com/office/drawing/2014/main" id="{93CC56C8-779F-4D98-ADBD-8996F80AFF31}"/>
              </a:ext>
            </a:extLst>
          </p:cNvPr>
          <p:cNvSpPr>
            <a:spLocks noGrp="1"/>
          </p:cNvSpPr>
          <p:nvPr>
            <p:ph idx="1"/>
          </p:nvPr>
        </p:nvSpPr>
        <p:spPr>
          <a:xfrm>
            <a:off x="457200" y="1143000"/>
            <a:ext cx="8229600" cy="4983163"/>
          </a:xfrm>
        </p:spPr>
        <p:txBody>
          <a:bodyPr/>
          <a:lstStyle/>
          <a:p>
            <a:pPr>
              <a:buClr>
                <a:srgbClr val="FF0000"/>
              </a:buClr>
              <a:buFont typeface="Wingdings" panose="05000000000000000000" pitchFamily="2" charset="2"/>
              <a:buChar char="Ø"/>
            </a:pPr>
            <a:r>
              <a:rPr lang="en-US" sz="2000" dirty="0"/>
              <a:t>Have students DEBATE whether gift cards are a good gift knowing people lose, over spend or leave money on the card.</a:t>
            </a:r>
          </a:p>
          <a:p>
            <a:pPr>
              <a:buClr>
                <a:srgbClr val="FF0000"/>
              </a:buClr>
              <a:buFont typeface="Wingdings" panose="05000000000000000000" pitchFamily="2" charset="2"/>
              <a:buChar char="Ø"/>
            </a:pPr>
            <a:r>
              <a:rPr lang="en-US" sz="2000" dirty="0"/>
              <a:t>Have students CALCULATE the cost of paying the minimum payment on a $10,0000 store card debt. </a:t>
            </a:r>
          </a:p>
          <a:p>
            <a:pPr>
              <a:buClr>
                <a:srgbClr val="FF0000"/>
              </a:buClr>
              <a:buFont typeface="Wingdings" panose="05000000000000000000" pitchFamily="2" charset="2"/>
              <a:buChar char="Ø"/>
            </a:pPr>
            <a:r>
              <a:rPr lang="en-US" sz="2000" dirty="0"/>
              <a:t>Have students EXPLORE. “Ask CFPB” for various questions on debit card fees. </a:t>
            </a:r>
          </a:p>
          <a:p>
            <a:pPr>
              <a:buClr>
                <a:srgbClr val="FF0000"/>
              </a:buClr>
              <a:buFont typeface="Wingdings" panose="05000000000000000000" pitchFamily="2" charset="2"/>
              <a:buChar char="Ø"/>
            </a:pPr>
            <a:r>
              <a:rPr lang="en-US" sz="2000" dirty="0"/>
              <a:t>Have students use the Federal Reserve credit card tools to COMPARE two different credit card solicitations. </a:t>
            </a:r>
          </a:p>
          <a:p>
            <a:pPr>
              <a:buClr>
                <a:srgbClr val="FF0000"/>
              </a:buClr>
              <a:buFont typeface="Wingdings" panose="05000000000000000000" pitchFamily="2" charset="2"/>
              <a:buChar char="Ø"/>
            </a:pPr>
            <a:r>
              <a:rPr lang="en-US" sz="2000" dirty="0"/>
              <a:t>Have students RESEARCH how much money Justin Bieber received to endorse his Pre-Paid Money Card. </a:t>
            </a:r>
          </a:p>
          <a:p>
            <a:pPr>
              <a:buClr>
                <a:srgbClr val="FF0000"/>
              </a:buClr>
              <a:buFont typeface="Wingdings" panose="05000000000000000000" pitchFamily="2" charset="2"/>
              <a:buChar char="Ø"/>
            </a:pPr>
            <a:r>
              <a:rPr lang="en-US" sz="2000" dirty="0"/>
              <a:t>Have students SAVE on their phones a reminder on their 18</a:t>
            </a:r>
            <a:r>
              <a:rPr lang="en-US" sz="2000" baseline="30000" dirty="0"/>
              <a:t>th</a:t>
            </a:r>
            <a:r>
              <a:rPr lang="en-US" sz="2000" dirty="0"/>
              <a:t> birthday that repeats every year to go to annualcreditreport.com and CHECK their credit score. </a:t>
            </a:r>
          </a:p>
          <a:p>
            <a:pPr>
              <a:buClr>
                <a:srgbClr val="FF0000"/>
              </a:buClr>
              <a:buFont typeface="Wingdings" panose="05000000000000000000" pitchFamily="2" charset="2"/>
              <a:buChar char="Ø"/>
            </a:pPr>
            <a:r>
              <a:rPr lang="en-US" sz="2000" dirty="0"/>
              <a:t>Have them download a savings app for their phone.  AND USE IT!</a:t>
            </a:r>
          </a:p>
          <a:p>
            <a:endParaRPr lang="en-US" dirty="0"/>
          </a:p>
        </p:txBody>
      </p:sp>
    </p:spTree>
    <p:extLst>
      <p:ext uri="{BB962C8B-B14F-4D97-AF65-F5344CB8AC3E}">
        <p14:creationId xmlns:p14="http://schemas.microsoft.com/office/powerpoint/2010/main" val="430561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D0BBD7-2A98-404B-ABB8-363DB0A7CC0F}"/>
              </a:ext>
            </a:extLst>
          </p:cNvPr>
          <p:cNvSpPr>
            <a:spLocks noGrp="1"/>
          </p:cNvSpPr>
          <p:nvPr>
            <p:ph type="title"/>
          </p:nvPr>
        </p:nvSpPr>
        <p:spPr>
          <a:xfrm>
            <a:off x="457200" y="0"/>
            <a:ext cx="8229600" cy="990600"/>
          </a:xfrm>
        </p:spPr>
        <p:txBody>
          <a:bodyPr/>
          <a:lstStyle/>
          <a:p>
            <a:r>
              <a:rPr lang="en-US" sz="3600" b="1" dirty="0">
                <a:solidFill>
                  <a:srgbClr val="FF0000"/>
                </a:solidFill>
                <a:latin typeface="+mn-lt"/>
              </a:rPr>
              <a:t>Test Yourself - Answers</a:t>
            </a:r>
          </a:p>
        </p:txBody>
      </p:sp>
      <p:sp>
        <p:nvSpPr>
          <p:cNvPr id="5" name="Content Placeholder 4">
            <a:extLst>
              <a:ext uri="{FF2B5EF4-FFF2-40B4-BE49-F238E27FC236}">
                <a16:creationId xmlns:a16="http://schemas.microsoft.com/office/drawing/2014/main" id="{B1A39879-1BAA-4691-9009-A5DE1402FC98}"/>
              </a:ext>
            </a:extLst>
          </p:cNvPr>
          <p:cNvSpPr>
            <a:spLocks noGrp="1"/>
          </p:cNvSpPr>
          <p:nvPr>
            <p:ph idx="1"/>
          </p:nvPr>
        </p:nvSpPr>
        <p:spPr>
          <a:xfrm>
            <a:off x="342900" y="1320018"/>
            <a:ext cx="8458200" cy="5562600"/>
          </a:xfrm>
        </p:spPr>
        <p:txBody>
          <a:bodyPr/>
          <a:lstStyle/>
          <a:p>
            <a:pPr marL="0" indent="0">
              <a:buNone/>
            </a:pPr>
            <a:r>
              <a:rPr lang="en-US" sz="1800" dirty="0"/>
              <a:t>1</a:t>
            </a:r>
            <a:r>
              <a:rPr lang="en-US" sz="2000" dirty="0"/>
              <a:t>.  True:</a:t>
            </a:r>
            <a:r>
              <a:rPr lang="en-US" sz="2000" b="1" dirty="0"/>
              <a:t>  </a:t>
            </a:r>
            <a:r>
              <a:rPr lang="en-US" sz="2000" dirty="0"/>
              <a:t>The moment you take out a loan, you’re starting to build your 	credit history. </a:t>
            </a:r>
          </a:p>
          <a:p>
            <a:pPr marL="0" indent="0">
              <a:buNone/>
            </a:pPr>
            <a:r>
              <a:rPr lang="en-US" sz="2000" dirty="0"/>
              <a:t>2.  False:   A car loan doesn’t count on your credit report. </a:t>
            </a:r>
          </a:p>
          <a:p>
            <a:pPr marL="0" indent="0">
              <a:buNone/>
            </a:pPr>
            <a:r>
              <a:rPr lang="en-US" sz="2000" dirty="0"/>
              <a:t>3.  True:  Your credit score is directly related to your credit history. </a:t>
            </a:r>
          </a:p>
          <a:p>
            <a:pPr marL="0" indent="0">
              <a:buNone/>
            </a:pPr>
            <a:r>
              <a:rPr lang="en-US" sz="2000" dirty="0"/>
              <a:t>4.  False:  Your credit score rarely changes. </a:t>
            </a:r>
          </a:p>
          <a:p>
            <a:pPr marL="0" indent="0">
              <a:buNone/>
            </a:pPr>
            <a:r>
              <a:rPr lang="en-US" sz="2000" dirty="0"/>
              <a:t>5.  True:  Credit reporting agencies can have inaccuracies in their reports. </a:t>
            </a:r>
          </a:p>
          <a:p>
            <a:pPr marL="0" indent="0">
              <a:buNone/>
            </a:pPr>
            <a:r>
              <a:rPr lang="en-US" sz="2000" dirty="0"/>
              <a:t>6.  True:  A credit card is a type of loan.</a:t>
            </a:r>
          </a:p>
          <a:p>
            <a:pPr marL="0" indent="0">
              <a:buNone/>
            </a:pPr>
            <a:r>
              <a:rPr lang="en-US" sz="2000" dirty="0"/>
              <a:t>7.  False:  A debit card is backed by a bank loan. </a:t>
            </a:r>
          </a:p>
          <a:p>
            <a:pPr marL="0" indent="0">
              <a:buNone/>
            </a:pPr>
            <a:r>
              <a:rPr lang="en-US" sz="2000" dirty="0"/>
              <a:t>8.  False:  It’s a good idea to write your PIN on your card so you don’t 	lose or 	forget it. </a:t>
            </a:r>
          </a:p>
          <a:p>
            <a:pPr marL="0" indent="0">
              <a:buNone/>
            </a:pPr>
            <a:r>
              <a:rPr lang="en-US" sz="2000" dirty="0"/>
              <a:t>9.  True:  Impulse buying is one of the hazards of carrying a credit card. </a:t>
            </a:r>
          </a:p>
          <a:p>
            <a:pPr marL="0" indent="0">
              <a:buNone/>
            </a:pPr>
            <a:r>
              <a:rPr lang="en-US" sz="2000" dirty="0"/>
              <a:t>10. False:  All credit cards usually have the same annual percentage rate 	(APR) 	for purchases, cash advances and balance transfers.</a:t>
            </a:r>
          </a:p>
          <a:p>
            <a:endParaRPr lang="en-US" dirty="0"/>
          </a:p>
        </p:txBody>
      </p:sp>
    </p:spTree>
    <p:extLst>
      <p:ext uri="{BB962C8B-B14F-4D97-AF65-F5344CB8AC3E}">
        <p14:creationId xmlns:p14="http://schemas.microsoft.com/office/powerpoint/2010/main" val="2077747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rIns="132080"/>
          <a:lstStyle/>
          <a:p>
            <a:pPr indent="0" eaLnBrk="1" hangingPunct="1"/>
            <a:r>
              <a:rPr lang="en-US" sz="4000">
                <a:solidFill>
                  <a:srgbClr val="CC0000"/>
                </a:solidFill>
              </a:rPr>
              <a:t>   </a:t>
            </a:r>
            <a:r>
              <a:rPr lang="en-US" sz="4800" b="1">
                <a:solidFill>
                  <a:srgbClr val="FF0000"/>
                </a:solidFill>
              </a:rPr>
              <a:t>Questions &amp; Answers</a:t>
            </a:r>
          </a:p>
        </p:txBody>
      </p:sp>
      <p:pic>
        <p:nvPicPr>
          <p:cNvPr id="38915" name="Picture 3"/>
          <p:cNvPicPr>
            <a:picLocks noChangeArrowheads="1"/>
          </p:cNvPicPr>
          <p:nvPr/>
        </p:nvPicPr>
        <p:blipFill>
          <a:blip r:embed="rId3" cstate="print"/>
          <a:srcRect/>
          <a:stretch>
            <a:fillRect/>
          </a:stretch>
        </p:blipFill>
        <p:spPr bwMode="auto">
          <a:xfrm>
            <a:off x="2924175" y="1570038"/>
            <a:ext cx="3248025" cy="4221162"/>
          </a:xfrm>
          <a:prstGeom prst="rect">
            <a:avLst/>
          </a:prstGeom>
          <a:noFill/>
          <a:ln w="9525">
            <a:noFill/>
            <a:miter lim="800000"/>
            <a:headEnd/>
            <a:tailEnd/>
          </a:ln>
        </p:spPr>
      </p:pic>
      <p:sp>
        <p:nvSpPr>
          <p:cNvPr id="2" name="TextBox 1"/>
          <p:cNvSpPr txBox="1"/>
          <p:nvPr/>
        </p:nvSpPr>
        <p:spPr>
          <a:xfrm>
            <a:off x="3276600" y="6192982"/>
            <a:ext cx="3019426" cy="369332"/>
          </a:xfrm>
          <a:prstGeom prst="rect">
            <a:avLst/>
          </a:prstGeom>
          <a:noFill/>
        </p:spPr>
        <p:txBody>
          <a:bodyPr wrap="square" rtlCol="0">
            <a:spAutoFit/>
          </a:bodyPr>
          <a:lstStyle/>
          <a:p>
            <a:r>
              <a:rPr lang="en-US" u="sng" dirty="0">
                <a:hlinkClick r:id="rId4"/>
              </a:rPr>
              <a:t>www.creditscorequiz.org</a:t>
            </a:r>
            <a:r>
              <a:rPr lang="en-US" dirty="0"/>
              <a:t> </a:t>
            </a:r>
          </a:p>
        </p:txBody>
      </p:sp>
    </p:spTree>
    <p:extLst>
      <p:ext uri="{BB962C8B-B14F-4D97-AF65-F5344CB8AC3E}">
        <p14:creationId xmlns:p14="http://schemas.microsoft.com/office/powerpoint/2010/main" val="176666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152400"/>
            <a:ext cx="8229600" cy="914400"/>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3600" b="1" dirty="0">
                <a:solidFill>
                  <a:srgbClr val="FF0000"/>
                </a:solidFill>
                <a:latin typeface="+mn-lt"/>
              </a:rPr>
              <a:t>National Standards – Using Credit</a:t>
            </a:r>
            <a:br>
              <a:rPr lang="en-US" sz="3600" b="1" dirty="0">
                <a:solidFill>
                  <a:srgbClr val="FF0000"/>
                </a:solidFill>
                <a:latin typeface="+mn-lt"/>
              </a:rPr>
            </a:br>
            <a:r>
              <a:rPr lang="en-US" sz="3600" b="1" dirty="0">
                <a:solidFill>
                  <a:srgbClr val="FF0000"/>
                </a:solidFill>
                <a:latin typeface="+mn-lt"/>
              </a:rPr>
              <a:t>Standard Four</a:t>
            </a:r>
            <a:endParaRPr lang="en-US" sz="3600" b="1" dirty="0">
              <a:ln w="11430">
                <a:noFill/>
              </a:ln>
              <a:solidFill>
                <a:srgbClr val="FF0000"/>
              </a:solidFill>
              <a:effectLst>
                <a:outerShdw blurRad="80000" dist="40000" dir="5040000" algn="tl">
                  <a:srgbClr val="000000">
                    <a:alpha val="0"/>
                  </a:srgbClr>
                </a:outerShdw>
              </a:effectLst>
              <a:latin typeface="+mn-lt"/>
            </a:endParaRPr>
          </a:p>
        </p:txBody>
      </p:sp>
      <p:sp>
        <p:nvSpPr>
          <p:cNvPr id="3" name="Content Placeholder 2"/>
          <p:cNvSpPr>
            <a:spLocks noGrp="1"/>
          </p:cNvSpPr>
          <p:nvPr>
            <p:ph idx="4294967295"/>
          </p:nvPr>
        </p:nvSpPr>
        <p:spPr>
          <a:xfrm>
            <a:off x="281354" y="1447799"/>
            <a:ext cx="8534400" cy="5257801"/>
          </a:xfrm>
        </p:spPr>
        <p:txBody>
          <a:bodyPr>
            <a:noAutofit/>
          </a:bodyPr>
          <a:lstStyle/>
          <a:p>
            <a:pPr defTabSz="905255">
              <a:defRPr sz="3168"/>
            </a:pPr>
            <a:r>
              <a:rPr lang="en-US" sz="1800" dirty="0"/>
              <a:t>FM.3 CREDIT AND LOANS </a:t>
            </a:r>
          </a:p>
          <a:p>
            <a:pPr marL="0" indent="0" defTabSz="905255">
              <a:buNone/>
              <a:defRPr sz="3168"/>
            </a:pPr>
            <a:r>
              <a:rPr lang="en-US" sz="1800" dirty="0"/>
              <a:t>	Unit Description This unit explores issues related to establishing credit,     	obtaining loans, and taking steps to prevent identity theft. Students will be 	aware of the positive and negative implications of borrowing money and 	will develop the knowledge necessary to protect their financial identity</a:t>
            </a:r>
            <a:r>
              <a:rPr lang="en-US" dirty="0"/>
              <a:t>. </a:t>
            </a:r>
          </a:p>
          <a:p>
            <a:pPr defTabSz="905255">
              <a:defRPr sz="3168"/>
            </a:pPr>
            <a:endParaRPr lang="en-US" dirty="0"/>
          </a:p>
          <a:p>
            <a:pPr defTabSz="905255">
              <a:defRPr sz="3168"/>
            </a:pPr>
            <a:r>
              <a:rPr lang="en-US" sz="1800" dirty="0"/>
              <a:t>Essential Question How can students establish a credit history and protect themselves from identity theft? Unit Content 1. </a:t>
            </a:r>
          </a:p>
          <a:p>
            <a:pPr lvl="1" defTabSz="905255">
              <a:defRPr sz="3168"/>
            </a:pPr>
            <a:r>
              <a:rPr lang="en-US" sz="1400" b="1" dirty="0"/>
              <a:t>Sources of Credit</a:t>
            </a:r>
            <a:r>
              <a:rPr lang="en-US" dirty="0"/>
              <a:t>:</a:t>
            </a:r>
          </a:p>
          <a:p>
            <a:pPr marL="457200" lvl="1" indent="0" defTabSz="905255">
              <a:buNone/>
              <a:defRPr sz="3168"/>
            </a:pPr>
            <a:r>
              <a:rPr lang="en-US" sz="1800" dirty="0"/>
              <a:t>3.   Getting Credit</a:t>
            </a:r>
          </a:p>
          <a:p>
            <a:pPr marL="800100" lvl="1" indent="-342900" defTabSz="905255">
              <a:buAutoNum type="arabicPeriod" startAt="4"/>
              <a:defRPr sz="3168"/>
            </a:pPr>
            <a:r>
              <a:rPr lang="en-US" sz="1800" dirty="0"/>
              <a:t>Risks Associated with Credit </a:t>
            </a:r>
          </a:p>
          <a:p>
            <a:pPr marL="800100" lvl="1" indent="-342900" defTabSz="905255">
              <a:buAutoNum type="arabicPeriod" startAt="4"/>
              <a:defRPr sz="3168"/>
            </a:pPr>
            <a:r>
              <a:rPr lang="en-US" sz="1800" dirty="0"/>
              <a:t>Understanding Credit Cards</a:t>
            </a:r>
          </a:p>
          <a:p>
            <a:pPr marL="457200" lvl="1" indent="0" defTabSz="905255">
              <a:buNone/>
              <a:defRPr sz="3168"/>
            </a:pPr>
            <a:r>
              <a:rPr lang="en-US" sz="1800" dirty="0"/>
              <a:t>Credit Card Options and Protections</a:t>
            </a:r>
          </a:p>
          <a:p>
            <a:pPr lvl="1" defTabSz="905255">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62"/>
            <a:ext cx="8991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3200" b="1" dirty="0">
                <a:solidFill>
                  <a:srgbClr val="FF0000"/>
                </a:solidFill>
              </a:rPr>
              <a:t>N.Y.S. Financial Management: Module 2</a:t>
            </a:r>
            <a:endParaRPr lang="en-US" sz="3200" b="1" dirty="0">
              <a:ln w="11430">
                <a:noFill/>
              </a:ln>
              <a:solidFill>
                <a:srgbClr val="FF0000"/>
              </a:solidFill>
              <a:effectLst>
                <a:outerShdw blurRad="80000" dist="40000" dir="5040000" algn="tl">
                  <a:srgbClr val="000000">
                    <a:alpha val="0"/>
                  </a:srgbClr>
                </a:outerShdw>
              </a:effectLst>
            </a:endParaRPr>
          </a:p>
        </p:txBody>
      </p:sp>
      <p:sp>
        <p:nvSpPr>
          <p:cNvPr id="3" name="Content Placeholder 2"/>
          <p:cNvSpPr>
            <a:spLocks noGrp="1"/>
          </p:cNvSpPr>
          <p:nvPr>
            <p:ph idx="4294967295"/>
          </p:nvPr>
        </p:nvSpPr>
        <p:spPr>
          <a:xfrm>
            <a:off x="152400" y="1114864"/>
            <a:ext cx="8229600" cy="5514535"/>
          </a:xfrm>
        </p:spPr>
        <p:txBody>
          <a:bodyPr>
            <a:noAutofit/>
          </a:bodyPr>
          <a:lstStyle/>
          <a:p>
            <a:pPr marL="0" indent="0" defTabSz="905255">
              <a:buNone/>
              <a:defRPr sz="3168"/>
            </a:pPr>
            <a:r>
              <a:rPr lang="en-US" sz="1800" dirty="0"/>
              <a:t>#5.  Understanding Credit Cards Students will: </a:t>
            </a:r>
          </a:p>
          <a:p>
            <a:pPr marL="914400" lvl="1" indent="-457200" defTabSz="905255">
              <a:buAutoNum type="alphaLcPeriod"/>
              <a:defRPr sz="3168"/>
            </a:pPr>
            <a:r>
              <a:rPr lang="en-US" sz="1800" dirty="0"/>
              <a:t>Describe the difference between a debit card and credit card </a:t>
            </a:r>
          </a:p>
          <a:p>
            <a:pPr marL="914400" lvl="1" indent="-457200" defTabSz="905255">
              <a:buAutoNum type="alphaLcPeriod"/>
              <a:defRPr sz="3168"/>
            </a:pPr>
            <a:r>
              <a:rPr lang="en-US" sz="1800" dirty="0"/>
              <a:t>Explain the advantages vs. disadvantages of using a credit card </a:t>
            </a:r>
          </a:p>
          <a:p>
            <a:pPr marL="914400" lvl="1" indent="-457200" defTabSz="905255">
              <a:buAutoNum type="alphaLcPeriod"/>
              <a:defRPr sz="3168"/>
            </a:pPr>
            <a:r>
              <a:rPr lang="en-US" sz="1800" dirty="0"/>
              <a:t>Explain how balance transfers affect credit </a:t>
            </a:r>
          </a:p>
          <a:p>
            <a:pPr marL="914400" lvl="1" indent="-457200" defTabSz="905255">
              <a:buAutoNum type="alphaLcPeriod"/>
              <a:defRPr sz="3168"/>
            </a:pPr>
            <a:r>
              <a:rPr lang="en-US" sz="1800" dirty="0"/>
              <a:t>Discuss the true cost of purchases when making only the minimum payment on a credit card statement.</a:t>
            </a:r>
          </a:p>
          <a:p>
            <a:pPr marL="57150" indent="0" defTabSz="905255">
              <a:buNone/>
              <a:defRPr sz="3168"/>
            </a:pPr>
            <a:endParaRPr lang="en-US" sz="1600" dirty="0"/>
          </a:p>
          <a:p>
            <a:pPr marL="57150" indent="0" defTabSz="905255">
              <a:buNone/>
              <a:defRPr sz="3168"/>
            </a:pPr>
            <a:r>
              <a:rPr lang="en-US" sz="2000" dirty="0"/>
              <a:t>#6. Credit Card Options and Protections Students will: </a:t>
            </a:r>
          </a:p>
          <a:p>
            <a:pPr marL="914400" lvl="1" indent="-457200" defTabSz="905255">
              <a:buAutoNum type="alphaLcPeriod"/>
              <a:defRPr sz="3168"/>
            </a:pPr>
            <a:r>
              <a:rPr lang="en-US" sz="1800" dirty="0"/>
              <a:t>Identify various options associated with credit cards</a:t>
            </a:r>
          </a:p>
          <a:p>
            <a:pPr marL="914400" lvl="1" indent="-457200" defTabSz="905255">
              <a:buAutoNum type="alphaLcPeriod"/>
              <a:defRPr sz="3168"/>
            </a:pPr>
            <a:r>
              <a:rPr lang="en-US" sz="1800" dirty="0"/>
              <a:t>Define terms associated with credit cards (advances,  limits, minimums due, et al.</a:t>
            </a:r>
          </a:p>
          <a:p>
            <a:pPr marL="914400" lvl="1" indent="-457200" defTabSz="905255">
              <a:buAutoNum type="alphaLcPeriod"/>
              <a:defRPr sz="3168"/>
            </a:pPr>
            <a:r>
              <a:rPr lang="en-US" sz="1800" dirty="0"/>
              <a:t>Identify components associated with cash advances </a:t>
            </a:r>
          </a:p>
          <a:p>
            <a:pPr marL="914400" lvl="1" indent="-457200" defTabSz="905255">
              <a:buAutoNum type="alphaLcPeriod"/>
              <a:defRPr sz="3168"/>
            </a:pPr>
            <a:r>
              <a:rPr lang="en-US" sz="1800" dirty="0"/>
              <a:t>Develop the ability to read, understand, and interpret credit card bills/statements </a:t>
            </a:r>
          </a:p>
          <a:p>
            <a:pPr marL="914400" lvl="1" indent="-457200" defTabSz="905255">
              <a:buAutoNum type="alphaLcPeriod"/>
              <a:defRPr sz="3168"/>
            </a:pPr>
            <a:r>
              <a:rPr lang="en-US" sz="1800" dirty="0"/>
              <a:t>Recognize consumer protections provided by federal legislation</a:t>
            </a:r>
          </a:p>
        </p:txBody>
      </p:sp>
    </p:spTree>
    <p:extLst>
      <p:ext uri="{BB962C8B-B14F-4D97-AF65-F5344CB8AC3E}">
        <p14:creationId xmlns:p14="http://schemas.microsoft.com/office/powerpoint/2010/main" val="42322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3F7A-2588-413B-AABC-7FCCF641A3A1}"/>
              </a:ext>
            </a:extLst>
          </p:cNvPr>
          <p:cNvSpPr>
            <a:spLocks noGrp="1"/>
          </p:cNvSpPr>
          <p:nvPr>
            <p:ph type="title"/>
          </p:nvPr>
        </p:nvSpPr>
        <p:spPr>
          <a:xfrm>
            <a:off x="381000" y="155917"/>
            <a:ext cx="8229600" cy="715962"/>
          </a:xfrm>
        </p:spPr>
        <p:txBody>
          <a:bodyPr/>
          <a:lstStyle/>
          <a:p>
            <a:r>
              <a:rPr lang="en-US" sz="3600" b="1" dirty="0">
                <a:solidFill>
                  <a:srgbClr val="FF0000"/>
                </a:solidFill>
                <a:latin typeface="+mn-lt"/>
              </a:rPr>
              <a:t>Test Yourself</a:t>
            </a:r>
            <a:endParaRPr lang="en-US" sz="3600" dirty="0">
              <a:latin typeface="+mn-lt"/>
            </a:endParaRPr>
          </a:p>
        </p:txBody>
      </p:sp>
      <p:sp>
        <p:nvSpPr>
          <p:cNvPr id="3" name="Content Placeholder 2">
            <a:extLst>
              <a:ext uri="{FF2B5EF4-FFF2-40B4-BE49-F238E27FC236}">
                <a16:creationId xmlns:a16="http://schemas.microsoft.com/office/drawing/2014/main" id="{A5ADA9CE-EAE8-4C6B-840D-E7F815FF5496}"/>
              </a:ext>
            </a:extLst>
          </p:cNvPr>
          <p:cNvSpPr>
            <a:spLocks noGrp="1"/>
          </p:cNvSpPr>
          <p:nvPr>
            <p:ph idx="1"/>
          </p:nvPr>
        </p:nvSpPr>
        <p:spPr>
          <a:xfrm>
            <a:off x="304800" y="871879"/>
            <a:ext cx="8382000" cy="5715000"/>
          </a:xfrm>
        </p:spPr>
        <p:txBody>
          <a:bodyPr/>
          <a:lstStyle/>
          <a:p>
            <a:pPr marL="457200" indent="-457200">
              <a:buAutoNum type="arabicPeriod"/>
            </a:pPr>
            <a:r>
              <a:rPr lang="en-US" sz="2200" dirty="0"/>
              <a:t>The moment you take out a loan, you’re starting to a build 	credit history. </a:t>
            </a:r>
          </a:p>
          <a:p>
            <a:pPr marL="457200" indent="-457200">
              <a:buAutoNum type="arabicPeriod"/>
            </a:pPr>
            <a:r>
              <a:rPr lang="en-US" sz="2200" dirty="0"/>
              <a:t> A car loan doesn’t count on your credit report. </a:t>
            </a:r>
          </a:p>
          <a:p>
            <a:pPr marL="457200" indent="-457200">
              <a:buAutoNum type="arabicPeriod" startAt="3"/>
            </a:pPr>
            <a:r>
              <a:rPr lang="en-US" sz="2200" dirty="0"/>
              <a:t>Your credit score is directly related to your credit history. </a:t>
            </a:r>
          </a:p>
          <a:p>
            <a:pPr marL="457200" indent="-457200">
              <a:buAutoNum type="arabicPeriod" startAt="3"/>
            </a:pPr>
            <a:r>
              <a:rPr lang="en-US" sz="2200" dirty="0"/>
              <a:t>Your credit score rarely changes. </a:t>
            </a:r>
          </a:p>
          <a:p>
            <a:pPr marL="457200" indent="-457200">
              <a:buAutoNum type="arabicPeriod" startAt="3"/>
            </a:pPr>
            <a:r>
              <a:rPr lang="en-US" sz="2200" dirty="0"/>
              <a:t>Credit reporting agencies can have inaccuracies in their 	reports. </a:t>
            </a:r>
          </a:p>
          <a:p>
            <a:pPr marL="457200" indent="-457200">
              <a:buAutoNum type="arabicPeriod" startAt="3"/>
            </a:pPr>
            <a:r>
              <a:rPr lang="en-US" sz="2200" dirty="0"/>
              <a:t>A credit card is a type of loan.</a:t>
            </a:r>
          </a:p>
          <a:p>
            <a:pPr marL="457200" indent="-457200">
              <a:buAutoNum type="arabicPeriod" startAt="7"/>
            </a:pPr>
            <a:r>
              <a:rPr lang="en-US" sz="2200" dirty="0"/>
              <a:t>A debit card is backed by a bank loan. </a:t>
            </a:r>
          </a:p>
          <a:p>
            <a:pPr marL="457200" indent="-457200">
              <a:buAutoNum type="arabicPeriod" startAt="7"/>
            </a:pPr>
            <a:r>
              <a:rPr lang="en-US" sz="2200" dirty="0"/>
              <a:t>Write your PIN on your card so you don’t lose or forget it. </a:t>
            </a:r>
          </a:p>
          <a:p>
            <a:pPr marL="457200" indent="-457200">
              <a:buAutoNum type="arabicPeriod" startAt="7"/>
            </a:pPr>
            <a:r>
              <a:rPr lang="en-US" sz="2200" dirty="0"/>
              <a:t>Impulse buying is one of the hazards of carrying a credit card. </a:t>
            </a:r>
          </a:p>
          <a:p>
            <a:pPr marL="457200" indent="-457200">
              <a:buAutoNum type="arabicPeriod" startAt="7"/>
            </a:pPr>
            <a:r>
              <a:rPr lang="en-US" sz="2200" dirty="0"/>
              <a:t>All credit cards usually have the same annual percentage rate 	(APR) for purchases, cash advances and balance 	transfers.</a:t>
            </a:r>
          </a:p>
          <a:p>
            <a:endParaRPr lang="en-US" dirty="0"/>
          </a:p>
        </p:txBody>
      </p:sp>
    </p:spTree>
    <p:extLst>
      <p:ext uri="{BB962C8B-B14F-4D97-AF65-F5344CB8AC3E}">
        <p14:creationId xmlns:p14="http://schemas.microsoft.com/office/powerpoint/2010/main" val="417390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1BB3EB-3CBB-4B89-AF6C-232FB1086228}"/>
              </a:ext>
            </a:extLst>
          </p:cNvPr>
          <p:cNvSpPr/>
          <p:nvPr/>
        </p:nvSpPr>
        <p:spPr>
          <a:xfrm>
            <a:off x="990600" y="592469"/>
            <a:ext cx="7467600" cy="2169825"/>
          </a:xfrm>
          <a:prstGeom prst="rect">
            <a:avLst/>
          </a:prstGeom>
        </p:spPr>
        <p:txBody>
          <a:bodyPr wrap="square">
            <a:spAutoFit/>
          </a:bodyPr>
          <a:lstStyle/>
          <a:p>
            <a:pPr algn="ctr"/>
            <a:r>
              <a:rPr lang="en-US" sz="4500" b="1" dirty="0">
                <a:solidFill>
                  <a:srgbClr val="FF0000"/>
                </a:solidFill>
              </a:rPr>
              <a:t>The Trillion Dollar US Credit Card Bubble Nobody’s Talking About</a:t>
            </a:r>
          </a:p>
        </p:txBody>
      </p:sp>
      <p:pic>
        <p:nvPicPr>
          <p:cNvPr id="1026" name="Picture 2" descr="Pre-coronavirus credit card debt carried over for 110M Americans ...">
            <a:extLst>
              <a:ext uri="{FF2B5EF4-FFF2-40B4-BE49-F238E27FC236}">
                <a16:creationId xmlns:a16="http://schemas.microsoft.com/office/drawing/2014/main" id="{A9162133-7CD8-417C-B1ED-6EB4371CE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3124200"/>
            <a:ext cx="69342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94258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TotalTime>
  <Words>6502</Words>
  <Application>Microsoft Office PowerPoint</Application>
  <PresentationFormat>On-screen Show (4:3)</PresentationFormat>
  <Paragraphs>1005</Paragraphs>
  <Slides>56</Slides>
  <Notes>33</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Arial Unicode MS</vt:lpstr>
      <vt:lpstr>Calibri</vt:lpstr>
      <vt:lpstr>Helvetica</vt:lpstr>
      <vt:lpstr>Lucida Grande</vt:lpstr>
      <vt:lpstr>Tahoma</vt:lpstr>
      <vt:lpstr>Tahoma Bold</vt:lpstr>
      <vt:lpstr>Times New Roman</vt:lpstr>
      <vt:lpstr>Wingdings</vt:lpstr>
      <vt:lpstr>Default Design</vt:lpstr>
      <vt:lpstr>PowerPoint Presentation</vt:lpstr>
      <vt:lpstr>EconedLink Membership</vt:lpstr>
      <vt:lpstr>Professional Development Certificate</vt:lpstr>
      <vt:lpstr>Agenda</vt:lpstr>
      <vt:lpstr>Objectives</vt:lpstr>
      <vt:lpstr>National Standards – Using Credit Standard Four</vt:lpstr>
      <vt:lpstr>N.Y.S. Financial Management: Module 2</vt:lpstr>
      <vt:lpstr>Test Yourself</vt:lpstr>
      <vt:lpstr>PowerPoint Presentation</vt:lpstr>
      <vt:lpstr>A New Class: The Asset Poor</vt:lpstr>
      <vt:lpstr>Quick Facts</vt:lpstr>
      <vt:lpstr>PowerPoint Presentation</vt:lpstr>
      <vt:lpstr> Credit card interest rates hit record highs in 2019. Source: Federal Reserve Bank of St. Louis</vt:lpstr>
      <vt:lpstr>Delinquencies hit four-year high.                                                 Source: Federal Reserve Bank of St. Louis</vt:lpstr>
      <vt:lpstr> Credit card delinquencies at small banks hit all-time highs.  Source: Federal Reserve Bank of St. Louis</vt:lpstr>
      <vt:lpstr>The Five Plastic Money Cards: The Good, Bad and Ugly</vt:lpstr>
      <vt:lpstr>Gift Card </vt:lpstr>
      <vt:lpstr>Gift Cards</vt:lpstr>
      <vt:lpstr>Debit Cards: The Pay Now Card</vt:lpstr>
      <vt:lpstr>Debit Cards</vt:lpstr>
      <vt:lpstr>PowerPoint Presentation</vt:lpstr>
      <vt:lpstr>Store Cards</vt:lpstr>
      <vt:lpstr>PowerPoint Presentation</vt:lpstr>
      <vt:lpstr>      </vt:lpstr>
      <vt:lpstr>PowerPoint Presentation</vt:lpstr>
      <vt:lpstr> Credit Cards </vt:lpstr>
      <vt:lpstr>PowerPoint Presentation</vt:lpstr>
      <vt:lpstr>PowerPoint Presentation</vt:lpstr>
      <vt:lpstr>PowerPoint Presentation</vt:lpstr>
      <vt:lpstr>What’s a Credit Report?</vt:lpstr>
      <vt:lpstr>What is in a Credit Report?</vt:lpstr>
      <vt:lpstr>PowerPoint Presentation</vt:lpstr>
      <vt:lpstr>PowerPoint Presentation</vt:lpstr>
      <vt:lpstr>PowerPoint Presentation</vt:lpstr>
      <vt:lpstr>How Long Does the Information Remain On  A Credit Report?</vt:lpstr>
      <vt:lpstr>Improving Your FICO Credit Score</vt:lpstr>
      <vt:lpstr>What is a  Credit Score?</vt:lpstr>
      <vt:lpstr>What doesn’t Count in a Score.</vt:lpstr>
      <vt:lpstr>Why is a Credit Score  Important?  </vt:lpstr>
      <vt:lpstr>PowerPoint Presentation</vt:lpstr>
      <vt:lpstr>Distribution of FICO</vt:lpstr>
      <vt:lpstr>PowerPoint Presentation</vt:lpstr>
      <vt:lpstr>How Much Will My FICO Score Drop?</vt:lpstr>
      <vt:lpstr>What Rate Will Your Score Get You?</vt:lpstr>
      <vt:lpstr>How much will you pay?</vt:lpstr>
      <vt:lpstr>How much will you pay?</vt:lpstr>
      <vt:lpstr>IT’S GONNA TAKE ME HOW LONG?</vt:lpstr>
      <vt:lpstr>What Affects a Credit Score</vt:lpstr>
      <vt:lpstr>Role Playing Scenario 1</vt:lpstr>
      <vt:lpstr>Role Playing Scenario 2</vt:lpstr>
      <vt:lpstr>Pandemic Websites for Financial Help</vt:lpstr>
      <vt:lpstr>Lessons from EconedLink</vt:lpstr>
      <vt:lpstr>Assessment Strategies</vt:lpstr>
      <vt:lpstr>Test Yourself - Answers</vt:lpstr>
      <vt:lpstr>CEE Affiliates</vt:lpstr>
      <vt:lpstr>   Questions &amp; Answers</vt:lpstr>
    </vt:vector>
  </TitlesOfParts>
  <Company>Community Capital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ChexSystems</dc:title>
  <dc:creator>Doug Young</dc:creator>
  <cp:lastModifiedBy>Doug Young</cp:lastModifiedBy>
  <cp:revision>132</cp:revision>
  <cp:lastPrinted>2013-09-26T14:01:33Z</cp:lastPrinted>
  <dcterms:created xsi:type="dcterms:W3CDTF">2010-06-08T14:20:13Z</dcterms:created>
  <dcterms:modified xsi:type="dcterms:W3CDTF">2020-03-31T19:39:15Z</dcterms:modified>
</cp:coreProperties>
</file>