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3" r:id="rId6"/>
    <p:sldId id="264" r:id="rId7"/>
    <p:sldId id="266" r:id="rId8"/>
    <p:sldId id="268" r:id="rId9"/>
    <p:sldId id="26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ck Krenzin" initials="CK" lastIdx="3" clrIdx="0">
    <p:extLst>
      <p:ext uri="{19B8F6BF-5375-455C-9EA6-DF929625EA0E}">
        <p15:presenceInfo xmlns:p15="http://schemas.microsoft.com/office/powerpoint/2012/main" userId="S::grx@graphicexecutions.onmicrosoft.com::1ac3757a-cbd3-4239-9c61-72c670d6c9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883"/>
    <p:restoredTop sz="94223"/>
  </p:normalViewPr>
  <p:slideViewPr>
    <p:cSldViewPr>
      <p:cViewPr varScale="1">
        <p:scale>
          <a:sx n="163" d="100"/>
          <a:sy n="163" d="100"/>
        </p:scale>
        <p:origin x="119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2300285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342931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918908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4192713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3984506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377440"/>
            <a:ext cx="8229600" cy="3779520"/>
          </a:xfrm>
        </p:spPr>
        <p:txBody>
          <a:bodyPr/>
          <a:lstStyle>
            <a:lvl1pPr marL="0" indent="0">
              <a:lnSpc>
                <a:spcPts val="2400"/>
              </a:lnSpc>
              <a:buNone/>
              <a:defRPr sz="1900"/>
            </a:lvl1pPr>
            <a:lvl2pPr marL="457200" indent="0">
              <a:lnSpc>
                <a:spcPts val="2400"/>
              </a:lnSpc>
              <a:buNone/>
              <a:defRPr sz="1900"/>
            </a:lvl2pPr>
            <a:lvl3pPr marL="914400" indent="0">
              <a:lnSpc>
                <a:spcPts val="2400"/>
              </a:lnSpc>
              <a:buNone/>
              <a:defRPr sz="1900"/>
            </a:lvl3pPr>
            <a:lvl4pPr marL="1371600" indent="0">
              <a:lnSpc>
                <a:spcPts val="2400"/>
              </a:lnSpc>
              <a:buNone/>
              <a:defRPr sz="1900"/>
            </a:lvl4pPr>
            <a:lvl5pPr marL="1828800" indent="0">
              <a:lnSpc>
                <a:spcPts val="2400"/>
              </a:lnSpc>
              <a:buNone/>
              <a:defRPr sz="1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Voters and Elections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799"/>
            <a:ext cx="7772400" cy="4191001"/>
          </a:xfrm>
        </p:spPr>
        <p:txBody>
          <a:bodyPr rtlCol="0">
            <a:normAutofit/>
            <a:scene3d>
              <a:camera prst="orthographicFront"/>
              <a:lightRig rig="glow" dir="tl">
                <a:rot lat="0" lon="0" rev="5400000"/>
              </a:lightRig>
            </a:scene3d>
            <a:sp3d>
              <a:bevelT w="0" h="0"/>
              <a:contourClr>
                <a:schemeClr val="accent6">
                  <a:shade val="73000"/>
                </a:schemeClr>
              </a:contourClr>
            </a:sp3d>
          </a:bodyPr>
          <a:lstStyle/>
          <a:p>
            <a:r>
              <a:rPr lang="en-US" sz="6000" dirty="0"/>
              <a:t>Voters and Elections</a:t>
            </a:r>
            <a:endParaRPr lang="en-US" sz="6000" b="0" dirty="0">
              <a:solidFill>
                <a:schemeClr val="tx1"/>
              </a:solidFill>
              <a:effectLst/>
              <a:latin typeface="Calibri Light" panose="020F0302020204030204" pitchFamily="34" charset="0"/>
              <a:cs typeface="Calibri Light" panose="020F03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r>
              <a:rPr lang="en-US" sz="5500" dirty="0"/>
              <a:t>The Costs of Voting</a:t>
            </a:r>
          </a:p>
        </p:txBody>
      </p:sp>
      <p:sp>
        <p:nvSpPr>
          <p:cNvPr id="18435" name="Content Placeholder 2"/>
          <p:cNvSpPr>
            <a:spLocks noGrp="1"/>
          </p:cNvSpPr>
          <p:nvPr>
            <p:ph idx="4294967295"/>
          </p:nvPr>
        </p:nvSpPr>
        <p:spPr>
          <a:xfrm>
            <a:off x="457200" y="2527109"/>
            <a:ext cx="8229600" cy="4330891"/>
          </a:xfrm>
        </p:spPr>
        <p:txBody>
          <a:bodyPr/>
          <a:lstStyle/>
          <a:p>
            <a:pPr marL="514350" indent="-514350">
              <a:spcAft>
                <a:spcPts val="600"/>
              </a:spcAft>
              <a:buFont typeface="+mj-lt"/>
              <a:buAutoNum type="arabicPeriod"/>
            </a:pPr>
            <a:r>
              <a:rPr lang="en-US" sz="1560" b="1" dirty="0">
                <a:latin typeface="Calibri" panose="020F0502020204030204" pitchFamily="34" charset="0"/>
                <a:cs typeface="Calibri" panose="020F0502020204030204" pitchFamily="34" charset="0"/>
              </a:rPr>
              <a:t>Dollar Costs.  </a:t>
            </a:r>
            <a:r>
              <a:rPr lang="en-US" sz="1560" dirty="0"/>
              <a:t>No dollar costs may be imposed by fees or taxation.  Amendment 24 to the U.S. Constitution rules out dollar costs:</a:t>
            </a:r>
          </a:p>
          <a:p>
            <a:pPr marL="457200" lvl="1" indent="0">
              <a:spcAft>
                <a:spcPts val="600"/>
              </a:spcAft>
              <a:buNone/>
            </a:pPr>
            <a:r>
              <a:rPr lang="en-US" sz="1560" dirty="0"/>
              <a:t>Section 1.  </a:t>
            </a:r>
            <a:r>
              <a:rPr lang="en-US" sz="1560" i="1" dirty="0"/>
              <a:t>The right of citizens of the United States to vote in any primary or other election for President or Vice President, for electors for President or Vice President, or for Senator or Representative in Congress, shall not be denied or abridged by the United States or any State by reason of failure to pay any poll tax or other tax.</a:t>
            </a:r>
          </a:p>
          <a:p>
            <a:pPr marL="457200" indent="-457200">
              <a:spcBef>
                <a:spcPts val="1200"/>
              </a:spcBef>
              <a:spcAft>
                <a:spcPts val="600"/>
              </a:spcAft>
              <a:buFont typeface="+mj-lt"/>
              <a:buAutoNum type="arabicPeriod"/>
            </a:pPr>
            <a:r>
              <a:rPr lang="en-US" sz="1560" b="1" dirty="0">
                <a:latin typeface="Calibri" panose="020F0502020204030204" pitchFamily="34" charset="0"/>
                <a:cs typeface="Calibri" panose="020F0502020204030204" pitchFamily="34" charset="0"/>
              </a:rPr>
              <a:t>Other costs.  </a:t>
            </a:r>
            <a:r>
              <a:rPr lang="en-US" sz="1560" dirty="0"/>
              <a:t>While the Constitution prohibits monetary charges, this does not mean that voting is entirely without costs.  Voters will incur opportunity costs.  The opportunity costs of voting is what a voter gives up in choosing to vote.  Here are some possible opportunity costs:</a:t>
            </a:r>
          </a:p>
          <a:p>
            <a:pPr lvl="1">
              <a:spcAft>
                <a:spcPts val="0"/>
              </a:spcAft>
              <a:buFont typeface="Arial" panose="020B0604020202020204" pitchFamily="34" charset="0"/>
              <a:buChar char="•"/>
            </a:pPr>
            <a:r>
              <a:rPr lang="en-US" sz="1560" dirty="0"/>
              <a:t>Time taken to register.</a:t>
            </a:r>
          </a:p>
          <a:p>
            <a:pPr lvl="1">
              <a:spcAft>
                <a:spcPts val="0"/>
              </a:spcAft>
              <a:buFont typeface="Arial" panose="020B0604020202020204" pitchFamily="34" charset="0"/>
              <a:buChar char="•"/>
            </a:pPr>
            <a:r>
              <a:rPr lang="en-US" sz="1560" dirty="0"/>
              <a:t>Time to find a voting location, or to vote via </a:t>
            </a:r>
            <a:r>
              <a:rPr lang="en-US" sz="1560"/>
              <a:t>absentee ballot.</a:t>
            </a:r>
            <a:endParaRPr lang="en-US" sz="1560" dirty="0"/>
          </a:p>
          <a:p>
            <a:pPr lvl="1">
              <a:spcAft>
                <a:spcPts val="0"/>
              </a:spcAft>
              <a:buFont typeface="Arial" panose="020B0604020202020204" pitchFamily="34" charset="0"/>
              <a:buChar char="•"/>
            </a:pPr>
            <a:r>
              <a:rPr lang="en-US" sz="1560" dirty="0"/>
              <a:t>Time taken to vote, which may also mean lost wages for voters who miss work; or babysitting or transportation costs.</a:t>
            </a:r>
          </a:p>
          <a:p>
            <a:pPr lvl="1">
              <a:spcAft>
                <a:spcPts val="0"/>
              </a:spcAft>
              <a:buFont typeface="Arial" panose="020B0604020202020204" pitchFamily="34" charset="0"/>
              <a:buChar char="•"/>
            </a:pPr>
            <a:r>
              <a:rPr lang="en-US" sz="1560" dirty="0"/>
              <a:t>Time needed to investigate candidates and issues.</a:t>
            </a:r>
          </a:p>
        </p:txBody>
      </p:sp>
    </p:spTree>
    <p:extLst>
      <p:ext uri="{BB962C8B-B14F-4D97-AF65-F5344CB8AC3E}">
        <p14:creationId xmlns:p14="http://schemas.microsoft.com/office/powerpoint/2010/main" val="2446693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 calcmode="lin" valueType="num">
                                      <p:cBhvr additive="base">
                                        <p:cTn id="1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435">
                                            <p:txEl>
                                              <p:pRg st="5" end="5"/>
                                            </p:txEl>
                                          </p:spTgt>
                                        </p:tgtEl>
                                        <p:attrNameLst>
                                          <p:attrName>style.visibility</p:attrName>
                                        </p:attrNameLst>
                                      </p:cBhvr>
                                      <p:to>
                                        <p:strVal val="visible"/>
                                      </p:to>
                                    </p:set>
                                    <p:anim calcmode="lin" valueType="num">
                                      <p:cBhvr additive="base">
                                        <p:cTn id="29"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8435">
                                            <p:txEl>
                                              <p:pRg st="6" end="6"/>
                                            </p:txEl>
                                          </p:spTgt>
                                        </p:tgtEl>
                                        <p:attrNameLst>
                                          <p:attrName>style.visibility</p:attrName>
                                        </p:attrNameLst>
                                      </p:cBhvr>
                                      <p:to>
                                        <p:strVal val="visible"/>
                                      </p:to>
                                    </p:set>
                                    <p:anim calcmode="lin" valueType="num">
                                      <p:cBhvr additive="base">
                                        <p:cTn id="3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t>Top ten reasons registered voters gave for </a:t>
            </a:r>
            <a:br>
              <a:rPr lang="en-US" sz="3600" dirty="0"/>
            </a:br>
            <a:r>
              <a:rPr lang="en-US" sz="3600" dirty="0"/>
              <a:t>not voting in 2016</a:t>
            </a:r>
            <a:endParaRPr lang="en-US" sz="3600" b="0" dirty="0">
              <a:latin typeface="Calibri Light" panose="020F0302020204030204" pitchFamily="34" charset="0"/>
              <a:cs typeface="Calibri Light" panose="020F0302020204030204" pitchFamily="34" charset="0"/>
            </a:endParaRPr>
          </a:p>
        </p:txBody>
      </p:sp>
      <p:sp>
        <p:nvSpPr>
          <p:cNvPr id="4" name="Content Placeholder 4">
            <a:extLst>
              <a:ext uri="{FF2B5EF4-FFF2-40B4-BE49-F238E27FC236}">
                <a16:creationId xmlns:a16="http://schemas.microsoft.com/office/drawing/2014/main" id="{A44F27C4-5949-8845-AFC1-B14E636BC30C}"/>
              </a:ext>
            </a:extLst>
          </p:cNvPr>
          <p:cNvSpPr>
            <a:spLocks noGrp="1"/>
          </p:cNvSpPr>
          <p:nvPr>
            <p:ph idx="1"/>
          </p:nvPr>
        </p:nvSpPr>
        <p:spPr>
          <a:xfrm>
            <a:off x="609600" y="2514600"/>
            <a:ext cx="8229600" cy="3433763"/>
          </a:xfrm>
        </p:spPr>
        <p:txBody>
          <a:bodyPr>
            <a:noAutofit/>
          </a:bodyPr>
          <a:lstStyle/>
          <a:p>
            <a:pPr marL="0" indent="0">
              <a:lnSpc>
                <a:spcPct val="110000"/>
              </a:lnSpc>
              <a:spcAft>
                <a:spcPts val="0"/>
              </a:spcAft>
              <a:buNone/>
            </a:pPr>
            <a:r>
              <a:rPr lang="en-US" sz="1700" b="1" dirty="0">
                <a:latin typeface="Calibri" panose="020F0502020204030204" pitchFamily="34" charset="0"/>
                <a:cs typeface="Calibri" panose="020F0502020204030204" pitchFamily="34" charset="0"/>
              </a:rPr>
              <a:t>	Reason				            All Voters	      18-24 Year Old</a:t>
            </a:r>
          </a:p>
          <a:p>
            <a:pPr marL="0" indent="0">
              <a:lnSpc>
                <a:spcPct val="110000"/>
              </a:lnSpc>
              <a:spcAft>
                <a:spcPts val="0"/>
              </a:spcAft>
              <a:buNone/>
            </a:pPr>
            <a:r>
              <a:rPr lang="en-US" sz="1700" dirty="0"/>
              <a:t>10.	Inconvenient polling place			2.1		2.3</a:t>
            </a:r>
          </a:p>
          <a:p>
            <a:pPr marL="0" indent="0">
              <a:lnSpc>
                <a:spcPct val="110000"/>
              </a:lnSpc>
              <a:spcAft>
                <a:spcPts val="0"/>
              </a:spcAft>
              <a:buNone/>
            </a:pPr>
            <a:r>
              <a:rPr lang="en-US" sz="1700" dirty="0"/>
              <a:t>9.	Transportation problems			2.6		1.5</a:t>
            </a:r>
          </a:p>
          <a:p>
            <a:pPr marL="0" indent="0">
              <a:lnSpc>
                <a:spcPct val="110000"/>
              </a:lnSpc>
              <a:spcAft>
                <a:spcPts val="0"/>
              </a:spcAft>
              <a:buNone/>
            </a:pPr>
            <a:r>
              <a:rPr lang="en-US" sz="1700" dirty="0"/>
              <a:t>8.	Don't know or refused			2.7		3.1</a:t>
            </a:r>
          </a:p>
          <a:p>
            <a:pPr marL="0" indent="0">
              <a:lnSpc>
                <a:spcPct val="110000"/>
              </a:lnSpc>
              <a:spcAft>
                <a:spcPts val="0"/>
              </a:spcAft>
              <a:buNone/>
            </a:pPr>
            <a:r>
              <a:rPr lang="en-US" sz="1700" dirty="0"/>
              <a:t>7.	Forgot to vote				3.0		4.7</a:t>
            </a:r>
          </a:p>
          <a:p>
            <a:pPr marL="0" indent="0">
              <a:lnSpc>
                <a:spcPct val="110000"/>
              </a:lnSpc>
              <a:spcAft>
                <a:spcPts val="0"/>
              </a:spcAft>
              <a:buNone/>
            </a:pPr>
            <a:r>
              <a:rPr lang="en-US" sz="1700" dirty="0"/>
              <a:t>6.	Registration problems			4.4		5.5</a:t>
            </a:r>
          </a:p>
          <a:p>
            <a:pPr marL="0" indent="0">
              <a:lnSpc>
                <a:spcPct val="110000"/>
              </a:lnSpc>
              <a:spcAft>
                <a:spcPts val="0"/>
              </a:spcAft>
              <a:buNone/>
            </a:pPr>
            <a:r>
              <a:rPr lang="en-US" sz="1700" dirty="0"/>
              <a:t>5.	Out of town				7.9		13.2</a:t>
            </a:r>
          </a:p>
          <a:p>
            <a:pPr marL="0" indent="0">
              <a:lnSpc>
                <a:spcPct val="110000"/>
              </a:lnSpc>
              <a:spcAft>
                <a:spcPts val="0"/>
              </a:spcAft>
              <a:buNone/>
            </a:pPr>
            <a:r>
              <a:rPr lang="en-US" sz="1700" dirty="0"/>
              <a:t>4.	Illness or disability				11.7		2.7</a:t>
            </a:r>
          </a:p>
          <a:p>
            <a:pPr marL="0" indent="0">
              <a:lnSpc>
                <a:spcPct val="110000"/>
              </a:lnSpc>
              <a:spcAft>
                <a:spcPts val="0"/>
              </a:spcAft>
              <a:buNone/>
            </a:pPr>
            <a:r>
              <a:rPr lang="en-US" sz="1700" dirty="0"/>
              <a:t>3.	Too busy, conflicting schedule			14.3		18.3</a:t>
            </a:r>
          </a:p>
          <a:p>
            <a:pPr marL="0" indent="0">
              <a:lnSpc>
                <a:spcPct val="110000"/>
              </a:lnSpc>
              <a:spcAft>
                <a:spcPts val="0"/>
              </a:spcAft>
              <a:buNone/>
            </a:pPr>
            <a:r>
              <a:rPr lang="en-US" sz="1700" dirty="0"/>
              <a:t>2.	Not interested				15.4		17.3</a:t>
            </a:r>
          </a:p>
          <a:p>
            <a:pPr marL="0" indent="0">
              <a:lnSpc>
                <a:spcPct val="110000"/>
              </a:lnSpc>
              <a:spcAft>
                <a:spcPts val="0"/>
              </a:spcAft>
              <a:buNone/>
            </a:pPr>
            <a:r>
              <a:rPr lang="en-US" sz="1700" dirty="0"/>
              <a:t>1.	Did not like candidates or campaign issues		24.8		20.6</a:t>
            </a:r>
          </a:p>
        </p:txBody>
      </p:sp>
      <p:sp>
        <p:nvSpPr>
          <p:cNvPr id="5" name="TextBox 4">
            <a:extLst>
              <a:ext uri="{FF2B5EF4-FFF2-40B4-BE49-F238E27FC236}">
                <a16:creationId xmlns:a16="http://schemas.microsoft.com/office/drawing/2014/main" id="{E8E64A8D-FDE2-2946-98D5-4FAA860A5784}"/>
              </a:ext>
            </a:extLst>
          </p:cNvPr>
          <p:cNvSpPr txBox="1"/>
          <p:nvPr/>
        </p:nvSpPr>
        <p:spPr>
          <a:xfrm>
            <a:off x="457200" y="6043353"/>
            <a:ext cx="8229600" cy="353943"/>
          </a:xfrm>
          <a:prstGeom prst="rect">
            <a:avLst/>
          </a:prstGeom>
          <a:noFill/>
        </p:spPr>
        <p:txBody>
          <a:bodyPr wrap="square" rtlCol="0">
            <a:spAutoFit/>
          </a:bodyPr>
          <a:lstStyle/>
          <a:p>
            <a:r>
              <a:rPr lang="en-US" sz="1700" dirty="0">
                <a:latin typeface="Calibri" panose="020F0502020204030204" pitchFamily="34" charset="0"/>
                <a:cs typeface="Calibri" panose="020F0502020204030204" pitchFamily="34" charset="0"/>
              </a:rPr>
              <a:t>In 2016, citizens aged 18-24 made up 12.0% of the population, but only 8.4% of the voters.</a:t>
            </a:r>
          </a:p>
        </p:txBody>
      </p:sp>
    </p:spTree>
    <p:extLst>
      <p:ext uri="{BB962C8B-B14F-4D97-AF65-F5344CB8AC3E}">
        <p14:creationId xmlns:p14="http://schemas.microsoft.com/office/powerpoint/2010/main" val="2034256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4294967295"/>
          </p:nvPr>
        </p:nvSpPr>
        <p:spPr>
          <a:xfrm>
            <a:off x="457200" y="2527109"/>
            <a:ext cx="8229600" cy="4559491"/>
          </a:xfrm>
        </p:spPr>
        <p:txBody>
          <a:bodyPr/>
          <a:lstStyle/>
          <a:p>
            <a:pPr marL="0" indent="0">
              <a:spcAft>
                <a:spcPts val="0"/>
              </a:spcAft>
              <a:buNone/>
            </a:pPr>
            <a:r>
              <a:rPr lang="en-US" sz="2000" b="1" dirty="0">
                <a:latin typeface="Calibri" panose="020F0502020204030204" pitchFamily="34" charset="0"/>
                <a:cs typeface="Calibri" panose="020F0502020204030204" pitchFamily="34" charset="0"/>
              </a:rPr>
              <a:t>When the election is likely to be close and the person’s vote may change the election result:</a:t>
            </a:r>
          </a:p>
          <a:p>
            <a:pPr lvl="1">
              <a:spcAft>
                <a:spcPts val="0"/>
              </a:spcAft>
              <a:buFont typeface="Arial" panose="020B0604020202020204" pitchFamily="34" charset="0"/>
              <a:buChar char="•"/>
            </a:pPr>
            <a:r>
              <a:rPr lang="en-US" sz="2000" dirty="0"/>
              <a:t>People may vote to support a particular politician.</a:t>
            </a:r>
          </a:p>
          <a:p>
            <a:pPr lvl="1">
              <a:spcAft>
                <a:spcPts val="0"/>
              </a:spcAft>
              <a:buFont typeface="Arial" panose="020B0604020202020204" pitchFamily="34" charset="0"/>
              <a:buChar char="•"/>
            </a:pPr>
            <a:r>
              <a:rPr lang="en-US" sz="2000" dirty="0"/>
              <a:t>People may vote to remove incumbents (“Throw the rascals out.”)</a:t>
            </a:r>
          </a:p>
          <a:p>
            <a:pPr marL="0" indent="0">
              <a:spcBef>
                <a:spcPts val="1800"/>
              </a:spcBef>
              <a:spcAft>
                <a:spcPts val="0"/>
              </a:spcAft>
              <a:buNone/>
            </a:pPr>
            <a:r>
              <a:rPr lang="en-US" sz="2000" b="1" dirty="0">
                <a:latin typeface="Calibri" panose="020F0502020204030204" pitchFamily="34" charset="0"/>
                <a:cs typeface="Calibri" panose="020F0502020204030204" pitchFamily="34" charset="0"/>
              </a:rPr>
              <a:t>When the election is not likely to be close and a person’s vote is not likely to change the election result:</a:t>
            </a:r>
          </a:p>
          <a:p>
            <a:pPr lvl="1">
              <a:spcAft>
                <a:spcPts val="0"/>
              </a:spcAft>
              <a:buFont typeface="Arial" panose="020B0604020202020204" pitchFamily="34" charset="0"/>
              <a:buChar char="•"/>
            </a:pPr>
            <a:r>
              <a:rPr lang="en-US" sz="2000" dirty="0"/>
              <a:t>People may believe it is their civic duty to vote.</a:t>
            </a:r>
          </a:p>
          <a:p>
            <a:pPr lvl="1">
              <a:spcAft>
                <a:spcPts val="0"/>
              </a:spcAft>
              <a:buFont typeface="Arial" panose="020B0604020202020204" pitchFamily="34" charset="0"/>
              <a:buChar char="•"/>
            </a:pPr>
            <a:r>
              <a:rPr lang="en-US" sz="2000" dirty="0"/>
              <a:t>People may vote to voice their opinions regardless of the likely outcome.</a:t>
            </a:r>
          </a:p>
          <a:p>
            <a:pPr lvl="1">
              <a:spcAft>
                <a:spcPts val="0"/>
              </a:spcAft>
              <a:buFont typeface="Arial" panose="020B0604020202020204" pitchFamily="34" charset="0"/>
              <a:buChar char="•"/>
            </a:pPr>
            <a:r>
              <a:rPr lang="en-US" sz="2000" dirty="0"/>
              <a:t>People may vote in order to feel they are part of the winning team.</a:t>
            </a:r>
          </a:p>
        </p:txBody>
      </p:sp>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t>Why Do People Vote</a:t>
            </a:r>
            <a:endParaRPr lang="en-US" sz="36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80686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435">
                                            <p:txEl>
                                              <p:pRg st="5" end="5"/>
                                            </p:txEl>
                                          </p:spTgt>
                                        </p:tgtEl>
                                        <p:attrNameLst>
                                          <p:attrName>style.visibility</p:attrName>
                                        </p:attrNameLst>
                                      </p:cBhvr>
                                      <p:to>
                                        <p:strVal val="visible"/>
                                      </p:to>
                                    </p:set>
                                    <p:anim calcmode="lin" valueType="num">
                                      <p:cBhvr additive="base">
                                        <p:cTn id="29"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8435">
                                            <p:txEl>
                                              <p:pRg st="6" end="6"/>
                                            </p:txEl>
                                          </p:spTgt>
                                        </p:tgtEl>
                                        <p:attrNameLst>
                                          <p:attrName>style.visibility</p:attrName>
                                        </p:attrNameLst>
                                      </p:cBhvr>
                                      <p:to>
                                        <p:strVal val="visible"/>
                                      </p:to>
                                    </p:set>
                                    <p:anim calcmode="lin" valueType="num">
                                      <p:cBhvr additive="base">
                                        <p:cTn id="3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t>Who Votes More?</a:t>
            </a:r>
            <a:br>
              <a:rPr lang="en-US" sz="3600" dirty="0"/>
            </a:br>
            <a:r>
              <a:rPr lang="en-US" sz="1800" dirty="0"/>
              <a:t>Of all voters, who voted most, percentage-wise, in the 2016 election?</a:t>
            </a:r>
            <a:endParaRPr lang="en-US" sz="3600" b="0" dirty="0">
              <a:latin typeface="Calibri Light" panose="020F0302020204030204" pitchFamily="34" charset="0"/>
              <a:cs typeface="Calibri Light" panose="020F0302020204030204" pitchFamily="34" charset="0"/>
            </a:endParaRPr>
          </a:p>
        </p:txBody>
      </p:sp>
      <p:sp>
        <p:nvSpPr>
          <p:cNvPr id="7" name="Content Placeholder 21">
            <a:extLst>
              <a:ext uri="{FF2B5EF4-FFF2-40B4-BE49-F238E27FC236}">
                <a16:creationId xmlns:a16="http://schemas.microsoft.com/office/drawing/2014/main" id="{729F24DC-5614-D54E-8C1B-6C5CA2B5DB52}"/>
              </a:ext>
            </a:extLst>
          </p:cNvPr>
          <p:cNvSpPr>
            <a:spLocks noGrp="1"/>
          </p:cNvSpPr>
          <p:nvPr>
            <p:ph sz="half" idx="1"/>
          </p:nvPr>
        </p:nvSpPr>
        <p:spPr>
          <a:xfrm>
            <a:off x="457200" y="2527109"/>
            <a:ext cx="4572000" cy="4351338"/>
          </a:xfrm>
        </p:spPr>
        <p:txBody>
          <a:bodyPr>
            <a:noAutofit/>
          </a:bodyPr>
          <a:lstStyle/>
          <a:p>
            <a:pPr marL="0" indent="0">
              <a:lnSpc>
                <a:spcPct val="100000"/>
              </a:lnSpc>
              <a:spcAft>
                <a:spcPts val="600"/>
              </a:spcAft>
              <a:buNone/>
            </a:pPr>
            <a:r>
              <a:rPr lang="en-US" sz="1600" dirty="0"/>
              <a:t>Men or Women …………………………………………………………</a:t>
            </a:r>
          </a:p>
          <a:p>
            <a:pPr marL="0" indent="0">
              <a:lnSpc>
                <a:spcPct val="100000"/>
              </a:lnSpc>
              <a:spcAft>
                <a:spcPts val="600"/>
              </a:spcAft>
              <a:buNone/>
            </a:pPr>
            <a:r>
              <a:rPr lang="en-US" sz="1600" dirty="0"/>
              <a:t>White or Black or Asian ……………………………………………..</a:t>
            </a:r>
          </a:p>
          <a:p>
            <a:pPr marL="0" indent="0">
              <a:lnSpc>
                <a:spcPct val="100000"/>
              </a:lnSpc>
              <a:spcAft>
                <a:spcPts val="600"/>
              </a:spcAft>
              <a:buNone/>
            </a:pPr>
            <a:r>
              <a:rPr lang="en-US" sz="1600" dirty="0"/>
              <a:t>Naturalized Citizen or Native Born …………………………….</a:t>
            </a:r>
          </a:p>
          <a:p>
            <a:pPr marL="0" indent="0">
              <a:lnSpc>
                <a:spcPct val="100000"/>
              </a:lnSpc>
              <a:spcAft>
                <a:spcPts val="600"/>
              </a:spcAft>
              <a:buNone/>
            </a:pPr>
            <a:r>
              <a:rPr lang="en-US" sz="1600" dirty="0"/>
              <a:t>Married or Never Married …………………………………………</a:t>
            </a:r>
          </a:p>
          <a:p>
            <a:pPr marL="0" indent="0">
              <a:lnSpc>
                <a:spcPct val="100000"/>
              </a:lnSpc>
              <a:spcAft>
                <a:spcPts val="600"/>
              </a:spcAft>
              <a:buNone/>
            </a:pPr>
            <a:r>
              <a:rPr lang="en-US" sz="1600" dirty="0"/>
              <a:t>Separated or Divorced ………………………………………………</a:t>
            </a:r>
          </a:p>
          <a:p>
            <a:pPr marL="0" indent="0">
              <a:lnSpc>
                <a:spcPct val="100000"/>
              </a:lnSpc>
              <a:spcAft>
                <a:spcPts val="600"/>
              </a:spcAft>
              <a:buNone/>
            </a:pPr>
            <a:r>
              <a:rPr lang="en-US" sz="1600" dirty="0"/>
              <a:t>HH Income Under $30k or Over $100k ……………………..</a:t>
            </a:r>
          </a:p>
          <a:p>
            <a:pPr marL="0" indent="0">
              <a:lnSpc>
                <a:spcPct val="100000"/>
              </a:lnSpc>
              <a:spcAft>
                <a:spcPts val="600"/>
              </a:spcAft>
              <a:buNone/>
            </a:pPr>
            <a:r>
              <a:rPr lang="en-US" sz="1600" dirty="0"/>
              <a:t>Employed or Unemployed …………………………………………</a:t>
            </a:r>
          </a:p>
          <a:p>
            <a:pPr>
              <a:lnSpc>
                <a:spcPct val="100000"/>
              </a:lnSpc>
              <a:spcAft>
                <a:spcPts val="600"/>
              </a:spcAft>
            </a:pPr>
            <a:r>
              <a:rPr lang="en-US" sz="1600" dirty="0"/>
              <a:t>H.S. Degree or Bachelor’s Degree ……………………………..</a:t>
            </a:r>
          </a:p>
          <a:p>
            <a:pPr>
              <a:lnSpc>
                <a:spcPct val="100000"/>
              </a:lnSpc>
              <a:spcAft>
                <a:spcPts val="600"/>
              </a:spcAft>
            </a:pPr>
            <a:r>
              <a:rPr lang="en-US" sz="1600" dirty="0"/>
              <a:t>Mainer or Floridian or Hawaiian ……………………………….</a:t>
            </a:r>
          </a:p>
          <a:p>
            <a:pPr>
              <a:lnSpc>
                <a:spcPct val="100000"/>
              </a:lnSpc>
              <a:spcAft>
                <a:spcPts val="600"/>
              </a:spcAft>
            </a:pPr>
            <a:r>
              <a:rPr lang="en-US" sz="1600" dirty="0"/>
              <a:t>Veteran or Non-Veteran ……………………………………………</a:t>
            </a:r>
          </a:p>
          <a:p>
            <a:pPr>
              <a:lnSpc>
                <a:spcPct val="100000"/>
              </a:lnSpc>
              <a:spcAft>
                <a:spcPts val="600"/>
              </a:spcAft>
            </a:pPr>
            <a:r>
              <a:rPr lang="en-US" sz="1600" dirty="0"/>
              <a:t>Renter or Homeowner ………………………………………………</a:t>
            </a:r>
          </a:p>
          <a:p>
            <a:pPr>
              <a:lnSpc>
                <a:spcPct val="100000"/>
              </a:lnSpc>
              <a:spcAft>
                <a:spcPts val="600"/>
              </a:spcAft>
            </a:pPr>
            <a:r>
              <a:rPr lang="en-US" sz="1600" dirty="0"/>
              <a:t>Young (18-24) or Old (55-64) …………………………………….</a:t>
            </a:r>
          </a:p>
        </p:txBody>
      </p:sp>
      <p:sp>
        <p:nvSpPr>
          <p:cNvPr id="8" name="Content Placeholder 20">
            <a:extLst>
              <a:ext uri="{FF2B5EF4-FFF2-40B4-BE49-F238E27FC236}">
                <a16:creationId xmlns:a16="http://schemas.microsoft.com/office/drawing/2014/main" id="{914C7272-B607-1540-9375-47C23ABB58BA}"/>
              </a:ext>
            </a:extLst>
          </p:cNvPr>
          <p:cNvSpPr txBox="1">
            <a:spLocks/>
          </p:cNvSpPr>
          <p:nvPr/>
        </p:nvSpPr>
        <p:spPr>
          <a:xfrm>
            <a:off x="5029200" y="2527109"/>
            <a:ext cx="3657600" cy="4351338"/>
          </a:xfrm>
          <a:prstGeom prst="rect">
            <a:avLst/>
          </a:prstGeom>
        </p:spPr>
        <p:txBody>
          <a:bodyPr>
            <a:noAutofit/>
          </a:bodyPr>
          <a:lst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Font typeface="Arial" pitchFamily="-108" charset="0"/>
              <a:buNone/>
            </a:pPr>
            <a:r>
              <a:rPr lang="en-US" sz="1600" dirty="0"/>
              <a:t>Women 63.3 to 59.3</a:t>
            </a:r>
          </a:p>
          <a:p>
            <a:pPr marL="0" indent="0">
              <a:spcAft>
                <a:spcPts val="600"/>
              </a:spcAft>
              <a:buNone/>
            </a:pPr>
            <a:r>
              <a:rPr lang="en-US" sz="1600" dirty="0"/>
              <a:t>White 62.9  |  Black 59.4 | Asian 49.0</a:t>
            </a:r>
          </a:p>
          <a:p>
            <a:pPr marL="0" indent="0">
              <a:spcAft>
                <a:spcPts val="600"/>
              </a:spcAft>
              <a:buFont typeface="Arial" pitchFamily="-108" charset="0"/>
              <a:buNone/>
            </a:pPr>
            <a:r>
              <a:rPr lang="en-US" sz="1600" dirty="0"/>
              <a:t>Native 62.1 to 54.3</a:t>
            </a:r>
          </a:p>
          <a:p>
            <a:pPr marL="0" indent="0">
              <a:spcAft>
                <a:spcPts val="600"/>
              </a:spcAft>
              <a:buFont typeface="Arial" pitchFamily="-108" charset="0"/>
              <a:buNone/>
            </a:pPr>
            <a:r>
              <a:rPr lang="en-US" sz="1600" dirty="0"/>
              <a:t>Married 69.4 to 47.4</a:t>
            </a:r>
          </a:p>
          <a:p>
            <a:pPr marL="0" indent="0">
              <a:spcAft>
                <a:spcPts val="600"/>
              </a:spcAft>
              <a:buFont typeface="Arial" pitchFamily="-108" charset="0"/>
              <a:buNone/>
            </a:pPr>
            <a:r>
              <a:rPr lang="en-US" sz="1600" dirty="0"/>
              <a:t>Divorced 59.2 to 49.3</a:t>
            </a:r>
          </a:p>
          <a:p>
            <a:pPr marL="0" indent="0">
              <a:spcAft>
                <a:spcPts val="600"/>
              </a:spcAft>
              <a:buFont typeface="Arial" pitchFamily="-108" charset="0"/>
              <a:buNone/>
            </a:pPr>
            <a:r>
              <a:rPr lang="en-US" sz="1600" dirty="0"/>
              <a:t>High Income 78.3 to 48.5</a:t>
            </a:r>
          </a:p>
          <a:p>
            <a:pPr marL="0" indent="0">
              <a:spcAft>
                <a:spcPts val="600"/>
              </a:spcAft>
              <a:buFont typeface="Arial" pitchFamily="-108" charset="0"/>
              <a:buNone/>
            </a:pPr>
            <a:r>
              <a:rPr lang="en-US" sz="1600" dirty="0"/>
              <a:t>Employed 63.7 to 49.8</a:t>
            </a:r>
          </a:p>
          <a:p>
            <a:pPr marL="0" indent="0">
              <a:spcAft>
                <a:spcPts val="600"/>
              </a:spcAft>
              <a:buFont typeface="Arial" pitchFamily="-108" charset="0"/>
              <a:buNone/>
            </a:pPr>
            <a:r>
              <a:rPr lang="en-US" sz="1600" dirty="0"/>
              <a:t>Bachelor’s Degree 74.2 to 51.5</a:t>
            </a:r>
          </a:p>
          <a:p>
            <a:pPr marL="0" indent="0">
              <a:spcAft>
                <a:spcPts val="600"/>
              </a:spcAft>
              <a:buFont typeface="Arial" pitchFamily="-108" charset="0"/>
              <a:buNone/>
            </a:pPr>
            <a:r>
              <a:rPr lang="en-US" sz="1600" dirty="0"/>
              <a:t>ME 72.7-FL 59.5-HI 47.3</a:t>
            </a:r>
          </a:p>
          <a:p>
            <a:pPr marL="0" indent="0">
              <a:spcAft>
                <a:spcPts val="600"/>
              </a:spcAft>
              <a:buFont typeface="Arial" pitchFamily="-108" charset="0"/>
              <a:buNone/>
            </a:pPr>
            <a:r>
              <a:rPr lang="en-US" sz="1600" dirty="0"/>
              <a:t>Veteran 69.6 to 60.6</a:t>
            </a:r>
          </a:p>
          <a:p>
            <a:pPr marL="0" indent="0">
              <a:spcAft>
                <a:spcPts val="600"/>
              </a:spcAft>
              <a:buFont typeface="Arial" pitchFamily="-108" charset="0"/>
              <a:buNone/>
            </a:pPr>
            <a:r>
              <a:rPr lang="en-US" sz="1600" dirty="0"/>
              <a:t>Homeowner 66.9 to 48.9</a:t>
            </a:r>
          </a:p>
          <a:p>
            <a:pPr marL="0" indent="0">
              <a:spcAft>
                <a:spcPts val="600"/>
              </a:spcAft>
              <a:buFont typeface="Arial" pitchFamily="-108" charset="0"/>
              <a:buNone/>
            </a:pPr>
            <a:r>
              <a:rPr lang="en-US" sz="1600" dirty="0"/>
              <a:t>Old 67.9 to 43.0</a:t>
            </a:r>
          </a:p>
        </p:txBody>
      </p:sp>
    </p:spTree>
    <p:extLst>
      <p:ext uri="{BB962C8B-B14F-4D97-AF65-F5344CB8AC3E}">
        <p14:creationId xmlns:p14="http://schemas.microsoft.com/office/powerpoint/2010/main" val="324803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t>Reported Voting</a:t>
            </a:r>
            <a:endParaRPr lang="en-US" sz="3600" b="0" dirty="0">
              <a:latin typeface="Calibri Light" panose="020F0302020204030204" pitchFamily="34" charset="0"/>
              <a:cs typeface="Calibri Light" panose="020F0302020204030204" pitchFamily="34" charset="0"/>
            </a:endParaRPr>
          </a:p>
        </p:txBody>
      </p:sp>
      <p:graphicFrame>
        <p:nvGraphicFramePr>
          <p:cNvPr id="9" name="Content Placeholder 6">
            <a:extLst>
              <a:ext uri="{FF2B5EF4-FFF2-40B4-BE49-F238E27FC236}">
                <a16:creationId xmlns:a16="http://schemas.microsoft.com/office/drawing/2014/main" id="{CD0A994A-64DF-3744-ACD8-C9AA709961AB}"/>
              </a:ext>
            </a:extLst>
          </p:cNvPr>
          <p:cNvGraphicFramePr>
            <a:graphicFrameLocks noGrp="1"/>
          </p:cNvGraphicFramePr>
          <p:nvPr>
            <p:ph idx="1"/>
            <p:extLst>
              <p:ext uri="{D42A27DB-BD31-4B8C-83A1-F6EECF244321}">
                <p14:modId xmlns:p14="http://schemas.microsoft.com/office/powerpoint/2010/main" val="752228457"/>
              </p:ext>
            </p:extLst>
          </p:nvPr>
        </p:nvGraphicFramePr>
        <p:xfrm>
          <a:off x="457200" y="2680381"/>
          <a:ext cx="8229600" cy="3339419"/>
        </p:xfrm>
        <a:graphic>
          <a:graphicData uri="http://schemas.openxmlformats.org/drawingml/2006/table">
            <a:tbl>
              <a:tblPr firstRow="1" firstCol="1" bandRow="1"/>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09599">
                <a:tc>
                  <a:txBody>
                    <a:bodyPr/>
                    <a:lstStyle/>
                    <a:p>
                      <a:pPr marL="0" marR="0" algn="ctr">
                        <a:spcBef>
                          <a:spcPts val="0"/>
                        </a:spcBef>
                        <a:spcAft>
                          <a:spcPts val="0"/>
                        </a:spcAft>
                      </a:pPr>
                      <a:r>
                        <a:rPr lang="en-US" sz="1600" b="1" i="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YEAR</a:t>
                      </a:r>
                      <a:endParaRPr lang="en-US" sz="1600" b="1"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CB8"/>
                    </a:solidFill>
                  </a:tcPr>
                </a:tc>
                <a:tc>
                  <a:txBody>
                    <a:bodyPr/>
                    <a:lstStyle/>
                    <a:p>
                      <a:pPr marL="0" marR="0" algn="ctr">
                        <a:spcBef>
                          <a:spcPts val="0"/>
                        </a:spcBef>
                        <a:spcAft>
                          <a:spcPts val="0"/>
                        </a:spcAft>
                      </a:pPr>
                      <a:r>
                        <a:rPr lang="en-US" sz="1600" b="1" i="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VOTERS AS A PERCENTAGE OF THE U.S. CITIZEN VOTING-AGE POPULATION</a:t>
                      </a:r>
                      <a:endParaRPr lang="en-US" sz="1600" b="1"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CB8"/>
                    </a:solidFill>
                  </a:tcPr>
                </a:tc>
                <a:extLst>
                  <a:ext uri="{0D108BD9-81ED-4DB2-BD59-A6C34878D82A}">
                    <a16:rowId xmlns:a16="http://schemas.microsoft.com/office/drawing/2014/main" val="10000"/>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1980</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64.0</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1984</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64.9</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1988</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62.2</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1992</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67.7</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1996</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58.4</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2000</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59.5</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2004</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63.8</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2008</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63.6</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2012</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61.8</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Calibri" panose="020F0502020204030204" pitchFamily="34" charset="0"/>
                          <a:cs typeface="Calibri" panose="020F0502020204030204" pitchFamily="34" charset="0"/>
                        </a:rPr>
                        <a:t>2016</a:t>
                      </a: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Calibri" panose="020F0502020204030204" pitchFamily="34" charset="0"/>
                          <a:cs typeface="Calibri" panose="020F0502020204030204" pitchFamily="34" charset="0"/>
                        </a:rPr>
                        <a:t>61.4</a:t>
                      </a: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488560"/>
                  </a:ext>
                </a:extLst>
              </a:tr>
            </a:tbl>
          </a:graphicData>
        </a:graphic>
      </p:graphicFrame>
    </p:spTree>
    <p:extLst>
      <p:ext uri="{BB962C8B-B14F-4D97-AF65-F5344CB8AC3E}">
        <p14:creationId xmlns:p14="http://schemas.microsoft.com/office/powerpoint/2010/main" val="371189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docProps/app.xml><?xml version="1.0" encoding="utf-8"?>
<Properties xmlns="http://schemas.openxmlformats.org/officeDocument/2006/extended-properties" xmlns:vt="http://schemas.openxmlformats.org/officeDocument/2006/docPropsVTypes">
  <Template/>
  <TotalTime>989</TotalTime>
  <Words>507</Words>
  <Application>Microsoft Macintosh PowerPoint</Application>
  <PresentationFormat>On-screen Show (4:3)</PresentationFormat>
  <Paragraphs>84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Voters and Elections</vt:lpstr>
      <vt:lpstr>The Costs of Voting</vt:lpstr>
      <vt:lpstr>Top ten reasons registered voters gave for  not voting in 2016</vt:lpstr>
      <vt:lpstr>Why Do People Vote</vt:lpstr>
      <vt:lpstr>Who Votes More? Of all voters, who voted most, percentage-wise, in the 2016 election?</vt:lpstr>
      <vt:lpstr>Reported Voting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Chuck Krenzin</cp:lastModifiedBy>
  <cp:revision>174</cp:revision>
  <dcterms:created xsi:type="dcterms:W3CDTF">2012-09-11T15:07:18Z</dcterms:created>
  <dcterms:modified xsi:type="dcterms:W3CDTF">2019-09-20T17:45:27Z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