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9" r:id="rId7"/>
    <p:sldId id="280" r:id="rId8"/>
    <p:sldId id="281" r:id="rId9"/>
    <p:sldId id="282" r:id="rId10"/>
    <p:sldId id="283" r:id="rId11"/>
    <p:sldId id="284" r:id="rId12"/>
    <p:sldId id="285" r:id="rId13"/>
    <p:sldId id="28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117D"/>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95"/>
    <p:restoredTop sz="90102"/>
  </p:normalViewPr>
  <p:slideViewPr>
    <p:cSldViewPr>
      <p:cViewPr>
        <p:scale>
          <a:sx n="160" d="100"/>
          <a:sy n="160" d="100"/>
        </p:scale>
        <p:origin x="22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Ask students if they have ever wondered how a business got started or how it was organized.  Tell them choosing the right kind of organizational structure can be an important factor in the future success of that business.  Each type of business organization has costs (often called disadvantages) and benefits (often call advantages).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There is no perfect or “one size fits all” business organization.  Each has its own benefits and costs.  If you looked at the number of businesses operating in the United States, the majority would be sole proprietorships – but they are very small businesses and often homebased with very limited sales.  Some may even be hobbies or personal services, such as your lawn mowing business or your friend’s babysitting services.  Few companies are partnerships because of the difficulty in managing them.  That means the vast majority of business activity today is conducted by corporations – both publicly and privately-held. Not all corporations are “big business”.  They may be the local diner, a local plumber, your dentist, your mom’s accounting business or your dad’s tire shop.  Being a corporation has nothing to do with size.  It generally is related to limiting an individual’s liability to protect their personal assets.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399732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three basic types of business organizations are sole proprietorship, partnership, and corporation.  A sole proprietorship simply means there is one owner of the business.   These tend to be very small businesses, often based in a home office – and they generally have few sales or market-shares.  In terms of numbers, there are more sole proprietorships than any other type of business form – however, they only account for about 10% of all business activity (sales, production) in the U.S.  A partnership means a business has two or more owners.  They may have equal responsibilities in the daily operations of the business or they may have an agreement where one has more responsibility than the others.  The manner in which the partnership is structured depends upon the individuals involved and their motivation for being part of it.  Partnerships have the smallest number and market share of the three types of business organizations.  Sole proprietorships and partnerships are relatively simple forms of business organizations with little, if any, legal structure.  A corporation is somewhat different.  A corporation is a formal, legal structure that takes on its own identity.  In legal terms, it has similar rights and responsibilities as a person has.  While people often assume corporation means “big business”, that assumption is false.  Businesses of all sizes are incorporated, and they conduct about 80% of all business activity in the U.S.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One of the biggest advantages of a sole proprietorship is having total control over a business and the decisions made.  However, that can also be one of the biggest disadvantages.  While it sounds fun to make all decisions, it can become complicated or overwhelming – especially for someone with limited experience.  A sole proprietor also receives all income from the business and that income is taxed as personal income.  Sole proprietorships are easy to start and relatively easy to close down because there’s few legal requirements and only one person making those choices.  Remember, that one person has all the responsibility – even when things go wrong or not as planned.  Because of the limited structure and assets, it is usually very difficult to find start-up funds for a sole proprietorship.  We will talk more about liability, financing, and taxes in later slides.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597387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Partnerships are also relatively easy to start and close down, as long as everyone involved agrees.  With a partnership, one or more people are part of the business and can be part of the decision-making process.   The role each person plays is determined by the partners themselves.  Some may invest money in the business while others may invest time and energy – or they may share everything equally.  Partnerships can be helpful if they have different areas of expertise.  For example, if one partner is great at accounting and the other is great at marketing, they can take on responsibilities that best match their skills.  However, they still need to agree or work together to build a successful business.  Then, what happens when one person decides to leave or passes away?  The other partner (or partners) must figure out how to handle that.  Does one partner buy out the one that’s leaving – or do they find someone else to buy their share?  Partnerships also face some of the change challenges as sole proprietorships with liability, financing and taxes…which will be discussed more in later slides.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97465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Corporations are very different from the first two because they have a specific legal structure that must comply with various rules and regulations.  Because they are viewed similar to an individual in the eyes of the law, the corporation itself is held responsible for the decisions made by employees, managers and/or board of directors.  Corporations require more money and time to start because of the need for legal advice and paperwork.  However, they tend to provide greater benefits for anyone who is serious about opening a business.  Corporations sell shares and are owned by the shareholders.  Shares may be sold publicly (using one of the stock market exchanges) or privately (often to friends and family members).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52663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Corporations may be either public or private – and that decision depends on a variety of factors.  While both sell shares (stocks) to shareholders, the process for selling them is different.  Publicly-held corporations sell their share to the general public via stock exchanges like the New York Stock Exchange.  The board of directors determines which stock exchange and how many shares it wants to sell – and often own the majority of shares in the company to maintain control.  Publicly-held corporations are regulated by the Securities Exchange Commission (SEC), which requires them to file quarterly financial reports detailing their business activities.  These reports are available to all shareholders and to members of the general public.  These reports provide information about the safety and soundness of the company, information that is needed to help buyers and sellers make informed choices about their investments.  Privately-held companies are the opposite.  Their stock is not traded in public stock exchanges, even though it may be sold to investors or others outside the company.  Because they are privately-held, they are not regulated by the SEC and their reports are not available to the general public.  They are still regulated by laws in the states where they are set-up and chartered, and they do share information about the company’s business activities with their shareholders.  Publicly and privately-held corporations come in all sizes and operate in most industries, including the confectionary/”sweets” industry.  (Remind students that shareholders are owners in the company, and their percentage of ownership is determined by the number of shares they own.)</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4133509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itchFamily="-108" charset="-128"/>
                <a:cs typeface="ＭＳ Ｐゴシック" pitchFamily="-108" charset="-128"/>
              </a:rPr>
              <a:t>Now, let’s go back and examine three critical issues for most businesses:  liability, financing and taxes.  Liability may be a new concept for most students…..but it is extremely important for a business owner to understand.  Liability refers to the debt a business owes or another obligation it has.  The most common situation is the debts owed when a business experiences financial difficulties or fails. Supposed you owned a lemonade stand and no one bought your lemonade.  What would happen if you had borrowed money to pay for the cups, the lumber to build the stand, the pitchers, and the lemons?  You would still need to repay the money you borrowed.   Now Mom and Dad might say it’s okay, but a bank or credit card company would not be that understanding.  Now, what if someone got sick drinking your lemonade and decided to sue you, you could be required to pay for their medical expenses or other costs.  Even if found innocent, you would have legal bills to pay.  If you cannot pay your bills, the courts can take your personal property.  That may not be a big deal now, but what if your parents lost their home or their cars because they couldn’t pay their bills when their business failed?  In addition, there’s also the possibility of loss due to disaster such as flood or fire.  If not well insured, it could create financial problems.  Unlimited liability means that the owner’s personal assets can be used to pay for any debts of the business.</a:t>
            </a:r>
          </a:p>
          <a:p>
            <a:r>
              <a:rPr lang="en-US" sz="1200" kern="1200" dirty="0">
                <a:solidFill>
                  <a:schemeClr val="tx1"/>
                </a:solidFill>
                <a:effectLst/>
                <a:latin typeface="+mn-lt"/>
                <a:ea typeface="ＭＳ Ｐゴシック" pitchFamily="-108" charset="-128"/>
                <a:cs typeface="ＭＳ Ｐゴシック" pitchFamily="-108" charset="-128"/>
              </a:rPr>
              <a:t> </a:t>
            </a:r>
          </a:p>
          <a:p>
            <a:r>
              <a:rPr lang="en-US" sz="1200" kern="1200" dirty="0">
                <a:solidFill>
                  <a:schemeClr val="tx1"/>
                </a:solidFill>
                <a:effectLst/>
                <a:latin typeface="+mn-lt"/>
                <a:ea typeface="ＭＳ Ｐゴシック" pitchFamily="-108" charset="-128"/>
                <a:cs typeface="ＭＳ Ｐゴシック" pitchFamily="-108" charset="-128"/>
              </a:rPr>
              <a:t>Now, supposed your lemonade stand was incorporated as World’s Best Lemonade Company.  You owned $25 in shares, your friend Sam owned $25 in shares, and your grandmother owned $25 in shares.  That gives you $75 to open the business.  The most you could use lose – regardless of what happens – is $25.  But your friend Sam and your grandmother would also lose their $25.  Even if World’s Best Lemonade Company owed $1,000, you and your investors would be limited to a $25 loss each.</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2779590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Another important issue to consider is financing the business, either as a start-up or for expansion.  Financing is the ability to borrow money.  Bankers and other potential lenders often view sole proprietorships and partnerships as a “hobby” or high-risk because the owners often have little or no experience owning and operating a business.  As a result, the personal assets of individuals in a sole proprietorship and partnership are the only source of money for them to use.  That includes money in their personal savings or retirement plan, personal loans which have higher interest rates or loans on their credit cards which is some of the highest interest rates paid.  On rare occasions, they may be able to borrow money from family members, friends or a bank.  Corporations have more options when they need to obtain additional financing.  They can choose to issue more stock to raise money, and they typically find it easier to borrow money – through loans from various financial institutions such as banks, credit unions and insurance companies.  In addition, they could decide to issue corporate bonds.</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146765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Tax laws and issues can be complex to understand, which is why we have professionals who specialize in law or accounting to help us make good decisions.  However, we do know there are some basic differences in how taxes affect business organizations.  For example, tax law permits corporations to deduct the full cost of employee benefits, such as medical insurance, thus reducing corporate tax liabilities. But sole proprietorships and partnerships are not permitted to deduct these costs directly from their business income (the costs may be partially deductible as an adjustment to income). For some business owners, this is a major disadvantage of the sole proprietorship and partnership forms of ownership.  There may also be some differences at the state level, depending upon where the corporation is chartered.  In addition, corporate tax rates tend to be flat rates and less than personal income tax rates at both the state and federal levels.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81609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Three Types of Business Organizations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US" sz="6000" dirty="0"/>
              <a:t>The Three Types of </a:t>
            </a:r>
            <a:br>
              <a:rPr lang="en-US" sz="6000" dirty="0">
                <a:cs typeface="Calibri Light"/>
              </a:rPr>
            </a:br>
            <a:r>
              <a:rPr lang="en-US" sz="6000" dirty="0"/>
              <a:t>Business Organizations</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In summary…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Each type of business organization has benefits and costs</a:t>
            </a:r>
          </a:p>
          <a:p>
            <a:r>
              <a:rPr lang="en-US" dirty="0"/>
              <a:t>While most businesses in the U.S. would be classified a “sole proprietorship”, they tend to be small, homebased businesses with limited services and sales</a:t>
            </a:r>
          </a:p>
          <a:p>
            <a:r>
              <a:rPr lang="en-US" dirty="0"/>
              <a:t>The vast majority of business sales and business activity is produced by corporations</a:t>
            </a:r>
          </a:p>
          <a:p>
            <a:r>
              <a:rPr lang="en-US" dirty="0"/>
              <a:t>Corporations may be publicly or privately-held</a:t>
            </a:r>
          </a:p>
          <a:p>
            <a:r>
              <a:rPr lang="en-US" dirty="0"/>
              <a:t>Liability, financing and taxes are key factors in deciding which business organization is best</a:t>
            </a:r>
          </a:p>
        </p:txBody>
      </p:sp>
    </p:spTree>
    <p:extLst>
      <p:ext uri="{BB962C8B-B14F-4D97-AF65-F5344CB8AC3E}">
        <p14:creationId xmlns:p14="http://schemas.microsoft.com/office/powerpoint/2010/main" val="13065776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Business Organizations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Sole Proprietorship</a:t>
            </a:r>
          </a:p>
          <a:p>
            <a:pPr lvl="1"/>
            <a:r>
              <a:rPr lang="en-US" dirty="0"/>
              <a:t>One owner</a:t>
            </a:r>
          </a:p>
          <a:p>
            <a:pPr lvl="1"/>
            <a:r>
              <a:rPr lang="en-US" dirty="0"/>
              <a:t>Tend to be small with no employees</a:t>
            </a:r>
          </a:p>
          <a:p>
            <a:r>
              <a:rPr lang="en-US" dirty="0"/>
              <a:t>Partnership</a:t>
            </a:r>
          </a:p>
          <a:p>
            <a:pPr lvl="1"/>
            <a:r>
              <a:rPr lang="en-US" dirty="0"/>
              <a:t>Two or more owners</a:t>
            </a:r>
          </a:p>
          <a:p>
            <a:pPr lvl="1"/>
            <a:r>
              <a:rPr lang="en-US" dirty="0"/>
              <a:t>Tend to be small with few, if any, employees</a:t>
            </a:r>
          </a:p>
          <a:p>
            <a:r>
              <a:rPr lang="en-US" dirty="0"/>
              <a:t>Corporation</a:t>
            </a:r>
          </a:p>
          <a:p>
            <a:pPr lvl="1"/>
            <a:r>
              <a:rPr lang="en-US" dirty="0"/>
              <a:t>Legal entity that is similar to an individual in the eyes of the law</a:t>
            </a:r>
          </a:p>
          <a:p>
            <a:pPr lvl="1"/>
            <a:r>
              <a:rPr lang="en-US" dirty="0"/>
              <a:t>May be large or small, with few or many employees</a:t>
            </a:r>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Sole Proprietorship</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Benefits</a:t>
            </a:r>
          </a:p>
          <a:p>
            <a:pPr lvl="1"/>
            <a:r>
              <a:rPr lang="en-US" dirty="0"/>
              <a:t>One person</a:t>
            </a:r>
          </a:p>
          <a:p>
            <a:pPr lvl="1"/>
            <a:r>
              <a:rPr lang="en-US" dirty="0"/>
              <a:t>Receives all benefits, profits and income</a:t>
            </a:r>
          </a:p>
          <a:p>
            <a:pPr lvl="1"/>
            <a:r>
              <a:rPr lang="en-US" dirty="0"/>
              <a:t>Easy to start and easy to close down</a:t>
            </a:r>
          </a:p>
          <a:p>
            <a:r>
              <a:rPr lang="en-US" dirty="0"/>
              <a:t>Costs</a:t>
            </a:r>
          </a:p>
          <a:p>
            <a:pPr lvl="1"/>
            <a:r>
              <a:rPr lang="en-US" dirty="0"/>
              <a:t>Responsible for all decisions and all debts</a:t>
            </a:r>
          </a:p>
          <a:p>
            <a:pPr lvl="1"/>
            <a:r>
              <a:rPr lang="en-US" dirty="0"/>
              <a:t>Unlimited liability</a:t>
            </a:r>
          </a:p>
          <a:p>
            <a:pPr lvl="1"/>
            <a:r>
              <a:rPr lang="en-US" dirty="0"/>
              <a:t>Difficult to get start-up or expansion financing</a:t>
            </a:r>
          </a:p>
          <a:p>
            <a:pPr lvl="1"/>
            <a:r>
              <a:rPr lang="en-US" dirty="0"/>
              <a:t>Income/profits taxed at personal income rates, not business rates</a:t>
            </a:r>
          </a:p>
        </p:txBody>
      </p:sp>
    </p:spTree>
    <p:extLst>
      <p:ext uri="{BB962C8B-B14F-4D97-AF65-F5344CB8AC3E}">
        <p14:creationId xmlns:p14="http://schemas.microsoft.com/office/powerpoint/2010/main" val="34773391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Partnership</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Benefits</a:t>
            </a:r>
          </a:p>
          <a:p>
            <a:pPr lvl="1"/>
            <a:r>
              <a:rPr lang="en-US" dirty="0"/>
              <a:t>Shared decision-making</a:t>
            </a:r>
          </a:p>
          <a:p>
            <a:pPr lvl="1"/>
            <a:r>
              <a:rPr lang="en-US" dirty="0"/>
              <a:t>Can rely on partner’s expertise</a:t>
            </a:r>
          </a:p>
          <a:p>
            <a:pPr lvl="1"/>
            <a:r>
              <a:rPr lang="en-US" dirty="0"/>
              <a:t>Relatively easy to start </a:t>
            </a:r>
          </a:p>
          <a:p>
            <a:r>
              <a:rPr lang="en-US" dirty="0"/>
              <a:t>Costs</a:t>
            </a:r>
          </a:p>
          <a:p>
            <a:pPr lvl="1"/>
            <a:r>
              <a:rPr lang="en-US" dirty="0"/>
              <a:t>May have differences of opinions or disagreements</a:t>
            </a:r>
          </a:p>
          <a:p>
            <a:pPr lvl="1"/>
            <a:r>
              <a:rPr lang="en-US" dirty="0"/>
              <a:t>Must decide what to do when one person wants to leave or close down </a:t>
            </a:r>
          </a:p>
          <a:p>
            <a:pPr lvl="1"/>
            <a:r>
              <a:rPr lang="en-US" dirty="0"/>
              <a:t>Unlimited liability</a:t>
            </a:r>
          </a:p>
          <a:p>
            <a:pPr lvl="1"/>
            <a:r>
              <a:rPr lang="en-US" dirty="0"/>
              <a:t>Difficult to get start-up or expansion financing</a:t>
            </a:r>
          </a:p>
          <a:p>
            <a:pPr lvl="1"/>
            <a:r>
              <a:rPr lang="en-US" dirty="0"/>
              <a:t>Income/profit taxed at personal income rates, not business rates</a:t>
            </a:r>
          </a:p>
          <a:p>
            <a:pPr marL="0" indent="0">
              <a:buNone/>
            </a:pPr>
            <a:endParaRPr lang="en-US" dirty="0"/>
          </a:p>
        </p:txBody>
      </p:sp>
    </p:spTree>
    <p:extLst>
      <p:ext uri="{BB962C8B-B14F-4D97-AF65-F5344CB8AC3E}">
        <p14:creationId xmlns:p14="http://schemas.microsoft.com/office/powerpoint/2010/main" val="7222809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Corporations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Benefits</a:t>
            </a:r>
          </a:p>
          <a:p>
            <a:pPr lvl="1"/>
            <a:r>
              <a:rPr lang="en-US" dirty="0"/>
              <a:t>Legal entity that is held responsible for its decisions</a:t>
            </a:r>
          </a:p>
          <a:p>
            <a:pPr lvl="1"/>
            <a:r>
              <a:rPr lang="en-US" dirty="0"/>
              <a:t>Ownership is separate and apart from the owner/shareholders</a:t>
            </a:r>
          </a:p>
          <a:p>
            <a:pPr lvl="1"/>
            <a:r>
              <a:rPr lang="en-US" dirty="0"/>
              <a:t>Managed by a board of directors</a:t>
            </a:r>
          </a:p>
          <a:p>
            <a:pPr lvl="1"/>
            <a:r>
              <a:rPr lang="en-US" dirty="0"/>
              <a:t>Owners/shareholders have “limited liability”</a:t>
            </a:r>
          </a:p>
          <a:p>
            <a:pPr lvl="1"/>
            <a:r>
              <a:rPr lang="en-US" dirty="0"/>
              <a:t>Can be easier to get start-up and expansion financing</a:t>
            </a:r>
          </a:p>
          <a:p>
            <a:pPr lvl="1"/>
            <a:r>
              <a:rPr lang="en-US" dirty="0"/>
              <a:t>Considered an “individual” and pays its own taxes at corporate tax rates</a:t>
            </a:r>
          </a:p>
          <a:p>
            <a:r>
              <a:rPr lang="en-US" dirty="0"/>
              <a:t> Costs</a:t>
            </a:r>
          </a:p>
          <a:p>
            <a:pPr lvl="1"/>
            <a:r>
              <a:rPr lang="en-US" dirty="0"/>
              <a:t>Requires legal advice and fees to establish/maintain</a:t>
            </a:r>
          </a:p>
          <a:p>
            <a:pPr lvl="1"/>
            <a:r>
              <a:rPr lang="en-US" dirty="0"/>
              <a:t>May be subject to more paperwork and state/federal regulations</a:t>
            </a:r>
          </a:p>
          <a:p>
            <a:pPr lvl="1"/>
            <a:r>
              <a:rPr lang="en-US" dirty="0"/>
              <a:t>May have managers with absentee ownership</a:t>
            </a:r>
          </a:p>
        </p:txBody>
      </p:sp>
    </p:spTree>
    <p:extLst>
      <p:ext uri="{BB962C8B-B14F-4D97-AF65-F5344CB8AC3E}">
        <p14:creationId xmlns:p14="http://schemas.microsoft.com/office/powerpoint/2010/main" val="43988420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900" dirty="0"/>
              <a:t>Publicly vs Privately-held Corporations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Publicly-held</a:t>
            </a:r>
          </a:p>
          <a:p>
            <a:pPr lvl="1"/>
            <a:r>
              <a:rPr lang="en-US" dirty="0"/>
              <a:t>Shares sold over stock exchange to members of the general public</a:t>
            </a:r>
          </a:p>
          <a:p>
            <a:pPr lvl="1"/>
            <a:r>
              <a:rPr lang="en-US" dirty="0"/>
              <a:t>Required to file quarterly report with SEC</a:t>
            </a:r>
          </a:p>
          <a:p>
            <a:pPr lvl="1"/>
            <a:r>
              <a:rPr lang="en-US" dirty="0"/>
              <a:t>Information shared with shareholders and general public</a:t>
            </a:r>
          </a:p>
          <a:p>
            <a:r>
              <a:rPr lang="en-US" dirty="0"/>
              <a:t>Privately-held</a:t>
            </a:r>
          </a:p>
          <a:p>
            <a:pPr lvl="1"/>
            <a:r>
              <a:rPr lang="en-US" dirty="0"/>
              <a:t>Shares not traded over stock exchange; often owned by founder, family members, management or private investors</a:t>
            </a:r>
          </a:p>
          <a:p>
            <a:pPr lvl="1"/>
            <a:r>
              <a:rPr lang="en-US" dirty="0"/>
              <a:t>No reports required</a:t>
            </a:r>
          </a:p>
          <a:p>
            <a:pPr lvl="1"/>
            <a:r>
              <a:rPr lang="en-US" dirty="0"/>
              <a:t>Information not shared with general public</a:t>
            </a:r>
          </a:p>
          <a:p>
            <a:pPr lvl="1"/>
            <a:endParaRPr lang="en-US" dirty="0"/>
          </a:p>
        </p:txBody>
      </p:sp>
    </p:spTree>
    <p:extLst>
      <p:ext uri="{BB962C8B-B14F-4D97-AF65-F5344CB8AC3E}">
        <p14:creationId xmlns:p14="http://schemas.microsoft.com/office/powerpoint/2010/main" val="3518718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Liability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Definition:  a company's legal financial debts or other obligations resulting from its daily business operations</a:t>
            </a:r>
          </a:p>
          <a:p>
            <a:r>
              <a:rPr lang="en-US" dirty="0"/>
              <a:t>Unlimited Liability:  Sole Proprietor and Partnership</a:t>
            </a:r>
          </a:p>
          <a:p>
            <a:pPr lvl="1"/>
            <a:r>
              <a:rPr lang="en-US" dirty="0"/>
              <a:t>Individuals are held responsible for all business activities and must pay any debts or obligations of the business</a:t>
            </a:r>
          </a:p>
          <a:p>
            <a:pPr lvl="1"/>
            <a:r>
              <a:rPr lang="en-US" dirty="0"/>
              <a:t>Individuals can be sued and possibly lose personal assets to cover those debts</a:t>
            </a:r>
          </a:p>
          <a:p>
            <a:r>
              <a:rPr lang="en-US" dirty="0"/>
              <a:t>Limited Liability:  Corporation</a:t>
            </a:r>
          </a:p>
          <a:p>
            <a:pPr lvl="1"/>
            <a:r>
              <a:rPr lang="en-US" dirty="0"/>
              <a:t>The corporation itself is held responsible for all business activities and any debts or obligations.</a:t>
            </a:r>
          </a:p>
          <a:p>
            <a:pPr lvl="1"/>
            <a:r>
              <a:rPr lang="en-US" dirty="0"/>
              <a:t>Individual shareholders loss is limited to the amount of money invested in the corporation</a:t>
            </a:r>
          </a:p>
        </p:txBody>
      </p:sp>
    </p:spTree>
    <p:extLst>
      <p:ext uri="{BB962C8B-B14F-4D97-AF65-F5344CB8AC3E}">
        <p14:creationId xmlns:p14="http://schemas.microsoft.com/office/powerpoint/2010/main" val="10996162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Financing</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Definition:  Ability to borrow money to start or expand a business</a:t>
            </a:r>
          </a:p>
          <a:p>
            <a:r>
              <a:rPr lang="en-US" dirty="0"/>
              <a:t>Limited Options:  Sole Proprietor and Partnership</a:t>
            </a:r>
          </a:p>
          <a:p>
            <a:pPr lvl="1"/>
            <a:r>
              <a:rPr lang="en-US" dirty="0"/>
              <a:t>Relies more on individual/personal assets</a:t>
            </a:r>
          </a:p>
          <a:p>
            <a:pPr lvl="1"/>
            <a:r>
              <a:rPr lang="en-US" dirty="0"/>
              <a:t>Often financed using credit cards, personal loans or personal savings</a:t>
            </a:r>
          </a:p>
          <a:p>
            <a:r>
              <a:rPr lang="en-US" dirty="0"/>
              <a:t>More Options:  Corporation</a:t>
            </a:r>
          </a:p>
          <a:p>
            <a:pPr lvl="1"/>
            <a:r>
              <a:rPr lang="en-US" dirty="0"/>
              <a:t>Can sell more stock to raise funds if needed</a:t>
            </a:r>
          </a:p>
          <a:p>
            <a:pPr lvl="1"/>
            <a:r>
              <a:rPr lang="en-US" dirty="0"/>
              <a:t>Can borrow money based on its own assets, not those of the owners</a:t>
            </a:r>
          </a:p>
          <a:p>
            <a:pPr marL="457200" lvl="1" indent="0">
              <a:buNone/>
            </a:pPr>
            <a:endParaRPr lang="en-US" dirty="0"/>
          </a:p>
        </p:txBody>
      </p:sp>
    </p:spTree>
    <p:extLst>
      <p:ext uri="{BB962C8B-B14F-4D97-AF65-F5344CB8AC3E}">
        <p14:creationId xmlns:p14="http://schemas.microsoft.com/office/powerpoint/2010/main" val="10296426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Tax Issues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Taxes:  Tax rates and deductions vary for personal income tax and corporate/business income tax at both the state and federal levels</a:t>
            </a:r>
          </a:p>
          <a:p>
            <a:r>
              <a:rPr lang="en-US" dirty="0"/>
              <a:t>Sole Proprietor and Partnership</a:t>
            </a:r>
          </a:p>
          <a:p>
            <a:pPr lvl="1"/>
            <a:r>
              <a:rPr lang="en-US" dirty="0"/>
              <a:t>Income/profits taxed as personal income</a:t>
            </a:r>
          </a:p>
          <a:p>
            <a:pPr lvl="1"/>
            <a:r>
              <a:rPr lang="en-US" dirty="0"/>
              <a:t>Limited deductions for business expenses</a:t>
            </a:r>
          </a:p>
          <a:p>
            <a:r>
              <a:rPr lang="en-US" dirty="0"/>
              <a:t>Corporations</a:t>
            </a:r>
          </a:p>
          <a:p>
            <a:pPr lvl="1"/>
            <a:r>
              <a:rPr lang="en-US" dirty="0"/>
              <a:t>Income/profits taxes as corporate/business income</a:t>
            </a:r>
          </a:p>
          <a:p>
            <a:pPr lvl="1"/>
            <a:r>
              <a:rPr lang="en-US" dirty="0"/>
              <a:t>Increased options for deducting business expenses, including employee benefits</a:t>
            </a:r>
          </a:p>
        </p:txBody>
      </p:sp>
    </p:spTree>
    <p:extLst>
      <p:ext uri="{BB962C8B-B14F-4D97-AF65-F5344CB8AC3E}">
        <p14:creationId xmlns:p14="http://schemas.microsoft.com/office/powerpoint/2010/main" val="217084019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1214</TotalTime>
  <Words>2506</Words>
  <Application>Microsoft Macintosh PowerPoint</Application>
  <PresentationFormat>On-screen Show (4:3)</PresentationFormat>
  <Paragraphs>105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Three Types of  Business Organizations</vt:lpstr>
      <vt:lpstr>Business Organizations</vt:lpstr>
      <vt:lpstr>Sole Proprietorship</vt:lpstr>
      <vt:lpstr>Partnership</vt:lpstr>
      <vt:lpstr>Corporations</vt:lpstr>
      <vt:lpstr>Publicly vs Privately-held Corporations</vt:lpstr>
      <vt:lpstr>Liability</vt:lpstr>
      <vt:lpstr>Financing</vt:lpstr>
      <vt:lpstr>Tax Issues</vt:lpstr>
      <vt:lpstr>In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191</cp:revision>
  <dcterms:created xsi:type="dcterms:W3CDTF">2012-09-11T15:07:18Z</dcterms:created>
  <dcterms:modified xsi:type="dcterms:W3CDTF">2019-02-20T23:01:16Z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