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6" r:id="rId5"/>
    <p:sldId id="257" r:id="rId6"/>
    <p:sldId id="259" r:id="rId7"/>
    <p:sldId id="258" r:id="rId8"/>
    <p:sldId id="260" r:id="rId9"/>
    <p:sldId id="261" r:id="rId10"/>
    <p:sldId id="262"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1pPr>
    <a:lvl2pPr marL="457200"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2pPr>
    <a:lvl3pPr marL="914400"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3pPr>
    <a:lvl4pPr marL="1371600"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4pPr>
    <a:lvl5pPr marL="1828800"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5pPr>
    <a:lvl6pPr marL="2286000" algn="l" defTabSz="457200" rtl="0" eaLnBrk="1" latinLnBrk="0" hangingPunct="1">
      <a:defRPr kern="1200">
        <a:solidFill>
          <a:schemeClr val="tx1"/>
        </a:solidFill>
        <a:latin typeface="Arial" pitchFamily="-108" charset="0"/>
        <a:ea typeface="ＭＳ Ｐゴシック" pitchFamily="-108" charset="-128"/>
        <a:cs typeface="ＭＳ Ｐゴシック" pitchFamily="-108" charset="-128"/>
      </a:defRPr>
    </a:lvl6pPr>
    <a:lvl7pPr marL="2743200" algn="l" defTabSz="457200" rtl="0" eaLnBrk="1" latinLnBrk="0" hangingPunct="1">
      <a:defRPr kern="1200">
        <a:solidFill>
          <a:schemeClr val="tx1"/>
        </a:solidFill>
        <a:latin typeface="Arial" pitchFamily="-108" charset="0"/>
        <a:ea typeface="ＭＳ Ｐゴシック" pitchFamily="-108" charset="-128"/>
        <a:cs typeface="ＭＳ Ｐゴシック" pitchFamily="-108" charset="-128"/>
      </a:defRPr>
    </a:lvl7pPr>
    <a:lvl8pPr marL="3200400" algn="l" defTabSz="457200" rtl="0" eaLnBrk="1" latinLnBrk="0" hangingPunct="1">
      <a:defRPr kern="1200">
        <a:solidFill>
          <a:schemeClr val="tx1"/>
        </a:solidFill>
        <a:latin typeface="Arial" pitchFamily="-108" charset="0"/>
        <a:ea typeface="ＭＳ Ｐゴシック" pitchFamily="-108" charset="-128"/>
        <a:cs typeface="ＭＳ Ｐゴシック" pitchFamily="-108" charset="-128"/>
      </a:defRPr>
    </a:lvl8pPr>
    <a:lvl9pPr marL="3657600" algn="l" defTabSz="457200" rtl="0" eaLnBrk="1" latinLnBrk="0" hangingPunct="1">
      <a:defRPr kern="1200">
        <a:solidFill>
          <a:schemeClr val="tx1"/>
        </a:solidFill>
        <a:latin typeface="Arial" pitchFamily="-108" charset="0"/>
        <a:ea typeface="ＭＳ Ｐゴシック" pitchFamily="-108" charset="-128"/>
        <a:cs typeface="ＭＳ Ｐゴシック" pitchFamily="-108"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CB8"/>
    <a:srgbClr val="8BAF00"/>
    <a:srgbClr val="7A9900"/>
    <a:srgbClr val="C7C6F8"/>
    <a:srgbClr val="004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803"/>
    <p:restoredTop sz="94184"/>
  </p:normalViewPr>
  <p:slideViewPr>
    <p:cSldViewPr>
      <p:cViewPr varScale="1">
        <p:scale>
          <a:sx n="128" d="100"/>
          <a:sy n="128" d="100"/>
        </p:scale>
        <p:origin x="2264"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C7AA5DFF-1E16-7F4C-8980-AB1611AD8891}" type="datetime1">
              <a:rPr lang="en-US"/>
              <a:pPr>
                <a:defRPr/>
              </a:pPr>
              <a:t>3/13/19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D483F68B-FDA9-C243-94A1-26FE62BE822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ＭＳ Ｐゴシック" pitchFamily="-108" charset="-128"/>
        <a:cs typeface="ＭＳ Ｐゴシック" pitchFamily="-108" charset="-128"/>
      </a:defRPr>
    </a:lvl1pPr>
    <a:lvl2pPr marL="457200" algn="l" defTabSz="457200" rtl="0" fontAlgn="base">
      <a:spcBef>
        <a:spcPct val="30000"/>
      </a:spcBef>
      <a:spcAft>
        <a:spcPct val="0"/>
      </a:spcAft>
      <a:defRPr sz="1200" kern="1200">
        <a:solidFill>
          <a:schemeClr val="tx1"/>
        </a:solidFill>
        <a:latin typeface="+mn-lt"/>
        <a:ea typeface="ＭＳ Ｐゴシック" pitchFamily="-108"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pitchFamily="-108"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pitchFamily="-108"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483F68B-FDA9-C243-94A1-26FE62BE8226}" type="slidenum">
              <a:rPr lang="en-US"/>
              <a:pPr>
                <a:defRPr/>
              </a:pPr>
              <a:t>1</a:t>
            </a:fld>
            <a:endParaRPr lang="en-US"/>
          </a:p>
        </p:txBody>
      </p:sp>
    </p:spTree>
    <p:extLst>
      <p:ext uri="{BB962C8B-B14F-4D97-AF65-F5344CB8AC3E}">
        <p14:creationId xmlns:p14="http://schemas.microsoft.com/office/powerpoint/2010/main" val="444367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6600" b="1" i="0">
                <a:solidFill>
                  <a:srgbClr val="005CB8"/>
                </a:solidFill>
                <a:effectLst>
                  <a:outerShdw blurRad="50800" dist="50800" dir="5400000" algn="ctr" rotWithShape="0">
                    <a:srgbClr val="000000">
                      <a:alpha val="0"/>
                    </a:srgbClr>
                  </a:outerShdw>
                </a:effectLst>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en-US" dirty="0"/>
              <a:t>Click to edit Master title style</a:t>
            </a:r>
          </a:p>
        </p:txBody>
      </p:sp>
      <p:sp>
        <p:nvSpPr>
          <p:cNvPr id="3" name="Content Placeholder 2"/>
          <p:cNvSpPr>
            <a:spLocks noGrp="1"/>
          </p:cNvSpPr>
          <p:nvPr>
            <p:ph idx="1"/>
          </p:nvPr>
        </p:nvSpPr>
        <p:spPr>
          <a:xfrm>
            <a:off x="457200" y="2377440"/>
            <a:ext cx="8229600" cy="3779520"/>
          </a:xfrm>
        </p:spPr>
        <p:txBody>
          <a:bodyPr/>
          <a:lstStyle>
            <a:lvl1pPr>
              <a:defRPr sz="2500"/>
            </a:lvl1pPr>
            <a:lvl2pPr>
              <a:defRPr sz="2500"/>
            </a:lvl2pPr>
            <a:lvl3pPr>
              <a:defRPr sz="2500"/>
            </a:lvl3pPr>
            <a:lvl4pPr>
              <a:defRPr sz="2500"/>
            </a:lvl4pPr>
            <a:lvl5pPr>
              <a:defRPr sz="2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06984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rot lat="0" lon="0" rev="0"/>
              </a:camera>
              <a:lightRig rig="threePt" dir="t"/>
            </a:scene3d>
            <a:sp3d>
              <a:bevelT w="0"/>
            </a:sp3d>
          </a:bodyPr>
          <a:lstStyle/>
          <a:p>
            <a:pPr lvl="0"/>
            <a:r>
              <a:rPr lang="en-US" dirty="0"/>
              <a:t>Click to edit Master title style</a:t>
            </a:r>
          </a:p>
        </p:txBody>
      </p:sp>
      <p:sp>
        <p:nvSpPr>
          <p:cNvPr id="1027" name="Text Placeholder 2"/>
          <p:cNvSpPr>
            <a:spLocks noGrp="1"/>
          </p:cNvSpPr>
          <p:nvPr>
            <p:ph type="body" idx="1"/>
          </p:nvPr>
        </p:nvSpPr>
        <p:spPr bwMode="auto">
          <a:xfrm>
            <a:off x="457200" y="246888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D5AAC16F-5B5D-3841-922A-C14EF88DDBC3}"/>
              </a:ext>
            </a:extLst>
          </p:cNvPr>
          <p:cNvSpPr txBox="1"/>
          <p:nvPr userDrawn="1"/>
        </p:nvSpPr>
        <p:spPr>
          <a:xfrm>
            <a:off x="457200" y="6574536"/>
            <a:ext cx="8229600" cy="276999"/>
          </a:xfrm>
          <a:prstGeom prst="rect">
            <a:avLst/>
          </a:prstGeom>
          <a:noFill/>
        </p:spPr>
        <p:txBody>
          <a:bodyPr wrap="square" rtlCol="0">
            <a:spAutoFit/>
          </a:bodyPr>
          <a:lstStyle/>
          <a:p>
            <a:pPr algn="ctr"/>
            <a:r>
              <a:rPr lang="en-US" sz="1200" dirty="0">
                <a:solidFill>
                  <a:schemeClr val="bg1"/>
                </a:solidFill>
              </a:rPr>
              <a:t>Competition Pizza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ctr" rtl="0" fontAlgn="base">
        <a:spcBef>
          <a:spcPct val="0"/>
        </a:spcBef>
        <a:spcAft>
          <a:spcPct val="0"/>
        </a:spcAft>
        <a:defRPr sz="6600" b="1" i="0" kern="1200">
          <a:solidFill>
            <a:srgbClr val="005CB8"/>
          </a:solidFill>
          <a:effectLst>
            <a:glow>
              <a:schemeClr val="accent1">
                <a:alpha val="0"/>
              </a:schemeClr>
            </a:glow>
            <a:outerShdw blurRad="50800" dist="50800" dir="5400000" algn="ctr" rotWithShape="0">
              <a:srgbClr val="000000">
                <a:alpha val="0"/>
              </a:srgbClr>
            </a:outerShdw>
            <a:reflection stA="0" endPos="65000" dist="50800" dir="5400000" sy="-100000" algn="bl" rotWithShape="0"/>
          </a:effectLst>
          <a:latin typeface="Calibri" panose="020F0502020204030204" pitchFamily="34" charset="0"/>
          <a:ea typeface="ＭＳ Ｐゴシック" pitchFamily="-108" charset="-128"/>
          <a:cs typeface="Calibri" panose="020F0502020204030204" pitchFamily="34" charset="0"/>
        </a:defRPr>
      </a:lvl1pPr>
      <a:lvl2pPr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2pPr>
      <a:lvl3pPr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3pPr>
      <a:lvl4pPr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4pPr>
      <a:lvl5pPr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p:titleStyle>
    <p:body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4434839"/>
          </a:xfrm>
        </p:spPr>
        <p:txBody>
          <a:bodyPr rtlCol="0">
            <a:normAutofit/>
            <a:scene3d>
              <a:camera prst="orthographicFront"/>
              <a:lightRig rig="glow" dir="tl">
                <a:rot lat="0" lon="0" rev="5400000"/>
              </a:lightRig>
            </a:scene3d>
            <a:sp3d>
              <a:bevelT w="0" h="0"/>
              <a:contourClr>
                <a:schemeClr val="accent6">
                  <a:shade val="73000"/>
                </a:schemeClr>
              </a:contourClr>
            </a:sp3d>
          </a:bodyPr>
          <a:lstStyle/>
          <a:p>
            <a:pPr fontAlgn="auto">
              <a:spcBef>
                <a:spcPts val="1200"/>
              </a:spcBef>
              <a:spcAft>
                <a:spcPts val="1200"/>
              </a:spcAft>
              <a:defRPr/>
            </a:pPr>
            <a:r>
              <a:rPr lang="en-US" sz="6000" dirty="0"/>
              <a:t>The Great </a:t>
            </a:r>
            <a:r>
              <a:rPr lang="en-US" sz="6000" dirty="0" err="1"/>
              <a:t>Smalltown</a:t>
            </a:r>
            <a:r>
              <a:rPr lang="en-US" sz="6000" dirty="0"/>
              <a:t> Pizza Battles</a:t>
            </a:r>
            <a:endParaRPr lang="en-US" sz="5000" b="0" dirty="0">
              <a:ln w="11430"/>
              <a:solidFill>
                <a:schemeClr val="tx1"/>
              </a:solidFill>
              <a:effectLst>
                <a:outerShdw blurRad="80000" dist="40000" dir="5040000" algn="tl">
                  <a:srgbClr val="000000">
                    <a:alpha val="0"/>
                  </a:srgbClr>
                </a:outerShdw>
              </a:effectLst>
              <a:ea typeface="+mj-e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4C7B7-FC99-D14F-8EC2-32A02E5326F1}"/>
              </a:ext>
            </a:extLst>
          </p:cNvPr>
          <p:cNvSpPr>
            <a:spLocks noGrp="1"/>
          </p:cNvSpPr>
          <p:nvPr>
            <p:ph type="title"/>
          </p:nvPr>
        </p:nvSpPr>
        <p:spPr>
          <a:xfrm>
            <a:off x="457200" y="1219200"/>
            <a:ext cx="8229600" cy="1143000"/>
          </a:xfrm>
        </p:spPr>
        <p:txBody>
          <a:bodyPr/>
          <a:lstStyle/>
          <a:p>
            <a:r>
              <a:rPr lang="en-US" sz="6000" dirty="0"/>
              <a:t>Welcome to </a:t>
            </a:r>
            <a:r>
              <a:rPr lang="en-US" sz="6000" dirty="0" err="1"/>
              <a:t>Smalltown</a:t>
            </a:r>
            <a:r>
              <a:rPr lang="en-US" sz="6000" dirty="0"/>
              <a:t>.</a:t>
            </a:r>
          </a:p>
        </p:txBody>
      </p:sp>
      <p:sp>
        <p:nvSpPr>
          <p:cNvPr id="3" name="Content Placeholder 2">
            <a:extLst>
              <a:ext uri="{FF2B5EF4-FFF2-40B4-BE49-F238E27FC236}">
                <a16:creationId xmlns:a16="http://schemas.microsoft.com/office/drawing/2014/main" id="{527FE877-B041-FE40-83AC-7CB5C0518257}"/>
              </a:ext>
            </a:extLst>
          </p:cNvPr>
          <p:cNvSpPr>
            <a:spLocks noGrp="1"/>
          </p:cNvSpPr>
          <p:nvPr>
            <p:ph idx="1"/>
          </p:nvPr>
        </p:nvSpPr>
        <p:spPr/>
        <p:txBody>
          <a:bodyPr/>
          <a:lstStyle/>
          <a:p>
            <a:pPr marL="0" indent="0" algn="ctr">
              <a:buNone/>
            </a:pPr>
            <a:r>
              <a:rPr lang="en-US" b="1" dirty="0">
                <a:latin typeface="Calibri" panose="020F0502020204030204" pitchFamily="34" charset="0"/>
                <a:cs typeface="Calibri" panose="020F0502020204030204" pitchFamily="34" charset="0"/>
              </a:rPr>
              <a:t>Today is a special day in </a:t>
            </a:r>
            <a:r>
              <a:rPr lang="en-US" b="1" dirty="0" err="1">
                <a:latin typeface="Calibri" panose="020F0502020204030204" pitchFamily="34" charset="0"/>
                <a:cs typeface="Calibri" panose="020F0502020204030204" pitchFamily="34" charset="0"/>
              </a:rPr>
              <a:t>Smalltown</a:t>
            </a:r>
            <a:r>
              <a:rPr lang="en-US" b="1" dirty="0">
                <a:latin typeface="Calibri" panose="020F0502020204030204" pitchFamily="34" charset="0"/>
                <a:cs typeface="Calibri" panose="020F0502020204030204" pitchFamily="34" charset="0"/>
              </a:rPr>
              <a:t>.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Mo’s Pizza Place is having its grand opening.</a:t>
            </a:r>
          </a:p>
          <a:p>
            <a:pPr marL="0" indent="0" algn="ctr">
              <a:buNone/>
            </a:pPr>
            <a:r>
              <a:rPr lang="en-US" dirty="0"/>
              <a:t>Until today, Tony’s Pizzeria was the only place in town to </a:t>
            </a:r>
            <a:br>
              <a:rPr lang="en-US" dirty="0"/>
            </a:br>
            <a:r>
              <a:rPr lang="en-US" dirty="0"/>
              <a:t>buy pizza. Now Tony has competition for the </a:t>
            </a:r>
            <a:r>
              <a:rPr lang="en-US" dirty="0" err="1"/>
              <a:t>Smalltown</a:t>
            </a:r>
            <a:r>
              <a:rPr lang="en-US" dirty="0"/>
              <a:t> </a:t>
            </a:r>
            <a:br>
              <a:rPr lang="en-US" dirty="0"/>
            </a:br>
            <a:r>
              <a:rPr lang="en-US" dirty="0"/>
              <a:t>pizza market.</a:t>
            </a:r>
          </a:p>
          <a:p>
            <a:pPr marL="0" indent="0" algn="ctr">
              <a:buNone/>
            </a:pPr>
            <a:r>
              <a:rPr lang="en-US" dirty="0"/>
              <a:t>It’s hard being the new business in town. Can you help </a:t>
            </a:r>
            <a:br>
              <a:rPr lang="en-US" dirty="0"/>
            </a:br>
            <a:r>
              <a:rPr lang="en-US" dirty="0"/>
              <a:t>Mo compete with Tony for the </a:t>
            </a:r>
            <a:r>
              <a:rPr lang="en-US" dirty="0" err="1"/>
              <a:t>Smalltown</a:t>
            </a:r>
            <a:r>
              <a:rPr lang="en-US" dirty="0"/>
              <a:t> pizza market? </a:t>
            </a:r>
          </a:p>
          <a:p>
            <a:pPr marL="0" indent="0" algn="ctr">
              <a:buNone/>
            </a:pPr>
            <a:endParaRPr lang="en-US" dirty="0"/>
          </a:p>
        </p:txBody>
      </p:sp>
    </p:spTree>
    <p:extLst>
      <p:ext uri="{BB962C8B-B14F-4D97-AF65-F5344CB8AC3E}">
        <p14:creationId xmlns:p14="http://schemas.microsoft.com/office/powerpoint/2010/main" val="97507449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4AA003-0411-4E4F-A6C3-1FDDBDC13DE9}"/>
              </a:ext>
            </a:extLst>
          </p:cNvPr>
          <p:cNvSpPr>
            <a:spLocks noGrp="1"/>
          </p:cNvSpPr>
          <p:nvPr>
            <p:ph idx="1"/>
          </p:nvPr>
        </p:nvSpPr>
        <p:spPr>
          <a:xfrm>
            <a:off x="457200" y="1295400"/>
            <a:ext cx="8229600" cy="4038600"/>
          </a:xfrm>
        </p:spPr>
        <p:txBody>
          <a:bodyPr/>
          <a:lstStyle/>
          <a:p>
            <a:pPr marL="0" indent="0">
              <a:spcAft>
                <a:spcPts val="1200"/>
              </a:spcAft>
              <a:buFont typeface="Arial" panose="020B0604020202020204" pitchFamily="34" charset="0"/>
              <a:buNone/>
            </a:pPr>
            <a:r>
              <a:rPr lang="en-US" sz="2000" b="1" dirty="0">
                <a:latin typeface="Calibri" panose="020F0502020204030204" pitchFamily="34" charset="0"/>
                <a:cs typeface="Calibri" panose="020F0502020204030204" pitchFamily="34" charset="0"/>
              </a:rPr>
              <a:t>Tony’s Pizzeria</a:t>
            </a:r>
          </a:p>
          <a:p>
            <a:pPr marL="0" indent="0">
              <a:spcAft>
                <a:spcPts val="1200"/>
              </a:spcAft>
              <a:buFont typeface="Arial" panose="020B0604020202020204" pitchFamily="34" charset="0"/>
              <a:buNone/>
            </a:pPr>
            <a:r>
              <a:rPr lang="en-US" sz="2000" dirty="0"/>
              <a:t>Tony heard  that a new shop is opening. In order to compete, Tony decides to offer an incentive. </a:t>
            </a:r>
            <a:r>
              <a:rPr lang="en-US" sz="2000" b="1" dirty="0">
                <a:solidFill>
                  <a:srgbClr val="005CB8"/>
                </a:solidFill>
                <a:latin typeface="Calibri" panose="020F0502020204030204" pitchFamily="34" charset="0"/>
                <a:cs typeface="Calibri" panose="020F0502020204030204" pitchFamily="34" charset="0"/>
              </a:rPr>
              <a:t>Buy two slices of pizza and get a free soda</a:t>
            </a:r>
            <a:r>
              <a:rPr lang="en-US" sz="2000" dirty="0"/>
              <a:t>. Tony hopes that they will make customers choose his pizza.</a:t>
            </a:r>
          </a:p>
          <a:p>
            <a:pPr marL="0" indent="0">
              <a:spcAft>
                <a:spcPts val="600"/>
              </a:spcAft>
              <a:buNone/>
            </a:pPr>
            <a:r>
              <a:rPr lang="en-US" sz="2000" b="1" dirty="0">
                <a:latin typeface="Calibri" panose="020F0502020204030204" pitchFamily="34" charset="0"/>
                <a:cs typeface="Calibri" panose="020F0502020204030204" pitchFamily="34" charset="0"/>
              </a:rPr>
              <a:t>Mo’s Pizza</a:t>
            </a:r>
          </a:p>
          <a:p>
            <a:pPr marL="0" indent="0">
              <a:spcAft>
                <a:spcPts val="1200"/>
              </a:spcAft>
              <a:buNone/>
            </a:pPr>
            <a:r>
              <a:rPr lang="en-US" sz="2000" dirty="0"/>
              <a:t>Read the ways Mo’s Pizza Place can compete below:</a:t>
            </a:r>
          </a:p>
          <a:p>
            <a:pPr marL="0" indent="0">
              <a:spcAft>
                <a:spcPts val="1200"/>
              </a:spcAft>
              <a:buFont typeface="Arial" panose="020B0604020202020204" pitchFamily="34" charset="0"/>
              <a:buNone/>
            </a:pPr>
            <a:r>
              <a:rPr lang="en-US" sz="2000" dirty="0"/>
              <a:t>	</a:t>
            </a:r>
            <a:r>
              <a:rPr lang="en-US" sz="2000" i="1" dirty="0">
                <a:latin typeface="Calibri" panose="020F0502020204030204" pitchFamily="34" charset="0"/>
                <a:cs typeface="Calibri" panose="020F0502020204030204" pitchFamily="34" charset="0"/>
              </a:rPr>
              <a:t>*lower price			*better product</a:t>
            </a:r>
            <a:br>
              <a:rPr lang="en-US" sz="2000" i="1" dirty="0">
                <a:latin typeface="Calibri" panose="020F0502020204030204" pitchFamily="34" charset="0"/>
                <a:cs typeface="Calibri" panose="020F0502020204030204" pitchFamily="34" charset="0"/>
              </a:rPr>
            </a:br>
            <a:r>
              <a:rPr lang="en-US" sz="2000" i="1" dirty="0">
                <a:latin typeface="Calibri" panose="020F0502020204030204" pitchFamily="34" charset="0"/>
                <a:cs typeface="Calibri" panose="020F0502020204030204" pitchFamily="34" charset="0"/>
              </a:rPr>
              <a:t>	*better customer service		*offer incentive</a:t>
            </a:r>
            <a:br>
              <a:rPr lang="en-US" sz="2000" i="1" dirty="0">
                <a:latin typeface="Calibri" panose="020F0502020204030204" pitchFamily="34" charset="0"/>
                <a:cs typeface="Calibri" panose="020F0502020204030204" pitchFamily="34" charset="0"/>
              </a:rPr>
            </a:br>
            <a:r>
              <a:rPr lang="en-US" sz="2000" i="1" dirty="0">
                <a:latin typeface="Calibri" panose="020F0502020204030204" pitchFamily="34" charset="0"/>
                <a:cs typeface="Calibri" panose="020F0502020204030204" pitchFamily="34" charset="0"/>
              </a:rPr>
              <a:t>	*advertise                                   	*______________ (another idea)</a:t>
            </a:r>
            <a:endParaRPr lang="en-US" sz="2000" dirty="0"/>
          </a:p>
          <a:p>
            <a:pPr marL="0" indent="0">
              <a:spcAft>
                <a:spcPts val="1200"/>
              </a:spcAft>
              <a:buFont typeface="Arial" panose="020B0604020202020204" pitchFamily="34" charset="0"/>
              <a:buNone/>
            </a:pPr>
            <a:endParaRPr lang="en-US" sz="2000" dirty="0"/>
          </a:p>
        </p:txBody>
      </p:sp>
      <p:sp>
        <p:nvSpPr>
          <p:cNvPr id="9" name="Rectangle 8">
            <a:extLst>
              <a:ext uri="{FF2B5EF4-FFF2-40B4-BE49-F238E27FC236}">
                <a16:creationId xmlns:a16="http://schemas.microsoft.com/office/drawing/2014/main" id="{6DB4A125-8399-1D40-9649-11DDB0A81417}"/>
              </a:ext>
            </a:extLst>
          </p:cNvPr>
          <p:cNvSpPr/>
          <p:nvPr/>
        </p:nvSpPr>
        <p:spPr>
          <a:xfrm>
            <a:off x="457200" y="5430077"/>
            <a:ext cx="8229600" cy="1046923"/>
          </a:xfrm>
          <a:prstGeom prst="rect">
            <a:avLst/>
          </a:prstGeom>
          <a:solidFill>
            <a:schemeClr val="bg1"/>
          </a:solidFill>
          <a:ln>
            <a:solidFill>
              <a:srgbClr val="005CB8"/>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solidFill>
                <a:srgbClr val="8BAF00"/>
              </a:solidFill>
            </a:endParaRPr>
          </a:p>
        </p:txBody>
      </p:sp>
      <p:sp>
        <p:nvSpPr>
          <p:cNvPr id="8" name="Content Placeholder 2">
            <a:extLst>
              <a:ext uri="{FF2B5EF4-FFF2-40B4-BE49-F238E27FC236}">
                <a16:creationId xmlns:a16="http://schemas.microsoft.com/office/drawing/2014/main" id="{DAE36144-0D8B-A247-A1B1-F1125FB23B0A}"/>
              </a:ext>
            </a:extLst>
          </p:cNvPr>
          <p:cNvSpPr txBox="1">
            <a:spLocks/>
          </p:cNvSpPr>
          <p:nvPr/>
        </p:nvSpPr>
        <p:spPr bwMode="auto">
          <a:xfrm>
            <a:off x="762000" y="5638800"/>
            <a:ext cx="78486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800" dirty="0">
                <a:solidFill>
                  <a:srgbClr val="005CB8"/>
                </a:solidFill>
                <a:latin typeface="Calibri" panose="020F0502020204030204" pitchFamily="34" charset="0"/>
                <a:cs typeface="Calibri" panose="020F0502020204030204" pitchFamily="34" charset="0"/>
              </a:rPr>
              <a:t>As a group, select one way Mo's Pizza Place should compete with Tony's Pizzeria from the list. Be prepared to share your detailed strategy with the class.</a:t>
            </a:r>
          </a:p>
        </p:txBody>
      </p:sp>
      <p:sp>
        <p:nvSpPr>
          <p:cNvPr id="2" name="Rectangle 1">
            <a:extLst>
              <a:ext uri="{FF2B5EF4-FFF2-40B4-BE49-F238E27FC236}">
                <a16:creationId xmlns:a16="http://schemas.microsoft.com/office/drawing/2014/main" id="{176E7B6C-FC07-AC40-808F-35EFC11C9464}"/>
              </a:ext>
            </a:extLst>
          </p:cNvPr>
          <p:cNvSpPr/>
          <p:nvPr/>
        </p:nvSpPr>
        <p:spPr>
          <a:xfrm>
            <a:off x="533400" y="5232951"/>
            <a:ext cx="2590800" cy="3048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A9192EC3-BBD3-954A-A311-B07B5EC6FF2C}"/>
              </a:ext>
            </a:extLst>
          </p:cNvPr>
          <p:cNvSpPr txBox="1">
            <a:spLocks/>
          </p:cNvSpPr>
          <p:nvPr/>
        </p:nvSpPr>
        <p:spPr bwMode="auto">
          <a:xfrm>
            <a:off x="1295400" y="5181600"/>
            <a:ext cx="18288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005CB8"/>
                </a:solidFill>
                <a:latin typeface="Calibri" panose="020F0502020204030204" pitchFamily="34" charset="0"/>
                <a:cs typeface="Calibri" panose="020F0502020204030204" pitchFamily="34" charset="0"/>
              </a:rPr>
              <a:t>Group Work</a:t>
            </a:r>
          </a:p>
        </p:txBody>
      </p:sp>
      <p:pic>
        <p:nvPicPr>
          <p:cNvPr id="4" name="Picture 3">
            <a:extLst>
              <a:ext uri="{FF2B5EF4-FFF2-40B4-BE49-F238E27FC236}">
                <a16:creationId xmlns:a16="http://schemas.microsoft.com/office/drawing/2014/main" id="{666D5515-9B47-E246-B5DB-EB241281AF18}"/>
              </a:ext>
            </a:extLst>
          </p:cNvPr>
          <p:cNvPicPr>
            <a:picLocks noChangeAspect="1"/>
          </p:cNvPicPr>
          <p:nvPr/>
        </p:nvPicPr>
        <p:blipFill>
          <a:blip r:embed="rId2"/>
          <a:stretch>
            <a:fillRect/>
          </a:stretch>
        </p:blipFill>
        <p:spPr>
          <a:xfrm rot="20901190">
            <a:off x="594413" y="4937813"/>
            <a:ext cx="673100" cy="673100"/>
          </a:xfrm>
          <a:prstGeom prst="rect">
            <a:avLst/>
          </a:prstGeom>
        </p:spPr>
      </p:pic>
    </p:spTree>
    <p:extLst>
      <p:ext uri="{BB962C8B-B14F-4D97-AF65-F5344CB8AC3E}">
        <p14:creationId xmlns:p14="http://schemas.microsoft.com/office/powerpoint/2010/main" val="259281381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4AA003-0411-4E4F-A6C3-1FDDBDC13DE9}"/>
              </a:ext>
            </a:extLst>
          </p:cNvPr>
          <p:cNvSpPr>
            <a:spLocks noGrp="1"/>
          </p:cNvSpPr>
          <p:nvPr>
            <p:ph idx="1"/>
          </p:nvPr>
        </p:nvSpPr>
        <p:spPr>
          <a:xfrm>
            <a:off x="457200" y="1295400"/>
            <a:ext cx="8229600" cy="4038600"/>
          </a:xfrm>
        </p:spPr>
        <p:txBody>
          <a:bodyPr/>
          <a:lstStyle/>
          <a:p>
            <a:pPr marL="0" indent="0">
              <a:spcAft>
                <a:spcPts val="1200"/>
              </a:spcAft>
              <a:buFont typeface="Arial" panose="020B0604020202020204" pitchFamily="34" charset="0"/>
              <a:buNone/>
            </a:pPr>
            <a:r>
              <a:rPr lang="en-US" sz="2000" b="1" dirty="0">
                <a:latin typeface="Calibri" panose="020F0502020204030204" pitchFamily="34" charset="0"/>
                <a:cs typeface="Calibri" panose="020F0502020204030204" pitchFamily="34" charset="0"/>
              </a:rPr>
              <a:t>Tony’s Pizzeria</a:t>
            </a:r>
          </a:p>
          <a:p>
            <a:pPr marL="0" indent="0">
              <a:spcAft>
                <a:spcPts val="1200"/>
              </a:spcAft>
              <a:buFont typeface="Arial" panose="020B0604020202020204" pitchFamily="34" charset="0"/>
              <a:buNone/>
            </a:pPr>
            <a:r>
              <a:rPr lang="en-US" sz="2000" dirty="0"/>
              <a:t>Tony heard about Mo’s ideas for his new pizza store. Tony decides to compete by offering better customer service. Starting today, Tony is offering </a:t>
            </a:r>
            <a:br>
              <a:rPr lang="en-US" sz="2000" dirty="0"/>
            </a:br>
            <a:r>
              <a:rPr lang="en-US" sz="2000" b="1" dirty="0">
                <a:solidFill>
                  <a:srgbClr val="005CB8"/>
                </a:solidFill>
                <a:latin typeface="Calibri" panose="020F0502020204030204" pitchFamily="34" charset="0"/>
                <a:cs typeface="Calibri" panose="020F0502020204030204" pitchFamily="34" charset="0"/>
              </a:rPr>
              <a:t>free delivery</a:t>
            </a:r>
            <a:r>
              <a:rPr lang="en-US" sz="2000" b="1" dirty="0">
                <a:solidFill>
                  <a:srgbClr val="FF0000"/>
                </a:solidFill>
              </a:rPr>
              <a:t> </a:t>
            </a:r>
            <a:r>
              <a:rPr lang="en-US" sz="2000" dirty="0"/>
              <a:t>to help encourage customers to choose his pizza.</a:t>
            </a:r>
          </a:p>
          <a:p>
            <a:pPr marL="0" indent="0">
              <a:spcAft>
                <a:spcPts val="600"/>
              </a:spcAft>
              <a:buNone/>
            </a:pPr>
            <a:r>
              <a:rPr lang="en-US" sz="2000" b="1" dirty="0">
                <a:latin typeface="Calibri" panose="020F0502020204030204" pitchFamily="34" charset="0"/>
                <a:cs typeface="Calibri" panose="020F0502020204030204" pitchFamily="34" charset="0"/>
              </a:rPr>
              <a:t>Mo’s Pizza</a:t>
            </a:r>
          </a:p>
          <a:p>
            <a:pPr marL="0" indent="0">
              <a:spcAft>
                <a:spcPts val="1200"/>
              </a:spcAft>
              <a:buNone/>
            </a:pPr>
            <a:r>
              <a:rPr lang="en-US" sz="2000" dirty="0"/>
              <a:t>Read the ways Mo’s Pizza Place can compete below:</a:t>
            </a:r>
          </a:p>
          <a:p>
            <a:pPr marL="0" indent="0">
              <a:spcAft>
                <a:spcPts val="1200"/>
              </a:spcAft>
              <a:buFont typeface="Arial" panose="020B0604020202020204" pitchFamily="34" charset="0"/>
              <a:buNone/>
            </a:pPr>
            <a:r>
              <a:rPr lang="en-US" sz="2000" dirty="0"/>
              <a:t>	</a:t>
            </a:r>
            <a:r>
              <a:rPr lang="en-US" sz="2000" i="1" dirty="0">
                <a:latin typeface="Calibri" panose="020F0502020204030204" pitchFamily="34" charset="0"/>
                <a:cs typeface="Calibri" panose="020F0502020204030204" pitchFamily="34" charset="0"/>
              </a:rPr>
              <a:t>*lower price			*better product</a:t>
            </a:r>
            <a:br>
              <a:rPr lang="en-US" sz="2000" i="1" dirty="0">
                <a:latin typeface="Calibri" panose="020F0502020204030204" pitchFamily="34" charset="0"/>
                <a:cs typeface="Calibri" panose="020F0502020204030204" pitchFamily="34" charset="0"/>
              </a:rPr>
            </a:br>
            <a:r>
              <a:rPr lang="en-US" sz="2000" i="1" dirty="0">
                <a:latin typeface="Calibri" panose="020F0502020204030204" pitchFamily="34" charset="0"/>
                <a:cs typeface="Calibri" panose="020F0502020204030204" pitchFamily="34" charset="0"/>
              </a:rPr>
              <a:t>	*better customer service		*offer incentive</a:t>
            </a:r>
            <a:br>
              <a:rPr lang="en-US" sz="2000" i="1" dirty="0">
                <a:latin typeface="Calibri" panose="020F0502020204030204" pitchFamily="34" charset="0"/>
                <a:cs typeface="Calibri" panose="020F0502020204030204" pitchFamily="34" charset="0"/>
              </a:rPr>
            </a:br>
            <a:r>
              <a:rPr lang="en-US" sz="2000" i="1" dirty="0">
                <a:latin typeface="Calibri" panose="020F0502020204030204" pitchFamily="34" charset="0"/>
                <a:cs typeface="Calibri" panose="020F0502020204030204" pitchFamily="34" charset="0"/>
              </a:rPr>
              <a:t>	*advertise                                   	*______________ (another idea)</a:t>
            </a:r>
            <a:endParaRPr lang="en-US" sz="2000" dirty="0"/>
          </a:p>
          <a:p>
            <a:pPr marL="0" indent="0">
              <a:spcAft>
                <a:spcPts val="1200"/>
              </a:spcAft>
              <a:buFont typeface="Arial" panose="020B0604020202020204" pitchFamily="34" charset="0"/>
              <a:buNone/>
            </a:pPr>
            <a:endParaRPr lang="en-US" sz="2000" dirty="0"/>
          </a:p>
        </p:txBody>
      </p:sp>
      <p:sp>
        <p:nvSpPr>
          <p:cNvPr id="21" name="Rectangle 20">
            <a:extLst>
              <a:ext uri="{FF2B5EF4-FFF2-40B4-BE49-F238E27FC236}">
                <a16:creationId xmlns:a16="http://schemas.microsoft.com/office/drawing/2014/main" id="{E5852066-BAD2-A945-8B79-38DB84F504DD}"/>
              </a:ext>
            </a:extLst>
          </p:cNvPr>
          <p:cNvSpPr/>
          <p:nvPr/>
        </p:nvSpPr>
        <p:spPr>
          <a:xfrm>
            <a:off x="457200" y="5430077"/>
            <a:ext cx="8229600" cy="1046923"/>
          </a:xfrm>
          <a:prstGeom prst="rect">
            <a:avLst/>
          </a:prstGeom>
          <a:solidFill>
            <a:schemeClr val="bg1"/>
          </a:solidFill>
          <a:ln>
            <a:solidFill>
              <a:srgbClr val="005CB8"/>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solidFill>
                <a:srgbClr val="8BAF00"/>
              </a:solidFill>
            </a:endParaRPr>
          </a:p>
        </p:txBody>
      </p:sp>
      <p:sp>
        <p:nvSpPr>
          <p:cNvPr id="22" name="Content Placeholder 2">
            <a:extLst>
              <a:ext uri="{FF2B5EF4-FFF2-40B4-BE49-F238E27FC236}">
                <a16:creationId xmlns:a16="http://schemas.microsoft.com/office/drawing/2014/main" id="{D5FB1ACA-1C72-0149-905F-486C9B8B469C}"/>
              </a:ext>
            </a:extLst>
          </p:cNvPr>
          <p:cNvSpPr txBox="1">
            <a:spLocks/>
          </p:cNvSpPr>
          <p:nvPr/>
        </p:nvSpPr>
        <p:spPr bwMode="auto">
          <a:xfrm>
            <a:off x="762000" y="5638800"/>
            <a:ext cx="78486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800" dirty="0">
                <a:solidFill>
                  <a:srgbClr val="005CB8"/>
                </a:solidFill>
                <a:latin typeface="Calibri" panose="020F0502020204030204" pitchFamily="34" charset="0"/>
                <a:cs typeface="Calibri" panose="020F0502020204030204" pitchFamily="34" charset="0"/>
              </a:rPr>
              <a:t>As a group, select one way Mo's Pizza Place should compete with Tony's Pizzeria from the list. Be prepared to share your detailed strategy with the class.</a:t>
            </a:r>
          </a:p>
        </p:txBody>
      </p:sp>
      <p:sp>
        <p:nvSpPr>
          <p:cNvPr id="23" name="Rectangle 22">
            <a:extLst>
              <a:ext uri="{FF2B5EF4-FFF2-40B4-BE49-F238E27FC236}">
                <a16:creationId xmlns:a16="http://schemas.microsoft.com/office/drawing/2014/main" id="{A14D9552-7D68-BC43-8090-252E58879C53}"/>
              </a:ext>
            </a:extLst>
          </p:cNvPr>
          <p:cNvSpPr/>
          <p:nvPr/>
        </p:nvSpPr>
        <p:spPr>
          <a:xfrm>
            <a:off x="533400" y="5232951"/>
            <a:ext cx="2590800" cy="3048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4" name="Content Placeholder 2">
            <a:extLst>
              <a:ext uri="{FF2B5EF4-FFF2-40B4-BE49-F238E27FC236}">
                <a16:creationId xmlns:a16="http://schemas.microsoft.com/office/drawing/2014/main" id="{448EF7BA-D06B-BA45-9425-0A8907DCF2EF}"/>
              </a:ext>
            </a:extLst>
          </p:cNvPr>
          <p:cNvSpPr txBox="1">
            <a:spLocks/>
          </p:cNvSpPr>
          <p:nvPr/>
        </p:nvSpPr>
        <p:spPr bwMode="auto">
          <a:xfrm>
            <a:off x="1295400" y="5181600"/>
            <a:ext cx="18288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005CB8"/>
                </a:solidFill>
                <a:latin typeface="Calibri" panose="020F0502020204030204" pitchFamily="34" charset="0"/>
                <a:cs typeface="Calibri" panose="020F0502020204030204" pitchFamily="34" charset="0"/>
              </a:rPr>
              <a:t>Group Work</a:t>
            </a:r>
          </a:p>
        </p:txBody>
      </p:sp>
      <p:pic>
        <p:nvPicPr>
          <p:cNvPr id="25" name="Picture 24">
            <a:extLst>
              <a:ext uri="{FF2B5EF4-FFF2-40B4-BE49-F238E27FC236}">
                <a16:creationId xmlns:a16="http://schemas.microsoft.com/office/drawing/2014/main" id="{2F8A6C21-F547-3343-BD7D-F9685B4D4E17}"/>
              </a:ext>
            </a:extLst>
          </p:cNvPr>
          <p:cNvPicPr>
            <a:picLocks noChangeAspect="1"/>
          </p:cNvPicPr>
          <p:nvPr/>
        </p:nvPicPr>
        <p:blipFill>
          <a:blip r:embed="rId2"/>
          <a:stretch>
            <a:fillRect/>
          </a:stretch>
        </p:blipFill>
        <p:spPr>
          <a:xfrm rot="20901190">
            <a:off x="594413" y="4937813"/>
            <a:ext cx="673100" cy="673100"/>
          </a:xfrm>
          <a:prstGeom prst="rect">
            <a:avLst/>
          </a:prstGeom>
        </p:spPr>
      </p:pic>
    </p:spTree>
    <p:extLst>
      <p:ext uri="{BB962C8B-B14F-4D97-AF65-F5344CB8AC3E}">
        <p14:creationId xmlns:p14="http://schemas.microsoft.com/office/powerpoint/2010/main" val="235197948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4AA003-0411-4E4F-A6C3-1FDDBDC13DE9}"/>
              </a:ext>
            </a:extLst>
          </p:cNvPr>
          <p:cNvSpPr>
            <a:spLocks noGrp="1"/>
          </p:cNvSpPr>
          <p:nvPr>
            <p:ph idx="1"/>
          </p:nvPr>
        </p:nvSpPr>
        <p:spPr>
          <a:xfrm>
            <a:off x="457200" y="1295400"/>
            <a:ext cx="8229600" cy="4038600"/>
          </a:xfrm>
        </p:spPr>
        <p:txBody>
          <a:bodyPr/>
          <a:lstStyle/>
          <a:p>
            <a:pPr marL="0" indent="0">
              <a:spcAft>
                <a:spcPts val="1200"/>
              </a:spcAft>
              <a:buFont typeface="Arial" panose="020B0604020202020204" pitchFamily="34" charset="0"/>
              <a:buNone/>
            </a:pPr>
            <a:r>
              <a:rPr lang="en-US" sz="2000" b="1" dirty="0">
                <a:latin typeface="Calibri" panose="020F0502020204030204" pitchFamily="34" charset="0"/>
                <a:cs typeface="Calibri" panose="020F0502020204030204" pitchFamily="34" charset="0"/>
              </a:rPr>
              <a:t>Tony’s Pizzeria</a:t>
            </a:r>
          </a:p>
          <a:p>
            <a:pPr marL="0" indent="0">
              <a:spcAft>
                <a:spcPts val="1200"/>
              </a:spcAft>
              <a:buFont typeface="Arial" panose="020B0604020202020204" pitchFamily="34" charset="0"/>
              <a:buNone/>
            </a:pPr>
            <a:r>
              <a:rPr lang="en-US" sz="2000" dirty="0"/>
              <a:t>Tony’s Pizzeria is doing ok but he hears that Mo’s business is doing very well. Tony wants to continue to bring customers into his store. Tony decides he need to </a:t>
            </a:r>
            <a:r>
              <a:rPr lang="en-US" sz="2000" b="1" dirty="0">
                <a:solidFill>
                  <a:srgbClr val="005CB8"/>
                </a:solidFill>
                <a:latin typeface="Calibri" panose="020F0502020204030204" pitchFamily="34" charset="0"/>
                <a:cs typeface="Calibri" panose="020F0502020204030204" pitchFamily="34" charset="0"/>
              </a:rPr>
              <a:t>cut his prices</a:t>
            </a:r>
            <a:r>
              <a:rPr lang="en-US" sz="2000" dirty="0">
                <a:solidFill>
                  <a:srgbClr val="FF0000"/>
                </a:solidFill>
              </a:rPr>
              <a:t> </a:t>
            </a:r>
            <a:r>
              <a:rPr lang="en-US" sz="2000" dirty="0"/>
              <a:t>to get customers to choose his pizza instead of Mo’s. He lowers his price from </a:t>
            </a:r>
            <a:r>
              <a:rPr lang="en-US" sz="2000" b="1" dirty="0">
                <a:solidFill>
                  <a:srgbClr val="005CB8"/>
                </a:solidFill>
                <a:latin typeface="Calibri" panose="020F0502020204030204" pitchFamily="34" charset="0"/>
                <a:cs typeface="Calibri" panose="020F0502020204030204" pitchFamily="34" charset="0"/>
              </a:rPr>
              <a:t>$2.00 a slice to $1.50 </a:t>
            </a:r>
            <a:r>
              <a:rPr lang="en-US" sz="2000" dirty="0"/>
              <a:t>a slice.</a:t>
            </a:r>
          </a:p>
          <a:p>
            <a:pPr marL="0" indent="0">
              <a:spcAft>
                <a:spcPts val="600"/>
              </a:spcAft>
              <a:buNone/>
            </a:pPr>
            <a:r>
              <a:rPr lang="en-US" sz="2000" b="1" dirty="0">
                <a:latin typeface="Calibri" panose="020F0502020204030204" pitchFamily="34" charset="0"/>
                <a:cs typeface="Calibri" panose="020F0502020204030204" pitchFamily="34" charset="0"/>
              </a:rPr>
              <a:t>Mo’s Pizza</a:t>
            </a:r>
          </a:p>
          <a:p>
            <a:pPr marL="0" indent="0">
              <a:spcAft>
                <a:spcPts val="1200"/>
              </a:spcAft>
              <a:buNone/>
            </a:pPr>
            <a:r>
              <a:rPr lang="en-US" sz="2000" dirty="0"/>
              <a:t>Read the ways Mo’s Pizza Place can compete below:</a:t>
            </a:r>
          </a:p>
          <a:p>
            <a:pPr marL="0" indent="0">
              <a:spcAft>
                <a:spcPts val="1200"/>
              </a:spcAft>
              <a:buFont typeface="Arial" panose="020B0604020202020204" pitchFamily="34" charset="0"/>
              <a:buNone/>
            </a:pPr>
            <a:r>
              <a:rPr lang="en-US" sz="2000" dirty="0"/>
              <a:t>	</a:t>
            </a:r>
            <a:r>
              <a:rPr lang="en-US" sz="2000" i="1" dirty="0">
                <a:latin typeface="Calibri" panose="020F0502020204030204" pitchFamily="34" charset="0"/>
                <a:cs typeface="Calibri" panose="020F0502020204030204" pitchFamily="34" charset="0"/>
              </a:rPr>
              <a:t>*lower price			*better product</a:t>
            </a:r>
            <a:br>
              <a:rPr lang="en-US" sz="2000" i="1" dirty="0">
                <a:latin typeface="Calibri" panose="020F0502020204030204" pitchFamily="34" charset="0"/>
                <a:cs typeface="Calibri" panose="020F0502020204030204" pitchFamily="34" charset="0"/>
              </a:rPr>
            </a:br>
            <a:r>
              <a:rPr lang="en-US" sz="2000" i="1" dirty="0">
                <a:latin typeface="Calibri" panose="020F0502020204030204" pitchFamily="34" charset="0"/>
                <a:cs typeface="Calibri" panose="020F0502020204030204" pitchFamily="34" charset="0"/>
              </a:rPr>
              <a:t>	*better customer service		*offer incentive</a:t>
            </a:r>
            <a:br>
              <a:rPr lang="en-US" sz="2000" i="1" dirty="0">
                <a:latin typeface="Calibri" panose="020F0502020204030204" pitchFamily="34" charset="0"/>
                <a:cs typeface="Calibri" panose="020F0502020204030204" pitchFamily="34" charset="0"/>
              </a:rPr>
            </a:br>
            <a:r>
              <a:rPr lang="en-US" sz="2000" i="1" dirty="0">
                <a:latin typeface="Calibri" panose="020F0502020204030204" pitchFamily="34" charset="0"/>
                <a:cs typeface="Calibri" panose="020F0502020204030204" pitchFamily="34" charset="0"/>
              </a:rPr>
              <a:t>	*advertise                                   	*______________ (another idea)</a:t>
            </a:r>
            <a:endParaRPr lang="en-US" sz="2000" dirty="0"/>
          </a:p>
          <a:p>
            <a:pPr marL="0" indent="0">
              <a:spcAft>
                <a:spcPts val="1200"/>
              </a:spcAft>
              <a:buFont typeface="Arial" panose="020B0604020202020204" pitchFamily="34" charset="0"/>
              <a:buNone/>
            </a:pPr>
            <a:endParaRPr lang="en-US" sz="2000" dirty="0"/>
          </a:p>
        </p:txBody>
      </p:sp>
      <p:sp>
        <p:nvSpPr>
          <p:cNvPr id="13" name="Rectangle 12">
            <a:extLst>
              <a:ext uri="{FF2B5EF4-FFF2-40B4-BE49-F238E27FC236}">
                <a16:creationId xmlns:a16="http://schemas.microsoft.com/office/drawing/2014/main" id="{CB8B5464-4ED8-3445-9AE8-BA0AC6267F9E}"/>
              </a:ext>
            </a:extLst>
          </p:cNvPr>
          <p:cNvSpPr/>
          <p:nvPr/>
        </p:nvSpPr>
        <p:spPr>
          <a:xfrm>
            <a:off x="457200" y="5430077"/>
            <a:ext cx="8229600" cy="1046923"/>
          </a:xfrm>
          <a:prstGeom prst="rect">
            <a:avLst/>
          </a:prstGeom>
          <a:solidFill>
            <a:schemeClr val="bg1"/>
          </a:solidFill>
          <a:ln>
            <a:solidFill>
              <a:srgbClr val="005CB8"/>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solidFill>
                <a:srgbClr val="8BAF00"/>
              </a:solidFill>
            </a:endParaRPr>
          </a:p>
        </p:txBody>
      </p:sp>
      <p:sp>
        <p:nvSpPr>
          <p:cNvPr id="14" name="Content Placeholder 2">
            <a:extLst>
              <a:ext uri="{FF2B5EF4-FFF2-40B4-BE49-F238E27FC236}">
                <a16:creationId xmlns:a16="http://schemas.microsoft.com/office/drawing/2014/main" id="{6F4D69F4-521E-994F-949F-38CCF59D5DA1}"/>
              </a:ext>
            </a:extLst>
          </p:cNvPr>
          <p:cNvSpPr txBox="1">
            <a:spLocks/>
          </p:cNvSpPr>
          <p:nvPr/>
        </p:nvSpPr>
        <p:spPr bwMode="auto">
          <a:xfrm>
            <a:off x="762000" y="5638800"/>
            <a:ext cx="78486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800" dirty="0">
                <a:solidFill>
                  <a:srgbClr val="005CB8"/>
                </a:solidFill>
                <a:latin typeface="Calibri" panose="020F0502020204030204" pitchFamily="34" charset="0"/>
                <a:cs typeface="Calibri" panose="020F0502020204030204" pitchFamily="34" charset="0"/>
              </a:rPr>
              <a:t>As a group, select one way Mo's Pizza Place should compete with Tony's Pizzeria from the list. Be prepared to share your detailed strategy with the class.</a:t>
            </a:r>
          </a:p>
        </p:txBody>
      </p:sp>
      <p:sp>
        <p:nvSpPr>
          <p:cNvPr id="15" name="Rectangle 14">
            <a:extLst>
              <a:ext uri="{FF2B5EF4-FFF2-40B4-BE49-F238E27FC236}">
                <a16:creationId xmlns:a16="http://schemas.microsoft.com/office/drawing/2014/main" id="{F44E3731-D603-0043-8272-FEB226AD6258}"/>
              </a:ext>
            </a:extLst>
          </p:cNvPr>
          <p:cNvSpPr/>
          <p:nvPr/>
        </p:nvSpPr>
        <p:spPr>
          <a:xfrm>
            <a:off x="533400" y="5232951"/>
            <a:ext cx="2590800" cy="3048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1B05CA19-803D-344B-8081-072E73D495C9}"/>
              </a:ext>
            </a:extLst>
          </p:cNvPr>
          <p:cNvSpPr txBox="1">
            <a:spLocks/>
          </p:cNvSpPr>
          <p:nvPr/>
        </p:nvSpPr>
        <p:spPr bwMode="auto">
          <a:xfrm>
            <a:off x="1295400" y="5181600"/>
            <a:ext cx="18288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005CB8"/>
                </a:solidFill>
                <a:latin typeface="Calibri" panose="020F0502020204030204" pitchFamily="34" charset="0"/>
                <a:cs typeface="Calibri" panose="020F0502020204030204" pitchFamily="34" charset="0"/>
              </a:rPr>
              <a:t>Group Work</a:t>
            </a:r>
          </a:p>
        </p:txBody>
      </p:sp>
      <p:pic>
        <p:nvPicPr>
          <p:cNvPr id="17" name="Picture 16">
            <a:extLst>
              <a:ext uri="{FF2B5EF4-FFF2-40B4-BE49-F238E27FC236}">
                <a16:creationId xmlns:a16="http://schemas.microsoft.com/office/drawing/2014/main" id="{E4F9B7E7-8F47-D945-AF1A-A286F19C26FE}"/>
              </a:ext>
            </a:extLst>
          </p:cNvPr>
          <p:cNvPicPr>
            <a:picLocks noChangeAspect="1"/>
          </p:cNvPicPr>
          <p:nvPr/>
        </p:nvPicPr>
        <p:blipFill>
          <a:blip r:embed="rId2"/>
          <a:stretch>
            <a:fillRect/>
          </a:stretch>
        </p:blipFill>
        <p:spPr>
          <a:xfrm rot="20901190">
            <a:off x="594413" y="4937813"/>
            <a:ext cx="673100" cy="673100"/>
          </a:xfrm>
          <a:prstGeom prst="rect">
            <a:avLst/>
          </a:prstGeom>
        </p:spPr>
      </p:pic>
    </p:spTree>
    <p:extLst>
      <p:ext uri="{BB962C8B-B14F-4D97-AF65-F5344CB8AC3E}">
        <p14:creationId xmlns:p14="http://schemas.microsoft.com/office/powerpoint/2010/main" val="3497669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4AA003-0411-4E4F-A6C3-1FDDBDC13DE9}"/>
              </a:ext>
            </a:extLst>
          </p:cNvPr>
          <p:cNvSpPr>
            <a:spLocks noGrp="1"/>
          </p:cNvSpPr>
          <p:nvPr>
            <p:ph idx="1"/>
          </p:nvPr>
        </p:nvSpPr>
        <p:spPr>
          <a:xfrm>
            <a:off x="457200" y="1295400"/>
            <a:ext cx="8229600" cy="1143000"/>
          </a:xfrm>
        </p:spPr>
        <p:txBody>
          <a:bodyPr/>
          <a:lstStyle/>
          <a:p>
            <a:pPr marL="0" indent="0">
              <a:buNone/>
            </a:pPr>
            <a:r>
              <a:rPr lang="en-US" sz="2000" dirty="0"/>
              <a:t>For as long as both Mo’s Pizza Place and Tony’s Pizzeria are in business, they will be competing with each other for the </a:t>
            </a:r>
            <a:r>
              <a:rPr lang="en-US" sz="2000" dirty="0" err="1"/>
              <a:t>Smalltown</a:t>
            </a:r>
            <a:r>
              <a:rPr lang="en-US" sz="2000" dirty="0"/>
              <a:t> pizza market. They will be working hard to get customers to choose their pizza.</a:t>
            </a:r>
          </a:p>
        </p:txBody>
      </p:sp>
      <p:sp>
        <p:nvSpPr>
          <p:cNvPr id="6" name="Content Placeholder 2">
            <a:extLst>
              <a:ext uri="{FF2B5EF4-FFF2-40B4-BE49-F238E27FC236}">
                <a16:creationId xmlns:a16="http://schemas.microsoft.com/office/drawing/2014/main" id="{96999D97-9E92-264E-B87F-0B095F5AF10F}"/>
              </a:ext>
            </a:extLst>
          </p:cNvPr>
          <p:cNvSpPr txBox="1">
            <a:spLocks/>
          </p:cNvSpPr>
          <p:nvPr/>
        </p:nvSpPr>
        <p:spPr bwMode="auto">
          <a:xfrm>
            <a:off x="457200" y="2514600"/>
            <a:ext cx="8229600"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0"/>
              </a:spcAft>
              <a:buNone/>
            </a:pPr>
            <a:r>
              <a:rPr lang="en-US" sz="2000" b="1" dirty="0">
                <a:latin typeface="Calibri" panose="020F0502020204030204" pitchFamily="34" charset="0"/>
                <a:cs typeface="Calibri" panose="020F0502020204030204" pitchFamily="34" charset="0"/>
              </a:rPr>
              <a:t>Q: What does competition in the marketplace mean?</a:t>
            </a:r>
          </a:p>
          <a:p>
            <a:pPr marL="400050" lvl="1" indent="0">
              <a:spcAft>
                <a:spcPts val="0"/>
              </a:spcAft>
              <a:buNone/>
            </a:pPr>
            <a:r>
              <a:rPr lang="en-US" sz="2000" i="1" dirty="0">
                <a:latin typeface="Calibri" panose="020F0502020204030204" pitchFamily="34" charset="0"/>
                <a:cs typeface="Calibri" panose="020F0502020204030204" pitchFamily="34" charset="0"/>
              </a:rPr>
              <a:t>Answer: </a:t>
            </a:r>
            <a:r>
              <a:rPr lang="en-US" sz="2000" dirty="0"/>
              <a:t>Businesses that compete for the same customers, sell the same or similar items.</a:t>
            </a:r>
          </a:p>
          <a:p>
            <a:pPr marL="0" indent="0">
              <a:spcAft>
                <a:spcPts val="0"/>
              </a:spcAft>
              <a:buNone/>
            </a:pPr>
            <a:endParaRPr lang="en-US" sz="2000" dirty="0"/>
          </a:p>
          <a:p>
            <a:pPr marL="0" indent="0">
              <a:spcAft>
                <a:spcPts val="0"/>
              </a:spcAft>
              <a:buNone/>
            </a:pPr>
            <a:r>
              <a:rPr lang="en-US" sz="2000" b="1" dirty="0">
                <a:latin typeface="Calibri" panose="020F0502020204030204" pitchFamily="34" charset="0"/>
                <a:cs typeface="Calibri" panose="020F0502020204030204" pitchFamily="34" charset="0"/>
              </a:rPr>
              <a:t>Q: How do businesses compete with each other?</a:t>
            </a:r>
          </a:p>
          <a:p>
            <a:pPr marL="400050" lvl="1" indent="0">
              <a:spcAft>
                <a:spcPts val="0"/>
              </a:spcAft>
              <a:buNone/>
            </a:pPr>
            <a:r>
              <a:rPr lang="en-US" sz="2000" i="1" dirty="0">
                <a:latin typeface="Calibri" panose="020F0502020204030204" pitchFamily="34" charset="0"/>
                <a:cs typeface="Calibri" panose="020F0502020204030204" pitchFamily="34" charset="0"/>
              </a:rPr>
              <a:t>Answer may include: </a:t>
            </a:r>
            <a:r>
              <a:rPr lang="en-US" sz="2000" dirty="0"/>
              <a:t>They may lower their prices, advertise, offer incentives, make a better product or have better customer service.</a:t>
            </a:r>
          </a:p>
          <a:p>
            <a:pPr marL="0" indent="0">
              <a:spcAft>
                <a:spcPts val="0"/>
              </a:spcAft>
              <a:buNone/>
            </a:pPr>
            <a:endParaRPr lang="en-US" sz="2000" dirty="0"/>
          </a:p>
          <a:p>
            <a:pPr marL="0" indent="0">
              <a:spcAft>
                <a:spcPts val="0"/>
              </a:spcAft>
              <a:buNone/>
            </a:pPr>
            <a:r>
              <a:rPr lang="en-US" sz="2000" b="1" dirty="0">
                <a:latin typeface="Calibri" panose="020F0502020204030204" pitchFamily="34" charset="0"/>
                <a:cs typeface="Calibri" panose="020F0502020204030204" pitchFamily="34" charset="0"/>
              </a:rPr>
              <a:t>Q: Does competition help the consumer? Explain.</a:t>
            </a:r>
          </a:p>
          <a:p>
            <a:pPr marL="400050" lvl="1" indent="0">
              <a:spcAft>
                <a:spcPts val="0"/>
              </a:spcAft>
              <a:buNone/>
            </a:pPr>
            <a:r>
              <a:rPr lang="en-US" sz="2000" i="1" dirty="0">
                <a:latin typeface="Calibri" panose="020F0502020204030204" pitchFamily="34" charset="0"/>
                <a:cs typeface="Calibri" panose="020F0502020204030204" pitchFamily="34" charset="0"/>
              </a:rPr>
              <a:t>Answer: </a:t>
            </a:r>
            <a:r>
              <a:rPr lang="en-US" sz="2000" dirty="0"/>
              <a:t>Yes, competition causes businesses to offer incentives and to attempt to earn their businesses. Consumers get a better selection, lower prices, better service or better products.</a:t>
            </a:r>
          </a:p>
          <a:p>
            <a:pPr marL="0" indent="0">
              <a:spcAft>
                <a:spcPts val="0"/>
              </a:spcAft>
              <a:buNone/>
            </a:pPr>
            <a:endParaRPr lang="en-US" sz="2000" dirty="0"/>
          </a:p>
        </p:txBody>
      </p:sp>
    </p:spTree>
    <p:extLst>
      <p:ext uri="{BB962C8B-B14F-4D97-AF65-F5344CB8AC3E}">
        <p14:creationId xmlns:p14="http://schemas.microsoft.com/office/powerpoint/2010/main" val="69981880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 calcmode="lin" valueType="num">
                                      <p:cBhvr additive="base">
                                        <p:cTn id="3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999D97-9E92-264E-B87F-0B095F5AF10F}"/>
              </a:ext>
            </a:extLst>
          </p:cNvPr>
          <p:cNvSpPr txBox="1">
            <a:spLocks/>
          </p:cNvSpPr>
          <p:nvPr/>
        </p:nvSpPr>
        <p:spPr bwMode="auto">
          <a:xfrm>
            <a:off x="457200" y="1295400"/>
            <a:ext cx="8229600"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0"/>
              </a:spcAft>
              <a:buNone/>
            </a:pPr>
            <a:r>
              <a:rPr lang="en-US" sz="2000" b="1" dirty="0">
                <a:latin typeface="Calibri" panose="020F0502020204030204" pitchFamily="34" charset="0"/>
                <a:cs typeface="Calibri" panose="020F0502020204030204" pitchFamily="34" charset="0"/>
              </a:rPr>
              <a:t>Q: Is there ever a time when competition does not help the consumer? When? How? </a:t>
            </a:r>
          </a:p>
          <a:p>
            <a:pPr marL="400050" lvl="1" indent="0">
              <a:spcAft>
                <a:spcPts val="0"/>
              </a:spcAft>
              <a:buNone/>
            </a:pPr>
            <a:r>
              <a:rPr lang="en-US" sz="2000" i="1" dirty="0">
                <a:latin typeface="Calibri" panose="020F0502020204030204" pitchFamily="34" charset="0"/>
                <a:cs typeface="Calibri" panose="020F0502020204030204" pitchFamily="34" charset="0"/>
              </a:rPr>
              <a:t>Answer: </a:t>
            </a:r>
            <a:r>
              <a:rPr lang="en-US" sz="2000" dirty="0"/>
              <a:t>Yes, too much competition could cause a price war, leading to declining quality of the items or inferior customer service as an example.</a:t>
            </a:r>
          </a:p>
          <a:p>
            <a:pPr marL="0" indent="0">
              <a:spcAft>
                <a:spcPts val="0"/>
              </a:spcAft>
              <a:buNone/>
            </a:pPr>
            <a:endParaRPr lang="en-US" sz="2000" dirty="0"/>
          </a:p>
          <a:p>
            <a:pPr marL="0" indent="0">
              <a:spcAft>
                <a:spcPts val="0"/>
              </a:spcAft>
              <a:buNone/>
            </a:pPr>
            <a:r>
              <a:rPr lang="en-US" sz="2000" b="1" dirty="0">
                <a:latin typeface="Calibri" panose="020F0502020204030204" pitchFamily="34" charset="0"/>
                <a:cs typeface="Calibri" panose="020F0502020204030204" pitchFamily="34" charset="0"/>
              </a:rPr>
              <a:t>Q: What are the possible effects of a second pizza shop opening in </a:t>
            </a:r>
            <a:r>
              <a:rPr lang="en-US" sz="2000" b="1" dirty="0" err="1">
                <a:latin typeface="Calibri" panose="020F0502020204030204" pitchFamily="34" charset="0"/>
                <a:cs typeface="Calibri" panose="020F0502020204030204" pitchFamily="34" charset="0"/>
              </a:rPr>
              <a:t>Smalltown</a:t>
            </a:r>
            <a:r>
              <a:rPr lang="en-US" sz="2000" b="1" dirty="0">
                <a:latin typeface="Calibri" panose="020F0502020204030204" pitchFamily="34" charset="0"/>
                <a:cs typeface="Calibri" panose="020F0502020204030204" pitchFamily="34" charset="0"/>
              </a:rPr>
              <a:t>?</a:t>
            </a:r>
          </a:p>
          <a:p>
            <a:pPr marL="400050" lvl="1" indent="0">
              <a:spcAft>
                <a:spcPts val="0"/>
              </a:spcAft>
              <a:buNone/>
            </a:pPr>
            <a:r>
              <a:rPr lang="en-US" sz="2000" i="1" dirty="0">
                <a:latin typeface="Calibri" panose="020F0502020204030204" pitchFamily="34" charset="0"/>
                <a:cs typeface="Calibri" panose="020F0502020204030204" pitchFamily="34" charset="0"/>
              </a:rPr>
              <a:t>Answer may include: </a:t>
            </a:r>
            <a:r>
              <a:rPr lang="en-US" sz="2000" dirty="0"/>
              <a:t>Prices go down, greater selection of pizza toppings, new items like stuffed crust pizza, incentives like free soda. They could have pizza eating contests, wider variety of pizzas, better service and more.</a:t>
            </a:r>
          </a:p>
          <a:p>
            <a:pPr marL="0" indent="0">
              <a:spcAft>
                <a:spcPts val="0"/>
              </a:spcAft>
              <a:buNone/>
            </a:pPr>
            <a:endParaRPr lang="en-US" sz="2000" dirty="0"/>
          </a:p>
          <a:p>
            <a:pPr marL="0" indent="0">
              <a:spcAft>
                <a:spcPts val="0"/>
              </a:spcAft>
              <a:buNone/>
            </a:pPr>
            <a:r>
              <a:rPr lang="en-US" sz="2000" b="1" dirty="0">
                <a:latin typeface="Calibri" panose="020F0502020204030204" pitchFamily="34" charset="0"/>
                <a:cs typeface="Calibri" panose="020F0502020204030204" pitchFamily="34" charset="0"/>
              </a:rPr>
              <a:t>Q: What do you think might happen if a third or fourth pizza shop opens in </a:t>
            </a:r>
            <a:r>
              <a:rPr lang="en-US" sz="2000" b="1" dirty="0" err="1">
                <a:latin typeface="Calibri" panose="020F0502020204030204" pitchFamily="34" charset="0"/>
                <a:cs typeface="Calibri" panose="020F0502020204030204" pitchFamily="34" charset="0"/>
              </a:rPr>
              <a:t>Smalltown</a:t>
            </a:r>
            <a:r>
              <a:rPr lang="en-US" sz="2000" b="1" dirty="0">
                <a:latin typeface="Calibri" panose="020F0502020204030204" pitchFamily="34" charset="0"/>
                <a:cs typeface="Calibri" panose="020F0502020204030204" pitchFamily="34" charset="0"/>
              </a:rPr>
              <a:t>?</a:t>
            </a:r>
          </a:p>
          <a:p>
            <a:pPr marL="400050" lvl="1" indent="0">
              <a:spcAft>
                <a:spcPts val="0"/>
              </a:spcAft>
              <a:buNone/>
            </a:pPr>
            <a:r>
              <a:rPr lang="en-US" sz="2000" i="1" dirty="0">
                <a:latin typeface="Calibri" panose="020F0502020204030204" pitchFamily="34" charset="0"/>
                <a:cs typeface="Calibri" panose="020F0502020204030204" pitchFamily="34" charset="0"/>
              </a:rPr>
              <a:t>Answer: </a:t>
            </a:r>
            <a:r>
              <a:rPr lang="en-US" sz="2000" dirty="0"/>
              <a:t>At first, pizza shops might offer better products, incentives or prices, but if a big price war occurs, prices will go down but quality might suffer. There may not be enough consumers to keep them all in business.</a:t>
            </a:r>
          </a:p>
          <a:p>
            <a:pPr marL="0" indent="0">
              <a:spcAft>
                <a:spcPts val="0"/>
              </a:spcAft>
              <a:buNone/>
            </a:pPr>
            <a:endParaRPr lang="en-US" sz="2000" dirty="0"/>
          </a:p>
          <a:p>
            <a:pPr marL="0" indent="0">
              <a:spcAft>
                <a:spcPts val="0"/>
              </a:spcAft>
              <a:buNone/>
            </a:pPr>
            <a:endParaRPr lang="en-US" sz="2000" dirty="0"/>
          </a:p>
          <a:p>
            <a:pPr marL="0" indent="0">
              <a:spcAft>
                <a:spcPts val="0"/>
              </a:spcAft>
              <a:buNone/>
            </a:pPr>
            <a:endParaRPr lang="en-US" sz="2000" dirty="0"/>
          </a:p>
        </p:txBody>
      </p:sp>
    </p:spTree>
    <p:extLst>
      <p:ext uri="{BB962C8B-B14F-4D97-AF65-F5344CB8AC3E}">
        <p14:creationId xmlns:p14="http://schemas.microsoft.com/office/powerpoint/2010/main" val="57871169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 calcmode="lin" valueType="num">
                                      <p:cBhvr additive="base">
                                        <p:cTn id="3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FC4E6640BF8E4684BB0AD888238BAB" ma:contentTypeVersion="10" ma:contentTypeDescription="Create a new document." ma:contentTypeScope="" ma:versionID="dfcaf296b1bd588bd73adb08cf7d47ca">
  <xsd:schema xmlns:xsd="http://www.w3.org/2001/XMLSchema" xmlns:xs="http://www.w3.org/2001/XMLSchema" xmlns:p="http://schemas.microsoft.com/office/2006/metadata/properties" xmlns:ns2="aa0c1190-56bd-4797-9cf7-4990489609e0" xmlns:ns3="e475455f-c69b-4ff8-acf7-75612f4dc189" targetNamespace="http://schemas.microsoft.com/office/2006/metadata/properties" ma:root="true" ma:fieldsID="b9b2f643d7d147ab63e5deb48b696c83" ns2:_="" ns3:_="">
    <xsd:import namespace="aa0c1190-56bd-4797-9cf7-4990489609e0"/>
    <xsd:import namespace="e475455f-c69b-4ff8-acf7-75612f4dc18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EventHashCode" minOccurs="0"/>
                <xsd:element ref="ns2:MediaServiceGenerationTim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0c1190-56bd-4797-9cf7-4990489609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475455f-c69b-4ff8-acf7-75612f4dc18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475455f-c69b-4ff8-acf7-75612f4dc189">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573403-C109-4615-9D0F-BC23C8B90B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0c1190-56bd-4797-9cf7-4990489609e0"/>
    <ds:schemaRef ds:uri="e475455f-c69b-4ff8-acf7-75612f4dc1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8332A4-542C-494D-8506-1C720B46413C}">
  <ds:schemaRefs>
    <ds:schemaRef ds:uri="http://schemas.microsoft.com/office/2006/metadata/properties"/>
    <ds:schemaRef ds:uri="http://schemas.microsoft.com/office/infopath/2007/PartnerControls"/>
    <ds:schemaRef ds:uri="e475455f-c69b-4ff8-acf7-75612f4dc189"/>
  </ds:schemaRefs>
</ds:datastoreItem>
</file>

<file path=customXml/itemProps3.xml><?xml version="1.0" encoding="utf-8"?>
<ds:datastoreItem xmlns:ds="http://schemas.openxmlformats.org/officeDocument/2006/customXml" ds:itemID="{0F85DF1F-BC57-4156-92DD-D8D43BF525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1104</TotalTime>
  <Words>592</Words>
  <Application>Microsoft Macintosh PowerPoint</Application>
  <PresentationFormat>On-screen Show (4:3)</PresentationFormat>
  <Paragraphs>45</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The Great Smalltown Pizza Battles</vt:lpstr>
      <vt:lpstr>Welcome to Smalltown.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Business of….?</dc:title>
  <dc:creator>Marsha Masters</dc:creator>
  <cp:lastModifiedBy>Chuck Krenzin</cp:lastModifiedBy>
  <cp:revision>185</cp:revision>
  <dcterms:created xsi:type="dcterms:W3CDTF">2012-09-11T15:07:18Z</dcterms:created>
  <dcterms:modified xsi:type="dcterms:W3CDTF">2019-03-13T17:15:09Z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0x0101006DFC4E6640BF8E4684BB0AD888238BAB</vt:lpwstr>
  </property>
  <property fmtid="{D5CDD505-2E9C-101B-9397-08002B2CF9AE}" pid="3" name="Order">
    <vt:r8>2199100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