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AF00"/>
    <a:srgbClr val="D8117D"/>
    <a:srgbClr val="005CB8"/>
    <a:srgbClr val="7A99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7"/>
    <p:restoredTop sz="90068"/>
  </p:normalViewPr>
  <p:slideViewPr>
    <p:cSldViewPr>
      <p:cViewPr varScale="1">
        <p:scale>
          <a:sx n="115" d="100"/>
          <a:sy n="115" d="100"/>
        </p:scale>
        <p:origin x="253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3/13/19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usdebtclock.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reasurydirect.gov/govt/reports/pd/mspd/2018/opds092018.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brookings.edu/blogs/up-front/posts/2015/10/16-hutchins-center-explains-debt-and-deficits-wesse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Lesson Revision Author:</a:t>
            </a:r>
            <a:r>
              <a:rPr lang="en-US" baseline="0" dirty="0"/>
              <a:t> Joel W. Miller (Jan. 2019)</a:t>
            </a:r>
          </a:p>
          <a:p>
            <a:r>
              <a:rPr lang="en-US" baseline="0" dirty="0"/>
              <a:t>*Teachers, see lesson notes in the Slides Notes within this presentation.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TEACHER NOTE: </a:t>
            </a:r>
          </a:p>
          <a:p>
            <a:r>
              <a:rPr lang="en-US" dirty="0"/>
              <a:t>The Extension Activity</a:t>
            </a:r>
            <a:r>
              <a:rPr lang="en-US" baseline="0" dirty="0"/>
              <a:t> “CBO Long-term Outlook” Reading goes into more depth on the budget outlook. See handout at end of the lesson plan for more information on the subject.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10</a:t>
            </a:fld>
            <a:endParaRPr lang="en-US"/>
          </a:p>
        </p:txBody>
      </p:sp>
    </p:spTree>
    <p:extLst>
      <p:ext uri="{BB962C8B-B14F-4D97-AF65-F5344CB8AC3E}">
        <p14:creationId xmlns:p14="http://schemas.microsoft.com/office/powerpoint/2010/main" val="680423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TEACHER NOTE:</a:t>
            </a:r>
          </a:p>
          <a:p>
            <a:r>
              <a:rPr lang="en-US" dirty="0"/>
              <a:t>That expectation of slower economic growth in the future is attributable to several factors— most notably, slower growth of the labor force. Projected growth in output is also held down by the effects of changes in fiscal policy under current law—above all, by the reduction in private investment that is projected to result from rising federal deficits. (CBO, The 2018 Long-Term Budget Outlook p. 4)</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11</a:t>
            </a:fld>
            <a:endParaRPr lang="en-US"/>
          </a:p>
        </p:txBody>
      </p:sp>
    </p:spTree>
    <p:extLst>
      <p:ext uri="{BB962C8B-B14F-4D97-AF65-F5344CB8AC3E}">
        <p14:creationId xmlns:p14="http://schemas.microsoft.com/office/powerpoint/2010/main" val="3897485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(CBO, The 2018 Long-Term Budget Outlook)</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12</a:t>
            </a:fld>
            <a:endParaRPr lang="en-US"/>
          </a:p>
        </p:txBody>
      </p:sp>
    </p:spTree>
    <p:extLst>
      <p:ext uri="{BB962C8B-B14F-4D97-AF65-F5344CB8AC3E}">
        <p14:creationId xmlns:p14="http://schemas.microsoft.com/office/powerpoint/2010/main" val="1976466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ＭＳ Ｐゴシック" pitchFamily="-108" charset="-128"/>
                <a:cs typeface="ＭＳ Ｐゴシック" pitchFamily="-108" charset="-128"/>
              </a:rPr>
              <a:t>SSA, intermediate assumptions</a:t>
            </a:r>
            <a:r>
              <a:rPr lang="en-US" dirty="0"/>
              <a:t> </a:t>
            </a:r>
            <a:r>
              <a:rPr lang="en-US" sz="1200" b="0" i="0" u="none" strike="noStrike" kern="1200" dirty="0">
                <a:solidFill>
                  <a:schemeClr val="tx1"/>
                </a:solidFill>
                <a:effectLst/>
                <a:latin typeface="+mn-lt"/>
                <a:ea typeface="ＭＳ Ｐゴシック" pitchFamily="-108" charset="-128"/>
                <a:cs typeface="ＭＳ Ｐゴシック" pitchFamily="-108" charset="-128"/>
              </a:rPr>
              <a:t>https://</a:t>
            </a:r>
            <a:r>
              <a:rPr lang="en-US" sz="1200" b="0" i="0" u="none" strike="noStrike" kern="1200" dirty="0" err="1">
                <a:solidFill>
                  <a:schemeClr val="tx1"/>
                </a:solidFill>
                <a:effectLst/>
                <a:latin typeface="+mn-lt"/>
                <a:ea typeface="ＭＳ Ｐゴシック" pitchFamily="-108" charset="-128"/>
                <a:cs typeface="ＭＳ Ｐゴシック" pitchFamily="-108" charset="-128"/>
              </a:rPr>
              <a:t>www.ssa.gov</a:t>
            </a:r>
            <a:r>
              <a:rPr lang="en-US" sz="1200" b="0" i="0" u="none" strike="noStrike" kern="1200" dirty="0">
                <a:solidFill>
                  <a:schemeClr val="tx1"/>
                </a:solidFill>
                <a:effectLst/>
                <a:latin typeface="+mn-lt"/>
                <a:ea typeface="ＭＳ Ｐゴシック" pitchFamily="-108" charset="-128"/>
                <a:cs typeface="ＭＳ Ｐゴシック" pitchFamily="-108" charset="-128"/>
              </a:rPr>
              <a:t>/</a:t>
            </a:r>
            <a:r>
              <a:rPr lang="en-US" sz="1200" b="0" i="0" u="none" strike="noStrike" kern="1200" dirty="0" err="1">
                <a:solidFill>
                  <a:schemeClr val="tx1"/>
                </a:solidFill>
                <a:effectLst/>
                <a:latin typeface="+mn-lt"/>
                <a:ea typeface="ＭＳ Ｐゴシック" pitchFamily="-108" charset="-128"/>
                <a:cs typeface="ＭＳ Ｐゴシック" pitchFamily="-108" charset="-128"/>
              </a:rPr>
              <a:t>oact</a:t>
            </a:r>
            <a:r>
              <a:rPr lang="en-US" sz="1200" b="0" i="0" u="none" strike="noStrike" kern="1200" dirty="0">
                <a:solidFill>
                  <a:schemeClr val="tx1"/>
                </a:solidFill>
                <a:effectLst/>
                <a:latin typeface="+mn-lt"/>
                <a:ea typeface="ＭＳ Ｐゴシック" pitchFamily="-108" charset="-128"/>
                <a:cs typeface="ＭＳ Ｐゴシック" pitchFamily="-108" charset="-128"/>
              </a:rPr>
              <a:t>/TR/2011/lr5a2.html</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credit: Vivien Lee (Senior Research Assistant- Hutchins Center on Fiscal and Monetary Policy, The Brookings Institution)</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13</a:t>
            </a:fld>
            <a:endParaRPr lang="en-US"/>
          </a:p>
        </p:txBody>
      </p:sp>
    </p:spTree>
    <p:extLst>
      <p:ext uri="{BB962C8B-B14F-4D97-AF65-F5344CB8AC3E}">
        <p14:creationId xmlns:p14="http://schemas.microsoft.com/office/powerpoint/2010/main" val="78480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(CBO, The 2018 Long-Term Budget Outlook)</a:t>
            </a:r>
          </a:p>
          <a:p>
            <a:r>
              <a:rPr lang="en-US" dirty="0"/>
              <a:t>“Permanent shift in the age structure of the population.” Ration of elderly to working-age population is increasing as fertility rates fall and life</a:t>
            </a:r>
            <a:r>
              <a:rPr lang="en-US" baseline="0" dirty="0"/>
              <a:t> expectancies increase.</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14</a:t>
            </a:fld>
            <a:endParaRPr lang="en-US"/>
          </a:p>
        </p:txBody>
      </p:sp>
    </p:spTree>
    <p:extLst>
      <p:ext uri="{BB962C8B-B14F-4D97-AF65-F5344CB8AC3E}">
        <p14:creationId xmlns:p14="http://schemas.microsoft.com/office/powerpoint/2010/main" val="3447210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extended baseline generally reflects current law, following CBO’s 10-year baseline budget projections through 2028 and then extending most of the concepts underlying those baseline projections for the rest of the long-term projection period. </a:t>
            </a:r>
          </a:p>
          <a:p>
            <a:pPr marL="228600" indent="-228600">
              <a:buAutoNum type="alphaLcPeriod"/>
            </a:pPr>
            <a:r>
              <a:rPr lang="en-US" dirty="0"/>
              <a:t>Consists of all federal spending other than that for Social Security, the major health care programs, and net interest. </a:t>
            </a:r>
          </a:p>
          <a:p>
            <a:pPr marL="228600" indent="-228600">
              <a:buAutoNum type="alphaLcPeriod"/>
            </a:pPr>
            <a:r>
              <a:rPr lang="en-US" dirty="0"/>
              <a:t>Consists of spending for Medicare (net of premiums and other offsetting receipts), Medicaid, and the Children’s Health Insurance Program, as well as outlays to subsidize health insurance purchased through the marketplaces established under the Affordable Care Act and related spending. </a:t>
            </a:r>
          </a:p>
          <a:p>
            <a:pPr marL="228600" indent="-228600">
              <a:buAutoNum type="alphaLcPeriod"/>
            </a:pPr>
            <a:r>
              <a:rPr lang="en-US" dirty="0"/>
              <a:t>Consists of excise taxes, remittances to the Treasury from the Federal Reserve System, customs duties, estate and gift taxes, and miscellaneous fees and fines.</a:t>
            </a:r>
          </a:p>
          <a:p>
            <a:pPr marL="228600" indent="-228600">
              <a:buAutoNum type="alphaLcPeriod"/>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kern="1200" dirty="0">
                <a:solidFill>
                  <a:schemeClr val="tx1"/>
                </a:solidFill>
                <a:effectLst/>
                <a:latin typeface="+mn-lt"/>
                <a:ea typeface="ＭＳ Ｐゴシック" pitchFamily="-108" charset="-128"/>
                <a:cs typeface="ＭＳ Ｐゴシック" pitchFamily="-108" charset="-128"/>
              </a:rPr>
              <a:t>It is important to emphasize that CBO numbers are what would happen under current law, which is not necessarily what is likely to happen (For instance, the law might say that certain tax cuts will expire. But historically, Congress usually doesn’t let tax cuts expire. CBO must estimate what is said under current law—that the tax cuts will expire. This is not the same of what CBO expects will happen). </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15</a:t>
            </a:fld>
            <a:endParaRPr lang="en-US"/>
          </a:p>
        </p:txBody>
      </p:sp>
    </p:spTree>
    <p:extLst>
      <p:ext uri="{BB962C8B-B14F-4D97-AF65-F5344CB8AC3E}">
        <p14:creationId xmlns:p14="http://schemas.microsoft.com/office/powerpoint/2010/main" val="2260580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(CBO, The 2018 Long-Term Budget Outlook)</a:t>
            </a:r>
          </a:p>
          <a:p>
            <a:r>
              <a:rPr lang="en-US" dirty="0"/>
              <a:t>The extended baseline generally reflects current law, following CBO’s 10-year baseline budget projections through 2028 and then extending most of the concepts underlying those baseline projections for the rest of the long-term projection period. </a:t>
            </a:r>
          </a:p>
          <a:p>
            <a:r>
              <a:rPr lang="en-US" dirty="0"/>
              <a:t>CHIP = Children’s Health Insurance Program; GDP = gross domestic product. </a:t>
            </a:r>
          </a:p>
          <a:p>
            <a:pPr marL="228600" indent="-228600">
              <a:buAutoNum type="alphaLcPeriod"/>
            </a:pPr>
            <a:r>
              <a:rPr lang="en-US" dirty="0"/>
              <a:t>“Marketplace Subsidies” refers to spending to subsidize health insurance purchased through the marketplaces established under the Affordable Care Act and insurance provided through the Basic Health Program, as well as spending to stabilize premiums for health insurance purchased by individuals and small employers. </a:t>
            </a:r>
          </a:p>
          <a:p>
            <a:pPr marL="228600" indent="-228600">
              <a:buAutoNum type="alphaLcPeriod"/>
            </a:pPr>
            <a:r>
              <a:rPr lang="en-US" dirty="0"/>
              <a:t>Refers to net spending for Medicare, which accounts for offsetting receipts that are credited to the program. Those offsetting receipts are mostly premiums paid by beneficiaries to the government.</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b="0" i="0" kern="1200" dirty="0">
                <a:solidFill>
                  <a:schemeClr val="tx1"/>
                </a:solidFill>
                <a:effectLst/>
                <a:latin typeface="+mn-lt"/>
                <a:ea typeface="ＭＳ Ｐゴシック" pitchFamily="-108" charset="-128"/>
                <a:cs typeface="ＭＳ Ｐゴシック" pitchFamily="-108" charset="-128"/>
              </a:rPr>
              <a:t>It is important to emphasize that CBO numbers are what would happen under current law, which is not necessarily what is likely to happen (For instance, the law might say that certain tax cuts will expire. But historically, Congress usually doesn’t let tax cuts expire. CBO must estimate what is said under current law—that the tax cuts will expire. This is not the same of what CBO expects will happen). </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16</a:t>
            </a:fld>
            <a:endParaRPr lang="en-US"/>
          </a:p>
        </p:txBody>
      </p:sp>
    </p:spTree>
    <p:extLst>
      <p:ext uri="{BB962C8B-B14F-4D97-AF65-F5344CB8AC3E}">
        <p14:creationId xmlns:p14="http://schemas.microsoft.com/office/powerpoint/2010/main" val="3548671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(CBO, The 2018 Long-Term Budget Outlook p. 8)</a:t>
            </a:r>
          </a:p>
          <a:p>
            <a:pPr lvl="1"/>
            <a:r>
              <a:rPr lang="en-US" dirty="0"/>
              <a:t>TEACHER</a:t>
            </a:r>
            <a:r>
              <a:rPr lang="en-US" baseline="0" dirty="0"/>
              <a:t> NOTE: </a:t>
            </a:r>
            <a:endParaRPr lang="en-US" dirty="0"/>
          </a:p>
          <a:p>
            <a:pPr lvl="1"/>
            <a:r>
              <a:rPr lang="en-US" dirty="0"/>
              <a:t>Large amount of federal borrowing would draw money away from private investment in productive capital over the long term</a:t>
            </a:r>
          </a:p>
          <a:p>
            <a:pPr lvl="1"/>
            <a:r>
              <a:rPr lang="en-US" dirty="0"/>
              <a:t>↑ federal spending on interest payments → ↑taxes, ↓ spending on benefits/services, or both</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17</a:t>
            </a:fld>
            <a:endParaRPr lang="en-US"/>
          </a:p>
        </p:txBody>
      </p:sp>
    </p:spTree>
    <p:extLst>
      <p:ext uri="{BB962C8B-B14F-4D97-AF65-F5344CB8AC3E}">
        <p14:creationId xmlns:p14="http://schemas.microsoft.com/office/powerpoint/2010/main" val="736162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18</a:t>
            </a:fld>
            <a:endParaRPr lang="en-US"/>
          </a:p>
        </p:txBody>
      </p:sp>
    </p:spTree>
    <p:extLst>
      <p:ext uri="{BB962C8B-B14F-4D97-AF65-F5344CB8AC3E}">
        <p14:creationId xmlns:p14="http://schemas.microsoft.com/office/powerpoint/2010/main" val="1642737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TEACHER NOTES:</a:t>
            </a:r>
          </a:p>
          <a:p>
            <a:r>
              <a:rPr lang="en-US" dirty="0"/>
              <a:t>See the 10 goals on the next three slides. Read through the goal choices and allow students to select their goals.</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19</a:t>
            </a:fld>
            <a:endParaRPr lang="en-US"/>
          </a:p>
        </p:txBody>
      </p:sp>
    </p:spTree>
    <p:extLst>
      <p:ext uri="{BB962C8B-B14F-4D97-AF65-F5344CB8AC3E}">
        <p14:creationId xmlns:p14="http://schemas.microsoft.com/office/powerpoint/2010/main" val="188375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lesson involves three parts (with optional extension activities in part IV):</a:t>
            </a:r>
          </a:p>
          <a:p>
            <a:pPr marL="285750" indent="-285750">
              <a:buAutoNum type="romanUcPeriod"/>
            </a:pPr>
            <a:r>
              <a:rPr lang="en-US" dirty="0"/>
              <a:t>Understanding Challenges of the Federal Budget (Slides 1-17)</a:t>
            </a:r>
          </a:p>
          <a:p>
            <a:pPr marL="285750" indent="-285750">
              <a:buAutoNum type="romanUcPeriod"/>
            </a:pPr>
            <a:r>
              <a:rPr lang="en-US" dirty="0"/>
              <a:t>Determining Values and Evaluating Policy Options (Slides 18-27)</a:t>
            </a:r>
          </a:p>
          <a:p>
            <a:pPr marL="285750" indent="-285750">
              <a:buAutoNum type="romanUcPeriod"/>
            </a:pPr>
            <a:r>
              <a:rPr lang="en-US" dirty="0"/>
              <a:t>Playing the Fiscal Ship Game (Slides 19-</a:t>
            </a:r>
          </a:p>
          <a:p>
            <a:pPr marL="285750" indent="-285750">
              <a:buAutoNum type="romanUcPeriod"/>
            </a:pPr>
            <a:r>
              <a:rPr lang="en-US" dirty="0"/>
              <a:t>Extension Activity A. Reading- </a:t>
            </a:r>
            <a:r>
              <a:rPr lang="en-US" sz="1200" kern="1200" dirty="0">
                <a:solidFill>
                  <a:schemeClr val="tx1"/>
                </a:solidFill>
                <a:effectLst/>
                <a:latin typeface="+mn-lt"/>
                <a:ea typeface="ＭＳ Ｐゴシック" pitchFamily="-108" charset="-128"/>
                <a:cs typeface="ＭＳ Ｐゴシック" pitchFamily="-108" charset="-128"/>
              </a:rPr>
              <a:t>Congressional  Budget  Office,  “The Budget and Economic Outlook 2018 to 2028,”  April, 2018</a:t>
            </a:r>
          </a:p>
          <a:p>
            <a:pPr marL="0" indent="0">
              <a:buNone/>
            </a:pPr>
            <a:r>
              <a:rPr lang="en-US" sz="1200" kern="1200" dirty="0">
                <a:solidFill>
                  <a:schemeClr val="tx1"/>
                </a:solidFill>
                <a:effectLst/>
                <a:latin typeface="+mn-lt"/>
                <a:ea typeface="ＭＳ Ｐゴシック" pitchFamily="-108" charset="-128"/>
                <a:cs typeface="ＭＳ Ｐゴシック" pitchFamily="-108" charset="-128"/>
              </a:rPr>
              <a:t>Extension Activity B. </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a:t>
            </a:fld>
            <a:endParaRPr lang="en-US"/>
          </a:p>
        </p:txBody>
      </p:sp>
    </p:spTree>
    <p:extLst>
      <p:ext uri="{BB962C8B-B14F-4D97-AF65-F5344CB8AC3E}">
        <p14:creationId xmlns:p14="http://schemas.microsoft.com/office/powerpoint/2010/main" val="2114733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20</a:t>
            </a:fld>
            <a:endParaRPr lang="en-US"/>
          </a:p>
        </p:txBody>
      </p:sp>
    </p:spTree>
    <p:extLst>
      <p:ext uri="{BB962C8B-B14F-4D97-AF65-F5344CB8AC3E}">
        <p14:creationId xmlns:p14="http://schemas.microsoft.com/office/powerpoint/2010/main" val="2251912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21</a:t>
            </a:fld>
            <a:endParaRPr lang="en-US"/>
          </a:p>
        </p:txBody>
      </p:sp>
    </p:spTree>
    <p:extLst>
      <p:ext uri="{BB962C8B-B14F-4D97-AF65-F5344CB8AC3E}">
        <p14:creationId xmlns:p14="http://schemas.microsoft.com/office/powerpoint/2010/main" val="2882786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22</a:t>
            </a:fld>
            <a:endParaRPr lang="en-US"/>
          </a:p>
        </p:txBody>
      </p:sp>
    </p:spTree>
    <p:extLst>
      <p:ext uri="{BB962C8B-B14F-4D97-AF65-F5344CB8AC3E}">
        <p14:creationId xmlns:p14="http://schemas.microsoft.com/office/powerpoint/2010/main" val="2684250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23</a:t>
            </a:fld>
            <a:endParaRPr lang="en-US"/>
          </a:p>
        </p:txBody>
      </p:sp>
    </p:spTree>
    <p:extLst>
      <p:ext uri="{BB962C8B-B14F-4D97-AF65-F5344CB8AC3E}">
        <p14:creationId xmlns:p14="http://schemas.microsoft.com/office/powerpoint/2010/main" val="4131328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Teacher Note:</a:t>
            </a:r>
          </a:p>
          <a:p>
            <a:r>
              <a:rPr lang="en-US" dirty="0"/>
              <a:t>Thinking about the three common political views only serves to provide some consistency during policy evaluating. This is a skill they will be applying when they play the Fiscal Ship game.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24</a:t>
            </a:fld>
            <a:endParaRPr lang="en-US"/>
          </a:p>
        </p:txBody>
      </p:sp>
    </p:spTree>
    <p:extLst>
      <p:ext uri="{BB962C8B-B14F-4D97-AF65-F5344CB8AC3E}">
        <p14:creationId xmlns:p14="http://schemas.microsoft.com/office/powerpoint/2010/main" val="3831309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note on the centrist political party platform:</a:t>
            </a:r>
            <a:r>
              <a:rPr lang="en-US" baseline="0" dirty="0"/>
              <a:t> http://</a:t>
            </a:r>
            <a:r>
              <a:rPr lang="en-US" baseline="0" dirty="0" err="1"/>
              <a:t>uscentrist.org</a:t>
            </a:r>
            <a:r>
              <a:rPr lang="en-US" baseline="0" dirty="0"/>
              <a:t>/platform/positions </a:t>
            </a:r>
            <a:endParaRPr lang="en-US" dirty="0"/>
          </a:p>
          <a:p>
            <a:r>
              <a:rPr lang="en-US" dirty="0"/>
              <a:t>*Centrists do not like to be called “moderates” but you may want to explain that their “reasonable policy pursuits” often fall somewhere between conservative and progressive stances.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25</a:t>
            </a:fld>
            <a:endParaRPr lang="en-US"/>
          </a:p>
        </p:txBody>
      </p:sp>
    </p:spTree>
    <p:extLst>
      <p:ext uri="{BB962C8B-B14F-4D97-AF65-F5344CB8AC3E}">
        <p14:creationId xmlns:p14="http://schemas.microsoft.com/office/powerpoint/2010/main" val="3506346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26</a:t>
            </a:fld>
            <a:endParaRPr lang="en-US"/>
          </a:p>
        </p:txBody>
      </p:sp>
    </p:spTree>
    <p:extLst>
      <p:ext uri="{BB962C8B-B14F-4D97-AF65-F5344CB8AC3E}">
        <p14:creationId xmlns:p14="http://schemas.microsoft.com/office/powerpoint/2010/main" val="2224366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27</a:t>
            </a:fld>
            <a:endParaRPr lang="en-US"/>
          </a:p>
        </p:txBody>
      </p:sp>
    </p:spTree>
    <p:extLst>
      <p:ext uri="{BB962C8B-B14F-4D97-AF65-F5344CB8AC3E}">
        <p14:creationId xmlns:p14="http://schemas.microsoft.com/office/powerpoint/2010/main" val="3741083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Teacher Note:</a:t>
            </a:r>
          </a:p>
          <a:p>
            <a:r>
              <a:rPr lang="en-US" dirty="0"/>
              <a:t>Some policies could debatably be categorized into more than one view point. Allow the student to decide which policies they favor given their governing goal and values. The importance of this exercise is to practice carefully weighing how policies align with governing goals. Thinking about the three common political views only serves to provide some consistency during policy evaluating. This is a skill they will be applying when they play the Fiscal Ship game.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28</a:t>
            </a:fld>
            <a:endParaRPr lang="en-US"/>
          </a:p>
        </p:txBody>
      </p:sp>
    </p:spTree>
    <p:extLst>
      <p:ext uri="{BB962C8B-B14F-4D97-AF65-F5344CB8AC3E}">
        <p14:creationId xmlns:p14="http://schemas.microsoft.com/office/powerpoint/2010/main" val="3021577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Teacher Note:</a:t>
            </a:r>
          </a:p>
          <a:p>
            <a:r>
              <a:rPr lang="en-US" dirty="0"/>
              <a:t>Some policies could debatably be categorized into more than one view point. Allow the student to decide which policies they favor given their governing goal and values. The importance of this exercise is to practice carefully weighing how policies align with governing goals. Thinking about the three common political views only serves to provide some consistency during policy evaluating. This is a skill they will be applying when they play the Fiscal Ship game.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29</a:t>
            </a:fld>
            <a:endParaRPr lang="en-US"/>
          </a:p>
        </p:txBody>
      </p:sp>
    </p:spTree>
    <p:extLst>
      <p:ext uri="{BB962C8B-B14F-4D97-AF65-F5344CB8AC3E}">
        <p14:creationId xmlns:p14="http://schemas.microsoft.com/office/powerpoint/2010/main" val="118750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a:rPr>
              <a:t>TEACHER NOTE:</a:t>
            </a:r>
            <a:r>
              <a:rPr lang="en-US" baseline="0" dirty="0">
                <a:latin typeface="Gill Sans"/>
              </a:rPr>
              <a:t> Prompt students to answer questions #1-3 from this Slide before advancing to Slide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Gill Sans"/>
              </a:rPr>
              <a:t>Also, you may tell students a</a:t>
            </a:r>
            <a:r>
              <a:rPr lang="en-US" dirty="0">
                <a:latin typeface="Gill Sans"/>
              </a:rPr>
              <a:t> </a:t>
            </a:r>
            <a:r>
              <a:rPr lang="en-US" b="1" dirty="0">
                <a:latin typeface="Gill Sans"/>
              </a:rPr>
              <a:t>budget surplus</a:t>
            </a:r>
            <a:r>
              <a:rPr lang="en-US" b="0" dirty="0">
                <a:latin typeface="Gill Sans"/>
              </a:rPr>
              <a:t>—although less common–occurs </a:t>
            </a:r>
            <a:r>
              <a:rPr lang="en-US" dirty="0">
                <a:latin typeface="Gill Sans"/>
              </a:rPr>
              <a:t>in years the government's outlays (spending) is less than its revenues (tax receipts). </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a:t>
            </a:fld>
            <a:endParaRPr lang="en-US"/>
          </a:p>
        </p:txBody>
      </p:sp>
    </p:spTree>
    <p:extLst>
      <p:ext uri="{BB962C8B-B14F-4D97-AF65-F5344CB8AC3E}">
        <p14:creationId xmlns:p14="http://schemas.microsoft.com/office/powerpoint/2010/main" val="3969215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will likely be the end of day 1. The game can be completed in 20-30 mins, with discussion time post-game requiring 10-15 mins. </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30</a:t>
            </a:fld>
            <a:endParaRPr lang="en-US"/>
          </a:p>
        </p:txBody>
      </p:sp>
    </p:spTree>
    <p:extLst>
      <p:ext uri="{BB962C8B-B14F-4D97-AF65-F5344CB8AC3E}">
        <p14:creationId xmlns:p14="http://schemas.microsoft.com/office/powerpoint/2010/main" val="4249907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31</a:t>
            </a:fld>
            <a:endParaRPr lang="en-US"/>
          </a:p>
        </p:txBody>
      </p:sp>
    </p:spTree>
    <p:extLst>
      <p:ext uri="{BB962C8B-B14F-4D97-AF65-F5344CB8AC3E}">
        <p14:creationId xmlns:p14="http://schemas.microsoft.com/office/powerpoint/2010/main" val="4202892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32</a:t>
            </a:fld>
            <a:endParaRPr lang="en-US"/>
          </a:p>
        </p:txBody>
      </p:sp>
    </p:spTree>
    <p:extLst>
      <p:ext uri="{BB962C8B-B14F-4D97-AF65-F5344CB8AC3E}">
        <p14:creationId xmlns:p14="http://schemas.microsoft.com/office/powerpoint/2010/main" val="3862082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33</a:t>
            </a:fld>
            <a:endParaRPr lang="en-US"/>
          </a:p>
        </p:txBody>
      </p:sp>
    </p:spTree>
    <p:extLst>
      <p:ext uri="{BB962C8B-B14F-4D97-AF65-F5344CB8AC3E}">
        <p14:creationId xmlns:p14="http://schemas.microsoft.com/office/powerpoint/2010/main" val="2207663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www.youtube.com</a:t>
            </a:r>
            <a:r>
              <a:rPr lang="en-US" dirty="0"/>
              <a:t>/</a:t>
            </a:r>
            <a:r>
              <a:rPr lang="en-US" dirty="0" err="1"/>
              <a:t>watch?v</a:t>
            </a:r>
            <a:r>
              <a:rPr lang="en-US" dirty="0"/>
              <a:t>=QSWUcaT4GGA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34</a:t>
            </a:fld>
            <a:endParaRPr lang="en-US"/>
          </a:p>
        </p:txBody>
      </p:sp>
    </p:spTree>
    <p:extLst>
      <p:ext uri="{BB962C8B-B14F-4D97-AF65-F5344CB8AC3E}">
        <p14:creationId xmlns:p14="http://schemas.microsoft.com/office/powerpoint/2010/main" val="1936211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35</a:t>
            </a:fld>
            <a:endParaRPr lang="en-US"/>
          </a:p>
        </p:txBody>
      </p:sp>
    </p:spTree>
    <p:extLst>
      <p:ext uri="{BB962C8B-B14F-4D97-AF65-F5344CB8AC3E}">
        <p14:creationId xmlns:p14="http://schemas.microsoft.com/office/powerpoint/2010/main" val="9998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Note the fiscal actions required to decrease debt to GDP ratios to past average and those actions required just to maintain recent debt to GDP levels. </a:t>
            </a:r>
          </a:p>
          <a:p>
            <a:r>
              <a:rPr lang="en-US" dirty="0"/>
              <a:t>Taxes values are for households in the middle fifth of the income distribution. Under current law, their taxes are projected to average $12,000.</a:t>
            </a:r>
          </a:p>
          <a:p>
            <a:r>
              <a:rPr lang="en-US" dirty="0"/>
              <a:t>* Source: https://</a:t>
            </a:r>
            <a:r>
              <a:rPr lang="en-US" dirty="0" err="1"/>
              <a:t>www.thebalance.com</a:t>
            </a:r>
            <a:r>
              <a:rPr lang="en-US" dirty="0"/>
              <a:t>/current-u-s-federal-government-spending-3305763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Gill Sans"/>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36</a:t>
            </a:fld>
            <a:endParaRPr lang="en-US"/>
          </a:p>
        </p:txBody>
      </p:sp>
    </p:spTree>
    <p:extLst>
      <p:ext uri="{BB962C8B-B14F-4D97-AF65-F5344CB8AC3E}">
        <p14:creationId xmlns:p14="http://schemas.microsoft.com/office/powerpoint/2010/main" val="2996604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Note the fiscal actions required to decrease debt to GDP ratios to past average and those actions required just to maintain recent debt to GDP levels. </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37</a:t>
            </a:fld>
            <a:endParaRPr lang="en-US"/>
          </a:p>
        </p:txBody>
      </p:sp>
    </p:spTree>
    <p:extLst>
      <p:ext uri="{BB962C8B-B14F-4D97-AF65-F5344CB8AC3E}">
        <p14:creationId xmlns:p14="http://schemas.microsoft.com/office/powerpoint/2010/main" val="118607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ＭＳ Ｐゴシック" pitchFamily="-108" charset="-128"/>
                <a:cs typeface="ＭＳ Ｐゴシック" pitchFamily="-108" charset="-128"/>
              </a:rPr>
              <a:t>This slide presents data that supplement information in CBO’s June 2018 report The 2018 Long-Term Budget Outlook.</a:t>
            </a:r>
            <a:r>
              <a:rPr lang="en-US" dirty="0"/>
              <a:t> </a:t>
            </a:r>
          </a:p>
          <a:p>
            <a:r>
              <a:rPr lang="en-US" sz="1200" b="0" i="0" kern="1200" dirty="0">
                <a:solidFill>
                  <a:schemeClr val="tx1"/>
                </a:solidFill>
                <a:effectLst/>
                <a:latin typeface="+mn-lt"/>
                <a:ea typeface="ＭＳ Ｐゴシック" pitchFamily="-108" charset="-128"/>
                <a:cs typeface="ＭＳ Ｐゴシック" pitchFamily="-108" charset="-128"/>
              </a:rPr>
              <a:t>*It is important to emphasize that CBO numbers are what would happen under current law, which is not necessarily what is likely to happen (For instance, the law might say that certain tax cuts will expire. But historically, Congress usually doesn’t let tax cuts expire. CBO must estimate what is said under current law—that the tax cuts will expire. This is not the same of what CBO expects will happen). </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38</a:t>
            </a:fld>
            <a:endParaRPr lang="en-US"/>
          </a:p>
        </p:txBody>
      </p:sp>
    </p:spTree>
    <p:extLst>
      <p:ext uri="{BB962C8B-B14F-4D97-AF65-F5344CB8AC3E}">
        <p14:creationId xmlns:p14="http://schemas.microsoft.com/office/powerpoint/2010/main" val="1304589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lesson was revised for CEE by Joel Miller in January 2019 using federal budget resources available through FY 2018. </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39</a:t>
            </a:fld>
            <a:endParaRPr lang="en-US"/>
          </a:p>
        </p:txBody>
      </p:sp>
    </p:spTree>
    <p:extLst>
      <p:ext uri="{BB962C8B-B14F-4D97-AF65-F5344CB8AC3E}">
        <p14:creationId xmlns:p14="http://schemas.microsoft.com/office/powerpoint/2010/main" val="3949761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ＭＳ Ｐゴシック" pitchFamily="-108" charset="-128"/>
                <a:cs typeface="ＭＳ Ｐゴシック" pitchFamily="-108" charset="-128"/>
              </a:rPr>
              <a:t>About half of mandatory spending is spending on programs primarily aimed at the elderly. Social Security pays a monthly old-age benefit to those reaching retirement age (minimum 62), whereas Medicare pays for the health care expenses for those 65 and older. Social Security and Medicare also provide benefits to disabled individuals and families of retired, disabled, and deceased workers.</a:t>
            </a:r>
          </a:p>
          <a:p>
            <a:pPr fontAlgn="base"/>
            <a:r>
              <a:rPr lang="en-US" sz="1200" b="0" i="0" kern="1200" dirty="0">
                <a:solidFill>
                  <a:schemeClr val="tx1"/>
                </a:solidFill>
                <a:effectLst/>
                <a:latin typeface="+mn-lt"/>
                <a:ea typeface="ＭＳ Ｐゴシック" pitchFamily="-108" charset="-128"/>
                <a:cs typeface="ＭＳ Ｐゴシック" pitchFamily="-108" charset="-128"/>
              </a:rPr>
              <a:t>Next up is Medicaid, the health care program for the poor run jointly by the state and federal governments, and income security programs like unemployment insurance and food stamps. “Other mandatory programs” include an array of much smaller programs that range from federal government and military retirees’ benefits to veterans’ pensions. And last but not least, a portion of mandatory spending goes to interest payments on the federal debt.</a:t>
            </a:r>
          </a:p>
          <a:p>
            <a:pPr fontAlgn="base"/>
            <a:endParaRPr lang="en-US" sz="1200" b="0" i="0" kern="1200" dirty="0">
              <a:solidFill>
                <a:schemeClr val="tx1"/>
              </a:solidFill>
              <a:effectLst/>
              <a:latin typeface="+mn-lt"/>
              <a:ea typeface="ＭＳ Ｐゴシック" pitchFamily="-108" charset="-128"/>
              <a:cs typeface="ＭＳ Ｐゴシック" pitchFamily="-10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credit: Vivien Lee (Senior Research Assistant- Hutchins Center on Fiscal and Monetary Policy, The Brookings Institution)</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a:t>
            </a:fld>
            <a:endParaRPr lang="en-US"/>
          </a:p>
        </p:txBody>
      </p:sp>
    </p:spTree>
    <p:extLst>
      <p:ext uri="{BB962C8B-B14F-4D97-AF65-F5344CB8AC3E}">
        <p14:creationId xmlns:p14="http://schemas.microsoft.com/office/powerpoint/2010/main" val="266596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Source: https://</a:t>
            </a:r>
            <a:r>
              <a:rPr lang="en-US" dirty="0" err="1"/>
              <a:t>fred.stlouisfed.org</a:t>
            </a:r>
            <a:r>
              <a:rPr lang="en-US" dirty="0"/>
              <a:t>/series/FYFSGDA188S</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a:t>
            </a:fld>
            <a:endParaRPr lang="en-US"/>
          </a:p>
        </p:txBody>
      </p:sp>
    </p:spTree>
    <p:extLst>
      <p:ext uri="{BB962C8B-B14F-4D97-AF65-F5344CB8AC3E}">
        <p14:creationId xmlns:p14="http://schemas.microsoft.com/office/powerpoint/2010/main" val="2600301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Source: https://</a:t>
            </a:r>
            <a:r>
              <a:rPr lang="en-US" dirty="0" err="1"/>
              <a:t>www.cbo.gov</a:t>
            </a:r>
            <a:r>
              <a:rPr lang="en-US" dirty="0"/>
              <a:t>/system/</a:t>
            </a:r>
            <a:r>
              <a:rPr lang="en-US" dirty="0" err="1"/>
              <a:t>files?file</a:t>
            </a:r>
            <a:r>
              <a:rPr lang="en-US" dirty="0"/>
              <a:t>=2018-06/53919-2018ltbo.pdf (page 8)</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6</a:t>
            </a:fld>
            <a:endParaRPr lang="en-US"/>
          </a:p>
        </p:txBody>
      </p:sp>
    </p:spTree>
    <p:extLst>
      <p:ext uri="{BB962C8B-B14F-4D97-AF65-F5344CB8AC3E}">
        <p14:creationId xmlns:p14="http://schemas.microsoft.com/office/powerpoint/2010/main" val="498531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latin typeface="+mn-lt"/>
                <a:cs typeface="Calibri"/>
              </a:rPr>
              <a:t>See updated data: </a:t>
            </a:r>
            <a:r>
              <a:rPr lang="en-US" dirty="0">
                <a:hlinkClick r:id="rId3"/>
              </a:rPr>
              <a:t>http://www.usdebtclock.org/</a:t>
            </a:r>
            <a:r>
              <a:rPr lang="en-US" dirty="0"/>
              <a:t> </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7</a:t>
            </a:fld>
            <a:endParaRPr lang="en-US"/>
          </a:p>
        </p:txBody>
      </p:sp>
    </p:spTree>
    <p:extLst>
      <p:ext uri="{BB962C8B-B14F-4D97-AF65-F5344CB8AC3E}">
        <p14:creationId xmlns:p14="http://schemas.microsoft.com/office/powerpoint/2010/main" val="172169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Source: https://</a:t>
            </a:r>
            <a:r>
              <a:rPr lang="en-US" dirty="0" err="1"/>
              <a:t>www.brookings.edu</a:t>
            </a:r>
            <a:r>
              <a:rPr lang="en-US" dirty="0"/>
              <a:t>/blog/up-front/2018/12/13/the-</a:t>
            </a:r>
            <a:r>
              <a:rPr lang="en-US" dirty="0" err="1"/>
              <a:t>hutchins</a:t>
            </a:r>
            <a:r>
              <a:rPr lang="en-US" dirty="0"/>
              <a:t>-center-explains-federal-budget-basics/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Cartoon:  http://</a:t>
            </a:r>
            <a:r>
              <a:rPr lang="en-US" baseline="0" dirty="0" err="1"/>
              <a:t>www.davegranlund.com</a:t>
            </a:r>
            <a:r>
              <a:rPr lang="en-US" baseline="0" dirty="0"/>
              <a:t>/cartoons/2018/12/27/new-year-and-us-debt/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ＭＳ Ｐゴシック" pitchFamily="-108" charset="-128"/>
                <a:cs typeface="ＭＳ Ｐゴシック" pitchFamily="-108" charset="-128"/>
              </a:rPr>
              <a:t>TEACHER</a:t>
            </a:r>
            <a:r>
              <a:rPr lang="en-US" sz="1200" b="0" i="0" kern="1200" baseline="0" dirty="0">
                <a:solidFill>
                  <a:schemeClr val="tx1"/>
                </a:solidFill>
                <a:effectLst/>
                <a:latin typeface="+mn-lt"/>
                <a:ea typeface="ＭＳ Ｐゴシック" pitchFamily="-108" charset="-128"/>
                <a:cs typeface="ＭＳ Ｐゴシック" pitchFamily="-108" charset="-128"/>
              </a:rPr>
              <a:t> NOTE: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ＭＳ Ｐゴシック" pitchFamily="-108" charset="-128"/>
                <a:cs typeface="ＭＳ Ｐゴシック" pitchFamily="-108" charset="-128"/>
              </a:rPr>
              <a:t>The government has borrowed a lot: The federal debt held by the public amounted to slightly over </a:t>
            </a:r>
            <a:r>
              <a:rPr lang="en-US" sz="1200" b="0" i="0" u="none" strike="noStrike" kern="1200" dirty="0">
                <a:solidFill>
                  <a:schemeClr val="tx1"/>
                </a:solidFill>
                <a:effectLst/>
                <a:latin typeface="+mn-lt"/>
                <a:ea typeface="ＭＳ Ｐゴシック" pitchFamily="-108" charset="-128"/>
                <a:cs typeface="ＭＳ Ｐゴシック" pitchFamily="-108" charset="-128"/>
                <a:hlinkClick r:id="rId3"/>
              </a:rPr>
              <a:t>$15 trillion</a:t>
            </a:r>
            <a:r>
              <a:rPr lang="en-US" sz="1200" b="0" i="0" kern="1200" dirty="0">
                <a:solidFill>
                  <a:schemeClr val="tx1"/>
                </a:solidFill>
                <a:effectLst/>
                <a:latin typeface="+mn-lt"/>
                <a:ea typeface="ＭＳ Ｐゴシック" pitchFamily="-108" charset="-128"/>
                <a:cs typeface="ＭＳ Ｐゴシック" pitchFamily="-108" charset="-128"/>
              </a:rPr>
              <a:t> by the end of 2018, a sum equivalent to roughly 76 percent of the U.S. economy. This level of debt is very high by historical standards. </a:t>
            </a:r>
            <a:r>
              <a:rPr lang="en-US" sz="1200" b="0" i="0" u="none" strike="noStrike" kern="1200" dirty="0">
                <a:solidFill>
                  <a:schemeClr val="tx1"/>
                </a:solidFill>
                <a:effectLst/>
                <a:latin typeface="+mn-lt"/>
                <a:ea typeface="ＭＳ Ｐゴシック" pitchFamily="-108" charset="-128"/>
                <a:cs typeface="ＭＳ Ｐゴシック" pitchFamily="-108" charset="-128"/>
                <a:hlinkClick r:id="rId4"/>
              </a:rPr>
              <a:t>The only previous experience with debt this high was at the end of World War II</a:t>
            </a:r>
            <a:r>
              <a:rPr lang="en-US" sz="1200" b="0" i="0" kern="1200" dirty="0">
                <a:solidFill>
                  <a:schemeClr val="tx1"/>
                </a:solidFill>
                <a:effectLst/>
                <a:latin typeface="+mn-lt"/>
                <a:ea typeface="ＭＳ Ｐゴシック" pitchFamily="-108" charset="-128"/>
                <a:cs typeface="ＭＳ Ｐゴシック" pitchFamily="-108" charset="-128"/>
              </a:rPr>
              <a:t>. As a result, a sizable part of the budget goes to pay interest on that debt—in 2018, interest consumed almost 8 percent of all federal spending. This is more than what the federal government spent on unemployment benefits, higher education, food and nutrition assistance programs, and pollution control taken together.</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8</a:t>
            </a:fld>
            <a:endParaRPr lang="en-US"/>
          </a:p>
        </p:txBody>
      </p:sp>
    </p:spTree>
    <p:extLst>
      <p:ext uri="{BB962C8B-B14F-4D97-AF65-F5344CB8AC3E}">
        <p14:creationId xmlns:p14="http://schemas.microsoft.com/office/powerpoint/2010/main" val="2344914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Sources: Vivien Lee, Brookings Institute </a:t>
            </a:r>
          </a:p>
          <a:p>
            <a:r>
              <a:rPr lang="en-US" dirty="0"/>
              <a:t>https://</a:t>
            </a:r>
            <a:r>
              <a:rPr lang="en-US" dirty="0" err="1"/>
              <a:t>www.politico.com</a:t>
            </a:r>
            <a:r>
              <a:rPr lang="en-US" dirty="0"/>
              <a:t>/f/?id=0000015a-819f-d2c6-a7db-d9bfcf110001</a:t>
            </a:r>
          </a:p>
          <a:p>
            <a:r>
              <a:rPr lang="en-US" dirty="0"/>
              <a:t>https://</a:t>
            </a:r>
            <a:r>
              <a:rPr lang="en-US" dirty="0" err="1"/>
              <a:t>www.cbo.gov</a:t>
            </a:r>
            <a:r>
              <a:rPr lang="en-US" dirty="0"/>
              <a:t>/system/</a:t>
            </a:r>
            <a:r>
              <a:rPr lang="en-US" dirty="0" err="1"/>
              <a:t>files?file</a:t>
            </a:r>
            <a:r>
              <a:rPr lang="en-US" dirty="0"/>
              <a:t>=115th-congress-2017-2018/</a:t>
            </a:r>
            <a:r>
              <a:rPr lang="en-US" dirty="0" err="1"/>
              <a:t>costestimate</a:t>
            </a:r>
            <a:r>
              <a:rPr lang="en-US" dirty="0"/>
              <a:t>/52939-hr1628amendment.pdf</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9</a:t>
            </a:fld>
            <a:endParaRPr lang="en-US"/>
          </a:p>
        </p:txBody>
      </p:sp>
    </p:spTree>
    <p:extLst>
      <p:ext uri="{BB962C8B-B14F-4D97-AF65-F5344CB8AC3E}">
        <p14:creationId xmlns:p14="http://schemas.microsoft.com/office/powerpoint/2010/main" val="1091054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529840"/>
            <a:ext cx="8229600" cy="3779520"/>
          </a:xfrm>
        </p:spPr>
        <p:txBody>
          <a:bodyPr/>
          <a:lstStyle>
            <a:lvl1pPr>
              <a:spcBef>
                <a:spcPts val="1200"/>
              </a:spcBef>
              <a:spcAft>
                <a:spcPts val="0"/>
              </a:spcAft>
              <a:defRPr sz="2200" b="0" i="0">
                <a:latin typeface="Calibri" panose="020F0502020204030204" pitchFamily="34" charset="0"/>
                <a:cs typeface="Calibri" panose="020F0502020204030204" pitchFamily="34" charset="0"/>
              </a:defRPr>
            </a:lvl1pPr>
            <a:lvl2pPr>
              <a:spcBef>
                <a:spcPts val="0"/>
              </a:spcBef>
              <a:spcAft>
                <a:spcPts val="0"/>
              </a:spcAft>
              <a:defRPr sz="2000" b="0" i="0">
                <a:latin typeface="Calibri Light" panose="020F0302020204030204" pitchFamily="34" charset="0"/>
                <a:cs typeface="Calibri Light" panose="020F0302020204030204" pitchFamily="34" charset="0"/>
              </a:defRPr>
            </a:lvl2pPr>
            <a:lvl3pPr>
              <a:spcBef>
                <a:spcPts val="0"/>
              </a:spcBef>
              <a:spcAft>
                <a:spcPts val="0"/>
              </a:spcAft>
              <a:defRPr sz="2000" b="0" i="0">
                <a:latin typeface="Calibri Light" panose="020F0302020204030204" pitchFamily="34" charset="0"/>
                <a:cs typeface="Calibri Light" panose="020F0302020204030204" pitchFamily="34" charset="0"/>
              </a:defRPr>
            </a:lvl3pPr>
            <a:lvl4pPr>
              <a:spcBef>
                <a:spcPts val="0"/>
              </a:spcBef>
              <a:spcAft>
                <a:spcPts val="0"/>
              </a:spcAft>
              <a:defRPr sz="2000" b="0" i="0">
                <a:latin typeface="Calibri Light" panose="020F0302020204030204" pitchFamily="34" charset="0"/>
                <a:cs typeface="Calibri Light" panose="020F0302020204030204" pitchFamily="34" charset="0"/>
              </a:defRPr>
            </a:lvl4pPr>
            <a:lvl5pPr>
              <a:spcBef>
                <a:spcPts val="0"/>
              </a:spcBef>
              <a:spcAft>
                <a:spcPts val="0"/>
              </a:spcAft>
              <a:defRPr sz="2000" b="0" i="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457200" y="6574538"/>
            <a:ext cx="8229600" cy="276999"/>
          </a:xfrm>
          <a:prstGeom prst="rect">
            <a:avLst/>
          </a:prstGeom>
          <a:noFill/>
        </p:spPr>
        <p:txBody>
          <a:bodyPr wrap="square" rtlCol="0">
            <a:spAutoFit/>
          </a:bodyPr>
          <a:lstStyle/>
          <a:p>
            <a:pPr algn="ctr"/>
            <a:r>
              <a:rPr lang="en-US" sz="1200" dirty="0">
                <a:solidFill>
                  <a:schemeClr val="bg1"/>
                </a:solidFill>
              </a:rPr>
              <a:t>Federal Budget Fiscal Ship Game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1200"/>
        </a:spcBef>
        <a:spcAft>
          <a:spcPts val="0"/>
        </a:spcAft>
        <a:buFont typeface="Arial" pitchFamily="-108" charset="0"/>
        <a:buChar char="•"/>
        <a:defRPr sz="2200" b="0" i="0" kern="1200">
          <a:solidFill>
            <a:schemeClr val="tx1"/>
          </a:solidFill>
          <a:latin typeface="Calibri" panose="020F0502020204030204" pitchFamily="34" charset="0"/>
          <a:ea typeface="ＭＳ Ｐゴシック" pitchFamily="-108" charset="-128"/>
          <a:cs typeface="Calibri" panose="020F0502020204030204" pitchFamily="34" charset="0"/>
        </a:defRPr>
      </a:lvl1pPr>
      <a:lvl2pPr marL="742950" indent="-285750" algn="l" rtl="0" fontAlgn="base">
        <a:spcBef>
          <a:spcPts val="0"/>
        </a:spcBef>
        <a:spcAft>
          <a:spcPts val="0"/>
        </a:spcAft>
        <a:buFont typeface="Arial" panose="020B0604020202020204" pitchFamily="34"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QSWUcaT4GG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QSWUcaT4GGA"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fiscalship.or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openxmlformats.org/officeDocument/2006/relationships/hyperlink" Target="https://www.brookings.edu/center/the-hutchins-center-on-fiscal-and-monetary-policy/" TargetMode="External"/><Relationship Id="rId3" Type="http://schemas.openxmlformats.org/officeDocument/2006/relationships/hyperlink" Target="https://www.cbo.gov/system/files?file=115th-congress-2017-2018/presentation/53729-2018-budget-outlook.pdf" TargetMode="External"/><Relationship Id="rId7" Type="http://schemas.openxmlformats.org/officeDocument/2006/relationships/hyperlink" Target="https://www.brookings.edu/program/economic-studie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brookings.edu/blog/up-front/2018/12/13/the-hutchins-center-explains-federal-budget-basics/" TargetMode="External"/><Relationship Id="rId5" Type="http://schemas.openxmlformats.org/officeDocument/2006/relationships/hyperlink" Target="http://www.people-press.org/quiz/political-typology/" TargetMode="External"/><Relationship Id="rId4" Type="http://schemas.openxmlformats.org/officeDocument/2006/relationships/hyperlink" Target="https://www.cbo.gov/system/files?file=2018-06/53919-2018ltbo.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sdebtclock.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2"/>
            <a:ext cx="7772400" cy="4434839"/>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Bef>
                <a:spcPts val="1200"/>
              </a:spcBef>
              <a:spcAft>
                <a:spcPts val="1200"/>
              </a:spcAft>
              <a:defRPr/>
            </a:pPr>
            <a:r>
              <a:rPr lang="en-US" sz="6000" dirty="0"/>
              <a:t>Charting a Course for </a:t>
            </a:r>
            <a:br>
              <a:rPr lang="en-US" sz="6000" dirty="0"/>
            </a:br>
            <a:r>
              <a:rPr lang="en-US" sz="6000" dirty="0"/>
              <a:t>the Federal Budget and </a:t>
            </a:r>
            <a:br>
              <a:rPr lang="en-US" sz="6000" dirty="0"/>
            </a:br>
            <a:r>
              <a:rPr lang="en-US" sz="6000" dirty="0"/>
              <a:t>the National Debt</a:t>
            </a:r>
            <a:endParaRPr lang="en-US" sz="6000" b="0" dirty="0">
              <a:ln w="11430"/>
              <a:solidFill>
                <a:schemeClr val="tx1"/>
              </a:solidFill>
              <a:effectLst>
                <a:outerShdw blurRad="80000" dist="40000" dir="5040000" algn="tl">
                  <a:srgbClr val="000000">
                    <a:alpha val="0"/>
                  </a:srgbClr>
                </a:outerShdw>
              </a:effectLst>
              <a:ea typeface="+mj-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295400"/>
            <a:ext cx="8229600" cy="1143000"/>
          </a:xfrm>
        </p:spPr>
        <p:txBody>
          <a:bodyPr/>
          <a:lstStyle/>
          <a:p>
            <a:r>
              <a:rPr lang="en-US" sz="4200" dirty="0"/>
              <a:t>The Long-Term Federal </a:t>
            </a:r>
            <a:br>
              <a:rPr lang="en-US" sz="4200" dirty="0"/>
            </a:br>
            <a:r>
              <a:rPr lang="en-US" sz="4200" dirty="0"/>
              <a:t>Budget Outlook</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773680"/>
            <a:ext cx="8229600" cy="3779520"/>
          </a:xfrm>
        </p:spPr>
        <p:txBody>
          <a:bodyPr/>
          <a:lstStyle/>
          <a:p>
            <a:r>
              <a:rPr lang="en-US" dirty="0"/>
              <a:t>The long-term federal budget outlook has worsened dramatically in recent years</a:t>
            </a:r>
          </a:p>
          <a:p>
            <a:r>
              <a:rPr lang="en-US" dirty="0"/>
              <a:t>Federal debt as a % of GDP is higher than at any time since WWII</a:t>
            </a:r>
          </a:p>
          <a:p>
            <a:r>
              <a:rPr lang="en-US" dirty="0"/>
              <a:t>The CBO projects that growing budget deficits will push debt well above its current high level, and in 25 years federal debt will exceed 100% of GDP and still be on an upward path</a:t>
            </a:r>
          </a:p>
        </p:txBody>
      </p:sp>
    </p:spTree>
    <p:extLst>
      <p:ext uri="{BB962C8B-B14F-4D97-AF65-F5344CB8AC3E}">
        <p14:creationId xmlns:p14="http://schemas.microsoft.com/office/powerpoint/2010/main" val="70053510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87552"/>
            <a:ext cx="8534400" cy="1143000"/>
          </a:xfrm>
        </p:spPr>
        <p:txBody>
          <a:bodyPr/>
          <a:lstStyle/>
          <a:p>
            <a:r>
              <a:rPr lang="en-US" sz="4100" dirty="0"/>
              <a:t>Challenge #1: Growing Budget Deficits</a:t>
            </a:r>
          </a:p>
        </p:txBody>
      </p:sp>
      <p:pic>
        <p:nvPicPr>
          <p:cNvPr id="6" name="Picture 5" descr="A close up of a map&#10;&#10;Description generated with very high confidence">
            <a:extLst>
              <a:ext uri="{FF2B5EF4-FFF2-40B4-BE49-F238E27FC236}">
                <a16:creationId xmlns:a16="http://schemas.microsoft.com/office/drawing/2014/main" id="{E5FD2584-A611-DE4B-8584-5EB2DE4A0DD3}"/>
              </a:ext>
            </a:extLst>
          </p:cNvPr>
          <p:cNvPicPr>
            <a:picLocks noChangeAspect="1"/>
          </p:cNvPicPr>
          <p:nvPr/>
        </p:nvPicPr>
        <p:blipFill rotWithShape="1">
          <a:blip r:embed="rId3"/>
          <a:srcRect t="1711" b="4551"/>
          <a:stretch/>
        </p:blipFill>
        <p:spPr>
          <a:xfrm>
            <a:off x="1336221" y="2057400"/>
            <a:ext cx="6471557" cy="4173379"/>
          </a:xfrm>
          <a:prstGeom prst="rect">
            <a:avLst/>
          </a:prstGeom>
        </p:spPr>
      </p:pic>
      <p:sp>
        <p:nvSpPr>
          <p:cNvPr id="7" name="TextBox 6">
            <a:extLst>
              <a:ext uri="{FF2B5EF4-FFF2-40B4-BE49-F238E27FC236}">
                <a16:creationId xmlns:a16="http://schemas.microsoft.com/office/drawing/2014/main" id="{9D27BF0D-89EB-6849-90EA-40E767212E4E}"/>
              </a:ext>
            </a:extLst>
          </p:cNvPr>
          <p:cNvSpPr txBox="1"/>
          <p:nvPr/>
        </p:nvSpPr>
        <p:spPr>
          <a:xfrm>
            <a:off x="3962400" y="6230779"/>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Congressional Budget Office</a:t>
            </a:r>
          </a:p>
        </p:txBody>
      </p:sp>
    </p:spTree>
    <p:extLst>
      <p:ext uri="{BB962C8B-B14F-4D97-AF65-F5344CB8AC3E}">
        <p14:creationId xmlns:p14="http://schemas.microsoft.com/office/powerpoint/2010/main" val="327327550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1295400"/>
            <a:ext cx="8534400" cy="1143000"/>
          </a:xfrm>
        </p:spPr>
        <p:txBody>
          <a:bodyPr/>
          <a:lstStyle/>
          <a:p>
            <a:r>
              <a:rPr lang="en-US" sz="4200" dirty="0"/>
              <a:t>Larger deficits increase interest rates which decreases private investment</a:t>
            </a:r>
          </a:p>
        </p:txBody>
      </p:sp>
      <p:pic>
        <p:nvPicPr>
          <p:cNvPr id="6" name="Picture 5">
            <a:extLst>
              <a:ext uri="{FF2B5EF4-FFF2-40B4-BE49-F238E27FC236}">
                <a16:creationId xmlns:a16="http://schemas.microsoft.com/office/drawing/2014/main" id="{DDFB39DC-6E83-A04E-8BDC-C768107FDEBC}"/>
              </a:ext>
            </a:extLst>
          </p:cNvPr>
          <p:cNvPicPr>
            <a:picLocks noChangeAspect="1"/>
          </p:cNvPicPr>
          <p:nvPr/>
        </p:nvPicPr>
        <p:blipFill>
          <a:blip r:embed="rId3"/>
          <a:stretch>
            <a:fillRect/>
          </a:stretch>
        </p:blipFill>
        <p:spPr>
          <a:xfrm>
            <a:off x="720436" y="2590800"/>
            <a:ext cx="7703127" cy="3844299"/>
          </a:xfrm>
          <a:prstGeom prst="rect">
            <a:avLst/>
          </a:prstGeom>
        </p:spPr>
      </p:pic>
    </p:spTree>
    <p:extLst>
      <p:ext uri="{BB962C8B-B14F-4D97-AF65-F5344CB8AC3E}">
        <p14:creationId xmlns:p14="http://schemas.microsoft.com/office/powerpoint/2010/main" val="116358806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87552"/>
            <a:ext cx="8534400" cy="1143000"/>
          </a:xfrm>
        </p:spPr>
        <p:txBody>
          <a:bodyPr/>
          <a:lstStyle/>
          <a:p>
            <a:r>
              <a:rPr lang="en-US" sz="4400" dirty="0"/>
              <a:t>Challenge #2: Population Aging</a:t>
            </a:r>
            <a:endParaRPr lang="en-US" sz="4100" dirty="0"/>
          </a:p>
        </p:txBody>
      </p:sp>
      <p:sp>
        <p:nvSpPr>
          <p:cNvPr id="7" name="TextBox 6">
            <a:extLst>
              <a:ext uri="{FF2B5EF4-FFF2-40B4-BE49-F238E27FC236}">
                <a16:creationId xmlns:a16="http://schemas.microsoft.com/office/drawing/2014/main" id="{9D27BF0D-89EB-6849-90EA-40E767212E4E}"/>
              </a:ext>
            </a:extLst>
          </p:cNvPr>
          <p:cNvSpPr txBox="1"/>
          <p:nvPr/>
        </p:nvSpPr>
        <p:spPr>
          <a:xfrm>
            <a:off x="3962400" y="6019800"/>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Social Security Administration</a:t>
            </a:r>
          </a:p>
        </p:txBody>
      </p:sp>
      <p:pic>
        <p:nvPicPr>
          <p:cNvPr id="5" name="Picture 4">
            <a:extLst>
              <a:ext uri="{FF2B5EF4-FFF2-40B4-BE49-F238E27FC236}">
                <a16:creationId xmlns:a16="http://schemas.microsoft.com/office/drawing/2014/main" id="{ADB2DE40-F341-F441-9EE2-82EA94CB4C35}"/>
              </a:ext>
            </a:extLst>
          </p:cNvPr>
          <p:cNvPicPr>
            <a:picLocks noChangeAspect="1"/>
          </p:cNvPicPr>
          <p:nvPr/>
        </p:nvPicPr>
        <p:blipFill rotWithShape="1">
          <a:blip r:embed="rId3"/>
          <a:srcRect r="917"/>
          <a:stretch/>
        </p:blipFill>
        <p:spPr>
          <a:xfrm>
            <a:off x="451979" y="2148580"/>
            <a:ext cx="8234821" cy="3932987"/>
          </a:xfrm>
          <a:prstGeom prst="rect">
            <a:avLst/>
          </a:prstGeom>
        </p:spPr>
      </p:pic>
      <p:sp>
        <p:nvSpPr>
          <p:cNvPr id="8" name="Rectangle 7">
            <a:extLst>
              <a:ext uri="{FF2B5EF4-FFF2-40B4-BE49-F238E27FC236}">
                <a16:creationId xmlns:a16="http://schemas.microsoft.com/office/drawing/2014/main" id="{32D44473-DF47-454B-A1C8-F0A416C69B2D}"/>
              </a:ext>
            </a:extLst>
          </p:cNvPr>
          <p:cNvSpPr/>
          <p:nvPr/>
        </p:nvSpPr>
        <p:spPr>
          <a:xfrm>
            <a:off x="457200" y="6260471"/>
            <a:ext cx="8229600" cy="246221"/>
          </a:xfrm>
          <a:prstGeom prst="rect">
            <a:avLst/>
          </a:prstGeom>
        </p:spPr>
        <p:txBody>
          <a:bodyPr wrap="square">
            <a:spAutoFit/>
          </a:bodyPr>
          <a:lstStyle/>
          <a:p>
            <a:pPr lvl="0" algn="ctr">
              <a:defRPr/>
            </a:pPr>
            <a:r>
              <a:rPr lang="en-US" sz="1000" dirty="0">
                <a:latin typeface="Calibri Light" panose="020F0302020204030204" pitchFamily="34" charset="0"/>
                <a:cs typeface="Calibri Light" panose="020F0302020204030204" pitchFamily="34" charset="0"/>
              </a:rPr>
              <a:t>Image credit: Vivien Lee (Senior Research Assistant- Hutchins Center on Fiscal and Monetary Policy, The Brookings Institution)</a:t>
            </a:r>
          </a:p>
        </p:txBody>
      </p:sp>
    </p:spTree>
    <p:extLst>
      <p:ext uri="{BB962C8B-B14F-4D97-AF65-F5344CB8AC3E}">
        <p14:creationId xmlns:p14="http://schemas.microsoft.com/office/powerpoint/2010/main" val="104609278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87552"/>
            <a:ext cx="8534400" cy="1143000"/>
          </a:xfrm>
        </p:spPr>
        <p:txBody>
          <a:bodyPr/>
          <a:lstStyle/>
          <a:p>
            <a:r>
              <a:rPr lang="en-US" sz="4400" dirty="0"/>
              <a:t>Challenge #2: Population Aging</a:t>
            </a:r>
            <a:endParaRPr lang="en-US" sz="4100" dirty="0"/>
          </a:p>
        </p:txBody>
      </p:sp>
      <p:pic>
        <p:nvPicPr>
          <p:cNvPr id="6" name="Picture 5">
            <a:extLst>
              <a:ext uri="{FF2B5EF4-FFF2-40B4-BE49-F238E27FC236}">
                <a16:creationId xmlns:a16="http://schemas.microsoft.com/office/drawing/2014/main" id="{A968DB94-7741-0846-8F74-57817EFB9D68}"/>
              </a:ext>
            </a:extLst>
          </p:cNvPr>
          <p:cNvPicPr>
            <a:picLocks noChangeAspect="1"/>
          </p:cNvPicPr>
          <p:nvPr/>
        </p:nvPicPr>
        <p:blipFill rotWithShape="1">
          <a:blip r:embed="rId3"/>
          <a:srcRect t="2105" b="13382"/>
          <a:stretch/>
        </p:blipFill>
        <p:spPr>
          <a:xfrm>
            <a:off x="967248" y="2011680"/>
            <a:ext cx="7209503" cy="4284821"/>
          </a:xfrm>
          <a:prstGeom prst="rect">
            <a:avLst/>
          </a:prstGeom>
        </p:spPr>
      </p:pic>
      <p:pic>
        <p:nvPicPr>
          <p:cNvPr id="9" name="Picture 8">
            <a:extLst>
              <a:ext uri="{FF2B5EF4-FFF2-40B4-BE49-F238E27FC236}">
                <a16:creationId xmlns:a16="http://schemas.microsoft.com/office/drawing/2014/main" id="{A3C77979-D801-634F-815F-7CD621E9C859}"/>
              </a:ext>
            </a:extLst>
          </p:cNvPr>
          <p:cNvPicPr>
            <a:picLocks noChangeAspect="1"/>
          </p:cNvPicPr>
          <p:nvPr/>
        </p:nvPicPr>
        <p:blipFill>
          <a:blip r:embed="rId4"/>
          <a:stretch>
            <a:fillRect/>
          </a:stretch>
        </p:blipFill>
        <p:spPr>
          <a:xfrm>
            <a:off x="6172200" y="2541568"/>
            <a:ext cx="2625488" cy="1447800"/>
          </a:xfrm>
          <a:prstGeom prst="rect">
            <a:avLst/>
          </a:prstGeom>
        </p:spPr>
      </p:pic>
      <p:cxnSp>
        <p:nvCxnSpPr>
          <p:cNvPr id="10" name="Straight Arrow Connector 9">
            <a:extLst>
              <a:ext uri="{FF2B5EF4-FFF2-40B4-BE49-F238E27FC236}">
                <a16:creationId xmlns:a16="http://schemas.microsoft.com/office/drawing/2014/main" id="{7224744A-95C7-CF4C-A5DF-9585C612920F}"/>
              </a:ext>
            </a:extLst>
          </p:cNvPr>
          <p:cNvCxnSpPr>
            <a:cxnSpLocks/>
          </p:cNvCxnSpPr>
          <p:nvPr/>
        </p:nvCxnSpPr>
        <p:spPr>
          <a:xfrm flipH="1">
            <a:off x="6553202" y="3810000"/>
            <a:ext cx="1295398" cy="1676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27BF0D-89EB-6849-90EA-40E767212E4E}"/>
              </a:ext>
            </a:extLst>
          </p:cNvPr>
          <p:cNvSpPr txBox="1"/>
          <p:nvPr/>
        </p:nvSpPr>
        <p:spPr>
          <a:xfrm>
            <a:off x="3962400" y="6266021"/>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Congressional Budget Office</a:t>
            </a:r>
          </a:p>
        </p:txBody>
      </p:sp>
    </p:spTree>
    <p:extLst>
      <p:ext uri="{BB962C8B-B14F-4D97-AF65-F5344CB8AC3E}">
        <p14:creationId xmlns:p14="http://schemas.microsoft.com/office/powerpoint/2010/main" val="178311967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1298448"/>
            <a:ext cx="8534400" cy="1143000"/>
          </a:xfrm>
        </p:spPr>
        <p:txBody>
          <a:bodyPr/>
          <a:lstStyle/>
          <a:p>
            <a:r>
              <a:rPr lang="en-US" sz="4200" dirty="0"/>
              <a:t>Challenge #3: Increased Costs for Major Health Care Programs</a:t>
            </a:r>
          </a:p>
        </p:txBody>
      </p:sp>
      <p:sp>
        <p:nvSpPr>
          <p:cNvPr id="7" name="TextBox 6">
            <a:extLst>
              <a:ext uri="{FF2B5EF4-FFF2-40B4-BE49-F238E27FC236}">
                <a16:creationId xmlns:a16="http://schemas.microsoft.com/office/drawing/2014/main" id="{9D27BF0D-89EB-6849-90EA-40E767212E4E}"/>
              </a:ext>
            </a:extLst>
          </p:cNvPr>
          <p:cNvSpPr txBox="1"/>
          <p:nvPr/>
        </p:nvSpPr>
        <p:spPr>
          <a:xfrm>
            <a:off x="3962400" y="6266021"/>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Congressional Budget Office</a:t>
            </a:r>
          </a:p>
        </p:txBody>
      </p:sp>
      <p:pic>
        <p:nvPicPr>
          <p:cNvPr id="8" name="Picture 7">
            <a:extLst>
              <a:ext uri="{FF2B5EF4-FFF2-40B4-BE49-F238E27FC236}">
                <a16:creationId xmlns:a16="http://schemas.microsoft.com/office/drawing/2014/main" id="{C6E8288A-CB1D-E948-B5BC-9EF0888D55D8}"/>
              </a:ext>
            </a:extLst>
          </p:cNvPr>
          <p:cNvPicPr>
            <a:picLocks noChangeAspect="1"/>
          </p:cNvPicPr>
          <p:nvPr/>
        </p:nvPicPr>
        <p:blipFill rotWithShape="1">
          <a:blip r:embed="rId3"/>
          <a:srcRect l="35" t="2101" r="-35" b="5699"/>
          <a:stretch/>
        </p:blipFill>
        <p:spPr>
          <a:xfrm>
            <a:off x="384048" y="2667000"/>
            <a:ext cx="6131459" cy="3874214"/>
          </a:xfrm>
          <a:prstGeom prst="rect">
            <a:avLst/>
          </a:prstGeom>
        </p:spPr>
      </p:pic>
      <p:pic>
        <p:nvPicPr>
          <p:cNvPr id="11" name="Picture 10">
            <a:extLst>
              <a:ext uri="{FF2B5EF4-FFF2-40B4-BE49-F238E27FC236}">
                <a16:creationId xmlns:a16="http://schemas.microsoft.com/office/drawing/2014/main" id="{126D09CF-BDDE-324D-A8CC-FD6B6B709C6A}"/>
              </a:ext>
            </a:extLst>
          </p:cNvPr>
          <p:cNvPicPr>
            <a:picLocks noChangeAspect="1"/>
          </p:cNvPicPr>
          <p:nvPr/>
        </p:nvPicPr>
        <p:blipFill>
          <a:blip r:embed="rId4"/>
          <a:stretch>
            <a:fillRect/>
          </a:stretch>
        </p:blipFill>
        <p:spPr>
          <a:xfrm>
            <a:off x="6630215" y="3340629"/>
            <a:ext cx="2056585" cy="2218923"/>
          </a:xfrm>
          <a:prstGeom prst="rect">
            <a:avLst/>
          </a:prstGeom>
        </p:spPr>
      </p:pic>
    </p:spTree>
    <p:extLst>
      <p:ext uri="{BB962C8B-B14F-4D97-AF65-F5344CB8AC3E}">
        <p14:creationId xmlns:p14="http://schemas.microsoft.com/office/powerpoint/2010/main" val="225504765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1EB4C6-7493-7046-B9B6-796586DD32D5}"/>
              </a:ext>
            </a:extLst>
          </p:cNvPr>
          <p:cNvPicPr>
            <a:picLocks noChangeAspect="1"/>
          </p:cNvPicPr>
          <p:nvPr/>
        </p:nvPicPr>
        <p:blipFill rotWithShape="1">
          <a:blip r:embed="rId3"/>
          <a:srcRect t="2340" b="1"/>
          <a:stretch/>
        </p:blipFill>
        <p:spPr>
          <a:xfrm>
            <a:off x="809467" y="1164060"/>
            <a:ext cx="7525066" cy="3179340"/>
          </a:xfrm>
          <a:prstGeom prst="rect">
            <a:avLst/>
          </a:prstGeom>
        </p:spPr>
      </p:pic>
      <p:pic>
        <p:nvPicPr>
          <p:cNvPr id="10" name="Picture 9">
            <a:extLst>
              <a:ext uri="{FF2B5EF4-FFF2-40B4-BE49-F238E27FC236}">
                <a16:creationId xmlns:a16="http://schemas.microsoft.com/office/drawing/2014/main" id="{C809FF57-47F9-1E4F-9BEE-FCA7B9540C11}"/>
              </a:ext>
            </a:extLst>
          </p:cNvPr>
          <p:cNvPicPr>
            <a:picLocks noChangeAspect="1"/>
          </p:cNvPicPr>
          <p:nvPr/>
        </p:nvPicPr>
        <p:blipFill>
          <a:blip r:embed="rId4"/>
          <a:stretch>
            <a:fillRect/>
          </a:stretch>
        </p:blipFill>
        <p:spPr>
          <a:xfrm>
            <a:off x="2133600" y="4343400"/>
            <a:ext cx="4876800" cy="2209800"/>
          </a:xfrm>
          <a:prstGeom prst="rect">
            <a:avLst/>
          </a:prstGeom>
        </p:spPr>
      </p:pic>
      <p:pic>
        <p:nvPicPr>
          <p:cNvPr id="13" name="Picture 12">
            <a:extLst>
              <a:ext uri="{FF2B5EF4-FFF2-40B4-BE49-F238E27FC236}">
                <a16:creationId xmlns:a16="http://schemas.microsoft.com/office/drawing/2014/main" id="{1F3F6CE0-F519-624D-900A-2ED26BFC38C1}"/>
              </a:ext>
            </a:extLst>
          </p:cNvPr>
          <p:cNvPicPr>
            <a:picLocks noChangeAspect="1"/>
          </p:cNvPicPr>
          <p:nvPr/>
        </p:nvPicPr>
        <p:blipFill>
          <a:blip r:embed="rId5"/>
          <a:stretch>
            <a:fillRect/>
          </a:stretch>
        </p:blipFill>
        <p:spPr>
          <a:xfrm>
            <a:off x="6553200" y="1981200"/>
            <a:ext cx="2278649" cy="1828800"/>
          </a:xfrm>
          <a:prstGeom prst="rect">
            <a:avLst/>
          </a:prstGeom>
        </p:spPr>
      </p:pic>
    </p:spTree>
    <p:extLst>
      <p:ext uri="{BB962C8B-B14F-4D97-AF65-F5344CB8AC3E}">
        <p14:creationId xmlns:p14="http://schemas.microsoft.com/office/powerpoint/2010/main" val="401507695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295400"/>
            <a:ext cx="8229600" cy="1143000"/>
          </a:xfrm>
        </p:spPr>
        <p:txBody>
          <a:bodyPr/>
          <a:lstStyle/>
          <a:p>
            <a:r>
              <a:rPr lang="en-US" sz="4400" dirty="0"/>
              <a:t>What consequences do a large and growing federal debt have?</a:t>
            </a:r>
            <a:endParaRPr lang="en-US" sz="420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773680"/>
            <a:ext cx="8229600" cy="3779520"/>
          </a:xfrm>
        </p:spPr>
        <p:txBody>
          <a:bodyPr/>
          <a:lstStyle/>
          <a:p>
            <a:r>
              <a:rPr lang="en-US" sz="2800" dirty="0"/>
              <a:t>Significant negative consequences of a large and growing federal debt:</a:t>
            </a:r>
          </a:p>
          <a:p>
            <a:pPr lvl="1"/>
            <a:r>
              <a:rPr lang="en-US" dirty="0"/>
              <a:t>Reduce national savings and income in long-term</a:t>
            </a:r>
          </a:p>
          <a:p>
            <a:pPr lvl="1"/>
            <a:r>
              <a:rPr lang="en-US" dirty="0"/>
              <a:t>Increase the government’s interest costs, putting more pressure on the rest of the budget</a:t>
            </a:r>
          </a:p>
          <a:p>
            <a:pPr lvl="1"/>
            <a:r>
              <a:rPr lang="en-US" dirty="0"/>
              <a:t>Limit lawmaker’s ability to respond to unforeseen events</a:t>
            </a:r>
          </a:p>
          <a:p>
            <a:pPr lvl="1"/>
            <a:r>
              <a:rPr lang="en-US" dirty="0"/>
              <a:t>Increase the likelihood of a fiscal crisis, a situation in which the interest rate on federal debt rises abruptly, dramatically increasing the cost of government borrowing.</a:t>
            </a:r>
          </a:p>
        </p:txBody>
      </p:sp>
    </p:spTree>
    <p:extLst>
      <p:ext uri="{BB962C8B-B14F-4D97-AF65-F5344CB8AC3E}">
        <p14:creationId xmlns:p14="http://schemas.microsoft.com/office/powerpoint/2010/main" val="210477384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r>
              <a:rPr lang="en-US" sz="4400" dirty="0"/>
              <a:t>The Fiscal Ship</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pPr marL="0" indent="0" algn="ctr">
              <a:buNone/>
            </a:pPr>
            <a:r>
              <a:rPr lang="en-US" sz="2400" dirty="0"/>
              <a:t>Part #2 – Determining Values and Evaluating Policy Options</a:t>
            </a:r>
          </a:p>
        </p:txBody>
      </p:sp>
      <p:pic>
        <p:nvPicPr>
          <p:cNvPr id="4" name="Picture 3">
            <a:extLst>
              <a:ext uri="{FF2B5EF4-FFF2-40B4-BE49-F238E27FC236}">
                <a16:creationId xmlns:a16="http://schemas.microsoft.com/office/drawing/2014/main" id="{9A9B387F-5185-844C-A749-2A562DF0E328}"/>
              </a:ext>
            </a:extLst>
          </p:cNvPr>
          <p:cNvPicPr>
            <a:picLocks noChangeAspect="1"/>
          </p:cNvPicPr>
          <p:nvPr/>
        </p:nvPicPr>
        <p:blipFill>
          <a:blip r:embed="rId3"/>
          <a:stretch>
            <a:fillRect/>
          </a:stretch>
        </p:blipFill>
        <p:spPr>
          <a:xfrm>
            <a:off x="2057400" y="2819400"/>
            <a:ext cx="5029200" cy="2514600"/>
          </a:xfrm>
          <a:prstGeom prst="rect">
            <a:avLst/>
          </a:prstGeom>
        </p:spPr>
      </p:pic>
    </p:spTree>
    <p:extLst>
      <p:ext uri="{BB962C8B-B14F-4D97-AF65-F5344CB8AC3E}">
        <p14:creationId xmlns:p14="http://schemas.microsoft.com/office/powerpoint/2010/main" val="253542994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295400"/>
            <a:ext cx="8229600" cy="1143000"/>
          </a:xfrm>
        </p:spPr>
        <p:txBody>
          <a:bodyPr/>
          <a:lstStyle/>
          <a:p>
            <a:r>
              <a:rPr lang="en-US" sz="4400" dirty="0"/>
              <a:t>See Handout #2: </a:t>
            </a:r>
            <a:br>
              <a:rPr lang="en-US" sz="4400" dirty="0"/>
            </a:br>
            <a:r>
              <a:rPr lang="en-US" sz="4400" dirty="0"/>
              <a:t>Select Your Governing Goals</a:t>
            </a:r>
            <a:endParaRPr lang="en-US" sz="420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773680"/>
            <a:ext cx="4495800" cy="3779520"/>
          </a:xfrm>
        </p:spPr>
        <p:txBody>
          <a:bodyPr/>
          <a:lstStyle/>
          <a:p>
            <a:r>
              <a:rPr lang="en-US" sz="2800" dirty="0"/>
              <a:t>Before we begin the game, you’ll select your governing goals. The goals are your aspirations and values – the ones that shape the kind of country we live in.  Select </a:t>
            </a:r>
            <a:r>
              <a:rPr lang="en-US" sz="2800" u="sng" dirty="0"/>
              <a:t>3</a:t>
            </a:r>
            <a:r>
              <a:rPr lang="en-US" sz="2800" dirty="0"/>
              <a:t> of the 10 goals. </a:t>
            </a:r>
          </a:p>
        </p:txBody>
      </p:sp>
      <p:pic>
        <p:nvPicPr>
          <p:cNvPr id="4" name="Picture 3">
            <a:extLst>
              <a:ext uri="{FF2B5EF4-FFF2-40B4-BE49-F238E27FC236}">
                <a16:creationId xmlns:a16="http://schemas.microsoft.com/office/drawing/2014/main" id="{8893840D-9CF3-AC48-91C2-4C26A319F2C6}"/>
              </a:ext>
            </a:extLst>
          </p:cNvPr>
          <p:cNvPicPr>
            <a:picLocks noChangeAspect="1"/>
          </p:cNvPicPr>
          <p:nvPr/>
        </p:nvPicPr>
        <p:blipFill>
          <a:blip r:embed="rId3"/>
          <a:stretch>
            <a:fillRect/>
          </a:stretch>
        </p:blipFill>
        <p:spPr>
          <a:xfrm>
            <a:off x="5090628" y="2971800"/>
            <a:ext cx="3824772" cy="2598054"/>
          </a:xfrm>
          <a:prstGeom prst="rect">
            <a:avLst/>
          </a:prstGeom>
        </p:spPr>
      </p:pic>
    </p:spTree>
    <p:extLst>
      <p:ext uri="{BB962C8B-B14F-4D97-AF65-F5344CB8AC3E}">
        <p14:creationId xmlns:p14="http://schemas.microsoft.com/office/powerpoint/2010/main" val="259979812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r>
              <a:rPr lang="en-US" sz="4400" dirty="0"/>
              <a:t>The Fiscal Ship</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pPr marL="0" indent="0" algn="ctr">
              <a:buNone/>
            </a:pPr>
            <a:r>
              <a:rPr lang="en-US" sz="2400" dirty="0"/>
              <a:t>Part #1 – Understanding Challenges of the Federal Budget</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p:txBody>
      </p:sp>
      <p:pic>
        <p:nvPicPr>
          <p:cNvPr id="4" name="Picture 3">
            <a:extLst>
              <a:ext uri="{FF2B5EF4-FFF2-40B4-BE49-F238E27FC236}">
                <a16:creationId xmlns:a16="http://schemas.microsoft.com/office/drawing/2014/main" id="{9A9B387F-5185-844C-A749-2A562DF0E328}"/>
              </a:ext>
            </a:extLst>
          </p:cNvPr>
          <p:cNvPicPr>
            <a:picLocks noChangeAspect="1"/>
          </p:cNvPicPr>
          <p:nvPr/>
        </p:nvPicPr>
        <p:blipFill>
          <a:blip r:embed="rId3"/>
          <a:stretch>
            <a:fillRect/>
          </a:stretch>
        </p:blipFill>
        <p:spPr>
          <a:xfrm>
            <a:off x="2057400" y="2819400"/>
            <a:ext cx="5029200" cy="2514600"/>
          </a:xfrm>
          <a:prstGeom prst="rect">
            <a:avLst/>
          </a:prstGeom>
        </p:spPr>
      </p:pic>
    </p:spTree>
    <p:extLst>
      <p:ext uri="{BB962C8B-B14F-4D97-AF65-F5344CB8AC3E}">
        <p14:creationId xmlns:p14="http://schemas.microsoft.com/office/powerpoint/2010/main" val="309681101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143000"/>
            <a:ext cx="8229600" cy="1143000"/>
          </a:xfrm>
        </p:spPr>
        <p:txBody>
          <a:bodyPr/>
          <a:lstStyle/>
          <a:p>
            <a:r>
              <a:rPr lang="en-US" sz="4400" dirty="0"/>
              <a:t>Fiscal Ship Governing Goals</a:t>
            </a:r>
            <a:br>
              <a:rPr lang="en-US" sz="4000" dirty="0"/>
            </a:br>
            <a:r>
              <a:rPr lang="en-US" sz="3200" i="1" dirty="0">
                <a:solidFill>
                  <a:schemeClr val="tx1"/>
                </a:solidFill>
              </a:rPr>
              <a:t>Select </a:t>
            </a:r>
            <a:r>
              <a:rPr lang="en-US" sz="3200" i="1" u="sng" dirty="0">
                <a:solidFill>
                  <a:schemeClr val="tx1"/>
                </a:solidFill>
              </a:rPr>
              <a:t>3</a:t>
            </a:r>
            <a:r>
              <a:rPr lang="en-US" sz="3200" i="1" dirty="0">
                <a:solidFill>
                  <a:schemeClr val="tx1"/>
                </a:solidFill>
              </a:rPr>
              <a:t> out of the 10</a:t>
            </a:r>
            <a:endParaRPr lang="en-US" sz="4200" dirty="0">
              <a:solidFill>
                <a:schemeClr val="tx1"/>
              </a:solidFill>
            </a:endParaRP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362200"/>
            <a:ext cx="8229600" cy="3779520"/>
          </a:xfrm>
        </p:spPr>
        <p:txBody>
          <a:bodyPr/>
          <a:lstStyle/>
          <a:p>
            <a:pPr lvl="0"/>
            <a:r>
              <a:rPr lang="en-US" sz="1600" b="1" dirty="0"/>
              <a:t>Reduce Inequality:</a:t>
            </a:r>
            <a:r>
              <a:rPr lang="en-US" sz="1600" dirty="0"/>
              <a:t> The disparity between Americans who have the most and the least income is growing, mirrored by disparities in education, health, and family structure. You want to narrow the widening gaps in incomes and well-being at the top and the bottom.</a:t>
            </a:r>
          </a:p>
          <a:p>
            <a:pPr lvl="0"/>
            <a:r>
              <a:rPr lang="en-US" sz="1600" b="1" dirty="0"/>
              <a:t>Strengthen National Defense:</a:t>
            </a:r>
            <a:r>
              <a:rPr lang="en-US" sz="1600" dirty="0"/>
              <a:t> Projections of current policies show defense spending, measured as a share of the economy, falling over the next decade and then plateauing. You’d bolster the U.S. military by providing it with more personnel and more arms. (To reach fiscal sustainability, you’ll have to pay for these somehow.)</a:t>
            </a:r>
          </a:p>
          <a:p>
            <a:pPr lvl="0"/>
            <a:r>
              <a:rPr lang="en-US" sz="1600" b="1" dirty="0"/>
              <a:t>Fight Climate Change:</a:t>
            </a:r>
            <a:r>
              <a:rPr lang="en-US" sz="1600" dirty="0"/>
              <a:t> You want to use government policies to promote a cleaner, healthier environment, reduce greenhouse gas emissions and avoid the damage that could be caused by global climate change.</a:t>
            </a:r>
          </a:p>
          <a:p>
            <a:pPr lvl="0"/>
            <a:r>
              <a:rPr lang="en-US" sz="1600" b="1" dirty="0"/>
              <a:t>Strengthen Social Safety Net:</a:t>
            </a:r>
            <a:r>
              <a:rPr lang="en-US" sz="1600" dirty="0"/>
              <a:t> You believe it’s important for the federal government to give a hand up to those in poverty and protect those at risk of falling down the income ladder when times are tough. You want to expand and protect programs that protect the vulnerable.</a:t>
            </a:r>
          </a:p>
        </p:txBody>
      </p:sp>
      <p:sp>
        <p:nvSpPr>
          <p:cNvPr id="4" name="Content Placeholder 2">
            <a:extLst>
              <a:ext uri="{FF2B5EF4-FFF2-40B4-BE49-F238E27FC236}">
                <a16:creationId xmlns:a16="http://schemas.microsoft.com/office/drawing/2014/main" id="{197ADE72-3BB3-1E4A-B171-B72CBA3F1C75}"/>
              </a:ext>
            </a:extLst>
          </p:cNvPr>
          <p:cNvSpPr txBox="1">
            <a:spLocks/>
          </p:cNvSpPr>
          <p:nvPr/>
        </p:nvSpPr>
        <p:spPr bwMode="auto">
          <a:xfrm>
            <a:off x="457200" y="6172200"/>
            <a:ext cx="8229600" cy="274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1200"/>
              </a:spcBef>
              <a:spcAft>
                <a:spcPts val="0"/>
              </a:spcAft>
              <a:buFont typeface="Arial" pitchFamily="-108" charset="0"/>
              <a:buChar char="•"/>
              <a:defRPr sz="2200" b="0" i="0" kern="1200">
                <a:solidFill>
                  <a:schemeClr val="tx1"/>
                </a:solidFill>
                <a:latin typeface="Calibri" panose="020F0502020204030204" pitchFamily="34" charset="0"/>
                <a:ea typeface="ＭＳ Ｐゴシック" pitchFamily="-108" charset="-128"/>
                <a:cs typeface="Calibri" panose="020F0502020204030204" pitchFamily="34" charset="0"/>
              </a:defRPr>
            </a:lvl1pPr>
            <a:lvl2pPr marL="742950" indent="-285750" algn="l" rtl="0" fontAlgn="base">
              <a:spcBef>
                <a:spcPts val="0"/>
              </a:spcBef>
              <a:spcAft>
                <a:spcPts val="0"/>
              </a:spcAft>
              <a:buFont typeface="Arial" panose="020B0604020202020204" pitchFamily="34"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t>More Goals to Select from on the next two slides…</a:t>
            </a:r>
          </a:p>
        </p:txBody>
      </p:sp>
    </p:spTree>
    <p:extLst>
      <p:ext uri="{BB962C8B-B14F-4D97-AF65-F5344CB8AC3E}">
        <p14:creationId xmlns:p14="http://schemas.microsoft.com/office/powerpoint/2010/main" val="86213277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143000"/>
            <a:ext cx="8229600" cy="1143000"/>
          </a:xfrm>
        </p:spPr>
        <p:txBody>
          <a:bodyPr/>
          <a:lstStyle/>
          <a:p>
            <a:r>
              <a:rPr lang="en-US" sz="4400" dirty="0"/>
              <a:t>Fiscal Ship Governing Goals</a:t>
            </a:r>
            <a:br>
              <a:rPr lang="en-US" sz="4000" dirty="0"/>
            </a:br>
            <a:r>
              <a:rPr lang="en-US" sz="3200" i="1" dirty="0">
                <a:solidFill>
                  <a:schemeClr val="tx1"/>
                </a:solidFill>
              </a:rPr>
              <a:t>Select </a:t>
            </a:r>
            <a:r>
              <a:rPr lang="en-US" sz="3200" i="1" u="sng" dirty="0">
                <a:solidFill>
                  <a:schemeClr val="tx1"/>
                </a:solidFill>
              </a:rPr>
              <a:t>3</a:t>
            </a:r>
            <a:r>
              <a:rPr lang="en-US" sz="3200" i="1" dirty="0">
                <a:solidFill>
                  <a:schemeClr val="tx1"/>
                </a:solidFill>
              </a:rPr>
              <a:t> out of the 10</a:t>
            </a:r>
            <a:endParaRPr lang="en-US" sz="4200" dirty="0">
              <a:solidFill>
                <a:schemeClr val="tx1"/>
              </a:solidFill>
            </a:endParaRP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362200"/>
            <a:ext cx="8229600" cy="3779520"/>
          </a:xfrm>
        </p:spPr>
        <p:txBody>
          <a:bodyPr/>
          <a:lstStyle/>
          <a:p>
            <a:pPr lvl="0"/>
            <a:r>
              <a:rPr lang="en-US" sz="1600" b="1" dirty="0"/>
              <a:t>Tax Cutter:</a:t>
            </a:r>
            <a:r>
              <a:rPr lang="en-US" sz="1600" dirty="0"/>
              <a:t> You believe lower taxes will boost economic growth and want to allow Americans to keep more of what they earn. Your goal is to substantially reduce federal tax revenues as a share of the economy. (To reach fiscal sustainability, you’ll have to cut spending, too.)</a:t>
            </a:r>
          </a:p>
          <a:p>
            <a:pPr lvl="0"/>
            <a:r>
              <a:rPr lang="en-US" sz="1600" b="1" dirty="0"/>
              <a:t>Shrink Government:</a:t>
            </a:r>
            <a:r>
              <a:rPr lang="en-US" sz="1600" dirty="0"/>
              <a:t> You believe that we’re better off with a leaner federal government, shifting responsibilities to the private, non-profit and state and local sectors. Spending on general government operations and federal programs (other than health and retirement benefits) is projected under current policy to decline over the next decade. You’d reduce it more.</a:t>
            </a:r>
          </a:p>
          <a:p>
            <a:pPr lvl="0"/>
            <a:r>
              <a:rPr lang="en-US" sz="1600" b="1" dirty="0"/>
              <a:t>Shield the Elderly:</a:t>
            </a:r>
            <a:r>
              <a:rPr lang="en-US" sz="1600" dirty="0"/>
              <a:t> Under current policy, about 60% of the increase in federal spending over the next decade will go to Social Security, Medicare, Medicaid and other major health programs, much of that for the growing number of people who will be over age 65. You want to protect benefits for senior citizens.</a:t>
            </a:r>
          </a:p>
        </p:txBody>
      </p:sp>
      <p:sp>
        <p:nvSpPr>
          <p:cNvPr id="4" name="Content Placeholder 2">
            <a:extLst>
              <a:ext uri="{FF2B5EF4-FFF2-40B4-BE49-F238E27FC236}">
                <a16:creationId xmlns:a16="http://schemas.microsoft.com/office/drawing/2014/main" id="{197ADE72-3BB3-1E4A-B171-B72CBA3F1C75}"/>
              </a:ext>
            </a:extLst>
          </p:cNvPr>
          <p:cNvSpPr txBox="1">
            <a:spLocks/>
          </p:cNvSpPr>
          <p:nvPr/>
        </p:nvSpPr>
        <p:spPr bwMode="auto">
          <a:xfrm>
            <a:off x="457200" y="6172200"/>
            <a:ext cx="8229600" cy="274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1200"/>
              </a:spcBef>
              <a:spcAft>
                <a:spcPts val="0"/>
              </a:spcAft>
              <a:buFont typeface="Arial" pitchFamily="-108" charset="0"/>
              <a:buChar char="•"/>
              <a:defRPr sz="2200" b="0" i="0" kern="1200">
                <a:solidFill>
                  <a:schemeClr val="tx1"/>
                </a:solidFill>
                <a:latin typeface="Calibri" panose="020F0502020204030204" pitchFamily="34" charset="0"/>
                <a:ea typeface="ＭＳ Ｐゴシック" pitchFamily="-108" charset="-128"/>
                <a:cs typeface="Calibri" panose="020F0502020204030204" pitchFamily="34" charset="0"/>
              </a:defRPr>
            </a:lvl1pPr>
            <a:lvl2pPr marL="742950" indent="-285750" algn="l" rtl="0" fontAlgn="base">
              <a:spcBef>
                <a:spcPts val="0"/>
              </a:spcBef>
              <a:spcAft>
                <a:spcPts val="0"/>
              </a:spcAft>
              <a:buFont typeface="Arial" panose="020B0604020202020204" pitchFamily="34"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t>More Goals to Select from on the next slide…</a:t>
            </a:r>
          </a:p>
        </p:txBody>
      </p:sp>
    </p:spTree>
    <p:extLst>
      <p:ext uri="{BB962C8B-B14F-4D97-AF65-F5344CB8AC3E}">
        <p14:creationId xmlns:p14="http://schemas.microsoft.com/office/powerpoint/2010/main" val="288880976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143000"/>
            <a:ext cx="8229600" cy="1143000"/>
          </a:xfrm>
        </p:spPr>
        <p:txBody>
          <a:bodyPr/>
          <a:lstStyle/>
          <a:p>
            <a:r>
              <a:rPr lang="en-US" sz="4400" dirty="0"/>
              <a:t>Fiscal Ship Governing Goals</a:t>
            </a:r>
            <a:br>
              <a:rPr lang="en-US" sz="4000" dirty="0"/>
            </a:br>
            <a:r>
              <a:rPr lang="en-US" sz="3200" i="1" dirty="0">
                <a:solidFill>
                  <a:schemeClr val="tx1"/>
                </a:solidFill>
              </a:rPr>
              <a:t>Select </a:t>
            </a:r>
            <a:r>
              <a:rPr lang="en-US" sz="3200" i="1" u="sng" dirty="0">
                <a:solidFill>
                  <a:schemeClr val="tx1"/>
                </a:solidFill>
              </a:rPr>
              <a:t>3</a:t>
            </a:r>
            <a:r>
              <a:rPr lang="en-US" sz="3200" i="1" dirty="0">
                <a:solidFill>
                  <a:schemeClr val="tx1"/>
                </a:solidFill>
              </a:rPr>
              <a:t> out of the 10</a:t>
            </a:r>
            <a:endParaRPr lang="en-US" sz="4200" dirty="0">
              <a:solidFill>
                <a:schemeClr val="tx1"/>
              </a:solidFill>
            </a:endParaRP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362200"/>
            <a:ext cx="8229600" cy="3779520"/>
          </a:xfrm>
        </p:spPr>
        <p:txBody>
          <a:bodyPr/>
          <a:lstStyle/>
          <a:p>
            <a:pPr lvl="0"/>
            <a:r>
              <a:rPr lang="en-US" sz="1600" b="1" dirty="0"/>
              <a:t>Invest in the Future:</a:t>
            </a:r>
            <a:r>
              <a:rPr lang="en-US" sz="1600" dirty="0"/>
              <a:t> You believe in planting seeds today that will be harvested in years to come. You want policies to increase, above what’s currently projected, government and private investment in children and young adults and in education, infrastructure and research that will pay off in the future. (To reach fiscal sustainability, you’ll have to pay for these somehow.)</a:t>
            </a:r>
          </a:p>
          <a:p>
            <a:pPr lvl="0"/>
            <a:r>
              <a:rPr lang="en-US" sz="1600" b="1" dirty="0"/>
              <a:t>Fiscal Hawk:</a:t>
            </a:r>
            <a:r>
              <a:rPr lang="en-US" sz="1600" dirty="0"/>
              <a:t> You’re not satisfied with restraining the projected increase in the federal debt so that in 25 years it’s roughly where it is today, measured as a share of the overall economy. To put the government and the economy on a sounder footing, you want to reduce it substantially below today’s levels.</a:t>
            </a:r>
          </a:p>
          <a:p>
            <a:r>
              <a:rPr lang="en-US" sz="1600" b="1" dirty="0"/>
              <a:t>Rein in Entitlements:</a:t>
            </a:r>
            <a:r>
              <a:rPr lang="en-US" sz="1600" dirty="0"/>
              <a:t> Spending on retirement, health and other government benefits, much of that for the elderly, account for two-thirds of non-interest spending today and threaten to squeeze out spending on everything else—from equipping soldiers with modern gear to repairing old bridges to pursuing cures for cancer. You want to restrain this spending to make room for other priorities. </a:t>
            </a:r>
          </a:p>
        </p:txBody>
      </p:sp>
    </p:spTree>
    <p:extLst>
      <p:ext uri="{BB962C8B-B14F-4D97-AF65-F5344CB8AC3E}">
        <p14:creationId xmlns:p14="http://schemas.microsoft.com/office/powerpoint/2010/main" val="205516814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143000"/>
            <a:ext cx="8229600" cy="1143000"/>
          </a:xfrm>
        </p:spPr>
        <p:txBody>
          <a:bodyPr/>
          <a:lstStyle/>
          <a:p>
            <a:r>
              <a:rPr lang="en-US" sz="4000" dirty="0"/>
              <a:t>Your governing goals – Pair-and-Share</a:t>
            </a:r>
            <a:br>
              <a:rPr lang="en-US" sz="4400" dirty="0"/>
            </a:br>
            <a:r>
              <a:rPr lang="en-US" sz="2400" dirty="0">
                <a:solidFill>
                  <a:schemeClr val="tx1"/>
                </a:solidFill>
              </a:rPr>
              <a:t>Turn to a neighbor and discuss the following questions…</a:t>
            </a:r>
            <a:endParaRPr lang="en-US" sz="4200" dirty="0">
              <a:solidFill>
                <a:schemeClr val="tx1"/>
              </a:solidFill>
            </a:endParaRP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362200"/>
            <a:ext cx="8229600" cy="3779520"/>
          </a:xfrm>
        </p:spPr>
        <p:txBody>
          <a:bodyPr/>
          <a:lstStyle/>
          <a:p>
            <a:pPr>
              <a:spcBef>
                <a:spcPts val="600"/>
              </a:spcBef>
              <a:buNone/>
            </a:pPr>
            <a:r>
              <a:rPr lang="en-US" sz="1600" b="1" dirty="0"/>
              <a:t>Partner #1 Explain:</a:t>
            </a:r>
          </a:p>
          <a:p>
            <a:pPr>
              <a:spcBef>
                <a:spcPts val="600"/>
              </a:spcBef>
            </a:pPr>
            <a:r>
              <a:rPr lang="en-US" sz="1600" dirty="0"/>
              <a:t>Which goals did you choose?</a:t>
            </a:r>
          </a:p>
          <a:p>
            <a:pPr>
              <a:spcBef>
                <a:spcPts val="600"/>
              </a:spcBef>
            </a:pPr>
            <a:r>
              <a:rPr lang="en-US" sz="1600" dirty="0"/>
              <a:t>Why did you choose these goals?</a:t>
            </a:r>
          </a:p>
          <a:p>
            <a:pPr>
              <a:buNone/>
            </a:pPr>
            <a:r>
              <a:rPr lang="en-US" sz="1600" b="1" dirty="0"/>
              <a:t>Partner #2 Explain:</a:t>
            </a:r>
          </a:p>
          <a:p>
            <a:pPr>
              <a:spcBef>
                <a:spcPts val="600"/>
              </a:spcBef>
            </a:pPr>
            <a:r>
              <a:rPr lang="en-US" sz="1600" dirty="0"/>
              <a:t>Which goals did you choose?</a:t>
            </a:r>
          </a:p>
          <a:p>
            <a:pPr>
              <a:spcBef>
                <a:spcPts val="600"/>
              </a:spcBef>
            </a:pPr>
            <a:r>
              <a:rPr lang="en-US" sz="1600" dirty="0"/>
              <a:t>Why did you choose these goals?</a:t>
            </a:r>
          </a:p>
          <a:p>
            <a:pPr marL="0" indent="0">
              <a:buNone/>
            </a:pPr>
            <a:r>
              <a:rPr lang="en-US" sz="1600" b="1" dirty="0"/>
              <a:t>Discuss together and record your answers on Handout #3, question #3. </a:t>
            </a:r>
          </a:p>
          <a:p>
            <a:pPr marL="457200" indent="-457200">
              <a:spcBef>
                <a:spcPts val="600"/>
              </a:spcBef>
              <a:buAutoNum type="alphaUcParenR"/>
            </a:pPr>
            <a:r>
              <a:rPr lang="en-US" sz="1600" dirty="0"/>
              <a:t>Do your goals work together so achieve a common objective?  </a:t>
            </a:r>
          </a:p>
          <a:p>
            <a:pPr marL="457200" indent="-457200">
              <a:spcBef>
                <a:spcPts val="600"/>
              </a:spcBef>
              <a:buAutoNum type="alphaUcParenR"/>
            </a:pPr>
            <a:r>
              <a:rPr lang="en-US" sz="1600" dirty="0"/>
              <a:t>Do they balance both revenues and expenditures so that you will be able to put the country on a sustainable fiscal path?</a:t>
            </a:r>
          </a:p>
          <a:p>
            <a:pPr marL="457200" indent="-457200">
              <a:spcBef>
                <a:spcPts val="600"/>
              </a:spcBef>
              <a:buAutoNum type="alphaUcParenR"/>
            </a:pPr>
            <a:r>
              <a:rPr lang="en-US" sz="1600" dirty="0"/>
              <a:t>Are there any inherent contradictions in your selected goals that make policy-making difficult during the game?</a:t>
            </a:r>
          </a:p>
          <a:p>
            <a:pPr marL="0" indent="0">
              <a:spcBef>
                <a:spcPts val="1000"/>
              </a:spcBef>
              <a:buNone/>
            </a:pPr>
            <a:endParaRPr lang="en-US" sz="1600" dirty="0"/>
          </a:p>
          <a:p>
            <a:pPr marL="0" indent="0">
              <a:spcBef>
                <a:spcPts val="1000"/>
              </a:spcBef>
              <a:buNone/>
            </a:pPr>
            <a:endParaRPr lang="en-US" sz="1600" dirty="0"/>
          </a:p>
          <a:p>
            <a:pPr>
              <a:spcBef>
                <a:spcPts val="1000"/>
              </a:spcBef>
              <a:buNone/>
            </a:pPr>
            <a:endParaRPr lang="en-US" sz="1600" dirty="0"/>
          </a:p>
        </p:txBody>
      </p:sp>
    </p:spTree>
    <p:extLst>
      <p:ext uri="{BB962C8B-B14F-4D97-AF65-F5344CB8AC3E}">
        <p14:creationId xmlns:p14="http://schemas.microsoft.com/office/powerpoint/2010/main" val="77108796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r>
              <a:rPr lang="en-US" sz="4000" dirty="0"/>
              <a:t>Budget Policies are Affected by Values</a:t>
            </a:r>
            <a:endParaRPr lang="en-US" sz="4200" dirty="0">
              <a:solidFill>
                <a:schemeClr val="tx1"/>
              </a:solidFill>
            </a:endParaRP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209800"/>
            <a:ext cx="8229600" cy="3779520"/>
          </a:xfrm>
        </p:spPr>
        <p:txBody>
          <a:bodyPr/>
          <a:lstStyle/>
          <a:p>
            <a:pPr marL="0" indent="0">
              <a:buNone/>
            </a:pPr>
            <a:r>
              <a:rPr lang="en-US" dirty="0"/>
              <a:t>During the Fiscal Ship game you will be making policy decisions using your own values. But before we play, begin to think about how your values may align with those of other policy-makers and with other voters. </a:t>
            </a:r>
          </a:p>
          <a:p>
            <a:pPr marL="0" indent="0">
              <a:buNone/>
            </a:pPr>
            <a:r>
              <a:rPr lang="en-US" i="1" dirty="0"/>
              <a:t>Which of the following groups do your values most closely align?</a:t>
            </a:r>
          </a:p>
          <a:p>
            <a:pPr marL="514350" indent="-514350">
              <a:buAutoNum type="arabicPeriod"/>
            </a:pPr>
            <a:r>
              <a:rPr lang="en-US" dirty="0"/>
              <a:t>“Centrists”</a:t>
            </a:r>
          </a:p>
          <a:p>
            <a:pPr marL="514350" indent="-514350">
              <a:buAutoNum type="arabicPeriod"/>
            </a:pPr>
            <a:r>
              <a:rPr lang="en-US" dirty="0"/>
              <a:t>“Conservatives”</a:t>
            </a:r>
          </a:p>
          <a:p>
            <a:pPr marL="514350" indent="-514350">
              <a:buAutoNum type="arabicPeriod"/>
            </a:pPr>
            <a:r>
              <a:rPr lang="en-US" dirty="0"/>
              <a:t>“Progressives”</a:t>
            </a:r>
          </a:p>
        </p:txBody>
      </p:sp>
      <p:sp>
        <p:nvSpPr>
          <p:cNvPr id="4" name="Content Placeholder 2">
            <a:extLst>
              <a:ext uri="{FF2B5EF4-FFF2-40B4-BE49-F238E27FC236}">
                <a16:creationId xmlns:a16="http://schemas.microsoft.com/office/drawing/2014/main" id="{70AFD168-1DC0-2D48-B7CC-1BD87A7344C4}"/>
              </a:ext>
            </a:extLst>
          </p:cNvPr>
          <p:cNvSpPr txBox="1">
            <a:spLocks/>
          </p:cNvSpPr>
          <p:nvPr/>
        </p:nvSpPr>
        <p:spPr bwMode="auto">
          <a:xfrm>
            <a:off x="457200" y="6172200"/>
            <a:ext cx="8229600" cy="274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1200"/>
              </a:spcBef>
              <a:spcAft>
                <a:spcPts val="0"/>
              </a:spcAft>
              <a:buFont typeface="Arial" pitchFamily="-108" charset="0"/>
              <a:buChar char="•"/>
              <a:defRPr sz="2200" b="0" i="0" kern="1200">
                <a:solidFill>
                  <a:schemeClr val="tx1"/>
                </a:solidFill>
                <a:latin typeface="Calibri" panose="020F0502020204030204" pitchFamily="34" charset="0"/>
                <a:ea typeface="ＭＳ Ｐゴシック" pitchFamily="-108" charset="-128"/>
                <a:cs typeface="Calibri" panose="020F0502020204030204" pitchFamily="34" charset="0"/>
              </a:defRPr>
            </a:lvl1pPr>
            <a:lvl2pPr marL="742950" indent="-285750" algn="l" rtl="0" fontAlgn="base">
              <a:spcBef>
                <a:spcPts val="0"/>
              </a:spcBef>
              <a:spcAft>
                <a:spcPts val="0"/>
              </a:spcAft>
              <a:buFont typeface="Arial" panose="020B0604020202020204" pitchFamily="34"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t>See the next slide for suggested goals for each role…</a:t>
            </a:r>
          </a:p>
        </p:txBody>
      </p:sp>
    </p:spTree>
    <p:extLst>
      <p:ext uri="{BB962C8B-B14F-4D97-AF65-F5344CB8AC3E}">
        <p14:creationId xmlns:p14="http://schemas.microsoft.com/office/powerpoint/2010/main" val="269899448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r>
              <a:rPr lang="en-US" sz="4400" dirty="0"/>
              <a:t>Suggested Goals for a “Centrist”</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pPr marL="457200" indent="-457200">
              <a:buFont typeface="+mj-lt"/>
              <a:buAutoNum type="arabicPeriod"/>
            </a:pPr>
            <a:r>
              <a:rPr lang="en-US" sz="2400" dirty="0"/>
              <a:t>Strengthen national defense</a:t>
            </a:r>
          </a:p>
          <a:p>
            <a:pPr marL="457200" indent="-457200">
              <a:buFont typeface="+mj-lt"/>
              <a:buAutoNum type="arabicPeriod"/>
            </a:pPr>
            <a:r>
              <a:rPr lang="en-US" sz="2400" dirty="0"/>
              <a:t>Invest in the future </a:t>
            </a:r>
          </a:p>
          <a:p>
            <a:pPr marL="457200" indent="-457200">
              <a:buFont typeface="+mj-lt"/>
              <a:buAutoNum type="arabicPeriod"/>
            </a:pPr>
            <a:r>
              <a:rPr lang="en-US" sz="2400" dirty="0"/>
              <a:t>Rein in entitlements</a:t>
            </a:r>
          </a:p>
        </p:txBody>
      </p:sp>
    </p:spTree>
    <p:extLst>
      <p:ext uri="{BB962C8B-B14F-4D97-AF65-F5344CB8AC3E}">
        <p14:creationId xmlns:p14="http://schemas.microsoft.com/office/powerpoint/2010/main" val="331019649"/>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90600"/>
            <a:ext cx="8534400" cy="1143000"/>
          </a:xfrm>
        </p:spPr>
        <p:txBody>
          <a:bodyPr/>
          <a:lstStyle/>
          <a:p>
            <a:r>
              <a:rPr lang="en-US" sz="4270" dirty="0"/>
              <a:t>Suggested Goals for a “Conservative”</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pPr marL="457200" indent="-457200">
              <a:buFont typeface="+mj-lt"/>
              <a:buAutoNum type="arabicPeriod"/>
            </a:pPr>
            <a:r>
              <a:rPr lang="en-US" sz="2400" dirty="0"/>
              <a:t>Rein in entitlements </a:t>
            </a:r>
          </a:p>
          <a:p>
            <a:pPr marL="457200" indent="-457200">
              <a:buFont typeface="+mj-lt"/>
              <a:buAutoNum type="arabicPeriod"/>
            </a:pPr>
            <a:r>
              <a:rPr lang="en-US" sz="2400" dirty="0"/>
              <a:t>Shrink government </a:t>
            </a:r>
          </a:p>
          <a:p>
            <a:pPr marL="457200" indent="-457200">
              <a:buFont typeface="+mj-lt"/>
              <a:buAutoNum type="arabicPeriod"/>
            </a:pPr>
            <a:r>
              <a:rPr lang="en-US" sz="2400" dirty="0"/>
              <a:t>Tax cutter</a:t>
            </a:r>
          </a:p>
        </p:txBody>
      </p:sp>
    </p:spTree>
    <p:extLst>
      <p:ext uri="{BB962C8B-B14F-4D97-AF65-F5344CB8AC3E}">
        <p14:creationId xmlns:p14="http://schemas.microsoft.com/office/powerpoint/2010/main" val="67499760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90600"/>
            <a:ext cx="8534400" cy="1143000"/>
          </a:xfrm>
        </p:spPr>
        <p:txBody>
          <a:bodyPr/>
          <a:lstStyle/>
          <a:p>
            <a:r>
              <a:rPr lang="en-US" sz="4400" dirty="0"/>
              <a:t>Suggested Goals for a “Progressive”</a:t>
            </a:r>
            <a:endParaRPr lang="en-US" sz="420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pPr marL="457200" indent="-457200">
              <a:buFont typeface="+mj-lt"/>
              <a:buAutoNum type="arabicPeriod"/>
            </a:pPr>
            <a:r>
              <a:rPr lang="en-US" sz="2400" dirty="0"/>
              <a:t>Reduce inequality </a:t>
            </a:r>
          </a:p>
          <a:p>
            <a:pPr marL="457200" indent="-457200">
              <a:buFont typeface="+mj-lt"/>
              <a:buAutoNum type="arabicPeriod"/>
            </a:pPr>
            <a:r>
              <a:rPr lang="en-US" sz="2400" dirty="0"/>
              <a:t>Invest in the future </a:t>
            </a:r>
          </a:p>
          <a:p>
            <a:pPr marL="457200" indent="-457200">
              <a:buFont typeface="+mj-lt"/>
              <a:buAutoNum type="arabicPeriod"/>
            </a:pPr>
            <a:r>
              <a:rPr lang="en-US" sz="2400" dirty="0"/>
              <a:t>Strengthen the social safety net</a:t>
            </a:r>
          </a:p>
        </p:txBody>
      </p:sp>
    </p:spTree>
    <p:extLst>
      <p:ext uri="{BB962C8B-B14F-4D97-AF65-F5344CB8AC3E}">
        <p14:creationId xmlns:p14="http://schemas.microsoft.com/office/powerpoint/2010/main" val="77938172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90600"/>
            <a:ext cx="8534400" cy="1143000"/>
          </a:xfrm>
        </p:spPr>
        <p:txBody>
          <a:bodyPr/>
          <a:lstStyle/>
          <a:p>
            <a:r>
              <a:rPr lang="en-US" sz="4350" dirty="0"/>
              <a:t>Evaluate Policy Options in the Game</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r>
              <a:rPr lang="en-US" sz="2400" dirty="0"/>
              <a:t>Policy Options on the Fiscal Ship</a:t>
            </a:r>
          </a:p>
          <a:p>
            <a:pPr lvl="1"/>
            <a:r>
              <a:rPr lang="en-US" sz="2200" dirty="0"/>
              <a:t>Based on your political strategy: Centrist, Conservative, or Progressive, highlight options you agree with in GREEN (good) and those you absolutely disagree with in YELLOW (yucky), or simply place a ‘+’ or ‘—’ by the policies if they do (or do not) align with your three governing goals.</a:t>
            </a:r>
          </a:p>
        </p:txBody>
      </p:sp>
    </p:spTree>
    <p:extLst>
      <p:ext uri="{BB962C8B-B14F-4D97-AF65-F5344CB8AC3E}">
        <p14:creationId xmlns:p14="http://schemas.microsoft.com/office/powerpoint/2010/main" val="43544868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90600"/>
            <a:ext cx="8534400" cy="1143000"/>
          </a:xfrm>
        </p:spPr>
        <p:txBody>
          <a:bodyPr/>
          <a:lstStyle/>
          <a:p>
            <a:r>
              <a:rPr lang="en-US" sz="4400" dirty="0"/>
              <a:t>Example of Policy Evaluation</a:t>
            </a:r>
            <a:endParaRPr lang="en-US" sz="435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r>
              <a:rPr lang="en-US" sz="2400" dirty="0"/>
              <a:t>EDUCATION </a:t>
            </a:r>
          </a:p>
          <a:p>
            <a:pPr lvl="1"/>
            <a:r>
              <a:rPr lang="en-US" dirty="0"/>
              <a:t>Eliminate student loan subsidies </a:t>
            </a:r>
          </a:p>
          <a:p>
            <a:pPr lvl="1"/>
            <a:r>
              <a:rPr lang="en-US" dirty="0"/>
              <a:t>Eliminate the Department of Education </a:t>
            </a:r>
          </a:p>
          <a:p>
            <a:pPr lvl="1"/>
            <a:r>
              <a:rPr lang="en-US" dirty="0"/>
              <a:t>Free tuition at public colleges </a:t>
            </a:r>
          </a:p>
          <a:p>
            <a:pPr lvl="1"/>
            <a:r>
              <a:rPr lang="en-US" dirty="0"/>
              <a:t>Limit Pell grants to neediest students </a:t>
            </a:r>
          </a:p>
          <a:p>
            <a:pPr lvl="1"/>
            <a:r>
              <a:rPr lang="en-US" dirty="0"/>
              <a:t>Preschool for four-year-</a:t>
            </a:r>
            <a:r>
              <a:rPr lang="en-US" dirty="0" err="1"/>
              <a:t>olds</a:t>
            </a:r>
            <a:r>
              <a:rPr lang="en-US" dirty="0"/>
              <a:t> </a:t>
            </a:r>
          </a:p>
          <a:p>
            <a:pPr lvl="1"/>
            <a:r>
              <a:rPr lang="en-US" dirty="0"/>
              <a:t>Slash interest rates on existing student debt </a:t>
            </a:r>
          </a:p>
          <a:p>
            <a:pPr lvl="1"/>
            <a:r>
              <a:rPr lang="en-US" dirty="0"/>
              <a:t>Two years of community college tuition-free </a:t>
            </a:r>
          </a:p>
        </p:txBody>
      </p:sp>
      <p:sp>
        <p:nvSpPr>
          <p:cNvPr id="5" name="Content Placeholder 2">
            <a:extLst>
              <a:ext uri="{FF2B5EF4-FFF2-40B4-BE49-F238E27FC236}">
                <a16:creationId xmlns:a16="http://schemas.microsoft.com/office/drawing/2014/main" id="{D0809237-CF2A-BB44-8CB8-7646FB1E0280}"/>
              </a:ext>
            </a:extLst>
          </p:cNvPr>
          <p:cNvSpPr txBox="1">
            <a:spLocks/>
          </p:cNvSpPr>
          <p:nvPr/>
        </p:nvSpPr>
        <p:spPr bwMode="auto">
          <a:xfrm>
            <a:off x="5943600" y="2514600"/>
            <a:ext cx="2743200" cy="3779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1200"/>
              </a:spcBef>
              <a:spcAft>
                <a:spcPts val="0"/>
              </a:spcAft>
              <a:buFont typeface="Arial" pitchFamily="-108" charset="0"/>
              <a:buChar char="•"/>
              <a:defRPr sz="2200" b="0" i="0" kern="1200">
                <a:solidFill>
                  <a:schemeClr val="tx1"/>
                </a:solidFill>
                <a:latin typeface="Calibri" panose="020F0502020204030204" pitchFamily="34" charset="0"/>
                <a:ea typeface="ＭＳ Ｐゴシック" pitchFamily="-108" charset="-128"/>
                <a:cs typeface="Calibri" panose="020F0502020204030204" pitchFamily="34" charset="0"/>
              </a:defRPr>
            </a:lvl1pPr>
            <a:lvl2pPr marL="742950" indent="-285750" algn="l" rtl="0" fontAlgn="base">
              <a:spcBef>
                <a:spcPts val="0"/>
              </a:spcBef>
              <a:spcAft>
                <a:spcPts val="0"/>
              </a:spcAft>
              <a:buFont typeface="Arial" panose="020B0604020202020204" pitchFamily="34"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0"/>
              </a:spcAft>
              <a:buFont typeface="Arial" pitchFamily="-108" charset="0"/>
              <a:buChar char="»"/>
              <a:defRPr sz="20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r">
              <a:buNone/>
            </a:pPr>
            <a:r>
              <a:rPr lang="en-US" b="1" dirty="0"/>
              <a:t>Conservative view</a:t>
            </a:r>
          </a:p>
          <a:p>
            <a:pPr marL="457200" lvl="1" indent="0" algn="r">
              <a:buNone/>
            </a:pPr>
            <a:r>
              <a:rPr lang="en-US" b="1" dirty="0"/>
              <a:t>Conservative view</a:t>
            </a:r>
          </a:p>
          <a:p>
            <a:pPr marL="457200" lvl="1" indent="0" algn="r">
              <a:buNone/>
            </a:pPr>
            <a:r>
              <a:rPr lang="en-US" b="1" dirty="0"/>
              <a:t>Progressive view</a:t>
            </a:r>
          </a:p>
          <a:p>
            <a:pPr marL="457200" lvl="1" indent="0" algn="r">
              <a:buNone/>
            </a:pPr>
            <a:r>
              <a:rPr lang="en-US" b="1" dirty="0"/>
              <a:t>Centrist view</a:t>
            </a:r>
          </a:p>
          <a:p>
            <a:pPr marL="457200" lvl="1" indent="0" algn="r">
              <a:buNone/>
            </a:pPr>
            <a:r>
              <a:rPr lang="en-US" b="1" dirty="0"/>
              <a:t>Progressive view</a:t>
            </a:r>
          </a:p>
          <a:p>
            <a:pPr marL="457200" lvl="1" indent="0" algn="r">
              <a:buNone/>
            </a:pPr>
            <a:r>
              <a:rPr lang="en-US" b="1" dirty="0"/>
              <a:t>Centrist view</a:t>
            </a:r>
          </a:p>
          <a:p>
            <a:pPr marL="457200" lvl="1" indent="0" algn="r">
              <a:buNone/>
            </a:pPr>
            <a:r>
              <a:rPr lang="en-US" b="1" dirty="0"/>
              <a:t>Progressive view</a:t>
            </a:r>
          </a:p>
          <a:p>
            <a:pPr marL="457200" lvl="1" indent="0" algn="r">
              <a:buNone/>
            </a:pPr>
            <a:endParaRPr lang="en-US" b="1" dirty="0"/>
          </a:p>
          <a:p>
            <a:pPr marL="457200" lvl="1" indent="0" algn="r">
              <a:buNone/>
            </a:pPr>
            <a:endParaRPr lang="en-US" b="1" dirty="0"/>
          </a:p>
        </p:txBody>
      </p:sp>
      <p:cxnSp>
        <p:nvCxnSpPr>
          <p:cNvPr id="7" name="Straight Arrow Connector 6">
            <a:extLst>
              <a:ext uri="{FF2B5EF4-FFF2-40B4-BE49-F238E27FC236}">
                <a16:creationId xmlns:a16="http://schemas.microsoft.com/office/drawing/2014/main" id="{BFA3F078-B5C4-064A-8B32-E04815180B6B}"/>
              </a:ext>
            </a:extLst>
          </p:cNvPr>
          <p:cNvCxnSpPr/>
          <p:nvPr/>
        </p:nvCxnSpPr>
        <p:spPr>
          <a:xfrm flipH="1">
            <a:off x="4663440" y="2724912"/>
            <a:ext cx="19811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849C646-AF93-7841-A507-3E9572A9C0E2}"/>
              </a:ext>
            </a:extLst>
          </p:cNvPr>
          <p:cNvCxnSpPr>
            <a:cxnSpLocks/>
          </p:cNvCxnSpPr>
          <p:nvPr/>
        </p:nvCxnSpPr>
        <p:spPr>
          <a:xfrm flipH="1">
            <a:off x="5334000" y="3017520"/>
            <a:ext cx="1295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7BC2F53-5BCE-F045-95EA-4B4785F04BFC}"/>
              </a:ext>
            </a:extLst>
          </p:cNvPr>
          <p:cNvCxnSpPr>
            <a:cxnSpLocks/>
          </p:cNvCxnSpPr>
          <p:nvPr/>
        </p:nvCxnSpPr>
        <p:spPr>
          <a:xfrm flipH="1">
            <a:off x="4343400" y="3337560"/>
            <a:ext cx="2438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C16C50D-04C0-F542-A356-C337B555EFB7}"/>
              </a:ext>
            </a:extLst>
          </p:cNvPr>
          <p:cNvCxnSpPr>
            <a:cxnSpLocks/>
          </p:cNvCxnSpPr>
          <p:nvPr/>
        </p:nvCxnSpPr>
        <p:spPr>
          <a:xfrm flipH="1">
            <a:off x="5105400" y="3621024"/>
            <a:ext cx="2057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4FCD574-AEFE-5740-91A7-4E92BCA951C9}"/>
              </a:ext>
            </a:extLst>
          </p:cNvPr>
          <p:cNvCxnSpPr>
            <a:cxnSpLocks/>
          </p:cNvCxnSpPr>
          <p:nvPr/>
        </p:nvCxnSpPr>
        <p:spPr>
          <a:xfrm flipH="1">
            <a:off x="4191000" y="3931920"/>
            <a:ext cx="26232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24BC1C-5DAC-2746-A71D-EC4720C35BE6}"/>
              </a:ext>
            </a:extLst>
          </p:cNvPr>
          <p:cNvCxnSpPr>
            <a:cxnSpLocks/>
          </p:cNvCxnSpPr>
          <p:nvPr/>
        </p:nvCxnSpPr>
        <p:spPr>
          <a:xfrm flipH="1">
            <a:off x="5791200" y="4233672"/>
            <a:ext cx="1404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8C522D1-E138-BA48-82BE-D34C8BB9CF84}"/>
              </a:ext>
            </a:extLst>
          </p:cNvPr>
          <p:cNvCxnSpPr>
            <a:cxnSpLocks/>
          </p:cNvCxnSpPr>
          <p:nvPr/>
        </p:nvCxnSpPr>
        <p:spPr>
          <a:xfrm flipH="1">
            <a:off x="5867400" y="4526280"/>
            <a:ext cx="9687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00454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r>
              <a:rPr lang="en-US" sz="4400" dirty="0"/>
              <a:t>Federal Budget</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pPr marL="0" indent="0">
              <a:buNone/>
            </a:pPr>
            <a:r>
              <a:rPr lang="en-US" dirty="0"/>
              <a:t>The taxing and spending plan of the national government</a:t>
            </a:r>
          </a:p>
          <a:p>
            <a:r>
              <a:rPr lang="en-US" dirty="0"/>
              <a:t>A </a:t>
            </a:r>
            <a:r>
              <a:rPr lang="en-US" b="1" dirty="0"/>
              <a:t>budget deficit </a:t>
            </a:r>
            <a:r>
              <a:rPr lang="en-US" dirty="0"/>
              <a:t>occurs in years the government's outlays (spending) are greater than its revenues (tax receipts)</a:t>
            </a:r>
          </a:p>
          <a:p>
            <a:r>
              <a:rPr lang="en-US" dirty="0"/>
              <a:t>Budget deficits increase the </a:t>
            </a:r>
            <a:r>
              <a:rPr lang="en-US" b="1" dirty="0"/>
              <a:t>National Debt </a:t>
            </a:r>
            <a:r>
              <a:rPr lang="en-US" dirty="0"/>
              <a:t>(the total unpaid borrowed funds, carried by the federal government). </a:t>
            </a:r>
          </a:p>
          <a:p>
            <a:r>
              <a:rPr lang="en-US" dirty="0"/>
              <a:t>A </a:t>
            </a:r>
            <a:r>
              <a:rPr lang="en-US" b="1" dirty="0"/>
              <a:t>budget surplus </a:t>
            </a:r>
            <a:r>
              <a:rPr lang="en-US" dirty="0"/>
              <a:t>would decrease the size of the National Debt.</a:t>
            </a:r>
          </a:p>
          <a:p>
            <a:endParaRPr lang="en-US" dirty="0"/>
          </a:p>
        </p:txBody>
      </p:sp>
      <p:pic>
        <p:nvPicPr>
          <p:cNvPr id="4" name="Picture 3">
            <a:extLst>
              <a:ext uri="{FF2B5EF4-FFF2-40B4-BE49-F238E27FC236}">
                <a16:creationId xmlns:a16="http://schemas.microsoft.com/office/drawing/2014/main" id="{5E34FABA-15F6-C54B-B690-D5CF87D17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2295" y="4791753"/>
            <a:ext cx="1799430" cy="1532848"/>
          </a:xfrm>
          <a:prstGeom prst="rect">
            <a:avLst/>
          </a:prstGeom>
        </p:spPr>
      </p:pic>
      <p:sp>
        <p:nvSpPr>
          <p:cNvPr id="5" name="TextBox 4">
            <a:extLst>
              <a:ext uri="{FF2B5EF4-FFF2-40B4-BE49-F238E27FC236}">
                <a16:creationId xmlns:a16="http://schemas.microsoft.com/office/drawing/2014/main" id="{751FE85D-7784-E740-A39C-66107ED6EBDB}"/>
              </a:ext>
            </a:extLst>
          </p:cNvPr>
          <p:cNvSpPr txBox="1"/>
          <p:nvPr/>
        </p:nvSpPr>
        <p:spPr>
          <a:xfrm>
            <a:off x="3810000" y="5361375"/>
            <a:ext cx="1676400" cy="734625"/>
          </a:xfrm>
          <a:prstGeom prst="rect">
            <a:avLst/>
          </a:prstGeom>
          <a:noFill/>
        </p:spPr>
        <p:txBody>
          <a:bodyPr wrap="square" rtlCol="0">
            <a:spAutoFit/>
          </a:bodyPr>
          <a:lstStyle/>
          <a:p>
            <a:pPr algn="ctr">
              <a:lnSpc>
                <a:spcPts val="2500"/>
              </a:lnSpc>
            </a:pPr>
            <a:r>
              <a:rPr lang="en-US" sz="2400" b="1" dirty="0">
                <a:latin typeface="Calibri" panose="020F0502020204030204" pitchFamily="34" charset="0"/>
                <a:cs typeface="Calibri" panose="020F0502020204030204" pitchFamily="34" charset="0"/>
              </a:rPr>
              <a:t>Answer </a:t>
            </a:r>
          </a:p>
          <a:p>
            <a:pPr algn="ctr">
              <a:lnSpc>
                <a:spcPts val="2500"/>
              </a:lnSpc>
            </a:pPr>
            <a:r>
              <a:rPr lang="en-US" sz="2400" b="1" dirty="0">
                <a:latin typeface="Calibri" panose="020F0502020204030204" pitchFamily="34" charset="0"/>
                <a:cs typeface="Calibri" panose="020F0502020204030204" pitchFamily="34" charset="0"/>
              </a:rPr>
              <a:t>#4 Now </a:t>
            </a:r>
          </a:p>
        </p:txBody>
      </p:sp>
    </p:spTree>
    <p:extLst>
      <p:ext uri="{BB962C8B-B14F-4D97-AF65-F5344CB8AC3E}">
        <p14:creationId xmlns:p14="http://schemas.microsoft.com/office/powerpoint/2010/main" val="278757924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1219200"/>
            <a:ext cx="8534400" cy="1143000"/>
          </a:xfrm>
        </p:spPr>
        <p:txBody>
          <a:bodyPr/>
          <a:lstStyle/>
          <a:p>
            <a:r>
              <a:rPr lang="en-US" sz="4400" dirty="0"/>
              <a:t>Completely Evaluate Policies </a:t>
            </a:r>
            <a:br>
              <a:rPr lang="en-US" sz="4400" dirty="0"/>
            </a:br>
            <a:r>
              <a:rPr lang="en-US" sz="4400" dirty="0"/>
              <a:t>for all Categories</a:t>
            </a:r>
          </a:p>
        </p:txBody>
      </p:sp>
      <p:pic>
        <p:nvPicPr>
          <p:cNvPr id="13" name="Picture 12">
            <a:extLst>
              <a:ext uri="{FF2B5EF4-FFF2-40B4-BE49-F238E27FC236}">
                <a16:creationId xmlns:a16="http://schemas.microsoft.com/office/drawing/2014/main" id="{F0025C51-8AAB-4946-8A6B-7BBD32789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517" y="3056848"/>
            <a:ext cx="3030986" cy="2581952"/>
          </a:xfrm>
          <a:prstGeom prst="rect">
            <a:avLst/>
          </a:prstGeom>
        </p:spPr>
      </p:pic>
      <p:sp>
        <p:nvSpPr>
          <p:cNvPr id="15" name="TextBox 14">
            <a:extLst>
              <a:ext uri="{FF2B5EF4-FFF2-40B4-BE49-F238E27FC236}">
                <a16:creationId xmlns:a16="http://schemas.microsoft.com/office/drawing/2014/main" id="{5180347E-CF38-1A41-90A3-26C77446B676}"/>
              </a:ext>
            </a:extLst>
          </p:cNvPr>
          <p:cNvSpPr txBox="1"/>
          <p:nvPr/>
        </p:nvSpPr>
        <p:spPr>
          <a:xfrm>
            <a:off x="3138897" y="4122003"/>
            <a:ext cx="3018606" cy="830997"/>
          </a:xfrm>
          <a:prstGeom prst="rect">
            <a:avLst/>
          </a:prstGeom>
          <a:noFill/>
        </p:spPr>
        <p:txBody>
          <a:bodyPr wrap="square" rtlCol="0">
            <a:spAutoFit/>
          </a:bodyPr>
          <a:lstStyle/>
          <a:p>
            <a:pPr algn="ctr"/>
            <a:r>
              <a:rPr lang="en-US" sz="2400" b="1" dirty="0"/>
              <a:t>Next Stop…</a:t>
            </a:r>
            <a:br>
              <a:rPr lang="en-US" sz="2400" b="1" dirty="0"/>
            </a:br>
            <a:r>
              <a:rPr lang="en-US" sz="2400" b="1" dirty="0"/>
              <a:t>Game Time!</a:t>
            </a:r>
          </a:p>
        </p:txBody>
      </p:sp>
    </p:spTree>
    <p:extLst>
      <p:ext uri="{BB962C8B-B14F-4D97-AF65-F5344CB8AC3E}">
        <p14:creationId xmlns:p14="http://schemas.microsoft.com/office/powerpoint/2010/main" val="131043951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r>
              <a:rPr lang="en-US" sz="4400" dirty="0"/>
              <a:t>The Fiscal Ship</a:t>
            </a: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pPr marL="0" indent="0" algn="ctr">
              <a:buNone/>
            </a:pPr>
            <a:r>
              <a:rPr lang="en-US" sz="2400" dirty="0"/>
              <a:t>Part #3 – Playing the Game</a:t>
            </a:r>
          </a:p>
        </p:txBody>
      </p:sp>
      <p:pic>
        <p:nvPicPr>
          <p:cNvPr id="4" name="Picture 3">
            <a:extLst>
              <a:ext uri="{FF2B5EF4-FFF2-40B4-BE49-F238E27FC236}">
                <a16:creationId xmlns:a16="http://schemas.microsoft.com/office/drawing/2014/main" id="{9A9B387F-5185-844C-A749-2A562DF0E328}"/>
              </a:ext>
            </a:extLst>
          </p:cNvPr>
          <p:cNvPicPr>
            <a:picLocks noChangeAspect="1"/>
          </p:cNvPicPr>
          <p:nvPr/>
        </p:nvPicPr>
        <p:blipFill>
          <a:blip r:embed="rId3"/>
          <a:stretch>
            <a:fillRect/>
          </a:stretch>
        </p:blipFill>
        <p:spPr>
          <a:xfrm>
            <a:off x="2057400" y="2819400"/>
            <a:ext cx="5029200" cy="2514600"/>
          </a:xfrm>
          <a:prstGeom prst="rect">
            <a:avLst/>
          </a:prstGeom>
        </p:spPr>
      </p:pic>
    </p:spTree>
    <p:extLst>
      <p:ext uri="{BB962C8B-B14F-4D97-AF65-F5344CB8AC3E}">
        <p14:creationId xmlns:p14="http://schemas.microsoft.com/office/powerpoint/2010/main" val="160041866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381000" y="4038600"/>
            <a:ext cx="8305800" cy="3169920"/>
          </a:xfrm>
        </p:spPr>
        <p:txBody>
          <a:bodyPr/>
          <a:lstStyle/>
          <a:p>
            <a:r>
              <a:rPr lang="en-US" sz="1800" dirty="0"/>
              <a:t>You need to captain the U.S.S. Federal Budget to avoid the stormy seas of debt.  </a:t>
            </a:r>
          </a:p>
          <a:p>
            <a:r>
              <a:rPr lang="en-US" sz="1800" dirty="0"/>
              <a:t>Your mission is to pick from a menu of tax and spending options to reduce the debt from projected levels over the next 25 years and keep the debt level no higher than it is today.</a:t>
            </a:r>
          </a:p>
          <a:p>
            <a:r>
              <a:rPr lang="en-US" sz="1800" dirty="0"/>
              <a:t>But budget decisions aren’t only about fiscal sustainability. They also shape the kind of country we live in. To win the game, you need to find a combination of policies that match your values and priorities AND set the budget on a sustainable course.</a:t>
            </a:r>
          </a:p>
        </p:txBody>
      </p:sp>
      <p:pic>
        <p:nvPicPr>
          <p:cNvPr id="7" name="Picture 6" descr="http://econedlink.org/img/interactive-images/EconEdLink-405-the-fiscal-ship.jpg">
            <a:hlinkClick r:id="rId3"/>
            <a:extLst>
              <a:ext uri="{FF2B5EF4-FFF2-40B4-BE49-F238E27FC236}">
                <a16:creationId xmlns:a16="http://schemas.microsoft.com/office/drawing/2014/main" id="{E569F1F9-6A3C-0549-B824-58EFC1EE0996}"/>
              </a:ext>
            </a:extLst>
          </p:cNvPr>
          <p:cNvPicPr>
            <a:picLocks noChangeAspect="1" noChangeArrowheads="1"/>
          </p:cNvPicPr>
          <p:nvPr/>
        </p:nvPicPr>
        <p:blipFill>
          <a:blip r:embed="rId4" cstate="print"/>
          <a:srcRect/>
          <a:stretch>
            <a:fillRect/>
          </a:stretch>
        </p:blipFill>
        <p:spPr bwMode="auto">
          <a:xfrm>
            <a:off x="457200" y="1219200"/>
            <a:ext cx="8229600" cy="2651761"/>
          </a:xfrm>
          <a:prstGeom prst="rect">
            <a:avLst/>
          </a:prstGeom>
          <a:noFill/>
        </p:spPr>
      </p:pic>
    </p:spTree>
    <p:extLst>
      <p:ext uri="{BB962C8B-B14F-4D97-AF65-F5344CB8AC3E}">
        <p14:creationId xmlns:p14="http://schemas.microsoft.com/office/powerpoint/2010/main" val="58844195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40D508-4170-4843-8CA7-5EAD8DBED328}"/>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89D3947C-C5B1-D143-94E3-ABE9D07B58C8}"/>
              </a:ext>
            </a:extLst>
          </p:cNvPr>
          <p:cNvPicPr>
            <a:picLocks noChangeAspect="1"/>
          </p:cNvPicPr>
          <p:nvPr/>
        </p:nvPicPr>
        <p:blipFill>
          <a:blip r:embed="rId3"/>
          <a:stretch>
            <a:fillRect/>
          </a:stretch>
        </p:blipFill>
        <p:spPr>
          <a:xfrm>
            <a:off x="459054" y="1463040"/>
            <a:ext cx="8227746" cy="4785360"/>
          </a:xfrm>
          <a:prstGeom prst="rect">
            <a:avLst/>
          </a:prstGeom>
        </p:spPr>
      </p:pic>
    </p:spTree>
    <p:extLst>
      <p:ext uri="{BB962C8B-B14F-4D97-AF65-F5344CB8AC3E}">
        <p14:creationId xmlns:p14="http://schemas.microsoft.com/office/powerpoint/2010/main" val="258517934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90600"/>
            <a:ext cx="8534400" cy="1143000"/>
          </a:xfrm>
        </p:spPr>
        <p:txBody>
          <a:bodyPr/>
          <a:lstStyle/>
          <a:p>
            <a:r>
              <a:rPr lang="en-US" sz="4400" dirty="0"/>
              <a:t>Watch how to play the game </a:t>
            </a:r>
            <a:br>
              <a:rPr lang="en-US" sz="4400" dirty="0"/>
            </a:br>
            <a:r>
              <a:rPr lang="en-US" sz="2000" dirty="0">
                <a:solidFill>
                  <a:schemeClr val="tx1"/>
                </a:solidFill>
              </a:rPr>
              <a:t>(clip length 1:38)</a:t>
            </a:r>
            <a:endParaRPr lang="en-US" sz="4350" dirty="0">
              <a:solidFill>
                <a:schemeClr val="tx1"/>
              </a:solidFill>
            </a:endParaRPr>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pPr marL="0" indent="0">
              <a:buNone/>
            </a:pPr>
            <a:r>
              <a:rPr lang="en-US" sz="2400" dirty="0">
                <a:hlinkClick r:id="rId3"/>
              </a:rPr>
              <a:t>https://www.youtube.com/watch?v=QSWUcaT4GGA</a:t>
            </a:r>
            <a:endParaRPr lang="en-US" sz="2400" dirty="0"/>
          </a:p>
        </p:txBody>
      </p:sp>
      <p:pic>
        <p:nvPicPr>
          <p:cNvPr id="4" name="Picture 3">
            <a:hlinkClick r:id="rId4"/>
            <a:extLst>
              <a:ext uri="{FF2B5EF4-FFF2-40B4-BE49-F238E27FC236}">
                <a16:creationId xmlns:a16="http://schemas.microsoft.com/office/drawing/2014/main" id="{6A64B5D1-1E9E-5042-83EB-29CC59FAC8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8857" y="2743200"/>
            <a:ext cx="6246286" cy="3514394"/>
          </a:xfrm>
          <a:prstGeom prst="rect">
            <a:avLst/>
          </a:prstGeom>
        </p:spPr>
      </p:pic>
    </p:spTree>
    <p:extLst>
      <p:ext uri="{BB962C8B-B14F-4D97-AF65-F5344CB8AC3E}">
        <p14:creationId xmlns:p14="http://schemas.microsoft.com/office/powerpoint/2010/main" val="358927827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90600"/>
            <a:ext cx="8534400" cy="1143000"/>
          </a:xfrm>
        </p:spPr>
        <p:txBody>
          <a:bodyPr/>
          <a:lstStyle/>
          <a:p>
            <a:r>
              <a:rPr lang="en-US" sz="4400" dirty="0"/>
              <a:t>Post-Game Class Discussion</a:t>
            </a:r>
            <a:endParaRPr lang="en-US" sz="435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r>
              <a:rPr lang="en-US" sz="2000" dirty="0"/>
              <a:t>How difficult was it to pursue your goals while also hitting the debt target?  </a:t>
            </a:r>
          </a:p>
          <a:p>
            <a:r>
              <a:rPr lang="en-US" sz="2000" dirty="0"/>
              <a:t>Which of your goals were most difficult to achieve?</a:t>
            </a:r>
          </a:p>
          <a:p>
            <a:r>
              <a:rPr lang="en-US" sz="2000" dirty="0"/>
              <a:t>Which of your policy choices had the largest impact on your fiscal target?  Which barely moved the line?  </a:t>
            </a:r>
          </a:p>
          <a:p>
            <a:r>
              <a:rPr lang="en-US" sz="2000" dirty="0"/>
              <a:t>Were you surprised by the magnitude of any policy choices?</a:t>
            </a:r>
          </a:p>
          <a:p>
            <a:r>
              <a:rPr lang="en-US" sz="2000" dirty="0"/>
              <a:t>What do you think the political obstacles would be to hitting the debt target?</a:t>
            </a:r>
          </a:p>
          <a:p>
            <a:r>
              <a:rPr lang="en-US" sz="2000" dirty="0"/>
              <a:t>What do you think would be the impact on the American middle class of the choices you made?</a:t>
            </a:r>
          </a:p>
          <a:p>
            <a:r>
              <a:rPr lang="en-US" sz="2000" dirty="0"/>
              <a:t>Did the game make you reevaluate your initial governing goals?  </a:t>
            </a:r>
          </a:p>
        </p:txBody>
      </p:sp>
    </p:spTree>
    <p:extLst>
      <p:ext uri="{BB962C8B-B14F-4D97-AF65-F5344CB8AC3E}">
        <p14:creationId xmlns:p14="http://schemas.microsoft.com/office/powerpoint/2010/main" val="158112269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90600"/>
            <a:ext cx="8534400" cy="1143000"/>
          </a:xfrm>
        </p:spPr>
        <p:txBody>
          <a:bodyPr/>
          <a:lstStyle/>
          <a:p>
            <a:r>
              <a:rPr lang="en-US" sz="4400" dirty="0"/>
              <a:t>What are the solutions?</a:t>
            </a:r>
            <a:endParaRPr lang="en-US" sz="4350" dirty="0"/>
          </a:p>
        </p:txBody>
      </p:sp>
      <p:sp>
        <p:nvSpPr>
          <p:cNvPr id="5" name="Content Placeholder 4">
            <a:extLst>
              <a:ext uri="{FF2B5EF4-FFF2-40B4-BE49-F238E27FC236}">
                <a16:creationId xmlns:a16="http://schemas.microsoft.com/office/drawing/2014/main" id="{E6500C18-7D60-4741-B139-66AAC8EA30CF}"/>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3F68CF55-9ABA-484A-B187-96449B19FFBE}"/>
              </a:ext>
            </a:extLst>
          </p:cNvPr>
          <p:cNvPicPr>
            <a:picLocks noChangeAspect="1"/>
          </p:cNvPicPr>
          <p:nvPr/>
        </p:nvPicPr>
        <p:blipFill>
          <a:blip r:embed="rId3"/>
          <a:stretch>
            <a:fillRect/>
          </a:stretch>
        </p:blipFill>
        <p:spPr>
          <a:xfrm>
            <a:off x="457199" y="1936985"/>
            <a:ext cx="8305801" cy="4006615"/>
          </a:xfrm>
          <a:prstGeom prst="rect">
            <a:avLst/>
          </a:prstGeom>
        </p:spPr>
      </p:pic>
      <p:sp>
        <p:nvSpPr>
          <p:cNvPr id="7" name="TextBox 6">
            <a:extLst>
              <a:ext uri="{FF2B5EF4-FFF2-40B4-BE49-F238E27FC236}">
                <a16:creationId xmlns:a16="http://schemas.microsoft.com/office/drawing/2014/main" id="{B6D4C651-51F3-9049-A7D9-4784CCCC8AAB}"/>
              </a:ext>
            </a:extLst>
          </p:cNvPr>
          <p:cNvSpPr txBox="1"/>
          <p:nvPr/>
        </p:nvSpPr>
        <p:spPr>
          <a:xfrm>
            <a:off x="457198" y="5867400"/>
            <a:ext cx="8229600" cy="646331"/>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Note: Federal budget spending increased from $3.982 trillion in FY 2017to $4.407 trillion in FY 2018…an increase of 10.67%*</a:t>
            </a:r>
          </a:p>
        </p:txBody>
      </p:sp>
    </p:spTree>
    <p:extLst>
      <p:ext uri="{BB962C8B-B14F-4D97-AF65-F5344CB8AC3E}">
        <p14:creationId xmlns:p14="http://schemas.microsoft.com/office/powerpoint/2010/main" val="2714866917"/>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91171B-2CFD-E342-BFAE-253623B374D1}"/>
              </a:ext>
            </a:extLst>
          </p:cNvPr>
          <p:cNvPicPr>
            <a:picLocks noChangeAspect="1"/>
          </p:cNvPicPr>
          <p:nvPr/>
        </p:nvPicPr>
        <p:blipFill>
          <a:blip r:embed="rId3"/>
          <a:stretch>
            <a:fillRect/>
          </a:stretch>
        </p:blipFill>
        <p:spPr>
          <a:xfrm>
            <a:off x="619125" y="1220293"/>
            <a:ext cx="7905750" cy="5256707"/>
          </a:xfrm>
          <a:prstGeom prst="rect">
            <a:avLst/>
          </a:prstGeom>
        </p:spPr>
      </p:pic>
    </p:spTree>
    <p:extLst>
      <p:ext uri="{BB962C8B-B14F-4D97-AF65-F5344CB8AC3E}">
        <p14:creationId xmlns:p14="http://schemas.microsoft.com/office/powerpoint/2010/main" val="107831107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C615D0-421D-8546-8132-68DD4FBE9CE8}"/>
              </a:ext>
            </a:extLst>
          </p:cNvPr>
          <p:cNvPicPr>
            <a:picLocks noChangeAspect="1"/>
          </p:cNvPicPr>
          <p:nvPr/>
        </p:nvPicPr>
        <p:blipFill>
          <a:blip r:embed="rId3"/>
          <a:stretch>
            <a:fillRect/>
          </a:stretch>
        </p:blipFill>
        <p:spPr>
          <a:xfrm>
            <a:off x="457200" y="3947972"/>
            <a:ext cx="4114800" cy="2605228"/>
          </a:xfrm>
          <a:prstGeom prst="rect">
            <a:avLst/>
          </a:prstGeom>
        </p:spPr>
      </p:pic>
      <p:pic>
        <p:nvPicPr>
          <p:cNvPr id="4" name="Picture 3">
            <a:extLst>
              <a:ext uri="{FF2B5EF4-FFF2-40B4-BE49-F238E27FC236}">
                <a16:creationId xmlns:a16="http://schemas.microsoft.com/office/drawing/2014/main" id="{C798EA01-20FF-D846-94EE-728B9B21FA83}"/>
              </a:ext>
            </a:extLst>
          </p:cNvPr>
          <p:cNvPicPr>
            <a:picLocks noChangeAspect="1"/>
          </p:cNvPicPr>
          <p:nvPr/>
        </p:nvPicPr>
        <p:blipFill>
          <a:blip r:embed="rId4"/>
          <a:stretch>
            <a:fillRect/>
          </a:stretch>
        </p:blipFill>
        <p:spPr>
          <a:xfrm>
            <a:off x="457200" y="1143000"/>
            <a:ext cx="3874654" cy="2583103"/>
          </a:xfrm>
          <a:prstGeom prst="rect">
            <a:avLst/>
          </a:prstGeom>
        </p:spPr>
      </p:pic>
      <p:graphicFrame>
        <p:nvGraphicFramePr>
          <p:cNvPr id="6" name="Table 5">
            <a:extLst>
              <a:ext uri="{FF2B5EF4-FFF2-40B4-BE49-F238E27FC236}">
                <a16:creationId xmlns:a16="http://schemas.microsoft.com/office/drawing/2014/main" id="{8357980B-93B9-F042-94DA-9B424CA57E83}"/>
              </a:ext>
            </a:extLst>
          </p:cNvPr>
          <p:cNvGraphicFramePr>
            <a:graphicFrameLocks noGrp="1"/>
          </p:cNvGraphicFramePr>
          <p:nvPr>
            <p:extLst>
              <p:ext uri="{D42A27DB-BD31-4B8C-83A1-F6EECF244321}">
                <p14:modId xmlns:p14="http://schemas.microsoft.com/office/powerpoint/2010/main" val="2388367787"/>
              </p:ext>
            </p:extLst>
          </p:nvPr>
        </p:nvGraphicFramePr>
        <p:xfrm>
          <a:off x="4812146" y="2209800"/>
          <a:ext cx="3874654" cy="2566035"/>
        </p:xfrm>
        <a:graphic>
          <a:graphicData uri="http://schemas.openxmlformats.org/drawingml/2006/table">
            <a:tbl>
              <a:tblPr>
                <a:tableStyleId>{5C22544A-7EE6-4342-B048-85BDC9FD1C3A}</a:tableStyleId>
              </a:tblPr>
              <a:tblGrid>
                <a:gridCol w="1873588">
                  <a:extLst>
                    <a:ext uri="{9D8B030D-6E8A-4147-A177-3AD203B41FA5}">
                      <a16:colId xmlns:a16="http://schemas.microsoft.com/office/drawing/2014/main" val="20000"/>
                    </a:ext>
                  </a:extLst>
                </a:gridCol>
                <a:gridCol w="454788">
                  <a:extLst>
                    <a:ext uri="{9D8B030D-6E8A-4147-A177-3AD203B41FA5}">
                      <a16:colId xmlns:a16="http://schemas.microsoft.com/office/drawing/2014/main" val="20001"/>
                    </a:ext>
                  </a:extLst>
                </a:gridCol>
                <a:gridCol w="545745">
                  <a:extLst>
                    <a:ext uri="{9D8B030D-6E8A-4147-A177-3AD203B41FA5}">
                      <a16:colId xmlns:a16="http://schemas.microsoft.com/office/drawing/2014/main" val="20002"/>
                    </a:ext>
                  </a:extLst>
                </a:gridCol>
                <a:gridCol w="454788">
                  <a:extLst>
                    <a:ext uri="{9D8B030D-6E8A-4147-A177-3AD203B41FA5}">
                      <a16:colId xmlns:a16="http://schemas.microsoft.com/office/drawing/2014/main" val="20003"/>
                    </a:ext>
                  </a:extLst>
                </a:gridCol>
                <a:gridCol w="545745">
                  <a:extLst>
                    <a:ext uri="{9D8B030D-6E8A-4147-A177-3AD203B41FA5}">
                      <a16:colId xmlns:a16="http://schemas.microsoft.com/office/drawing/2014/main" val="20004"/>
                    </a:ext>
                  </a:extLst>
                </a:gridCol>
              </a:tblGrid>
              <a:tr h="190500">
                <a:tc>
                  <a:txBody>
                    <a:bodyPr/>
                    <a:lstStyle/>
                    <a:p>
                      <a:pPr algn="l" fontAlgn="b"/>
                      <a:r>
                        <a:rPr lang="en-US" sz="1800" b="1" i="1" u="none" strike="noStrike" dirty="0">
                          <a:effectLst/>
                        </a:rPr>
                        <a:t>Non-interest spending</a:t>
                      </a:r>
                      <a:endParaRPr lang="en-US" sz="1800" b="1" i="1"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i="1" u="none" strike="noStrike" dirty="0">
                          <a:solidFill>
                            <a:schemeClr val="tx2">
                              <a:lumMod val="50000"/>
                            </a:schemeClr>
                          </a:solidFill>
                          <a:effectLst/>
                        </a:rPr>
                        <a:t>FY 2018</a:t>
                      </a:r>
                      <a:endParaRPr lang="en-US" sz="1600" b="1" i="1" u="none" strike="noStrike" dirty="0">
                        <a:solidFill>
                          <a:schemeClr val="tx2">
                            <a:lumMod val="50000"/>
                          </a:schemeClr>
                        </a:solidFill>
                        <a:effectLst/>
                        <a:latin typeface="Calibri" panose="020F0502020204030204" pitchFamily="34" charset="0"/>
                      </a:endParaRPr>
                    </a:p>
                  </a:txBody>
                  <a:tcPr marL="9525" marR="9525" marT="9525" marB="0" anchor="b"/>
                </a:tc>
                <a:tc>
                  <a:txBody>
                    <a:bodyPr/>
                    <a:lstStyle/>
                    <a:p>
                      <a:pPr algn="l" fontAlgn="b"/>
                      <a:r>
                        <a:rPr lang="en-US" sz="1600" b="1" i="1" u="none" strike="noStrike" dirty="0">
                          <a:solidFill>
                            <a:schemeClr val="tx2">
                              <a:lumMod val="50000"/>
                            </a:schemeClr>
                          </a:solidFill>
                          <a:effectLst/>
                        </a:rPr>
                        <a:t> </a:t>
                      </a:r>
                      <a:endParaRPr lang="en-US" sz="1600" b="1" i="1" u="none" strike="noStrike" dirty="0">
                        <a:solidFill>
                          <a:schemeClr val="tx2">
                            <a:lumMod val="50000"/>
                          </a:schemeClr>
                        </a:solidFill>
                        <a:effectLst/>
                        <a:latin typeface="Calibri" panose="020F0502020204030204" pitchFamily="34" charset="0"/>
                      </a:endParaRPr>
                    </a:p>
                  </a:txBody>
                  <a:tcPr marL="9525" marR="9525" marT="9525" marB="0" anchor="b"/>
                </a:tc>
                <a:tc>
                  <a:txBody>
                    <a:bodyPr/>
                    <a:lstStyle/>
                    <a:p>
                      <a:pPr algn="l" fontAlgn="b"/>
                      <a:r>
                        <a:rPr lang="en-US" sz="1600" b="1" i="1" u="none" strike="noStrike" dirty="0">
                          <a:solidFill>
                            <a:schemeClr val="accent2">
                              <a:lumMod val="50000"/>
                            </a:schemeClr>
                          </a:solidFill>
                          <a:effectLst/>
                        </a:rPr>
                        <a:t>FY 2048</a:t>
                      </a:r>
                      <a:endParaRPr lang="en-US" sz="1600" b="1" i="1" u="none" strike="noStrike" dirty="0">
                        <a:solidFill>
                          <a:schemeClr val="accent2">
                            <a:lumMod val="50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solidFill>
                            <a:schemeClr val="accent2">
                              <a:lumMod val="50000"/>
                            </a:schemeClr>
                          </a:solidFill>
                          <a:effectLst/>
                        </a:rPr>
                        <a:t> </a:t>
                      </a:r>
                      <a:endParaRPr lang="en-US" sz="1600" b="1" i="0" u="none" strike="noStrike" dirty="0">
                        <a:solidFill>
                          <a:schemeClr val="accent2">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b="1" u="none" strike="noStrike">
                          <a:solidFill>
                            <a:schemeClr val="tx2">
                              <a:lumMod val="50000"/>
                            </a:schemeClr>
                          </a:solidFill>
                          <a:effectLst/>
                        </a:rPr>
                        <a:t>% of GDP</a:t>
                      </a:r>
                      <a:endParaRPr lang="en-US" sz="1600" b="1" i="0" u="none" strike="noStrike">
                        <a:solidFill>
                          <a:schemeClr val="tx2">
                            <a:lumMod val="50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solidFill>
                            <a:schemeClr val="tx2">
                              <a:lumMod val="50000"/>
                            </a:schemeClr>
                          </a:solidFill>
                          <a:effectLst/>
                        </a:rPr>
                        <a:t>Share</a:t>
                      </a:r>
                      <a:endParaRPr lang="en-US" sz="1600" b="1" i="0" u="none" strike="noStrike" dirty="0">
                        <a:solidFill>
                          <a:schemeClr val="tx2">
                            <a:lumMod val="50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solidFill>
                            <a:schemeClr val="accent2">
                              <a:lumMod val="50000"/>
                            </a:schemeClr>
                          </a:solidFill>
                          <a:effectLst/>
                        </a:rPr>
                        <a:t>% of GDP</a:t>
                      </a:r>
                      <a:endParaRPr lang="en-US" sz="1600" b="1" i="0" u="none" strike="noStrike" dirty="0">
                        <a:solidFill>
                          <a:schemeClr val="accent2">
                            <a:lumMod val="50000"/>
                          </a:schemeClr>
                        </a:solidFill>
                        <a:effectLst/>
                        <a:latin typeface="Calibri" panose="020F0502020204030204" pitchFamily="34" charset="0"/>
                      </a:endParaRPr>
                    </a:p>
                  </a:txBody>
                  <a:tcPr marL="9525" marR="9525" marT="9525" marB="0" anchor="b"/>
                </a:tc>
                <a:tc>
                  <a:txBody>
                    <a:bodyPr/>
                    <a:lstStyle/>
                    <a:p>
                      <a:pPr algn="l" fontAlgn="b"/>
                      <a:r>
                        <a:rPr lang="en-US" sz="1600" b="1" u="none" strike="noStrike" dirty="0">
                          <a:solidFill>
                            <a:schemeClr val="accent2">
                              <a:lumMod val="50000"/>
                            </a:schemeClr>
                          </a:solidFill>
                          <a:effectLst/>
                        </a:rPr>
                        <a:t>Share</a:t>
                      </a:r>
                      <a:endParaRPr lang="en-US" sz="1600" b="1" i="0" u="none" strike="noStrike" dirty="0">
                        <a:solidFill>
                          <a:schemeClr val="accent2">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1600" u="none" strike="noStrike">
                          <a:effectLst/>
                        </a:rPr>
                        <a:t>Health Programs</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solidFill>
                            <a:schemeClr val="tx2">
                              <a:lumMod val="50000"/>
                            </a:schemeClr>
                          </a:solidFill>
                          <a:effectLst/>
                        </a:rPr>
                        <a:t>5.2</a:t>
                      </a:r>
                      <a:endParaRPr lang="en-US" sz="1600" b="1" i="0" u="none" strike="noStrike" dirty="0">
                        <a:solidFill>
                          <a:schemeClr val="tx2">
                            <a:lumMod val="50000"/>
                          </a:schemeClr>
                        </a:solidFill>
                        <a:effectLst/>
                        <a:latin typeface="Arial" panose="020B0604020202020204" pitchFamily="34" charset="0"/>
                      </a:endParaRPr>
                    </a:p>
                  </a:txBody>
                  <a:tcPr marL="9525" marR="9525" marT="9525" marB="0" anchor="b"/>
                </a:tc>
                <a:tc>
                  <a:txBody>
                    <a:bodyPr/>
                    <a:lstStyle/>
                    <a:p>
                      <a:pPr algn="r" fontAlgn="b"/>
                      <a:r>
                        <a:rPr lang="en-US" sz="1600" b="1" u="none" strike="noStrike" dirty="0">
                          <a:solidFill>
                            <a:schemeClr val="tx2">
                              <a:lumMod val="50000"/>
                            </a:schemeClr>
                          </a:solidFill>
                          <a:effectLst/>
                        </a:rPr>
                        <a:t>27%</a:t>
                      </a:r>
                      <a:endParaRPr lang="en-US" sz="1600" b="1" i="0" u="none" strike="noStrike" dirty="0">
                        <a:solidFill>
                          <a:schemeClr val="tx2">
                            <a:lumMod val="50000"/>
                          </a:schemeClr>
                        </a:solidFill>
                        <a:effectLst/>
                        <a:latin typeface="Calibri" panose="020F0502020204030204" pitchFamily="34" charset="0"/>
                      </a:endParaRPr>
                    </a:p>
                  </a:txBody>
                  <a:tcPr marL="9525" marR="9525" marT="9525" marB="0" anchor="b"/>
                </a:tc>
                <a:tc>
                  <a:txBody>
                    <a:bodyPr/>
                    <a:lstStyle/>
                    <a:p>
                      <a:pPr algn="ctr" fontAlgn="b"/>
                      <a:r>
                        <a:rPr lang="en-US" sz="1600" b="1" u="none" strike="noStrike">
                          <a:solidFill>
                            <a:schemeClr val="accent2">
                              <a:lumMod val="50000"/>
                            </a:schemeClr>
                          </a:solidFill>
                          <a:effectLst/>
                        </a:rPr>
                        <a:t>9.2</a:t>
                      </a:r>
                      <a:endParaRPr lang="en-US" sz="1600" b="1" i="0" u="none" strike="noStrike">
                        <a:solidFill>
                          <a:schemeClr val="accent2">
                            <a:lumMod val="50000"/>
                          </a:schemeClr>
                        </a:solidFill>
                        <a:effectLst/>
                        <a:latin typeface="Arial" panose="020B0604020202020204" pitchFamily="34" charset="0"/>
                      </a:endParaRPr>
                    </a:p>
                  </a:txBody>
                  <a:tcPr marL="9525" marR="9525" marT="9525" marB="0" anchor="b"/>
                </a:tc>
                <a:tc>
                  <a:txBody>
                    <a:bodyPr/>
                    <a:lstStyle/>
                    <a:p>
                      <a:pPr algn="r" fontAlgn="b"/>
                      <a:r>
                        <a:rPr lang="en-US" sz="1600" b="1" u="none" strike="noStrike" dirty="0">
                          <a:solidFill>
                            <a:schemeClr val="accent2">
                              <a:lumMod val="50000"/>
                            </a:schemeClr>
                          </a:solidFill>
                          <a:effectLst/>
                        </a:rPr>
                        <a:t>40%</a:t>
                      </a:r>
                      <a:endParaRPr lang="en-US" sz="1600" b="1" i="0" u="none" strike="noStrike" dirty="0">
                        <a:solidFill>
                          <a:schemeClr val="accent2">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1600" u="none" strike="noStrike" dirty="0">
                          <a:effectLst/>
                        </a:rPr>
                        <a:t>Social Security</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solidFill>
                            <a:schemeClr val="tx2">
                              <a:lumMod val="50000"/>
                            </a:schemeClr>
                          </a:solidFill>
                          <a:effectLst/>
                        </a:rPr>
                        <a:t>4.9</a:t>
                      </a:r>
                      <a:endParaRPr lang="en-US" sz="1600" b="1" i="0" u="none" strike="noStrike" dirty="0">
                        <a:solidFill>
                          <a:schemeClr val="tx2">
                            <a:lumMod val="50000"/>
                          </a:schemeClr>
                        </a:solidFill>
                        <a:effectLst/>
                        <a:latin typeface="Arial" panose="020B0604020202020204" pitchFamily="34" charset="0"/>
                      </a:endParaRPr>
                    </a:p>
                  </a:txBody>
                  <a:tcPr marL="9525" marR="9525" marT="9525" marB="0" anchor="b"/>
                </a:tc>
                <a:tc>
                  <a:txBody>
                    <a:bodyPr/>
                    <a:lstStyle/>
                    <a:p>
                      <a:pPr algn="r" fontAlgn="b"/>
                      <a:r>
                        <a:rPr lang="en-US" sz="1600" b="1" u="none" strike="noStrike" dirty="0">
                          <a:solidFill>
                            <a:schemeClr val="tx2">
                              <a:lumMod val="50000"/>
                            </a:schemeClr>
                          </a:solidFill>
                          <a:effectLst/>
                        </a:rPr>
                        <a:t>26%</a:t>
                      </a:r>
                      <a:endParaRPr lang="en-US" sz="1600" b="1" i="0" u="none" strike="noStrike" dirty="0">
                        <a:solidFill>
                          <a:schemeClr val="tx2">
                            <a:lumMod val="50000"/>
                          </a:schemeClr>
                        </a:solidFill>
                        <a:effectLst/>
                        <a:latin typeface="Calibri" panose="020F0502020204030204" pitchFamily="34" charset="0"/>
                      </a:endParaRPr>
                    </a:p>
                  </a:txBody>
                  <a:tcPr marL="9525" marR="9525" marT="9525" marB="0" anchor="b"/>
                </a:tc>
                <a:tc>
                  <a:txBody>
                    <a:bodyPr/>
                    <a:lstStyle/>
                    <a:p>
                      <a:pPr algn="ctr" fontAlgn="b"/>
                      <a:r>
                        <a:rPr lang="en-US" sz="1600" b="1" u="none" strike="noStrike">
                          <a:solidFill>
                            <a:schemeClr val="accent2">
                              <a:lumMod val="50000"/>
                            </a:schemeClr>
                          </a:solidFill>
                          <a:effectLst/>
                        </a:rPr>
                        <a:t>6.3</a:t>
                      </a:r>
                      <a:endParaRPr lang="en-US" sz="1600" b="1" i="0" u="none" strike="noStrike">
                        <a:solidFill>
                          <a:schemeClr val="accent2">
                            <a:lumMod val="50000"/>
                          </a:schemeClr>
                        </a:solidFill>
                        <a:effectLst/>
                        <a:latin typeface="Arial" panose="020B0604020202020204" pitchFamily="34" charset="0"/>
                      </a:endParaRPr>
                    </a:p>
                  </a:txBody>
                  <a:tcPr marL="9525" marR="9525" marT="9525" marB="0" anchor="b"/>
                </a:tc>
                <a:tc>
                  <a:txBody>
                    <a:bodyPr/>
                    <a:lstStyle/>
                    <a:p>
                      <a:pPr algn="r" fontAlgn="b"/>
                      <a:r>
                        <a:rPr lang="en-US" sz="1600" b="1" u="none" strike="noStrike" dirty="0">
                          <a:solidFill>
                            <a:schemeClr val="accent2">
                              <a:lumMod val="50000"/>
                            </a:schemeClr>
                          </a:solidFill>
                          <a:effectLst/>
                        </a:rPr>
                        <a:t>27%</a:t>
                      </a:r>
                      <a:endParaRPr lang="en-US" sz="1600" b="1" i="0" u="none" strike="noStrike" dirty="0">
                        <a:solidFill>
                          <a:schemeClr val="accent2">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1600" u="none" strike="noStrike">
                          <a:effectLst/>
                        </a:rPr>
                        <a:t>Non-Defense Discretionary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a:solidFill>
                            <a:schemeClr val="tx2">
                              <a:lumMod val="50000"/>
                            </a:schemeClr>
                          </a:solidFill>
                          <a:effectLst/>
                        </a:rPr>
                        <a:t>3.2</a:t>
                      </a:r>
                      <a:endParaRPr lang="en-US" sz="1600" b="1" i="0" u="none" strike="noStrike">
                        <a:solidFill>
                          <a:schemeClr val="tx2">
                            <a:lumMod val="50000"/>
                          </a:schemeClr>
                        </a:solidFill>
                        <a:effectLst/>
                        <a:latin typeface="Arial" panose="020B0604020202020204" pitchFamily="34" charset="0"/>
                      </a:endParaRPr>
                    </a:p>
                  </a:txBody>
                  <a:tcPr marL="9525" marR="9525" marT="9525" marB="0" anchor="b"/>
                </a:tc>
                <a:tc>
                  <a:txBody>
                    <a:bodyPr/>
                    <a:lstStyle/>
                    <a:p>
                      <a:pPr algn="r" fontAlgn="b"/>
                      <a:r>
                        <a:rPr lang="en-US" sz="1600" b="1" u="none" strike="noStrike" dirty="0">
                          <a:solidFill>
                            <a:schemeClr val="tx2">
                              <a:lumMod val="50000"/>
                            </a:schemeClr>
                          </a:solidFill>
                          <a:effectLst/>
                        </a:rPr>
                        <a:t>17%</a:t>
                      </a:r>
                      <a:endParaRPr lang="en-US" sz="1600" b="1" i="0" u="none" strike="noStrike" dirty="0">
                        <a:solidFill>
                          <a:schemeClr val="tx2">
                            <a:lumMod val="50000"/>
                          </a:schemeClr>
                        </a:solidFill>
                        <a:effectLst/>
                        <a:latin typeface="Calibri" panose="020F0502020204030204" pitchFamily="34" charset="0"/>
                      </a:endParaRPr>
                    </a:p>
                  </a:txBody>
                  <a:tcPr marL="9525" marR="9525" marT="9525" marB="0" anchor="b"/>
                </a:tc>
                <a:tc>
                  <a:txBody>
                    <a:bodyPr/>
                    <a:lstStyle/>
                    <a:p>
                      <a:pPr algn="ctr" fontAlgn="b"/>
                      <a:r>
                        <a:rPr lang="en-US" sz="1600" b="1" u="none" strike="noStrike">
                          <a:solidFill>
                            <a:schemeClr val="accent2">
                              <a:lumMod val="50000"/>
                            </a:schemeClr>
                          </a:solidFill>
                          <a:effectLst/>
                        </a:rPr>
                        <a:t>2.8</a:t>
                      </a:r>
                      <a:endParaRPr lang="en-US" sz="1600" b="1" i="0" u="none" strike="noStrike">
                        <a:solidFill>
                          <a:schemeClr val="accent2">
                            <a:lumMod val="50000"/>
                          </a:schemeClr>
                        </a:solidFill>
                        <a:effectLst/>
                        <a:latin typeface="Arial" panose="020B0604020202020204" pitchFamily="34" charset="0"/>
                      </a:endParaRPr>
                    </a:p>
                  </a:txBody>
                  <a:tcPr marL="9525" marR="9525" marT="9525" marB="0" anchor="b"/>
                </a:tc>
                <a:tc>
                  <a:txBody>
                    <a:bodyPr/>
                    <a:lstStyle/>
                    <a:p>
                      <a:pPr algn="r" fontAlgn="b"/>
                      <a:r>
                        <a:rPr lang="en-US" sz="1600" b="1" u="none" strike="noStrike" dirty="0">
                          <a:solidFill>
                            <a:schemeClr val="accent2">
                              <a:lumMod val="50000"/>
                            </a:schemeClr>
                          </a:solidFill>
                          <a:effectLst/>
                        </a:rPr>
                        <a:t>12%</a:t>
                      </a:r>
                      <a:endParaRPr lang="en-US" sz="1600" b="1" i="0" u="none" strike="noStrike" dirty="0">
                        <a:solidFill>
                          <a:schemeClr val="accent2">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1600" u="none" strike="noStrike">
                          <a:effectLst/>
                        </a:rPr>
                        <a:t>Defense Discretionary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a:solidFill>
                            <a:schemeClr val="tx2">
                              <a:lumMod val="50000"/>
                            </a:schemeClr>
                          </a:solidFill>
                          <a:effectLst/>
                        </a:rPr>
                        <a:t>3.2</a:t>
                      </a:r>
                      <a:endParaRPr lang="en-US" sz="1600" b="1" i="0" u="none" strike="noStrike">
                        <a:solidFill>
                          <a:schemeClr val="tx2">
                            <a:lumMod val="50000"/>
                          </a:schemeClr>
                        </a:solidFill>
                        <a:effectLst/>
                        <a:latin typeface="Arial" panose="020B0604020202020204" pitchFamily="34" charset="0"/>
                      </a:endParaRPr>
                    </a:p>
                  </a:txBody>
                  <a:tcPr marL="9525" marR="9525" marT="9525" marB="0" anchor="b"/>
                </a:tc>
                <a:tc>
                  <a:txBody>
                    <a:bodyPr/>
                    <a:lstStyle/>
                    <a:p>
                      <a:pPr algn="r" fontAlgn="b"/>
                      <a:r>
                        <a:rPr lang="en-US" sz="1600" b="1" u="none" strike="noStrike" dirty="0">
                          <a:solidFill>
                            <a:schemeClr val="tx2">
                              <a:lumMod val="50000"/>
                            </a:schemeClr>
                          </a:solidFill>
                          <a:effectLst/>
                        </a:rPr>
                        <a:t>17%</a:t>
                      </a:r>
                      <a:endParaRPr lang="en-US" sz="1600" b="1" i="0" u="none" strike="noStrike" dirty="0">
                        <a:solidFill>
                          <a:schemeClr val="tx2">
                            <a:lumMod val="50000"/>
                          </a:schemeClr>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solidFill>
                            <a:schemeClr val="accent2">
                              <a:lumMod val="50000"/>
                            </a:schemeClr>
                          </a:solidFill>
                          <a:effectLst/>
                        </a:rPr>
                        <a:t>2.8</a:t>
                      </a:r>
                      <a:endParaRPr lang="en-US" sz="1600" b="1" i="0" u="none" strike="noStrike" dirty="0">
                        <a:solidFill>
                          <a:schemeClr val="accent2">
                            <a:lumMod val="50000"/>
                          </a:schemeClr>
                        </a:solidFill>
                        <a:effectLst/>
                        <a:latin typeface="Arial" panose="020B0604020202020204" pitchFamily="34" charset="0"/>
                      </a:endParaRPr>
                    </a:p>
                  </a:txBody>
                  <a:tcPr marL="9525" marR="9525" marT="9525" marB="0" anchor="b"/>
                </a:tc>
                <a:tc>
                  <a:txBody>
                    <a:bodyPr/>
                    <a:lstStyle/>
                    <a:p>
                      <a:pPr algn="r" fontAlgn="b"/>
                      <a:r>
                        <a:rPr lang="en-US" sz="1600" b="1" u="none" strike="noStrike" dirty="0">
                          <a:solidFill>
                            <a:schemeClr val="accent2">
                              <a:lumMod val="50000"/>
                            </a:schemeClr>
                          </a:solidFill>
                          <a:effectLst/>
                        </a:rPr>
                        <a:t>12%</a:t>
                      </a:r>
                      <a:endParaRPr lang="en-US" sz="1600" b="1" i="0" u="none" strike="noStrike" dirty="0">
                        <a:solidFill>
                          <a:schemeClr val="accent2">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n-US" sz="1600" u="none" strike="noStrike">
                          <a:effectLst/>
                        </a:rPr>
                        <a:t>Other Mandatory</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a:solidFill>
                            <a:schemeClr val="tx2">
                              <a:lumMod val="50000"/>
                            </a:schemeClr>
                          </a:solidFill>
                          <a:effectLst/>
                        </a:rPr>
                        <a:t>2.6</a:t>
                      </a:r>
                      <a:endParaRPr lang="en-US" sz="1600" b="1" i="0" u="none" strike="noStrike">
                        <a:solidFill>
                          <a:schemeClr val="tx2">
                            <a:lumMod val="50000"/>
                          </a:schemeClr>
                        </a:solidFill>
                        <a:effectLst/>
                        <a:latin typeface="Arial" panose="020B0604020202020204" pitchFamily="34" charset="0"/>
                      </a:endParaRPr>
                    </a:p>
                  </a:txBody>
                  <a:tcPr marL="9525" marR="9525" marT="9525" marB="0" anchor="b"/>
                </a:tc>
                <a:tc>
                  <a:txBody>
                    <a:bodyPr/>
                    <a:lstStyle/>
                    <a:p>
                      <a:pPr algn="r" fontAlgn="b"/>
                      <a:r>
                        <a:rPr lang="en-US" sz="1600" b="1" u="none" strike="noStrike" dirty="0">
                          <a:solidFill>
                            <a:schemeClr val="tx2">
                              <a:lumMod val="50000"/>
                            </a:schemeClr>
                          </a:solidFill>
                          <a:effectLst/>
                        </a:rPr>
                        <a:t>14%</a:t>
                      </a:r>
                      <a:endParaRPr lang="en-US" sz="1600" b="1" i="0" u="none" strike="noStrike" dirty="0">
                        <a:solidFill>
                          <a:schemeClr val="tx2">
                            <a:lumMod val="50000"/>
                          </a:schemeClr>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solidFill>
                            <a:schemeClr val="accent2">
                              <a:lumMod val="50000"/>
                            </a:schemeClr>
                          </a:solidFill>
                          <a:effectLst/>
                        </a:rPr>
                        <a:t>2.1</a:t>
                      </a:r>
                      <a:endParaRPr lang="en-US" sz="1600" b="1" i="0" u="none" strike="noStrike" dirty="0">
                        <a:solidFill>
                          <a:schemeClr val="accent2">
                            <a:lumMod val="50000"/>
                          </a:schemeClr>
                        </a:solidFill>
                        <a:effectLst/>
                        <a:latin typeface="Arial" panose="020B0604020202020204" pitchFamily="34" charset="0"/>
                      </a:endParaRPr>
                    </a:p>
                  </a:txBody>
                  <a:tcPr marL="9525" marR="9525" marT="9525" marB="0" anchor="b"/>
                </a:tc>
                <a:tc>
                  <a:txBody>
                    <a:bodyPr/>
                    <a:lstStyle/>
                    <a:p>
                      <a:pPr algn="r" fontAlgn="b"/>
                      <a:r>
                        <a:rPr lang="en-US" sz="1600" b="1" u="none" strike="noStrike" dirty="0">
                          <a:solidFill>
                            <a:schemeClr val="accent2">
                              <a:lumMod val="50000"/>
                            </a:schemeClr>
                          </a:solidFill>
                          <a:effectLst/>
                        </a:rPr>
                        <a:t>9%</a:t>
                      </a:r>
                      <a:endParaRPr lang="en-US" sz="1600" b="1" i="0" u="none" strike="noStrike" dirty="0">
                        <a:solidFill>
                          <a:schemeClr val="accent2">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bl>
          </a:graphicData>
        </a:graphic>
      </p:graphicFrame>
      <p:sp>
        <p:nvSpPr>
          <p:cNvPr id="7" name="TextBox 6">
            <a:extLst>
              <a:ext uri="{FF2B5EF4-FFF2-40B4-BE49-F238E27FC236}">
                <a16:creationId xmlns:a16="http://schemas.microsoft.com/office/drawing/2014/main" id="{DFB05561-C9F7-964D-8B5D-0928A04F42CE}"/>
              </a:ext>
            </a:extLst>
          </p:cNvPr>
          <p:cNvSpPr txBox="1"/>
          <p:nvPr/>
        </p:nvSpPr>
        <p:spPr>
          <a:xfrm>
            <a:off x="3962400" y="6230779"/>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Congressional Budget Office</a:t>
            </a:r>
          </a:p>
        </p:txBody>
      </p:sp>
    </p:spTree>
    <p:extLst>
      <p:ext uri="{BB962C8B-B14F-4D97-AF65-F5344CB8AC3E}">
        <p14:creationId xmlns:p14="http://schemas.microsoft.com/office/powerpoint/2010/main" val="181906928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304800" y="990600"/>
            <a:ext cx="8534400" cy="1143000"/>
          </a:xfrm>
        </p:spPr>
        <p:txBody>
          <a:bodyPr/>
          <a:lstStyle/>
          <a:p>
            <a:r>
              <a:rPr lang="en-US" sz="4400" dirty="0"/>
              <a:t>Sources and Resources</a:t>
            </a:r>
            <a:endParaRPr lang="en-US" sz="4350" dirty="0"/>
          </a:p>
        </p:txBody>
      </p:sp>
      <p:sp>
        <p:nvSpPr>
          <p:cNvPr id="3" name="Content Placeholder 2">
            <a:extLst>
              <a:ext uri="{FF2B5EF4-FFF2-40B4-BE49-F238E27FC236}">
                <a16:creationId xmlns:a16="http://schemas.microsoft.com/office/drawing/2014/main" id="{C687AE50-0B8A-E743-A9F2-4056808E97D3}"/>
              </a:ext>
            </a:extLst>
          </p:cNvPr>
          <p:cNvSpPr>
            <a:spLocks noGrp="1"/>
          </p:cNvSpPr>
          <p:nvPr>
            <p:ph idx="1"/>
          </p:nvPr>
        </p:nvSpPr>
        <p:spPr>
          <a:xfrm>
            <a:off x="457200" y="2133600"/>
            <a:ext cx="8229600" cy="3779520"/>
          </a:xfrm>
        </p:spPr>
        <p:txBody>
          <a:bodyPr/>
          <a:lstStyle/>
          <a:p>
            <a:pPr marL="0" indent="0">
              <a:buNone/>
            </a:pPr>
            <a:r>
              <a:rPr lang="en-US" sz="1800" b="1" dirty="0"/>
              <a:t>The budget outlook for 2018 to 2028 in 11 slides:</a:t>
            </a:r>
            <a:endParaRPr lang="en-US" sz="1800" dirty="0"/>
          </a:p>
          <a:p>
            <a:pPr marL="457200" lvl="1" indent="0">
              <a:buNone/>
            </a:pPr>
            <a:r>
              <a:rPr lang="en-US" sz="1600" b="1" u="sng" dirty="0">
                <a:hlinkClick r:id="rId3"/>
              </a:rPr>
              <a:t>https://www.cbo.gov/system/files?file=115th-congress-2017-2018/presentation/53729-2018-budget-outlook.pdf</a:t>
            </a:r>
            <a:endParaRPr lang="en-US" sz="1600" dirty="0"/>
          </a:p>
          <a:p>
            <a:pPr marL="0" indent="0">
              <a:spcBef>
                <a:spcPts val="600"/>
              </a:spcBef>
              <a:buNone/>
            </a:pPr>
            <a:r>
              <a:rPr lang="en-US" sz="1800" b="1" dirty="0"/>
              <a:t>The 2018 Long-term budget outlook:</a:t>
            </a:r>
            <a:endParaRPr lang="en-US" sz="1800" dirty="0"/>
          </a:p>
          <a:p>
            <a:pPr marL="457200" lvl="1" indent="0">
              <a:buNone/>
            </a:pPr>
            <a:r>
              <a:rPr lang="en-US" sz="1600" b="1" u="sng" dirty="0">
                <a:hlinkClick r:id="rId4"/>
              </a:rPr>
              <a:t>https://www.cbo.gov/system/files?file=2018-06/53919-2018ltbo.pdf</a:t>
            </a:r>
            <a:endParaRPr lang="en-US" sz="1600" dirty="0"/>
          </a:p>
          <a:p>
            <a:pPr marL="0" indent="0">
              <a:spcBef>
                <a:spcPts val="600"/>
              </a:spcBef>
              <a:buNone/>
            </a:pPr>
            <a:r>
              <a:rPr lang="en-US" sz="1800" b="1" dirty="0"/>
              <a:t> Pew Survey of Political Typology Report: </a:t>
            </a:r>
          </a:p>
          <a:p>
            <a:pPr marL="457200" lvl="1" indent="0">
              <a:buNone/>
            </a:pPr>
            <a:r>
              <a:rPr lang="en-US" sz="1600" b="1" u="sng" dirty="0">
                <a:hlinkClick r:id="rId5"/>
              </a:rPr>
              <a:t>http://www.people-press.org/quiz/political-typology/</a:t>
            </a:r>
            <a:r>
              <a:rPr lang="en-US" sz="1600" b="1" dirty="0"/>
              <a:t> </a:t>
            </a:r>
            <a:endParaRPr lang="en-US" sz="1600" dirty="0"/>
          </a:p>
          <a:p>
            <a:pPr marL="0" indent="0">
              <a:spcBef>
                <a:spcPts val="600"/>
              </a:spcBef>
              <a:buNone/>
            </a:pPr>
            <a:r>
              <a:rPr lang="en-US" sz="1800" b="1" dirty="0"/>
              <a:t> Extension Article:</a:t>
            </a:r>
            <a:endParaRPr lang="en-US" sz="1800" dirty="0"/>
          </a:p>
          <a:p>
            <a:pPr marL="457200" lvl="1" indent="0">
              <a:buNone/>
            </a:pPr>
            <a:r>
              <a:rPr lang="en-US" sz="1600" b="1" u="sng" dirty="0">
                <a:hlinkClick r:id="rId6"/>
              </a:rPr>
              <a:t>https://www.brookings.edu/blog/up-front/2018/12/13/the-hutchins-center-explains-federal-budget-basics/</a:t>
            </a:r>
            <a:r>
              <a:rPr lang="en-US" sz="1600" b="1" dirty="0"/>
              <a:t> </a:t>
            </a:r>
            <a:endParaRPr lang="en-US" sz="1600" dirty="0"/>
          </a:p>
          <a:p>
            <a:pPr marL="0" indent="0">
              <a:spcBef>
                <a:spcPts val="600"/>
              </a:spcBef>
              <a:buNone/>
            </a:pPr>
            <a:r>
              <a:rPr lang="en-US" sz="1800" b="1" dirty="0"/>
              <a:t>Special Thanks: </a:t>
            </a:r>
          </a:p>
          <a:p>
            <a:pPr marL="457200" lvl="1" indent="0">
              <a:buNone/>
            </a:pPr>
            <a:r>
              <a:rPr lang="en-US" sz="1400" dirty="0">
                <a:latin typeface="Calibri" panose="020F0502020204030204" pitchFamily="34" charset="0"/>
                <a:cs typeface="Calibri" panose="020F0502020204030204" pitchFamily="34" charset="0"/>
              </a:rPr>
              <a:t>Andrea </a:t>
            </a:r>
            <a:r>
              <a:rPr lang="en-US" sz="1400" dirty="0" err="1">
                <a:latin typeface="Calibri" panose="020F0502020204030204" pitchFamily="34" charset="0"/>
                <a:cs typeface="Calibri" panose="020F0502020204030204" pitchFamily="34" charset="0"/>
              </a:rPr>
              <a:t>Mozo</a:t>
            </a:r>
            <a:r>
              <a:rPr lang="en-US" sz="1400" dirty="0">
                <a:latin typeface="Calibri" panose="020F0502020204030204" pitchFamily="34" charset="0"/>
                <a:cs typeface="Calibri" panose="020F0502020204030204" pitchFamily="34" charset="0"/>
              </a:rPr>
              <a:t>, Director of Educational Technology (Council for Economic Education), Mike Raymer (Director, Georgia Council on Economic Education), and Louise </a:t>
            </a:r>
            <a:r>
              <a:rPr lang="en-US" sz="1400" dirty="0" err="1">
                <a:latin typeface="Calibri" panose="020F0502020204030204" pitchFamily="34" charset="0"/>
                <a:cs typeface="Calibri" panose="020F0502020204030204" pitchFamily="34" charset="0"/>
              </a:rPr>
              <a:t>Sheiner</a:t>
            </a:r>
            <a:r>
              <a:rPr lang="en-US" sz="1400" dirty="0">
                <a:latin typeface="Calibri" panose="020F0502020204030204" pitchFamily="34" charset="0"/>
                <a:cs typeface="Calibri" panose="020F0502020204030204" pitchFamily="34" charset="0"/>
              </a:rPr>
              <a:t> (The Robert S. Kerr Senior Fellow -</a:t>
            </a:r>
            <a:r>
              <a:rPr lang="en-US" sz="1400" dirty="0">
                <a:latin typeface="Calibri" panose="020F0502020204030204" pitchFamily="34" charset="0"/>
                <a:cs typeface="Calibri" panose="020F0502020204030204" pitchFamily="34" charset="0"/>
                <a:hlinkClick r:id="rId7"/>
              </a:rPr>
              <a:t>Economic Studies</a:t>
            </a:r>
            <a:r>
              <a:rPr lang="en-US" sz="1400" dirty="0">
                <a:latin typeface="Calibri" panose="020F0502020204030204" pitchFamily="34" charset="0"/>
                <a:cs typeface="Calibri" panose="020F0502020204030204" pitchFamily="34" charset="0"/>
              </a:rPr>
              <a:t> Policy Director - </a:t>
            </a:r>
            <a:r>
              <a:rPr lang="en-US" sz="1400" dirty="0">
                <a:latin typeface="Calibri" panose="020F0502020204030204" pitchFamily="34" charset="0"/>
                <a:cs typeface="Calibri" panose="020F0502020204030204" pitchFamily="34" charset="0"/>
                <a:hlinkClick r:id="rId8"/>
              </a:rPr>
              <a:t>The Hutchins Center on Fiscal and Monetary Policy</a:t>
            </a:r>
            <a:r>
              <a:rPr lang="en-US" sz="1400" dirty="0">
                <a:latin typeface="Calibri" panose="020F0502020204030204" pitchFamily="34" charset="0"/>
                <a:cs typeface="Calibri" panose="020F0502020204030204" pitchFamily="34" charset="0"/>
              </a:rPr>
              <a:t> , The Brookings Institution) and Vivien Lee (Senior Research Assistant - Hutchins Center on Fiscal &amp; Monetary Policy, The Brookings Institution).</a:t>
            </a:r>
          </a:p>
        </p:txBody>
      </p:sp>
    </p:spTree>
    <p:extLst>
      <p:ext uri="{BB962C8B-B14F-4D97-AF65-F5344CB8AC3E}">
        <p14:creationId xmlns:p14="http://schemas.microsoft.com/office/powerpoint/2010/main" val="46899147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r>
              <a:rPr lang="en-US" sz="4400" dirty="0"/>
              <a:t>Federal Budget</a:t>
            </a:r>
          </a:p>
        </p:txBody>
      </p:sp>
      <p:pic>
        <p:nvPicPr>
          <p:cNvPr id="8" name="Picture 7">
            <a:extLst>
              <a:ext uri="{FF2B5EF4-FFF2-40B4-BE49-F238E27FC236}">
                <a16:creationId xmlns:a16="http://schemas.microsoft.com/office/drawing/2014/main" id="{549C7373-AED6-704F-89D9-1E1B0521317D}"/>
              </a:ext>
            </a:extLst>
          </p:cNvPr>
          <p:cNvPicPr>
            <a:picLocks noChangeAspect="1"/>
          </p:cNvPicPr>
          <p:nvPr/>
        </p:nvPicPr>
        <p:blipFill>
          <a:blip r:embed="rId3"/>
          <a:stretch>
            <a:fillRect/>
          </a:stretch>
        </p:blipFill>
        <p:spPr>
          <a:xfrm>
            <a:off x="228600" y="1991732"/>
            <a:ext cx="6403109" cy="4268739"/>
          </a:xfrm>
          <a:prstGeom prst="rect">
            <a:avLst/>
          </a:prstGeom>
        </p:spPr>
      </p:pic>
      <p:graphicFrame>
        <p:nvGraphicFramePr>
          <p:cNvPr id="9" name="Table 8">
            <a:extLst>
              <a:ext uri="{FF2B5EF4-FFF2-40B4-BE49-F238E27FC236}">
                <a16:creationId xmlns:a16="http://schemas.microsoft.com/office/drawing/2014/main" id="{3B681A14-FD63-1F4D-9BFC-D976202D5C9F}"/>
              </a:ext>
            </a:extLst>
          </p:cNvPr>
          <p:cNvGraphicFramePr>
            <a:graphicFrameLocks noGrp="1"/>
          </p:cNvGraphicFramePr>
          <p:nvPr>
            <p:extLst>
              <p:ext uri="{D42A27DB-BD31-4B8C-83A1-F6EECF244321}">
                <p14:modId xmlns:p14="http://schemas.microsoft.com/office/powerpoint/2010/main" val="4168694516"/>
              </p:ext>
            </p:extLst>
          </p:nvPr>
        </p:nvGraphicFramePr>
        <p:xfrm>
          <a:off x="5562600" y="3200400"/>
          <a:ext cx="3124199" cy="2070247"/>
        </p:xfrm>
        <a:graphic>
          <a:graphicData uri="http://schemas.openxmlformats.org/drawingml/2006/table">
            <a:tbl>
              <a:tblPr>
                <a:tableStyleId>{5C22544A-7EE6-4342-B048-85BDC9FD1C3A}</a:tableStyleId>
              </a:tblPr>
              <a:tblGrid>
                <a:gridCol w="1822449">
                  <a:extLst>
                    <a:ext uri="{9D8B030D-6E8A-4147-A177-3AD203B41FA5}">
                      <a16:colId xmlns:a16="http://schemas.microsoft.com/office/drawing/2014/main" val="20000"/>
                    </a:ext>
                  </a:extLst>
                </a:gridCol>
                <a:gridCol w="676910">
                  <a:extLst>
                    <a:ext uri="{9D8B030D-6E8A-4147-A177-3AD203B41FA5}">
                      <a16:colId xmlns:a16="http://schemas.microsoft.com/office/drawing/2014/main" val="20001"/>
                    </a:ext>
                  </a:extLst>
                </a:gridCol>
                <a:gridCol w="624840">
                  <a:extLst>
                    <a:ext uri="{9D8B030D-6E8A-4147-A177-3AD203B41FA5}">
                      <a16:colId xmlns:a16="http://schemas.microsoft.com/office/drawing/2014/main" val="20002"/>
                    </a:ext>
                  </a:extLst>
                </a:gridCol>
              </a:tblGrid>
              <a:tr h="454541">
                <a:tc>
                  <a:txBody>
                    <a:bodyPr/>
                    <a:lstStyle/>
                    <a:p>
                      <a:pPr marL="91440" algn="l" fontAlgn="b"/>
                      <a:r>
                        <a:rPr lang="en-US" sz="1200" b="1" i="1" u="none" strike="noStrike" dirty="0">
                          <a:effectLst/>
                        </a:rPr>
                        <a:t>FY 2018 Non-interest spending</a:t>
                      </a:r>
                      <a:endParaRPr lang="en-US" sz="1200" b="1" i="1" u="none" strike="noStrike" dirty="0">
                        <a:solidFill>
                          <a:srgbClr val="000000"/>
                        </a:solidFill>
                        <a:effectLst/>
                        <a:latin typeface="Calibri" panose="020F0502020204030204" pitchFamily="34" charset="0"/>
                      </a:endParaRPr>
                    </a:p>
                  </a:txBody>
                  <a:tcPr marL="8574" marR="8574" marT="8574" marB="0" anchor="b">
                    <a:solidFill>
                      <a:schemeClr val="accent3">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8574" marR="8574" marT="8574" marB="0" anchor="b">
                    <a:solidFill>
                      <a:schemeClr val="accent3">
                        <a:lumMod val="40000"/>
                        <a:lumOff val="60000"/>
                      </a:schemeClr>
                    </a:solidFill>
                  </a:tcP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8574" marR="8574" marT="8574" marB="0" anchor="b">
                    <a:solidFill>
                      <a:schemeClr val="accent3">
                        <a:lumMod val="40000"/>
                        <a:lumOff val="60000"/>
                      </a:schemeClr>
                    </a:solidFill>
                  </a:tcPr>
                </a:tc>
                <a:extLst>
                  <a:ext uri="{0D108BD9-81ED-4DB2-BD59-A6C34878D82A}">
                    <a16:rowId xmlns:a16="http://schemas.microsoft.com/office/drawing/2014/main" val="10000"/>
                  </a:ext>
                </a:extLst>
              </a:tr>
              <a:tr h="232233">
                <a:tc>
                  <a:txBody>
                    <a:bodyPr/>
                    <a:lstStyle/>
                    <a:p>
                      <a:pPr marL="91440"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8574" marR="8574" marT="8574" marB="0" anchor="b">
                    <a:solidFill>
                      <a:schemeClr val="accent3">
                        <a:lumMod val="40000"/>
                        <a:lumOff val="60000"/>
                      </a:schemeClr>
                    </a:solidFill>
                  </a:tcPr>
                </a:tc>
                <a:tc>
                  <a:txBody>
                    <a:bodyPr/>
                    <a:lstStyle/>
                    <a:p>
                      <a:pPr algn="ctr" fontAlgn="b"/>
                      <a:r>
                        <a:rPr lang="en-US" sz="1200" b="1" u="none" strike="noStrike">
                          <a:effectLst/>
                        </a:rPr>
                        <a:t>% of GDP</a:t>
                      </a:r>
                      <a:endParaRPr lang="en-US" sz="1200" b="1" i="0" u="none" strike="noStrike">
                        <a:solidFill>
                          <a:srgbClr val="000000"/>
                        </a:solidFill>
                        <a:effectLst/>
                        <a:latin typeface="Calibri" panose="020F0502020204030204" pitchFamily="34" charset="0"/>
                      </a:endParaRPr>
                    </a:p>
                  </a:txBody>
                  <a:tcPr marL="8574" marR="8574" marT="8574" marB="0" anchor="b">
                    <a:solidFill>
                      <a:schemeClr val="accent3">
                        <a:lumMod val="40000"/>
                        <a:lumOff val="60000"/>
                      </a:schemeClr>
                    </a:solidFill>
                  </a:tcPr>
                </a:tc>
                <a:tc>
                  <a:txBody>
                    <a:bodyPr/>
                    <a:lstStyle/>
                    <a:p>
                      <a:pPr algn="ctr" fontAlgn="b"/>
                      <a:r>
                        <a:rPr lang="en-US" sz="1200" b="1" u="none" strike="noStrike" dirty="0">
                          <a:effectLst/>
                        </a:rPr>
                        <a:t>Share</a:t>
                      </a:r>
                      <a:endParaRPr lang="en-US" sz="1200" b="1" i="0" u="none" strike="noStrike" dirty="0">
                        <a:solidFill>
                          <a:srgbClr val="000000"/>
                        </a:solidFill>
                        <a:effectLst/>
                        <a:latin typeface="Calibri" panose="020F0502020204030204" pitchFamily="34" charset="0"/>
                      </a:endParaRPr>
                    </a:p>
                  </a:txBody>
                  <a:tcPr marL="8574" marR="8574" marT="8574" marB="0" anchor="b">
                    <a:solidFill>
                      <a:schemeClr val="accent3">
                        <a:lumMod val="40000"/>
                        <a:lumOff val="60000"/>
                      </a:schemeClr>
                    </a:solidFill>
                  </a:tcPr>
                </a:tc>
                <a:extLst>
                  <a:ext uri="{0D108BD9-81ED-4DB2-BD59-A6C34878D82A}">
                    <a16:rowId xmlns:a16="http://schemas.microsoft.com/office/drawing/2014/main" val="10001"/>
                  </a:ext>
                </a:extLst>
              </a:tr>
              <a:tr h="232233">
                <a:tc>
                  <a:txBody>
                    <a:bodyPr/>
                    <a:lstStyle/>
                    <a:p>
                      <a:pPr marL="91440" algn="l" fontAlgn="b"/>
                      <a:r>
                        <a:rPr lang="en-US" sz="1200" b="1" u="none" strike="noStrike">
                          <a:effectLst/>
                        </a:rPr>
                        <a:t>Health Programs</a:t>
                      </a:r>
                      <a:endParaRPr lang="en-US" sz="1200" b="1" i="0" u="none" strike="noStrike">
                        <a:solidFill>
                          <a:srgbClr val="000000"/>
                        </a:solidFill>
                        <a:effectLst/>
                        <a:latin typeface="Calibri" panose="020F0502020204030204" pitchFamily="34" charset="0"/>
                      </a:endParaRPr>
                    </a:p>
                  </a:txBody>
                  <a:tcPr marL="8574" marR="8574" marT="8574" marB="0" anchor="b">
                    <a:solidFill>
                      <a:schemeClr val="accent3">
                        <a:lumMod val="40000"/>
                        <a:lumOff val="60000"/>
                      </a:schemeClr>
                    </a:solidFill>
                  </a:tcPr>
                </a:tc>
                <a:tc>
                  <a:txBody>
                    <a:bodyPr/>
                    <a:lstStyle/>
                    <a:p>
                      <a:pPr algn="ctr" fontAlgn="b"/>
                      <a:r>
                        <a:rPr lang="en-US" sz="1200" b="1" u="none" strike="noStrike">
                          <a:effectLst/>
                        </a:rPr>
                        <a:t>5.2</a:t>
                      </a:r>
                      <a:endParaRPr lang="en-US" sz="1200" b="1" i="0" u="none" strike="noStrike">
                        <a:solidFill>
                          <a:srgbClr val="000000"/>
                        </a:solidFill>
                        <a:effectLst/>
                        <a:latin typeface="Arial" panose="020B0604020202020204" pitchFamily="34" charset="0"/>
                      </a:endParaRPr>
                    </a:p>
                  </a:txBody>
                  <a:tcPr marL="8574" marR="8574" marT="8574" marB="0" anchor="b">
                    <a:solidFill>
                      <a:schemeClr val="accent3">
                        <a:lumMod val="40000"/>
                        <a:lumOff val="60000"/>
                      </a:schemeClr>
                    </a:solidFill>
                  </a:tcPr>
                </a:tc>
                <a:tc>
                  <a:txBody>
                    <a:bodyPr/>
                    <a:lstStyle/>
                    <a:p>
                      <a:pPr algn="ctr" fontAlgn="b"/>
                      <a:r>
                        <a:rPr lang="en-US" sz="1200" b="1" u="none" strike="noStrike" dirty="0">
                          <a:effectLst/>
                        </a:rPr>
                        <a:t>27%</a:t>
                      </a:r>
                      <a:endParaRPr lang="en-US" sz="1200" b="1" i="0" u="none" strike="noStrike" dirty="0">
                        <a:solidFill>
                          <a:srgbClr val="000000"/>
                        </a:solidFill>
                        <a:effectLst/>
                        <a:latin typeface="Calibri" panose="020F0502020204030204" pitchFamily="34" charset="0"/>
                      </a:endParaRPr>
                    </a:p>
                  </a:txBody>
                  <a:tcPr marL="8574" marR="8574" marT="8574" marB="0" anchor="b">
                    <a:solidFill>
                      <a:schemeClr val="accent3">
                        <a:lumMod val="40000"/>
                        <a:lumOff val="60000"/>
                      </a:schemeClr>
                    </a:solidFill>
                  </a:tcPr>
                </a:tc>
                <a:extLst>
                  <a:ext uri="{0D108BD9-81ED-4DB2-BD59-A6C34878D82A}">
                    <a16:rowId xmlns:a16="http://schemas.microsoft.com/office/drawing/2014/main" val="10002"/>
                  </a:ext>
                </a:extLst>
              </a:tr>
              <a:tr h="232233">
                <a:tc>
                  <a:txBody>
                    <a:bodyPr/>
                    <a:lstStyle/>
                    <a:p>
                      <a:pPr marL="91440" algn="l" fontAlgn="b"/>
                      <a:r>
                        <a:rPr lang="en-US" sz="1200" b="1" u="none" strike="noStrike" dirty="0">
                          <a:effectLst/>
                        </a:rPr>
                        <a:t>Social Security</a:t>
                      </a:r>
                      <a:endParaRPr lang="en-US" sz="1200" b="1" i="0" u="none" strike="noStrike" dirty="0">
                        <a:solidFill>
                          <a:srgbClr val="000000"/>
                        </a:solidFill>
                        <a:effectLst/>
                        <a:latin typeface="Calibri" panose="020F0502020204030204" pitchFamily="34" charset="0"/>
                      </a:endParaRPr>
                    </a:p>
                  </a:txBody>
                  <a:tcPr marL="8574" marR="8574" marT="8574" marB="0" anchor="b">
                    <a:solidFill>
                      <a:schemeClr val="accent3">
                        <a:lumMod val="40000"/>
                        <a:lumOff val="60000"/>
                      </a:schemeClr>
                    </a:solidFill>
                  </a:tcPr>
                </a:tc>
                <a:tc>
                  <a:txBody>
                    <a:bodyPr/>
                    <a:lstStyle/>
                    <a:p>
                      <a:pPr algn="ctr" fontAlgn="b"/>
                      <a:r>
                        <a:rPr lang="en-US" sz="1200" b="1" u="none" strike="noStrike" dirty="0">
                          <a:effectLst/>
                        </a:rPr>
                        <a:t>4.9</a:t>
                      </a:r>
                      <a:endParaRPr lang="en-US" sz="1200" b="1" i="0" u="none" strike="noStrike" dirty="0">
                        <a:solidFill>
                          <a:srgbClr val="000000"/>
                        </a:solidFill>
                        <a:effectLst/>
                        <a:latin typeface="Arial" panose="020B0604020202020204" pitchFamily="34" charset="0"/>
                      </a:endParaRPr>
                    </a:p>
                  </a:txBody>
                  <a:tcPr marL="8574" marR="8574" marT="8574" marB="0" anchor="b">
                    <a:solidFill>
                      <a:schemeClr val="accent3">
                        <a:lumMod val="40000"/>
                        <a:lumOff val="60000"/>
                      </a:schemeClr>
                    </a:solidFill>
                  </a:tcPr>
                </a:tc>
                <a:tc>
                  <a:txBody>
                    <a:bodyPr/>
                    <a:lstStyle/>
                    <a:p>
                      <a:pPr algn="ctr" fontAlgn="b"/>
                      <a:r>
                        <a:rPr lang="en-US" sz="1200" b="1" u="none" strike="noStrike" dirty="0">
                          <a:effectLst/>
                        </a:rPr>
                        <a:t>26%</a:t>
                      </a:r>
                      <a:endParaRPr lang="en-US" sz="1200" b="1" i="0" u="none" strike="noStrike" dirty="0">
                        <a:solidFill>
                          <a:srgbClr val="000000"/>
                        </a:solidFill>
                        <a:effectLst/>
                        <a:latin typeface="Calibri" panose="020F0502020204030204" pitchFamily="34" charset="0"/>
                      </a:endParaRPr>
                    </a:p>
                  </a:txBody>
                  <a:tcPr marL="8574" marR="8574" marT="8574" marB="0" anchor="b">
                    <a:solidFill>
                      <a:schemeClr val="accent3">
                        <a:lumMod val="40000"/>
                        <a:lumOff val="60000"/>
                      </a:schemeClr>
                    </a:solidFill>
                  </a:tcPr>
                </a:tc>
                <a:extLst>
                  <a:ext uri="{0D108BD9-81ED-4DB2-BD59-A6C34878D82A}">
                    <a16:rowId xmlns:a16="http://schemas.microsoft.com/office/drawing/2014/main" val="10003"/>
                  </a:ext>
                </a:extLst>
              </a:tr>
              <a:tr h="454541">
                <a:tc>
                  <a:txBody>
                    <a:bodyPr/>
                    <a:lstStyle/>
                    <a:p>
                      <a:pPr marL="91440" algn="l" fontAlgn="b"/>
                      <a:r>
                        <a:rPr lang="en-US" sz="1200" b="1" u="none" strike="noStrike" dirty="0">
                          <a:effectLst/>
                        </a:rPr>
                        <a:t>Non-Defense Discretionary</a:t>
                      </a:r>
                      <a:endParaRPr lang="en-US" sz="1200" b="1" i="0" u="none" strike="noStrike" dirty="0">
                        <a:solidFill>
                          <a:srgbClr val="000000"/>
                        </a:solidFill>
                        <a:effectLst/>
                        <a:latin typeface="Calibri" panose="020F0502020204030204" pitchFamily="34" charset="0"/>
                      </a:endParaRPr>
                    </a:p>
                  </a:txBody>
                  <a:tcPr marL="8574" marR="8574" marT="8574" marB="0" anchor="b">
                    <a:solidFill>
                      <a:schemeClr val="accent3">
                        <a:lumMod val="40000"/>
                        <a:lumOff val="60000"/>
                      </a:schemeClr>
                    </a:solidFill>
                  </a:tcPr>
                </a:tc>
                <a:tc>
                  <a:txBody>
                    <a:bodyPr/>
                    <a:lstStyle/>
                    <a:p>
                      <a:pPr algn="ctr" fontAlgn="b"/>
                      <a:r>
                        <a:rPr lang="en-US" sz="1200" b="1" u="none" strike="noStrike">
                          <a:effectLst/>
                        </a:rPr>
                        <a:t>3.2</a:t>
                      </a:r>
                      <a:endParaRPr lang="en-US" sz="1200" b="1" i="0" u="none" strike="noStrike">
                        <a:solidFill>
                          <a:srgbClr val="000000"/>
                        </a:solidFill>
                        <a:effectLst/>
                        <a:latin typeface="Arial" panose="020B0604020202020204" pitchFamily="34" charset="0"/>
                      </a:endParaRPr>
                    </a:p>
                  </a:txBody>
                  <a:tcPr marL="8574" marR="8574" marT="8574" marB="0" anchor="b">
                    <a:solidFill>
                      <a:schemeClr val="accent3">
                        <a:lumMod val="40000"/>
                        <a:lumOff val="60000"/>
                      </a:schemeClr>
                    </a:solidFill>
                  </a:tcPr>
                </a:tc>
                <a:tc>
                  <a:txBody>
                    <a:bodyPr/>
                    <a:lstStyle/>
                    <a:p>
                      <a:pPr algn="ctr" fontAlgn="b"/>
                      <a:r>
                        <a:rPr lang="en-US" sz="1200" b="1" u="none" strike="noStrike" dirty="0">
                          <a:effectLst/>
                        </a:rPr>
                        <a:t>17%</a:t>
                      </a:r>
                      <a:endParaRPr lang="en-US" sz="1200" b="1" i="0" u="none" strike="noStrike" dirty="0">
                        <a:solidFill>
                          <a:srgbClr val="000000"/>
                        </a:solidFill>
                        <a:effectLst/>
                        <a:latin typeface="Calibri" panose="020F0502020204030204" pitchFamily="34" charset="0"/>
                      </a:endParaRPr>
                    </a:p>
                  </a:txBody>
                  <a:tcPr marL="8574" marR="8574" marT="8574" marB="0" anchor="b">
                    <a:solidFill>
                      <a:schemeClr val="accent3">
                        <a:lumMod val="40000"/>
                        <a:lumOff val="60000"/>
                      </a:schemeClr>
                    </a:solidFill>
                  </a:tcPr>
                </a:tc>
                <a:extLst>
                  <a:ext uri="{0D108BD9-81ED-4DB2-BD59-A6C34878D82A}">
                    <a16:rowId xmlns:a16="http://schemas.microsoft.com/office/drawing/2014/main" val="10004"/>
                  </a:ext>
                </a:extLst>
              </a:tr>
              <a:tr h="232233">
                <a:tc>
                  <a:txBody>
                    <a:bodyPr/>
                    <a:lstStyle/>
                    <a:p>
                      <a:pPr marL="91440" algn="l" fontAlgn="b"/>
                      <a:r>
                        <a:rPr lang="en-US" sz="1200" b="1" u="none" strike="noStrike">
                          <a:effectLst/>
                        </a:rPr>
                        <a:t>Defense Discretionary</a:t>
                      </a:r>
                      <a:endParaRPr lang="en-US" sz="1200" b="1" i="0" u="none" strike="noStrike">
                        <a:solidFill>
                          <a:srgbClr val="000000"/>
                        </a:solidFill>
                        <a:effectLst/>
                        <a:latin typeface="Calibri" panose="020F0502020204030204" pitchFamily="34" charset="0"/>
                      </a:endParaRPr>
                    </a:p>
                  </a:txBody>
                  <a:tcPr marL="8574" marR="8574" marT="8574" marB="0" anchor="b">
                    <a:solidFill>
                      <a:schemeClr val="accent3">
                        <a:lumMod val="40000"/>
                        <a:lumOff val="60000"/>
                      </a:schemeClr>
                    </a:solidFill>
                  </a:tcPr>
                </a:tc>
                <a:tc>
                  <a:txBody>
                    <a:bodyPr/>
                    <a:lstStyle/>
                    <a:p>
                      <a:pPr algn="ctr" fontAlgn="b"/>
                      <a:r>
                        <a:rPr lang="en-US" sz="1200" b="1" u="none" strike="noStrike">
                          <a:effectLst/>
                        </a:rPr>
                        <a:t>3.2</a:t>
                      </a:r>
                      <a:endParaRPr lang="en-US" sz="1200" b="1" i="0" u="none" strike="noStrike">
                        <a:solidFill>
                          <a:srgbClr val="000000"/>
                        </a:solidFill>
                        <a:effectLst/>
                        <a:latin typeface="Arial" panose="020B0604020202020204" pitchFamily="34" charset="0"/>
                      </a:endParaRPr>
                    </a:p>
                  </a:txBody>
                  <a:tcPr marL="8574" marR="8574" marT="8574" marB="0" anchor="b">
                    <a:solidFill>
                      <a:schemeClr val="accent3">
                        <a:lumMod val="40000"/>
                        <a:lumOff val="60000"/>
                      </a:schemeClr>
                    </a:solidFill>
                  </a:tcPr>
                </a:tc>
                <a:tc>
                  <a:txBody>
                    <a:bodyPr/>
                    <a:lstStyle/>
                    <a:p>
                      <a:pPr algn="ctr" fontAlgn="b"/>
                      <a:r>
                        <a:rPr lang="en-US" sz="1200" b="1" u="none" strike="noStrike" dirty="0">
                          <a:effectLst/>
                        </a:rPr>
                        <a:t>17%</a:t>
                      </a:r>
                      <a:endParaRPr lang="en-US" sz="1200" b="1" i="0" u="none" strike="noStrike" dirty="0">
                        <a:solidFill>
                          <a:srgbClr val="000000"/>
                        </a:solidFill>
                        <a:effectLst/>
                        <a:latin typeface="Calibri" panose="020F0502020204030204" pitchFamily="34" charset="0"/>
                      </a:endParaRPr>
                    </a:p>
                  </a:txBody>
                  <a:tcPr marL="8574" marR="8574" marT="8574" marB="0" anchor="b">
                    <a:solidFill>
                      <a:schemeClr val="accent3">
                        <a:lumMod val="40000"/>
                        <a:lumOff val="60000"/>
                      </a:schemeClr>
                    </a:solidFill>
                  </a:tcPr>
                </a:tc>
                <a:extLst>
                  <a:ext uri="{0D108BD9-81ED-4DB2-BD59-A6C34878D82A}">
                    <a16:rowId xmlns:a16="http://schemas.microsoft.com/office/drawing/2014/main" val="10005"/>
                  </a:ext>
                </a:extLst>
              </a:tr>
              <a:tr h="232233">
                <a:tc>
                  <a:txBody>
                    <a:bodyPr/>
                    <a:lstStyle/>
                    <a:p>
                      <a:pPr marL="91440" algn="l" fontAlgn="b"/>
                      <a:r>
                        <a:rPr lang="en-US" sz="1200" b="1" u="none" strike="noStrike" dirty="0">
                          <a:effectLst/>
                        </a:rPr>
                        <a:t>Other Mandatory</a:t>
                      </a:r>
                      <a:endParaRPr lang="en-US" sz="1200" b="1" i="0" u="none" strike="noStrike" dirty="0">
                        <a:solidFill>
                          <a:srgbClr val="000000"/>
                        </a:solidFill>
                        <a:effectLst/>
                        <a:latin typeface="Calibri" panose="020F0502020204030204" pitchFamily="34" charset="0"/>
                      </a:endParaRPr>
                    </a:p>
                  </a:txBody>
                  <a:tcPr marL="8574" marR="8574" marT="8574" marB="0" anchor="b">
                    <a:solidFill>
                      <a:schemeClr val="accent3">
                        <a:lumMod val="40000"/>
                        <a:lumOff val="60000"/>
                      </a:schemeClr>
                    </a:solidFill>
                  </a:tcPr>
                </a:tc>
                <a:tc>
                  <a:txBody>
                    <a:bodyPr/>
                    <a:lstStyle/>
                    <a:p>
                      <a:pPr algn="ctr" fontAlgn="b"/>
                      <a:r>
                        <a:rPr lang="en-US" sz="1200" b="1" u="none" strike="noStrike">
                          <a:effectLst/>
                        </a:rPr>
                        <a:t>2.6</a:t>
                      </a:r>
                      <a:endParaRPr lang="en-US" sz="1200" b="1" i="0" u="none" strike="noStrike">
                        <a:solidFill>
                          <a:srgbClr val="000000"/>
                        </a:solidFill>
                        <a:effectLst/>
                        <a:latin typeface="Arial" panose="020B0604020202020204" pitchFamily="34" charset="0"/>
                      </a:endParaRPr>
                    </a:p>
                  </a:txBody>
                  <a:tcPr marL="8574" marR="8574" marT="8574" marB="0" anchor="b">
                    <a:solidFill>
                      <a:schemeClr val="accent3">
                        <a:lumMod val="40000"/>
                        <a:lumOff val="60000"/>
                      </a:schemeClr>
                    </a:solidFill>
                  </a:tcPr>
                </a:tc>
                <a:tc>
                  <a:txBody>
                    <a:bodyPr/>
                    <a:lstStyle/>
                    <a:p>
                      <a:pPr algn="ctr" fontAlgn="b"/>
                      <a:r>
                        <a:rPr lang="en-US" sz="1200" b="1" u="none" strike="noStrike" dirty="0">
                          <a:effectLst/>
                        </a:rPr>
                        <a:t>14%</a:t>
                      </a:r>
                      <a:endParaRPr lang="en-US" sz="1200" b="1" i="0" u="none" strike="noStrike" dirty="0">
                        <a:solidFill>
                          <a:srgbClr val="000000"/>
                        </a:solidFill>
                        <a:effectLst/>
                        <a:latin typeface="Calibri" panose="020F0502020204030204" pitchFamily="34" charset="0"/>
                      </a:endParaRPr>
                    </a:p>
                  </a:txBody>
                  <a:tcPr marL="8574" marR="8574" marT="8574" marB="0" anchor="b">
                    <a:solidFill>
                      <a:schemeClr val="accent3">
                        <a:lumMod val="40000"/>
                        <a:lumOff val="60000"/>
                      </a:schemeClr>
                    </a:solidFill>
                  </a:tcPr>
                </a:tc>
                <a:extLst>
                  <a:ext uri="{0D108BD9-81ED-4DB2-BD59-A6C34878D82A}">
                    <a16:rowId xmlns:a16="http://schemas.microsoft.com/office/drawing/2014/main" val="10006"/>
                  </a:ext>
                </a:extLst>
              </a:tr>
            </a:tbl>
          </a:graphicData>
        </a:graphic>
      </p:graphicFrame>
      <p:sp>
        <p:nvSpPr>
          <p:cNvPr id="10" name="Rectangle 9">
            <a:extLst>
              <a:ext uri="{FF2B5EF4-FFF2-40B4-BE49-F238E27FC236}">
                <a16:creationId xmlns:a16="http://schemas.microsoft.com/office/drawing/2014/main" id="{08D77106-3A8D-864D-A842-3A2017E52E4E}"/>
              </a:ext>
            </a:extLst>
          </p:cNvPr>
          <p:cNvSpPr/>
          <p:nvPr/>
        </p:nvSpPr>
        <p:spPr>
          <a:xfrm>
            <a:off x="457200" y="6260471"/>
            <a:ext cx="8229600" cy="246221"/>
          </a:xfrm>
          <a:prstGeom prst="rect">
            <a:avLst/>
          </a:prstGeom>
        </p:spPr>
        <p:txBody>
          <a:bodyPr wrap="square">
            <a:spAutoFit/>
          </a:bodyPr>
          <a:lstStyle/>
          <a:p>
            <a:pPr lvl="0" algn="ctr">
              <a:defRPr/>
            </a:pPr>
            <a:r>
              <a:rPr lang="en-US" sz="1000" dirty="0">
                <a:latin typeface="Calibri Light" panose="020F0302020204030204" pitchFamily="34" charset="0"/>
                <a:cs typeface="Calibri Light" panose="020F0302020204030204" pitchFamily="34" charset="0"/>
              </a:rPr>
              <a:t>Image credit: Vivien Lee (Senior Research Assistant- Hutchins Center on Fiscal and Monetary Policy, The Brookings Institution)</a:t>
            </a:r>
          </a:p>
        </p:txBody>
      </p:sp>
      <p:sp>
        <p:nvSpPr>
          <p:cNvPr id="13" name="TextBox 12">
            <a:extLst>
              <a:ext uri="{FF2B5EF4-FFF2-40B4-BE49-F238E27FC236}">
                <a16:creationId xmlns:a16="http://schemas.microsoft.com/office/drawing/2014/main" id="{2FB3D2F5-94DF-2648-8BA8-0E093CD163B4}"/>
              </a:ext>
            </a:extLst>
          </p:cNvPr>
          <p:cNvSpPr txBox="1"/>
          <p:nvPr/>
        </p:nvSpPr>
        <p:spPr>
          <a:xfrm>
            <a:off x="6553199" y="5831157"/>
            <a:ext cx="2133599"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Congressional Budget Office</a:t>
            </a:r>
          </a:p>
        </p:txBody>
      </p:sp>
    </p:spTree>
    <p:extLst>
      <p:ext uri="{BB962C8B-B14F-4D97-AF65-F5344CB8AC3E}">
        <p14:creationId xmlns:p14="http://schemas.microsoft.com/office/powerpoint/2010/main" val="413878694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295400"/>
            <a:ext cx="8229600" cy="1143000"/>
          </a:xfrm>
        </p:spPr>
        <p:txBody>
          <a:bodyPr/>
          <a:lstStyle/>
          <a:p>
            <a:pPr>
              <a:lnSpc>
                <a:spcPts val="4600"/>
              </a:lnSpc>
            </a:pPr>
            <a:r>
              <a:rPr lang="en-US" sz="4300" dirty="0"/>
              <a:t>The federal government has run a deficit for much of the last century.</a:t>
            </a:r>
          </a:p>
        </p:txBody>
      </p:sp>
      <p:sp>
        <p:nvSpPr>
          <p:cNvPr id="12" name="TextBox 11">
            <a:extLst>
              <a:ext uri="{FF2B5EF4-FFF2-40B4-BE49-F238E27FC236}">
                <a16:creationId xmlns:a16="http://schemas.microsoft.com/office/drawing/2014/main" id="{5B88A024-9324-7641-A644-5BF5A2E20789}"/>
              </a:ext>
            </a:extLst>
          </p:cNvPr>
          <p:cNvSpPr txBox="1"/>
          <p:nvPr/>
        </p:nvSpPr>
        <p:spPr>
          <a:xfrm>
            <a:off x="3962400" y="6096000"/>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FRED Economic Data, Federal Reserve Bank of St. Louis</a:t>
            </a:r>
          </a:p>
        </p:txBody>
      </p:sp>
      <p:pic>
        <p:nvPicPr>
          <p:cNvPr id="13" name="Picture 6">
            <a:extLst>
              <a:ext uri="{FF2B5EF4-FFF2-40B4-BE49-F238E27FC236}">
                <a16:creationId xmlns:a16="http://schemas.microsoft.com/office/drawing/2014/main" id="{06A2B24D-1C66-DF4E-8BE5-71EDBC7ED640}"/>
              </a:ext>
            </a:extLst>
          </p:cNvPr>
          <p:cNvPicPr>
            <a:picLocks noGrp="1" noChangeAspect="1"/>
          </p:cNvPicPr>
          <p:nvPr>
            <p:ph idx="1"/>
          </p:nvPr>
        </p:nvPicPr>
        <p:blipFill>
          <a:blip r:embed="rId3"/>
          <a:stretch>
            <a:fillRect/>
          </a:stretch>
        </p:blipFill>
        <p:spPr>
          <a:xfrm>
            <a:off x="457200" y="2740634"/>
            <a:ext cx="8229600" cy="3126766"/>
          </a:xfrm>
          <a:prstGeom prst="rect">
            <a:avLst/>
          </a:prstGeom>
        </p:spPr>
      </p:pic>
    </p:spTree>
    <p:extLst>
      <p:ext uri="{BB962C8B-B14F-4D97-AF65-F5344CB8AC3E}">
        <p14:creationId xmlns:p14="http://schemas.microsoft.com/office/powerpoint/2010/main" val="156691813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1295400"/>
            <a:ext cx="8229600" cy="1143000"/>
          </a:xfrm>
        </p:spPr>
        <p:txBody>
          <a:bodyPr/>
          <a:lstStyle/>
          <a:p>
            <a:pPr>
              <a:lnSpc>
                <a:spcPts val="4600"/>
              </a:lnSpc>
            </a:pPr>
            <a:r>
              <a:rPr lang="en-US" sz="4400" dirty="0"/>
              <a:t>A yearly deficit adds </a:t>
            </a:r>
            <a:br>
              <a:rPr lang="en-US" sz="4400" dirty="0"/>
            </a:br>
            <a:r>
              <a:rPr lang="en-US" sz="4400" dirty="0"/>
              <a:t>to the national debt.</a:t>
            </a:r>
          </a:p>
        </p:txBody>
      </p:sp>
      <p:pic>
        <p:nvPicPr>
          <p:cNvPr id="7" name="Picture 6" descr="A close up of a map&#10;&#10;Description generated with high confidence">
            <a:extLst>
              <a:ext uri="{FF2B5EF4-FFF2-40B4-BE49-F238E27FC236}">
                <a16:creationId xmlns:a16="http://schemas.microsoft.com/office/drawing/2014/main" id="{8256E40C-C4C9-954C-9AC1-C98449A6D47B}"/>
              </a:ext>
            </a:extLst>
          </p:cNvPr>
          <p:cNvPicPr>
            <a:picLocks noChangeAspect="1"/>
          </p:cNvPicPr>
          <p:nvPr/>
        </p:nvPicPr>
        <p:blipFill rotWithShape="1">
          <a:blip r:embed="rId3"/>
          <a:srcRect t="1818" b="9072"/>
          <a:stretch/>
        </p:blipFill>
        <p:spPr>
          <a:xfrm>
            <a:off x="456587" y="2514600"/>
            <a:ext cx="8382613" cy="3844168"/>
          </a:xfrm>
          <a:prstGeom prst="rect">
            <a:avLst/>
          </a:prstGeom>
        </p:spPr>
      </p:pic>
      <p:sp>
        <p:nvSpPr>
          <p:cNvPr id="12" name="TextBox 11">
            <a:extLst>
              <a:ext uri="{FF2B5EF4-FFF2-40B4-BE49-F238E27FC236}">
                <a16:creationId xmlns:a16="http://schemas.microsoft.com/office/drawing/2014/main" id="{5B88A024-9324-7641-A644-5BF5A2E20789}"/>
              </a:ext>
            </a:extLst>
          </p:cNvPr>
          <p:cNvSpPr txBox="1"/>
          <p:nvPr/>
        </p:nvSpPr>
        <p:spPr>
          <a:xfrm>
            <a:off x="3962400" y="6096000"/>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Congressional Budget Office</a:t>
            </a:r>
          </a:p>
        </p:txBody>
      </p:sp>
    </p:spTree>
    <p:extLst>
      <p:ext uri="{BB962C8B-B14F-4D97-AF65-F5344CB8AC3E}">
        <p14:creationId xmlns:p14="http://schemas.microsoft.com/office/powerpoint/2010/main" val="1536900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pPr>
              <a:lnSpc>
                <a:spcPts val="4600"/>
              </a:lnSpc>
            </a:pPr>
            <a:r>
              <a:rPr lang="en-US" sz="4400" dirty="0"/>
              <a:t>The National Debt</a:t>
            </a:r>
          </a:p>
        </p:txBody>
      </p:sp>
      <p:pic>
        <p:nvPicPr>
          <p:cNvPr id="5" name="Picture 7" descr="A close up of text on a white background&#10;&#10;Description generated with high confidence">
            <a:hlinkClick r:id="rId3"/>
            <a:extLst>
              <a:ext uri="{FF2B5EF4-FFF2-40B4-BE49-F238E27FC236}">
                <a16:creationId xmlns:a16="http://schemas.microsoft.com/office/drawing/2014/main" id="{108306C0-0E4F-2C43-8BC6-667CF536C430}"/>
              </a:ext>
            </a:extLst>
          </p:cNvPr>
          <p:cNvPicPr>
            <a:picLocks noGrp="1" noChangeAspect="1"/>
          </p:cNvPicPr>
          <p:nvPr>
            <p:ph idx="1"/>
          </p:nvPr>
        </p:nvPicPr>
        <p:blipFill>
          <a:blip r:embed="rId4"/>
          <a:stretch>
            <a:fillRect/>
          </a:stretch>
        </p:blipFill>
        <p:spPr>
          <a:xfrm>
            <a:off x="1066800" y="1981200"/>
            <a:ext cx="7086600" cy="4352122"/>
          </a:xfrm>
          <a:prstGeom prst="rect">
            <a:avLst/>
          </a:prstGeom>
        </p:spPr>
      </p:pic>
      <p:cxnSp>
        <p:nvCxnSpPr>
          <p:cNvPr id="6" name="Straight Arrow Connector 5">
            <a:extLst>
              <a:ext uri="{FF2B5EF4-FFF2-40B4-BE49-F238E27FC236}">
                <a16:creationId xmlns:a16="http://schemas.microsoft.com/office/drawing/2014/main" id="{F7CF270A-368F-CF4C-BBF1-69C052E488B7}"/>
              </a:ext>
            </a:extLst>
          </p:cNvPr>
          <p:cNvCxnSpPr>
            <a:cxnSpLocks/>
          </p:cNvCxnSpPr>
          <p:nvPr/>
        </p:nvCxnSpPr>
        <p:spPr bwMode="auto">
          <a:xfrm>
            <a:off x="381000" y="2743200"/>
            <a:ext cx="685800" cy="0"/>
          </a:xfrm>
          <a:prstGeom prst="straightConnector1">
            <a:avLst/>
          </a:prstGeom>
          <a:solidFill>
            <a:schemeClr val="accent1"/>
          </a:solidFill>
          <a:ln w="92075" cap="flat" cmpd="sng" algn="ctr">
            <a:solidFill>
              <a:srgbClr val="8BAF00"/>
            </a:solidFill>
            <a:prstDash val="solid"/>
            <a:round/>
            <a:headEnd type="none" w="med" len="med"/>
            <a:tailEnd type="triangle" w="lg" len="lg"/>
          </a:ln>
          <a:effectLst/>
        </p:spPr>
      </p:cxnSp>
    </p:spTree>
    <p:extLst>
      <p:ext uri="{BB962C8B-B14F-4D97-AF65-F5344CB8AC3E}">
        <p14:creationId xmlns:p14="http://schemas.microsoft.com/office/powerpoint/2010/main" val="29782318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pPr>
              <a:lnSpc>
                <a:spcPts val="4600"/>
              </a:lnSpc>
            </a:pPr>
            <a:r>
              <a:rPr lang="en-US" sz="4400" dirty="0"/>
              <a:t>Interest on the National Debt</a:t>
            </a:r>
          </a:p>
        </p:txBody>
      </p:sp>
      <p:pic>
        <p:nvPicPr>
          <p:cNvPr id="7" name="Picture 6">
            <a:extLst>
              <a:ext uri="{FF2B5EF4-FFF2-40B4-BE49-F238E27FC236}">
                <a16:creationId xmlns:a16="http://schemas.microsoft.com/office/drawing/2014/main" id="{A6BE5A19-F53E-6240-B94F-0960F4E06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99" y="2193714"/>
            <a:ext cx="5413212" cy="3673686"/>
          </a:xfrm>
          <a:prstGeom prst="rect">
            <a:avLst/>
          </a:prstGeom>
        </p:spPr>
      </p:pic>
      <p:pic>
        <p:nvPicPr>
          <p:cNvPr id="8" name="Picture 7">
            <a:extLst>
              <a:ext uri="{FF2B5EF4-FFF2-40B4-BE49-F238E27FC236}">
                <a16:creationId xmlns:a16="http://schemas.microsoft.com/office/drawing/2014/main" id="{E1BABD23-46B4-E140-A36D-00B423D09A57}"/>
              </a:ext>
            </a:extLst>
          </p:cNvPr>
          <p:cNvPicPr>
            <a:picLocks noChangeAspect="1"/>
          </p:cNvPicPr>
          <p:nvPr/>
        </p:nvPicPr>
        <p:blipFill>
          <a:blip r:embed="rId4"/>
          <a:stretch>
            <a:fillRect/>
          </a:stretch>
        </p:blipFill>
        <p:spPr>
          <a:xfrm>
            <a:off x="5452534" y="2529679"/>
            <a:ext cx="3241736" cy="2499521"/>
          </a:xfrm>
          <a:prstGeom prst="rect">
            <a:avLst/>
          </a:prstGeom>
        </p:spPr>
      </p:pic>
      <p:cxnSp>
        <p:nvCxnSpPr>
          <p:cNvPr id="9" name="Straight Arrow Connector 8">
            <a:extLst>
              <a:ext uri="{FF2B5EF4-FFF2-40B4-BE49-F238E27FC236}">
                <a16:creationId xmlns:a16="http://schemas.microsoft.com/office/drawing/2014/main" id="{B5D4D9AF-4F5A-AF4A-8DB4-45F6AE163BEB}"/>
              </a:ext>
            </a:extLst>
          </p:cNvPr>
          <p:cNvCxnSpPr>
            <a:cxnSpLocks/>
          </p:cNvCxnSpPr>
          <p:nvPr/>
        </p:nvCxnSpPr>
        <p:spPr>
          <a:xfrm flipV="1">
            <a:off x="2650067" y="4267200"/>
            <a:ext cx="3141133" cy="5030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05956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7830-CFE1-B145-9F01-2511806104CF}"/>
              </a:ext>
            </a:extLst>
          </p:cNvPr>
          <p:cNvSpPr>
            <a:spLocks noGrp="1"/>
          </p:cNvSpPr>
          <p:nvPr>
            <p:ph type="title"/>
          </p:nvPr>
        </p:nvSpPr>
        <p:spPr>
          <a:xfrm>
            <a:off x="457200" y="990600"/>
            <a:ext cx="8229600" cy="1143000"/>
          </a:xfrm>
        </p:spPr>
        <p:txBody>
          <a:bodyPr/>
          <a:lstStyle/>
          <a:p>
            <a:pPr>
              <a:lnSpc>
                <a:spcPts val="4600"/>
              </a:lnSpc>
            </a:pPr>
            <a:r>
              <a:rPr lang="en-US" sz="4400" dirty="0"/>
              <a:t>Misconceptions about the budget:</a:t>
            </a:r>
          </a:p>
        </p:txBody>
      </p:sp>
      <p:pic>
        <p:nvPicPr>
          <p:cNvPr id="6" name="Picture 5">
            <a:extLst>
              <a:ext uri="{FF2B5EF4-FFF2-40B4-BE49-F238E27FC236}">
                <a16:creationId xmlns:a16="http://schemas.microsoft.com/office/drawing/2014/main" id="{6407F78C-8B03-1347-86EC-BEB9410A6268}"/>
              </a:ext>
            </a:extLst>
          </p:cNvPr>
          <p:cNvPicPr>
            <a:picLocks noChangeAspect="1"/>
          </p:cNvPicPr>
          <p:nvPr/>
        </p:nvPicPr>
        <p:blipFill>
          <a:blip r:embed="rId3"/>
          <a:stretch>
            <a:fillRect/>
          </a:stretch>
        </p:blipFill>
        <p:spPr>
          <a:xfrm>
            <a:off x="1904997" y="1981200"/>
            <a:ext cx="5334004" cy="2147762"/>
          </a:xfrm>
          <a:prstGeom prst="rect">
            <a:avLst/>
          </a:prstGeom>
        </p:spPr>
      </p:pic>
      <p:pic>
        <p:nvPicPr>
          <p:cNvPr id="10" name="Picture 9">
            <a:extLst>
              <a:ext uri="{FF2B5EF4-FFF2-40B4-BE49-F238E27FC236}">
                <a16:creationId xmlns:a16="http://schemas.microsoft.com/office/drawing/2014/main" id="{33E9A5A5-6987-8D4F-991C-0EE3BFB37608}"/>
              </a:ext>
            </a:extLst>
          </p:cNvPr>
          <p:cNvPicPr>
            <a:picLocks noChangeAspect="1"/>
          </p:cNvPicPr>
          <p:nvPr/>
        </p:nvPicPr>
        <p:blipFill>
          <a:blip r:embed="rId4"/>
          <a:stretch>
            <a:fillRect/>
          </a:stretch>
        </p:blipFill>
        <p:spPr>
          <a:xfrm>
            <a:off x="1828800" y="4191000"/>
            <a:ext cx="5374664" cy="2121180"/>
          </a:xfrm>
          <a:prstGeom prst="rect">
            <a:avLst/>
          </a:prstGeom>
        </p:spPr>
      </p:pic>
      <p:sp>
        <p:nvSpPr>
          <p:cNvPr id="11" name="TextBox 10">
            <a:extLst>
              <a:ext uri="{FF2B5EF4-FFF2-40B4-BE49-F238E27FC236}">
                <a16:creationId xmlns:a16="http://schemas.microsoft.com/office/drawing/2014/main" id="{E3663677-77C2-7349-A324-36F54347CCD5}"/>
              </a:ext>
            </a:extLst>
          </p:cNvPr>
          <p:cNvSpPr txBox="1"/>
          <p:nvPr/>
        </p:nvSpPr>
        <p:spPr>
          <a:xfrm>
            <a:off x="3962400" y="6230779"/>
            <a:ext cx="4800600" cy="246221"/>
          </a:xfrm>
          <a:prstGeom prst="rect">
            <a:avLst/>
          </a:prstGeom>
          <a:noFill/>
        </p:spPr>
        <p:txBody>
          <a:bodyPr wrap="square" rtlCol="0">
            <a:spAutoFit/>
          </a:bodyPr>
          <a:lstStyle/>
          <a:p>
            <a:pPr algn="r"/>
            <a:r>
              <a:rPr lang="en-US" sz="1000" dirty="0">
                <a:latin typeface="Calibri" panose="020F0502020204030204" pitchFamily="34" charset="0"/>
                <a:cs typeface="Calibri" panose="020F0502020204030204" pitchFamily="34" charset="0"/>
              </a:rPr>
              <a:t>Source: Office of Management and Budget, Congressional Budget Office</a:t>
            </a:r>
          </a:p>
        </p:txBody>
      </p:sp>
    </p:spTree>
    <p:extLst>
      <p:ext uri="{BB962C8B-B14F-4D97-AF65-F5344CB8AC3E}">
        <p14:creationId xmlns:p14="http://schemas.microsoft.com/office/powerpoint/2010/main" val="17823317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0" ma:contentTypeDescription="Create a new document." ma:contentTypeScope="" ma:versionID="dfcaf296b1bd588bd73adb08cf7d47c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b9b2f643d7d147ab63e5deb48b696c83"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8332A4-542C-494D-8506-1C720B46413C}">
  <ds:schemaRefs>
    <ds:schemaRef ds:uri="http://schemas.microsoft.com/office/2006/metadata/properties"/>
    <ds:schemaRef ds:uri="http://schemas.microsoft.com/office/infopath/2007/PartnerControls"/>
    <ds:schemaRef ds:uri="e475455f-c69b-4ff8-acf7-75612f4dc189"/>
  </ds:schemaRefs>
</ds:datastoreItem>
</file>

<file path=customXml/itemProps2.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3.xml><?xml version="1.0" encoding="utf-8"?>
<ds:datastoreItem xmlns:ds="http://schemas.openxmlformats.org/officeDocument/2006/customXml" ds:itemID="{3D573403-C109-4615-9D0F-BC23C8B90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1532</TotalTime>
  <Words>3171</Words>
  <Application>Microsoft Macintosh PowerPoint</Application>
  <PresentationFormat>On-screen Show (4:3)</PresentationFormat>
  <Paragraphs>310</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Gill Sans</vt:lpstr>
      <vt:lpstr>Office Theme</vt:lpstr>
      <vt:lpstr>Charting a Course for  the Federal Budget and  the National Debt</vt:lpstr>
      <vt:lpstr>The Fiscal Ship</vt:lpstr>
      <vt:lpstr>Federal Budget</vt:lpstr>
      <vt:lpstr>Federal Budget</vt:lpstr>
      <vt:lpstr>The federal government has run a deficit for much of the last century.</vt:lpstr>
      <vt:lpstr>A yearly deficit adds  to the national debt.</vt:lpstr>
      <vt:lpstr>The National Debt</vt:lpstr>
      <vt:lpstr>Interest on the National Debt</vt:lpstr>
      <vt:lpstr>Misconceptions about the budget:</vt:lpstr>
      <vt:lpstr>The Long-Term Federal  Budget Outlook</vt:lpstr>
      <vt:lpstr>Challenge #1: Growing Budget Deficits</vt:lpstr>
      <vt:lpstr>Larger deficits increase interest rates which decreases private investment</vt:lpstr>
      <vt:lpstr>Challenge #2: Population Aging</vt:lpstr>
      <vt:lpstr>Challenge #2: Population Aging</vt:lpstr>
      <vt:lpstr>Challenge #3: Increased Costs for Major Health Care Programs</vt:lpstr>
      <vt:lpstr>PowerPoint Presentation</vt:lpstr>
      <vt:lpstr>What consequences do a large and growing federal debt have?</vt:lpstr>
      <vt:lpstr>The Fiscal Ship</vt:lpstr>
      <vt:lpstr>See Handout #2:  Select Your Governing Goals</vt:lpstr>
      <vt:lpstr>Fiscal Ship Governing Goals Select 3 out of the 10</vt:lpstr>
      <vt:lpstr>Fiscal Ship Governing Goals Select 3 out of the 10</vt:lpstr>
      <vt:lpstr>Fiscal Ship Governing Goals Select 3 out of the 10</vt:lpstr>
      <vt:lpstr>Your governing goals – Pair-and-Share Turn to a neighbor and discuss the following questions…</vt:lpstr>
      <vt:lpstr>Budget Policies are Affected by Values</vt:lpstr>
      <vt:lpstr>Suggested Goals for a “Centrist”</vt:lpstr>
      <vt:lpstr>Suggested Goals for a “Conservative”</vt:lpstr>
      <vt:lpstr>Suggested Goals for a “Progressive”</vt:lpstr>
      <vt:lpstr>Evaluate Policy Options in the Game</vt:lpstr>
      <vt:lpstr>Example of Policy Evaluation</vt:lpstr>
      <vt:lpstr>Completely Evaluate Policies  for all Categories</vt:lpstr>
      <vt:lpstr>The Fiscal Ship</vt:lpstr>
      <vt:lpstr>PowerPoint Presentation</vt:lpstr>
      <vt:lpstr>PowerPoint Presentation</vt:lpstr>
      <vt:lpstr>Watch how to play the game  (clip length 1:38)</vt:lpstr>
      <vt:lpstr>Post-Game Class Discussion</vt:lpstr>
      <vt:lpstr>What are the solutions?</vt:lpstr>
      <vt:lpstr>PowerPoint Presentation</vt:lpstr>
      <vt:lpstr>PowerPoint Presentation</vt:lpstr>
      <vt:lpstr>Sources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Chuck Krenzin</cp:lastModifiedBy>
  <cp:revision>228</cp:revision>
  <dcterms:created xsi:type="dcterms:W3CDTF">2012-09-11T15:07:18Z</dcterms:created>
  <dcterms:modified xsi:type="dcterms:W3CDTF">2019-03-13T17:19:15Z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