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Lst>
  <p:notesMasterIdLst>
    <p:notesMasterId r:id="rId53"/>
  </p:notesMasterIdLst>
  <p:sldIdLst>
    <p:sldId id="256" r:id="rId7"/>
    <p:sldId id="282" r:id="rId8"/>
    <p:sldId id="321" r:id="rId9"/>
    <p:sldId id="289" r:id="rId10"/>
    <p:sldId id="283" r:id="rId11"/>
    <p:sldId id="322" r:id="rId12"/>
    <p:sldId id="323" r:id="rId13"/>
    <p:sldId id="377" r:id="rId14"/>
    <p:sldId id="284" r:id="rId15"/>
    <p:sldId id="324" r:id="rId16"/>
    <p:sldId id="325" r:id="rId17"/>
    <p:sldId id="326" r:id="rId18"/>
    <p:sldId id="327" r:id="rId19"/>
    <p:sldId id="374" r:id="rId20"/>
    <p:sldId id="372" r:id="rId21"/>
    <p:sldId id="366" r:id="rId22"/>
    <p:sldId id="375" r:id="rId23"/>
    <p:sldId id="369" r:id="rId24"/>
    <p:sldId id="263" r:id="rId25"/>
    <p:sldId id="276" r:id="rId26"/>
    <p:sldId id="287" r:id="rId27"/>
    <p:sldId id="277" r:id="rId28"/>
    <p:sldId id="280" r:id="rId29"/>
    <p:sldId id="370" r:id="rId30"/>
    <p:sldId id="376" r:id="rId31"/>
    <p:sldId id="290" r:id="rId32"/>
    <p:sldId id="367"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8" r:id="rId46"/>
    <p:sldId id="310" r:id="rId47"/>
    <p:sldId id="311" r:id="rId48"/>
    <p:sldId id="312" r:id="rId49"/>
    <p:sldId id="313" r:id="rId50"/>
    <p:sldId id="314" r:id="rId51"/>
    <p:sldId id="31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F00"/>
    <a:srgbClr val="D8117D"/>
    <a:srgbClr val="005CB8"/>
    <a:srgbClr val="7A99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0791A-7F61-40E6-849B-B2F08EA2824C}" v="314" dt="2023-09-26T22:27:37.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p:restoredTop sz="87371" autoAdjust="0"/>
  </p:normalViewPr>
  <p:slideViewPr>
    <p:cSldViewPr>
      <p:cViewPr>
        <p:scale>
          <a:sx n="68" d="100"/>
          <a:sy n="68" d="100"/>
        </p:scale>
        <p:origin x="19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E410791A-7F61-40E6-849B-B2F08EA2824C}"/>
    <pc:docChg chg="undo custSel addSld delSld modSld sldOrd delMainMaster">
      <pc:chgData name="Ruth Cookson" userId="ca3a0789-b855-405c-9d2a-912abc57193b" providerId="ADAL" clId="{E410791A-7F61-40E6-849B-B2F08EA2824C}" dt="2023-09-26T22:34:00.767" v="2447" actId="47"/>
      <pc:docMkLst>
        <pc:docMk/>
      </pc:docMkLst>
      <pc:sldChg chg="addSp delSp modSp add del mod modNotes">
        <pc:chgData name="Ruth Cookson" userId="ca3a0789-b855-405c-9d2a-912abc57193b" providerId="ADAL" clId="{E410791A-7F61-40E6-849B-B2F08EA2824C}" dt="2023-09-26T22:12:31.375" v="2283" actId="47"/>
        <pc:sldMkLst>
          <pc:docMk/>
          <pc:sldMk cId="2168972129" sldId="263"/>
        </pc:sldMkLst>
        <pc:spChg chg="add del mod">
          <ac:chgData name="Ruth Cookson" userId="ca3a0789-b855-405c-9d2a-912abc57193b" providerId="ADAL" clId="{E410791A-7F61-40E6-849B-B2F08EA2824C}" dt="2023-09-26T21:33:23.949" v="1785" actId="478"/>
          <ac:spMkLst>
            <pc:docMk/>
            <pc:sldMk cId="2168972129" sldId="263"/>
            <ac:spMk id="3" creationId="{D4D74D13-BDD6-C7EE-A501-C31341203A64}"/>
          </ac:spMkLst>
        </pc:spChg>
        <pc:spChg chg="del mod">
          <ac:chgData name="Ruth Cookson" userId="ca3a0789-b855-405c-9d2a-912abc57193b" providerId="ADAL" clId="{E410791A-7F61-40E6-849B-B2F08EA2824C}" dt="2023-09-26T21:33:28.815" v="1787" actId="478"/>
          <ac:spMkLst>
            <pc:docMk/>
            <pc:sldMk cId="2168972129" sldId="263"/>
            <ac:spMk id="24578" creationId="{00000000-0000-0000-0000-000000000000}"/>
          </ac:spMkLst>
        </pc:spChg>
        <pc:spChg chg="add del mod">
          <ac:chgData name="Ruth Cookson" userId="ca3a0789-b855-405c-9d2a-912abc57193b" providerId="ADAL" clId="{E410791A-7F61-40E6-849B-B2F08EA2824C}" dt="2023-09-26T21:33:33.731" v="1788" actId="1076"/>
          <ac:spMkLst>
            <pc:docMk/>
            <pc:sldMk cId="2168972129" sldId="263"/>
            <ac:spMk id="24579" creationId="{00000000-0000-0000-0000-000000000000}"/>
          </ac:spMkLst>
        </pc:spChg>
        <pc:spChg chg="mod">
          <ac:chgData name="Ruth Cookson" userId="ca3a0789-b855-405c-9d2a-912abc57193b" providerId="ADAL" clId="{E410791A-7F61-40E6-849B-B2F08EA2824C}" dt="2023-09-26T21:45:15.450" v="1804" actId="20577"/>
          <ac:spMkLst>
            <pc:docMk/>
            <pc:sldMk cId="2168972129" sldId="263"/>
            <ac:spMk id="24580" creationId="{00000000-0000-0000-0000-000000000000}"/>
          </ac:spMkLst>
        </pc:spChg>
      </pc:sldChg>
      <pc:sldChg chg="delSp modSp mod modNotes">
        <pc:chgData name="Ruth Cookson" userId="ca3a0789-b855-405c-9d2a-912abc57193b" providerId="ADAL" clId="{E410791A-7F61-40E6-849B-B2F08EA2824C}" dt="2023-09-26T21:45:34.775" v="1810" actId="403"/>
        <pc:sldMkLst>
          <pc:docMk/>
          <pc:sldMk cId="2447128997" sldId="276"/>
        </pc:sldMkLst>
        <pc:spChg chg="del mod">
          <ac:chgData name="Ruth Cookson" userId="ca3a0789-b855-405c-9d2a-912abc57193b" providerId="ADAL" clId="{E410791A-7F61-40E6-849B-B2F08EA2824C}" dt="2023-09-26T21:45:24.722" v="1807" actId="478"/>
          <ac:spMkLst>
            <pc:docMk/>
            <pc:sldMk cId="2447128997" sldId="276"/>
            <ac:spMk id="24578" creationId="{00000000-0000-0000-0000-000000000000}"/>
          </ac:spMkLst>
        </pc:spChg>
        <pc:spChg chg="mod">
          <ac:chgData name="Ruth Cookson" userId="ca3a0789-b855-405c-9d2a-912abc57193b" providerId="ADAL" clId="{E410791A-7F61-40E6-849B-B2F08EA2824C}" dt="2023-09-26T21:45:29.014" v="1808" actId="207"/>
          <ac:spMkLst>
            <pc:docMk/>
            <pc:sldMk cId="2447128997" sldId="276"/>
            <ac:spMk id="24579" creationId="{00000000-0000-0000-0000-000000000000}"/>
          </ac:spMkLst>
        </pc:spChg>
        <pc:spChg chg="mod">
          <ac:chgData name="Ruth Cookson" userId="ca3a0789-b855-405c-9d2a-912abc57193b" providerId="ADAL" clId="{E410791A-7F61-40E6-849B-B2F08EA2824C}" dt="2023-09-26T21:45:34.775" v="1810" actId="403"/>
          <ac:spMkLst>
            <pc:docMk/>
            <pc:sldMk cId="2447128997" sldId="276"/>
            <ac:spMk id="24580" creationId="{00000000-0000-0000-0000-000000000000}"/>
          </ac:spMkLst>
        </pc:spChg>
      </pc:sldChg>
      <pc:sldChg chg="delSp modSp mod modNotes">
        <pc:chgData name="Ruth Cookson" userId="ca3a0789-b855-405c-9d2a-912abc57193b" providerId="ADAL" clId="{E410791A-7F61-40E6-849B-B2F08EA2824C}" dt="2023-09-26T21:46:11.808" v="1816" actId="1076"/>
        <pc:sldMkLst>
          <pc:docMk/>
          <pc:sldMk cId="3538708600" sldId="277"/>
        </pc:sldMkLst>
        <pc:spChg chg="del">
          <ac:chgData name="Ruth Cookson" userId="ca3a0789-b855-405c-9d2a-912abc57193b" providerId="ADAL" clId="{E410791A-7F61-40E6-849B-B2F08EA2824C}" dt="2023-09-26T21:46:04.174" v="1814" actId="478"/>
          <ac:spMkLst>
            <pc:docMk/>
            <pc:sldMk cId="3538708600" sldId="277"/>
            <ac:spMk id="24578" creationId="{00000000-0000-0000-0000-000000000000}"/>
          </ac:spMkLst>
        </pc:spChg>
        <pc:spChg chg="mod">
          <ac:chgData name="Ruth Cookson" userId="ca3a0789-b855-405c-9d2a-912abc57193b" providerId="ADAL" clId="{E410791A-7F61-40E6-849B-B2F08EA2824C}" dt="2023-09-26T21:46:11.808" v="1816" actId="1076"/>
          <ac:spMkLst>
            <pc:docMk/>
            <pc:sldMk cId="3538708600" sldId="277"/>
            <ac:spMk id="24579" creationId="{00000000-0000-0000-0000-000000000000}"/>
          </ac:spMkLst>
        </pc:spChg>
      </pc:sldChg>
      <pc:sldChg chg="delSp modSp mod">
        <pc:chgData name="Ruth Cookson" userId="ca3a0789-b855-405c-9d2a-912abc57193b" providerId="ADAL" clId="{E410791A-7F61-40E6-849B-B2F08EA2824C}" dt="2023-09-26T21:46:52.974" v="1829" actId="20577"/>
        <pc:sldMkLst>
          <pc:docMk/>
          <pc:sldMk cId="1877476690" sldId="280"/>
        </pc:sldMkLst>
        <pc:spChg chg="del">
          <ac:chgData name="Ruth Cookson" userId="ca3a0789-b855-405c-9d2a-912abc57193b" providerId="ADAL" clId="{E410791A-7F61-40E6-849B-B2F08EA2824C}" dt="2023-09-26T21:46:27.784" v="1817" actId="478"/>
          <ac:spMkLst>
            <pc:docMk/>
            <pc:sldMk cId="1877476690" sldId="280"/>
            <ac:spMk id="25602" creationId="{00000000-0000-0000-0000-000000000000}"/>
          </ac:spMkLst>
        </pc:spChg>
        <pc:spChg chg="mod">
          <ac:chgData name="Ruth Cookson" userId="ca3a0789-b855-405c-9d2a-912abc57193b" providerId="ADAL" clId="{E410791A-7F61-40E6-849B-B2F08EA2824C}" dt="2023-09-26T21:46:43.283" v="1819" actId="1076"/>
          <ac:spMkLst>
            <pc:docMk/>
            <pc:sldMk cId="1877476690" sldId="280"/>
            <ac:spMk id="25603" creationId="{00000000-0000-0000-0000-000000000000}"/>
          </ac:spMkLst>
        </pc:spChg>
        <pc:spChg chg="mod">
          <ac:chgData name="Ruth Cookson" userId="ca3a0789-b855-405c-9d2a-912abc57193b" providerId="ADAL" clId="{E410791A-7F61-40E6-849B-B2F08EA2824C}" dt="2023-09-26T21:46:52.974" v="1829" actId="20577"/>
          <ac:spMkLst>
            <pc:docMk/>
            <pc:sldMk cId="1877476690" sldId="280"/>
            <ac:spMk id="25604" creationId="{00000000-0000-0000-0000-000000000000}"/>
          </ac:spMkLst>
        </pc:spChg>
      </pc:sldChg>
      <pc:sldChg chg="addSp modSp mod modAnim modNotesTx">
        <pc:chgData name="Ruth Cookson" userId="ca3a0789-b855-405c-9d2a-912abc57193b" providerId="ADAL" clId="{E410791A-7F61-40E6-849B-B2F08EA2824C}" dt="2023-09-26T22:24:07.341" v="2293"/>
        <pc:sldMkLst>
          <pc:docMk/>
          <pc:sldMk cId="2787579242" sldId="283"/>
        </pc:sldMkLst>
        <pc:spChg chg="mod">
          <ac:chgData name="Ruth Cookson" userId="ca3a0789-b855-405c-9d2a-912abc57193b" providerId="ADAL" clId="{E410791A-7F61-40E6-849B-B2F08EA2824C}" dt="2023-09-26T19:01:30.275" v="234" actId="1076"/>
          <ac:spMkLst>
            <pc:docMk/>
            <pc:sldMk cId="2787579242" sldId="283"/>
            <ac:spMk id="2" creationId="{EBF27830-CFE1-B145-9F01-2511806104CF}"/>
          </ac:spMkLst>
        </pc:spChg>
        <pc:spChg chg="mod">
          <ac:chgData name="Ruth Cookson" userId="ca3a0789-b855-405c-9d2a-912abc57193b" providerId="ADAL" clId="{E410791A-7F61-40E6-849B-B2F08EA2824C}" dt="2023-09-26T19:05:14.869" v="256" actId="255"/>
          <ac:spMkLst>
            <pc:docMk/>
            <pc:sldMk cId="2787579242" sldId="283"/>
            <ac:spMk id="3" creationId="{C687AE50-0B8A-E743-A9F2-4056808E97D3}"/>
          </ac:spMkLst>
        </pc:spChg>
        <pc:spChg chg="mod">
          <ac:chgData name="Ruth Cookson" userId="ca3a0789-b855-405c-9d2a-912abc57193b" providerId="ADAL" clId="{E410791A-7F61-40E6-849B-B2F08EA2824C}" dt="2023-09-26T20:41:05.725" v="766" actId="20577"/>
          <ac:spMkLst>
            <pc:docMk/>
            <pc:sldMk cId="2787579242" sldId="283"/>
            <ac:spMk id="5" creationId="{751FE85D-7784-E740-A39C-66107ED6EBDB}"/>
          </ac:spMkLst>
        </pc:spChg>
        <pc:grpChg chg="add mod">
          <ac:chgData name="Ruth Cookson" userId="ca3a0789-b855-405c-9d2a-912abc57193b" providerId="ADAL" clId="{E410791A-7F61-40E6-849B-B2F08EA2824C}" dt="2023-09-26T19:11:33.357" v="266" actId="164"/>
          <ac:grpSpMkLst>
            <pc:docMk/>
            <pc:sldMk cId="2787579242" sldId="283"/>
            <ac:grpSpMk id="6" creationId="{35AC9E8C-0A6C-B525-0931-5E1C6278A5A2}"/>
          </ac:grpSpMkLst>
        </pc:grpChg>
        <pc:picChg chg="mod">
          <ac:chgData name="Ruth Cookson" userId="ca3a0789-b855-405c-9d2a-912abc57193b" providerId="ADAL" clId="{E410791A-7F61-40E6-849B-B2F08EA2824C}" dt="2023-09-26T19:11:33.357" v="266" actId="164"/>
          <ac:picMkLst>
            <pc:docMk/>
            <pc:sldMk cId="2787579242" sldId="283"/>
            <ac:picMk id="4" creationId="{5E34FABA-15F6-C54B-B690-D5CF87D17CC3}"/>
          </ac:picMkLst>
        </pc:picChg>
      </pc:sldChg>
      <pc:sldChg chg="addSp delSp modSp mod ord modNotesTx">
        <pc:chgData name="Ruth Cookson" userId="ca3a0789-b855-405c-9d2a-912abc57193b" providerId="ADAL" clId="{E410791A-7F61-40E6-849B-B2F08EA2824C}" dt="2023-09-26T20:35:31.665" v="761"/>
        <pc:sldMkLst>
          <pc:docMk/>
          <pc:sldMk cId="4138786942" sldId="284"/>
        </pc:sldMkLst>
        <pc:spChg chg="mod">
          <ac:chgData name="Ruth Cookson" userId="ca3a0789-b855-405c-9d2a-912abc57193b" providerId="ADAL" clId="{E410791A-7F61-40E6-849B-B2F08EA2824C}" dt="2023-09-26T18:47:13.531" v="26" actId="20577"/>
          <ac:spMkLst>
            <pc:docMk/>
            <pc:sldMk cId="4138786942" sldId="284"/>
            <ac:spMk id="2" creationId="{EBF27830-CFE1-B145-9F01-2511806104CF}"/>
          </ac:spMkLst>
        </pc:spChg>
        <pc:spChg chg="mod">
          <ac:chgData name="Ruth Cookson" userId="ca3a0789-b855-405c-9d2a-912abc57193b" providerId="ADAL" clId="{E410791A-7F61-40E6-849B-B2F08EA2824C}" dt="2023-09-26T18:46:53.668" v="20"/>
          <ac:spMkLst>
            <pc:docMk/>
            <pc:sldMk cId="4138786942" sldId="284"/>
            <ac:spMk id="7" creationId="{7CC30E9E-6EFF-55DD-0E81-D0F3DE797300}"/>
          </ac:spMkLst>
        </pc:spChg>
        <pc:spChg chg="del">
          <ac:chgData name="Ruth Cookson" userId="ca3a0789-b855-405c-9d2a-912abc57193b" providerId="ADAL" clId="{E410791A-7F61-40E6-849B-B2F08EA2824C}" dt="2023-09-26T18:45:52.212" v="15" actId="478"/>
          <ac:spMkLst>
            <pc:docMk/>
            <pc:sldMk cId="4138786942" sldId="284"/>
            <ac:spMk id="10" creationId="{08D77106-3A8D-864D-A842-3A2017E52E4E}"/>
          </ac:spMkLst>
        </pc:spChg>
        <pc:spChg chg="mod">
          <ac:chgData name="Ruth Cookson" userId="ca3a0789-b855-405c-9d2a-912abc57193b" providerId="ADAL" clId="{E410791A-7F61-40E6-849B-B2F08EA2824C}" dt="2023-09-26T18:46:53.668" v="20"/>
          <ac:spMkLst>
            <pc:docMk/>
            <pc:sldMk cId="4138786942" sldId="284"/>
            <ac:spMk id="11" creationId="{248C5978-E6D6-2268-0485-85E998323D54}"/>
          </ac:spMkLst>
        </pc:spChg>
        <pc:spChg chg="mod">
          <ac:chgData name="Ruth Cookson" userId="ca3a0789-b855-405c-9d2a-912abc57193b" providerId="ADAL" clId="{E410791A-7F61-40E6-849B-B2F08EA2824C}" dt="2023-09-26T18:46:53.668" v="20"/>
          <ac:spMkLst>
            <pc:docMk/>
            <pc:sldMk cId="4138786942" sldId="284"/>
            <ac:spMk id="12" creationId="{2FE84FF1-CBCC-6596-092D-2AB8335C3DA5}"/>
          </ac:spMkLst>
        </pc:spChg>
        <pc:spChg chg="mod">
          <ac:chgData name="Ruth Cookson" userId="ca3a0789-b855-405c-9d2a-912abc57193b" providerId="ADAL" clId="{E410791A-7F61-40E6-849B-B2F08EA2824C}" dt="2023-09-26T18:46:12.494" v="19" actId="1076"/>
          <ac:spMkLst>
            <pc:docMk/>
            <pc:sldMk cId="4138786942" sldId="284"/>
            <ac:spMk id="13" creationId="{2FB3D2F5-94DF-2648-8BA8-0E093CD163B4}"/>
          </ac:spMkLst>
        </pc:spChg>
        <pc:spChg chg="mod">
          <ac:chgData name="Ruth Cookson" userId="ca3a0789-b855-405c-9d2a-912abc57193b" providerId="ADAL" clId="{E410791A-7F61-40E6-849B-B2F08EA2824C}" dt="2023-09-26T18:46:53.668" v="20"/>
          <ac:spMkLst>
            <pc:docMk/>
            <pc:sldMk cId="4138786942" sldId="284"/>
            <ac:spMk id="14" creationId="{6A1E955B-FB22-F039-8A7C-4FF3B4F50A22}"/>
          </ac:spMkLst>
        </pc:spChg>
        <pc:grpChg chg="add mod">
          <ac:chgData name="Ruth Cookson" userId="ca3a0789-b855-405c-9d2a-912abc57193b" providerId="ADAL" clId="{E410791A-7F61-40E6-849B-B2F08EA2824C}" dt="2023-09-26T18:46:58.108" v="21" actId="1076"/>
          <ac:grpSpMkLst>
            <pc:docMk/>
            <pc:sldMk cId="4138786942" sldId="284"/>
            <ac:grpSpMk id="5" creationId="{B56C8840-7547-9AF9-5CF9-7F8EBDC445B9}"/>
          </ac:grpSpMkLst>
        </pc:grpChg>
        <pc:grpChg chg="mod">
          <ac:chgData name="Ruth Cookson" userId="ca3a0789-b855-405c-9d2a-912abc57193b" providerId="ADAL" clId="{E410791A-7F61-40E6-849B-B2F08EA2824C}" dt="2023-09-26T18:46:53.668" v="20"/>
          <ac:grpSpMkLst>
            <pc:docMk/>
            <pc:sldMk cId="4138786942" sldId="284"/>
            <ac:grpSpMk id="6" creationId="{3CEB4BF8-0816-FB47-6C6C-9555DB73CCA3}"/>
          </ac:grpSpMkLst>
        </pc:grpChg>
        <pc:graphicFrameChg chg="del mod">
          <ac:chgData name="Ruth Cookson" userId="ca3a0789-b855-405c-9d2a-912abc57193b" providerId="ADAL" clId="{E410791A-7F61-40E6-849B-B2F08EA2824C}" dt="2023-09-26T18:51:29.866" v="32" actId="478"/>
          <ac:graphicFrameMkLst>
            <pc:docMk/>
            <pc:sldMk cId="4138786942" sldId="284"/>
            <ac:graphicFrameMk id="9" creationId="{3B681A14-FD63-1F4D-9BFC-D976202D5C9F}"/>
          </ac:graphicFrameMkLst>
        </pc:graphicFrameChg>
        <pc:picChg chg="add mod">
          <ac:chgData name="Ruth Cookson" userId="ca3a0789-b855-405c-9d2a-912abc57193b" providerId="ADAL" clId="{E410791A-7F61-40E6-849B-B2F08EA2824C}" dt="2023-09-26T18:46:07.026" v="18" actId="1076"/>
          <ac:picMkLst>
            <pc:docMk/>
            <pc:sldMk cId="4138786942" sldId="284"/>
            <ac:picMk id="4" creationId="{5BECD117-FBE7-2F70-98F6-0F20CC4CD903}"/>
          </ac:picMkLst>
        </pc:picChg>
        <pc:picChg chg="del">
          <ac:chgData name="Ruth Cookson" userId="ca3a0789-b855-405c-9d2a-912abc57193b" providerId="ADAL" clId="{E410791A-7F61-40E6-849B-B2F08EA2824C}" dt="2023-09-26T18:45:39.518" v="12" actId="478"/>
          <ac:picMkLst>
            <pc:docMk/>
            <pc:sldMk cId="4138786942" sldId="284"/>
            <ac:picMk id="8" creationId="{549C7373-AED6-704F-89D9-1E1B0521317D}"/>
          </ac:picMkLst>
        </pc:picChg>
      </pc:sldChg>
      <pc:sldChg chg="add del">
        <pc:chgData name="Ruth Cookson" userId="ca3a0789-b855-405c-9d2a-912abc57193b" providerId="ADAL" clId="{E410791A-7F61-40E6-849B-B2F08EA2824C}" dt="2023-09-26T20:48:41.206" v="790" actId="47"/>
        <pc:sldMkLst>
          <pc:docMk/>
          <pc:sldMk cId="1566918131" sldId="285"/>
        </pc:sldMkLst>
      </pc:sldChg>
      <pc:sldChg chg="delSp del mod modNotesTx">
        <pc:chgData name="Ruth Cookson" userId="ca3a0789-b855-405c-9d2a-912abc57193b" providerId="ADAL" clId="{E410791A-7F61-40E6-849B-B2F08EA2824C}" dt="2023-09-26T21:20:31.018" v="1748" actId="47"/>
        <pc:sldMkLst>
          <pc:docMk/>
          <pc:sldMk cId="15369007" sldId="286"/>
        </pc:sldMkLst>
        <pc:picChg chg="del">
          <ac:chgData name="Ruth Cookson" userId="ca3a0789-b855-405c-9d2a-912abc57193b" providerId="ADAL" clId="{E410791A-7F61-40E6-849B-B2F08EA2824C}" dt="2023-09-26T21:00:24.955" v="1472" actId="478"/>
          <ac:picMkLst>
            <pc:docMk/>
            <pc:sldMk cId="15369007" sldId="286"/>
            <ac:picMk id="7" creationId="{8256E40C-C4C9-954C-9AC1-C98449A6D47B}"/>
          </ac:picMkLst>
        </pc:picChg>
      </pc:sldChg>
      <pc:sldChg chg="del">
        <pc:chgData name="Ruth Cookson" userId="ca3a0789-b855-405c-9d2a-912abc57193b" providerId="ADAL" clId="{E410791A-7F61-40E6-849B-B2F08EA2824C}" dt="2023-09-26T21:20:35.277" v="1749" actId="47"/>
        <pc:sldMkLst>
          <pc:docMk/>
          <pc:sldMk cId="297823187" sldId="287"/>
        </pc:sldMkLst>
      </pc:sldChg>
      <pc:sldChg chg="delSp modSp mod modNotes">
        <pc:chgData name="Ruth Cookson" userId="ca3a0789-b855-405c-9d2a-912abc57193b" providerId="ADAL" clId="{E410791A-7F61-40E6-849B-B2F08EA2824C}" dt="2023-09-26T21:45:51.045" v="1813" actId="1076"/>
        <pc:sldMkLst>
          <pc:docMk/>
          <pc:sldMk cId="2462665838" sldId="287"/>
        </pc:sldMkLst>
        <pc:spChg chg="del">
          <ac:chgData name="Ruth Cookson" userId="ca3a0789-b855-405c-9d2a-912abc57193b" providerId="ADAL" clId="{E410791A-7F61-40E6-849B-B2F08EA2824C}" dt="2023-09-26T21:45:42.274" v="1811" actId="478"/>
          <ac:spMkLst>
            <pc:docMk/>
            <pc:sldMk cId="2462665838" sldId="287"/>
            <ac:spMk id="24578" creationId="{00000000-0000-0000-0000-000000000000}"/>
          </ac:spMkLst>
        </pc:spChg>
        <pc:spChg chg="mod">
          <ac:chgData name="Ruth Cookson" userId="ca3a0789-b855-405c-9d2a-912abc57193b" providerId="ADAL" clId="{E410791A-7F61-40E6-849B-B2F08EA2824C}" dt="2023-09-26T21:45:51.045" v="1813" actId="1076"/>
          <ac:spMkLst>
            <pc:docMk/>
            <pc:sldMk cId="2462665838" sldId="287"/>
            <ac:spMk id="24579" creationId="{00000000-0000-0000-0000-000000000000}"/>
          </ac:spMkLst>
        </pc:spChg>
      </pc:sldChg>
      <pc:sldChg chg="delSp modSp del mod modNotesTx">
        <pc:chgData name="Ruth Cookson" userId="ca3a0789-b855-405c-9d2a-912abc57193b" providerId="ADAL" clId="{E410791A-7F61-40E6-849B-B2F08EA2824C}" dt="2023-09-26T21:30:13.994" v="1767" actId="47"/>
        <pc:sldMkLst>
          <pc:docMk/>
          <pc:sldMk cId="1634059562" sldId="288"/>
        </pc:sldMkLst>
        <pc:picChg chg="del">
          <ac:chgData name="Ruth Cookson" userId="ca3a0789-b855-405c-9d2a-912abc57193b" providerId="ADAL" clId="{E410791A-7F61-40E6-849B-B2F08EA2824C}" dt="2023-09-26T21:26:12.772" v="1755" actId="478"/>
          <ac:picMkLst>
            <pc:docMk/>
            <pc:sldMk cId="1634059562" sldId="288"/>
            <ac:picMk id="7" creationId="{A6BE5A19-F53E-6240-B94F-0960F4E063A2}"/>
          </ac:picMkLst>
        </pc:picChg>
        <pc:picChg chg="mod">
          <ac:chgData name="Ruth Cookson" userId="ca3a0789-b855-405c-9d2a-912abc57193b" providerId="ADAL" clId="{E410791A-7F61-40E6-849B-B2F08EA2824C}" dt="2023-09-26T21:26:23.409" v="1759" actId="1076"/>
          <ac:picMkLst>
            <pc:docMk/>
            <pc:sldMk cId="1634059562" sldId="288"/>
            <ac:picMk id="8" creationId="{E1BABD23-46B4-E140-A36D-00B423D09A57}"/>
          </ac:picMkLst>
        </pc:picChg>
        <pc:cxnChg chg="del">
          <ac:chgData name="Ruth Cookson" userId="ca3a0789-b855-405c-9d2a-912abc57193b" providerId="ADAL" clId="{E410791A-7F61-40E6-849B-B2F08EA2824C}" dt="2023-09-26T21:26:14.887" v="1756" actId="478"/>
          <ac:cxnSpMkLst>
            <pc:docMk/>
            <pc:sldMk cId="1634059562" sldId="288"/>
            <ac:cxnSpMk id="9" creationId="{B5D4D9AF-4F5A-AF4A-8DB4-45F6AE163BEB}"/>
          </ac:cxnSpMkLst>
        </pc:cxnChg>
      </pc:sldChg>
      <pc:sldChg chg="ord modAnim">
        <pc:chgData name="Ruth Cookson" userId="ca3a0789-b855-405c-9d2a-912abc57193b" providerId="ADAL" clId="{E410791A-7F61-40E6-849B-B2F08EA2824C}" dt="2023-09-26T22:23:37.269" v="2292"/>
        <pc:sldMkLst>
          <pc:docMk/>
          <pc:sldMk cId="178233172" sldId="289"/>
        </pc:sldMkLst>
      </pc:sldChg>
      <pc:sldChg chg="del">
        <pc:chgData name="Ruth Cookson" userId="ca3a0789-b855-405c-9d2a-912abc57193b" providerId="ADAL" clId="{E410791A-7F61-40E6-849B-B2F08EA2824C}" dt="2023-09-26T21:22:42.256" v="1754" actId="47"/>
        <pc:sldMkLst>
          <pc:docMk/>
          <pc:sldMk cId="700535104" sldId="290"/>
        </pc:sldMkLst>
      </pc:sldChg>
      <pc:sldChg chg="delSp modSp mod">
        <pc:chgData name="Ruth Cookson" userId="ca3a0789-b855-405c-9d2a-912abc57193b" providerId="ADAL" clId="{E410791A-7F61-40E6-849B-B2F08EA2824C}" dt="2023-09-26T21:48:44.353" v="1875" actId="20577"/>
        <pc:sldMkLst>
          <pc:docMk/>
          <pc:sldMk cId="2294751567" sldId="290"/>
        </pc:sldMkLst>
        <pc:spChg chg="del">
          <ac:chgData name="Ruth Cookson" userId="ca3a0789-b855-405c-9d2a-912abc57193b" providerId="ADAL" clId="{E410791A-7F61-40E6-849B-B2F08EA2824C}" dt="2023-09-26T21:48:29.099" v="1863" actId="478"/>
          <ac:spMkLst>
            <pc:docMk/>
            <pc:sldMk cId="2294751567" sldId="290"/>
            <ac:spMk id="25602" creationId="{00000000-0000-0000-0000-000000000000}"/>
          </ac:spMkLst>
        </pc:spChg>
        <pc:spChg chg="mod">
          <ac:chgData name="Ruth Cookson" userId="ca3a0789-b855-405c-9d2a-912abc57193b" providerId="ADAL" clId="{E410791A-7F61-40E6-849B-B2F08EA2824C}" dt="2023-09-26T21:48:38.887" v="1865" actId="1076"/>
          <ac:spMkLst>
            <pc:docMk/>
            <pc:sldMk cId="2294751567" sldId="290"/>
            <ac:spMk id="25603" creationId="{00000000-0000-0000-0000-000000000000}"/>
          </ac:spMkLst>
        </pc:spChg>
        <pc:spChg chg="mod">
          <ac:chgData name="Ruth Cookson" userId="ca3a0789-b855-405c-9d2a-912abc57193b" providerId="ADAL" clId="{E410791A-7F61-40E6-849B-B2F08EA2824C}" dt="2023-09-26T21:48:44.353" v="1875" actId="20577"/>
          <ac:spMkLst>
            <pc:docMk/>
            <pc:sldMk cId="2294751567" sldId="290"/>
            <ac:spMk id="25604" creationId="{00000000-0000-0000-0000-000000000000}"/>
          </ac:spMkLst>
        </pc:spChg>
      </pc:sldChg>
      <pc:sldChg chg="del">
        <pc:chgData name="Ruth Cookson" userId="ca3a0789-b855-405c-9d2a-912abc57193b" providerId="ADAL" clId="{E410791A-7F61-40E6-849B-B2F08EA2824C}" dt="2023-09-26T21:49:52.815" v="1879" actId="47"/>
        <pc:sldMkLst>
          <pc:docMk/>
          <pc:sldMk cId="1163588060" sldId="292"/>
        </pc:sldMkLst>
      </pc:sldChg>
      <pc:sldChg chg="del">
        <pc:chgData name="Ruth Cookson" userId="ca3a0789-b855-405c-9d2a-912abc57193b" providerId="ADAL" clId="{E410791A-7F61-40E6-849B-B2F08EA2824C}" dt="2023-09-26T22:32:16.789" v="2313" actId="47"/>
        <pc:sldMkLst>
          <pc:docMk/>
          <pc:sldMk cId="2698994488" sldId="304"/>
        </pc:sldMkLst>
      </pc:sldChg>
      <pc:sldChg chg="del">
        <pc:chgData name="Ruth Cookson" userId="ca3a0789-b855-405c-9d2a-912abc57193b" providerId="ADAL" clId="{E410791A-7F61-40E6-849B-B2F08EA2824C}" dt="2023-09-26T22:32:18.806" v="2314" actId="47"/>
        <pc:sldMkLst>
          <pc:docMk/>
          <pc:sldMk cId="331019649" sldId="305"/>
        </pc:sldMkLst>
      </pc:sldChg>
      <pc:sldChg chg="del">
        <pc:chgData name="Ruth Cookson" userId="ca3a0789-b855-405c-9d2a-912abc57193b" providerId="ADAL" clId="{E410791A-7F61-40E6-849B-B2F08EA2824C}" dt="2023-09-26T22:32:19.710" v="2315" actId="47"/>
        <pc:sldMkLst>
          <pc:docMk/>
          <pc:sldMk cId="674997609" sldId="306"/>
        </pc:sldMkLst>
      </pc:sldChg>
      <pc:sldChg chg="del">
        <pc:chgData name="Ruth Cookson" userId="ca3a0789-b855-405c-9d2a-912abc57193b" providerId="ADAL" clId="{E410791A-7F61-40E6-849B-B2F08EA2824C}" dt="2023-09-26T22:32:20.380" v="2316" actId="47"/>
        <pc:sldMkLst>
          <pc:docMk/>
          <pc:sldMk cId="779381722" sldId="307"/>
        </pc:sldMkLst>
      </pc:sldChg>
      <pc:sldChg chg="modSp add del mod">
        <pc:chgData name="Ruth Cookson" userId="ca3a0789-b855-405c-9d2a-912abc57193b" providerId="ADAL" clId="{E410791A-7F61-40E6-849B-B2F08EA2824C}" dt="2023-09-26T22:33:32.182" v="2446" actId="20577"/>
        <pc:sldMkLst>
          <pc:docMk/>
          <pc:sldMk cId="435448681" sldId="308"/>
        </pc:sldMkLst>
        <pc:spChg chg="mod">
          <ac:chgData name="Ruth Cookson" userId="ca3a0789-b855-405c-9d2a-912abc57193b" providerId="ADAL" clId="{E410791A-7F61-40E6-849B-B2F08EA2824C}" dt="2023-09-26T22:33:32.182" v="2446" actId="20577"/>
          <ac:spMkLst>
            <pc:docMk/>
            <pc:sldMk cId="435448681" sldId="308"/>
            <ac:spMk id="3" creationId="{C687AE50-0B8A-E743-A9F2-4056808E97D3}"/>
          </ac:spMkLst>
        </pc:spChg>
      </pc:sldChg>
      <pc:sldChg chg="del">
        <pc:chgData name="Ruth Cookson" userId="ca3a0789-b855-405c-9d2a-912abc57193b" providerId="ADAL" clId="{E410791A-7F61-40E6-849B-B2F08EA2824C}" dt="2023-09-26T22:34:00.767" v="2447" actId="47"/>
        <pc:sldMkLst>
          <pc:docMk/>
          <pc:sldMk cId="832004547" sldId="309"/>
        </pc:sldMkLst>
      </pc:sldChg>
      <pc:sldChg chg="modAnim">
        <pc:chgData name="Ruth Cookson" userId="ca3a0789-b855-405c-9d2a-912abc57193b" providerId="ADAL" clId="{E410791A-7F61-40E6-849B-B2F08EA2824C}" dt="2023-09-26T21:51:10.734" v="1885"/>
        <pc:sldMkLst>
          <pc:docMk/>
          <pc:sldMk cId="1581122694" sldId="315"/>
        </pc:sldMkLst>
      </pc:sldChg>
      <pc:sldChg chg="del">
        <pc:chgData name="Ruth Cookson" userId="ca3a0789-b855-405c-9d2a-912abc57193b" providerId="ADAL" clId="{E410791A-7F61-40E6-849B-B2F08EA2824C}" dt="2023-09-26T21:50:48.926" v="1881" actId="47"/>
        <pc:sldMkLst>
          <pc:docMk/>
          <pc:sldMk cId="2714866917" sldId="316"/>
        </pc:sldMkLst>
      </pc:sldChg>
      <pc:sldChg chg="del">
        <pc:chgData name="Ruth Cookson" userId="ca3a0789-b855-405c-9d2a-912abc57193b" providerId="ADAL" clId="{E410791A-7F61-40E6-849B-B2F08EA2824C}" dt="2023-09-26T21:50:51.287" v="1882" actId="47"/>
        <pc:sldMkLst>
          <pc:docMk/>
          <pc:sldMk cId="1078311076" sldId="317"/>
        </pc:sldMkLst>
      </pc:sldChg>
      <pc:sldChg chg="del">
        <pc:chgData name="Ruth Cookson" userId="ca3a0789-b855-405c-9d2a-912abc57193b" providerId="ADAL" clId="{E410791A-7F61-40E6-849B-B2F08EA2824C}" dt="2023-09-26T21:50:53.254" v="1883" actId="47"/>
        <pc:sldMkLst>
          <pc:docMk/>
          <pc:sldMk cId="1819069282" sldId="318"/>
        </pc:sldMkLst>
      </pc:sldChg>
      <pc:sldChg chg="del">
        <pc:chgData name="Ruth Cookson" userId="ca3a0789-b855-405c-9d2a-912abc57193b" providerId="ADAL" clId="{E410791A-7F61-40E6-849B-B2F08EA2824C}" dt="2023-09-26T21:50:34.818" v="1880" actId="47"/>
        <pc:sldMkLst>
          <pc:docMk/>
          <pc:sldMk cId="468991474" sldId="319"/>
        </pc:sldMkLst>
      </pc:sldChg>
      <pc:sldChg chg="addSp delSp modSp new del mod modClrScheme chgLayout">
        <pc:chgData name="Ruth Cookson" userId="ca3a0789-b855-405c-9d2a-912abc57193b" providerId="ADAL" clId="{E410791A-7F61-40E6-849B-B2F08EA2824C}" dt="2023-09-26T19:15:58.661" v="312" actId="47"/>
        <pc:sldMkLst>
          <pc:docMk/>
          <pc:sldMk cId="3487020822" sldId="320"/>
        </pc:sldMkLst>
        <pc:spChg chg="del">
          <ac:chgData name="Ruth Cookson" userId="ca3a0789-b855-405c-9d2a-912abc57193b" providerId="ADAL" clId="{E410791A-7F61-40E6-849B-B2F08EA2824C}" dt="2023-09-26T18:33:11.735" v="8" actId="700"/>
          <ac:spMkLst>
            <pc:docMk/>
            <pc:sldMk cId="3487020822" sldId="320"/>
            <ac:spMk id="2" creationId="{1F4C1840-3345-D93B-AE28-9A15D116CB1E}"/>
          </ac:spMkLst>
        </pc:spChg>
        <pc:spChg chg="del">
          <ac:chgData name="Ruth Cookson" userId="ca3a0789-b855-405c-9d2a-912abc57193b" providerId="ADAL" clId="{E410791A-7F61-40E6-849B-B2F08EA2824C}" dt="2023-09-26T18:33:11.735" v="8" actId="700"/>
          <ac:spMkLst>
            <pc:docMk/>
            <pc:sldMk cId="3487020822" sldId="320"/>
            <ac:spMk id="3" creationId="{F3469FF1-8993-2563-DA82-FEA9E03FCD64}"/>
          </ac:spMkLst>
        </pc:spChg>
        <pc:picChg chg="add del mod">
          <ac:chgData name="Ruth Cookson" userId="ca3a0789-b855-405c-9d2a-912abc57193b" providerId="ADAL" clId="{E410791A-7F61-40E6-849B-B2F08EA2824C}" dt="2023-09-26T18:49:17.559" v="27" actId="478"/>
          <ac:picMkLst>
            <pc:docMk/>
            <pc:sldMk cId="3487020822" sldId="320"/>
            <ac:picMk id="4" creationId="{707EC251-5373-93CD-2675-994EE455478D}"/>
          </ac:picMkLst>
        </pc:picChg>
      </pc:sldChg>
      <pc:sldChg chg="addSp delSp modSp new mod ord modAnim modNotesTx">
        <pc:chgData name="Ruth Cookson" userId="ca3a0789-b855-405c-9d2a-912abc57193b" providerId="ADAL" clId="{E410791A-7F61-40E6-849B-B2F08EA2824C}" dt="2023-09-26T21:44:40.958" v="1800" actId="20577"/>
        <pc:sldMkLst>
          <pc:docMk/>
          <pc:sldMk cId="2290968785" sldId="321"/>
        </pc:sldMkLst>
        <pc:spChg chg="add mod">
          <ac:chgData name="Ruth Cookson" userId="ca3a0789-b855-405c-9d2a-912abc57193b" providerId="ADAL" clId="{E410791A-7F61-40E6-849B-B2F08EA2824C}" dt="2023-09-26T19:59:08.431" v="346" actId="1076"/>
          <ac:spMkLst>
            <pc:docMk/>
            <pc:sldMk cId="2290968785" sldId="321"/>
            <ac:spMk id="4" creationId="{27A89534-3B3F-F068-C3DD-7B7AFD355EAD}"/>
          </ac:spMkLst>
        </pc:spChg>
        <pc:spChg chg="add mod">
          <ac:chgData name="Ruth Cookson" userId="ca3a0789-b855-405c-9d2a-912abc57193b" providerId="ADAL" clId="{E410791A-7F61-40E6-849B-B2F08EA2824C}" dt="2023-09-26T19:58:27.598" v="337" actId="1076"/>
          <ac:spMkLst>
            <pc:docMk/>
            <pc:sldMk cId="2290968785" sldId="321"/>
            <ac:spMk id="5" creationId="{C2FE1E99-4EE1-2B6E-4131-7E2EDC8B0B0B}"/>
          </ac:spMkLst>
        </pc:spChg>
        <pc:spChg chg="add mod">
          <ac:chgData name="Ruth Cookson" userId="ca3a0789-b855-405c-9d2a-912abc57193b" providerId="ADAL" clId="{E410791A-7F61-40E6-849B-B2F08EA2824C}" dt="2023-09-26T19:59:49.999" v="353" actId="20577"/>
          <ac:spMkLst>
            <pc:docMk/>
            <pc:sldMk cId="2290968785" sldId="321"/>
            <ac:spMk id="6" creationId="{3677914E-A661-7300-9FD0-6FCEEDDD6075}"/>
          </ac:spMkLst>
        </pc:spChg>
        <pc:spChg chg="add mod">
          <ac:chgData name="Ruth Cookson" userId="ca3a0789-b855-405c-9d2a-912abc57193b" providerId="ADAL" clId="{E410791A-7F61-40E6-849B-B2F08EA2824C}" dt="2023-09-26T20:00:09.086" v="359" actId="20577"/>
          <ac:spMkLst>
            <pc:docMk/>
            <pc:sldMk cId="2290968785" sldId="321"/>
            <ac:spMk id="7" creationId="{DC0DE8B8-FFAF-8C45-544B-1622BBE65334}"/>
          </ac:spMkLst>
        </pc:spChg>
        <pc:spChg chg="add mod">
          <ac:chgData name="Ruth Cookson" userId="ca3a0789-b855-405c-9d2a-912abc57193b" providerId="ADAL" clId="{E410791A-7F61-40E6-849B-B2F08EA2824C}" dt="2023-09-26T20:09:47.857" v="370" actId="14100"/>
          <ac:spMkLst>
            <pc:docMk/>
            <pc:sldMk cId="2290968785" sldId="321"/>
            <ac:spMk id="8" creationId="{A9EE9A96-2318-96B0-2D37-EAC62C0A094E}"/>
          </ac:spMkLst>
        </pc:spChg>
        <pc:spChg chg="add mod">
          <ac:chgData name="Ruth Cookson" userId="ca3a0789-b855-405c-9d2a-912abc57193b" providerId="ADAL" clId="{E410791A-7F61-40E6-849B-B2F08EA2824C}" dt="2023-09-26T20:11:02.991" v="383" actId="1076"/>
          <ac:spMkLst>
            <pc:docMk/>
            <pc:sldMk cId="2290968785" sldId="321"/>
            <ac:spMk id="9" creationId="{DFC97DDC-532A-85D3-885B-B0CD7D17D578}"/>
          </ac:spMkLst>
        </pc:spChg>
        <pc:spChg chg="add mod">
          <ac:chgData name="Ruth Cookson" userId="ca3a0789-b855-405c-9d2a-912abc57193b" providerId="ADAL" clId="{E410791A-7F61-40E6-849B-B2F08EA2824C}" dt="2023-09-26T20:11:39.272" v="386" actId="14100"/>
          <ac:spMkLst>
            <pc:docMk/>
            <pc:sldMk cId="2290968785" sldId="321"/>
            <ac:spMk id="10" creationId="{CCA7158C-4B09-D50A-16A9-4FF52968B4C5}"/>
          </ac:spMkLst>
        </pc:spChg>
        <pc:spChg chg="add mod">
          <ac:chgData name="Ruth Cookson" userId="ca3a0789-b855-405c-9d2a-912abc57193b" providerId="ADAL" clId="{E410791A-7F61-40E6-849B-B2F08EA2824C}" dt="2023-09-26T20:12:10.615" v="394" actId="1076"/>
          <ac:spMkLst>
            <pc:docMk/>
            <pc:sldMk cId="2290968785" sldId="321"/>
            <ac:spMk id="12" creationId="{B7F992F6-8949-B3B4-D636-85352768D8E5}"/>
          </ac:spMkLst>
        </pc:spChg>
        <pc:spChg chg="add mod">
          <ac:chgData name="Ruth Cookson" userId="ca3a0789-b855-405c-9d2a-912abc57193b" providerId="ADAL" clId="{E410791A-7F61-40E6-849B-B2F08EA2824C}" dt="2023-09-26T20:12:28.120" v="398" actId="20577"/>
          <ac:spMkLst>
            <pc:docMk/>
            <pc:sldMk cId="2290968785" sldId="321"/>
            <ac:spMk id="13" creationId="{35BF01AA-CDB8-63BF-77BA-09153D4FB0E2}"/>
          </ac:spMkLst>
        </pc:spChg>
        <pc:spChg chg="add mod">
          <ac:chgData name="Ruth Cookson" userId="ca3a0789-b855-405c-9d2a-912abc57193b" providerId="ADAL" clId="{E410791A-7F61-40E6-849B-B2F08EA2824C}" dt="2023-09-26T20:14:09.098" v="406" actId="14100"/>
          <ac:spMkLst>
            <pc:docMk/>
            <pc:sldMk cId="2290968785" sldId="321"/>
            <ac:spMk id="14" creationId="{D1375DA1-989F-70D1-0F8A-1959EF5CE8BA}"/>
          </ac:spMkLst>
        </pc:spChg>
        <pc:spChg chg="add mod">
          <ac:chgData name="Ruth Cookson" userId="ca3a0789-b855-405c-9d2a-912abc57193b" providerId="ADAL" clId="{E410791A-7F61-40E6-849B-B2F08EA2824C}" dt="2023-09-26T21:44:40.958" v="1800" actId="20577"/>
          <ac:spMkLst>
            <pc:docMk/>
            <pc:sldMk cId="2290968785" sldId="321"/>
            <ac:spMk id="15" creationId="{03C26C83-69F3-B5E6-70F1-21B00EDCF366}"/>
          </ac:spMkLst>
        </pc:spChg>
        <pc:picChg chg="add mod">
          <ac:chgData name="Ruth Cookson" userId="ca3a0789-b855-405c-9d2a-912abc57193b" providerId="ADAL" clId="{E410791A-7F61-40E6-849B-B2F08EA2824C}" dt="2023-09-26T19:57:19.570" v="319" actId="1076"/>
          <ac:picMkLst>
            <pc:docMk/>
            <pc:sldMk cId="2290968785" sldId="321"/>
            <ac:picMk id="3" creationId="{555E6908-5687-D54D-4E06-3D00E41DFAAF}"/>
          </ac:picMkLst>
        </pc:picChg>
        <pc:picChg chg="add del mod">
          <ac:chgData name="Ruth Cookson" userId="ca3a0789-b855-405c-9d2a-912abc57193b" providerId="ADAL" clId="{E410791A-7F61-40E6-849B-B2F08EA2824C}" dt="2023-09-26T20:11:25.762" v="385"/>
          <ac:picMkLst>
            <pc:docMk/>
            <pc:sldMk cId="2290968785" sldId="321"/>
            <ac:picMk id="11" creationId="{556C7891-3B56-43F0-2944-674DCE59CC33}"/>
          </ac:picMkLst>
        </pc:picChg>
      </pc:sldChg>
      <pc:sldChg chg="modSp new mod modAnim">
        <pc:chgData name="Ruth Cookson" userId="ca3a0789-b855-405c-9d2a-912abc57193b" providerId="ADAL" clId="{E410791A-7F61-40E6-849B-B2F08EA2824C}" dt="2023-09-26T22:25:20.374" v="2302"/>
        <pc:sldMkLst>
          <pc:docMk/>
          <pc:sldMk cId="3775949540" sldId="322"/>
        </pc:sldMkLst>
        <pc:spChg chg="mod">
          <ac:chgData name="Ruth Cookson" userId="ca3a0789-b855-405c-9d2a-912abc57193b" providerId="ADAL" clId="{E410791A-7F61-40E6-849B-B2F08EA2824C}" dt="2023-09-26T22:24:56.230" v="2298" actId="207"/>
          <ac:spMkLst>
            <pc:docMk/>
            <pc:sldMk cId="3775949540" sldId="322"/>
            <ac:spMk id="2" creationId="{44650784-BAAC-DC1F-AC4E-7AA413EDD711}"/>
          </ac:spMkLst>
        </pc:spChg>
        <pc:spChg chg="mod">
          <ac:chgData name="Ruth Cookson" userId="ca3a0789-b855-405c-9d2a-912abc57193b" providerId="ADAL" clId="{E410791A-7F61-40E6-849B-B2F08EA2824C}" dt="2023-09-26T18:59:12.163" v="194" actId="1076"/>
          <ac:spMkLst>
            <pc:docMk/>
            <pc:sldMk cId="3775949540" sldId="322"/>
            <ac:spMk id="3" creationId="{8025AFB6-6DCD-4B99-A27F-7DD1A027C885}"/>
          </ac:spMkLst>
        </pc:spChg>
      </pc:sldChg>
      <pc:sldChg chg="addSp delSp modSp new mod ord delAnim modAnim">
        <pc:chgData name="Ruth Cookson" userId="ca3a0789-b855-405c-9d2a-912abc57193b" providerId="ADAL" clId="{E410791A-7F61-40E6-849B-B2F08EA2824C}" dt="2023-09-26T22:26:03.108" v="2310" actId="207"/>
        <pc:sldMkLst>
          <pc:docMk/>
          <pc:sldMk cId="2173551911" sldId="323"/>
        </pc:sldMkLst>
        <pc:spChg chg="mod">
          <ac:chgData name="Ruth Cookson" userId="ca3a0789-b855-405c-9d2a-912abc57193b" providerId="ADAL" clId="{E410791A-7F61-40E6-849B-B2F08EA2824C}" dt="2023-09-26T22:26:03.108" v="2310" actId="207"/>
          <ac:spMkLst>
            <pc:docMk/>
            <pc:sldMk cId="2173551911" sldId="323"/>
            <ac:spMk id="2" creationId="{15F2CF99-8056-F530-7D1B-F6174EE2CE5C}"/>
          </ac:spMkLst>
        </pc:spChg>
        <pc:spChg chg="mod">
          <ac:chgData name="Ruth Cookson" userId="ca3a0789-b855-405c-9d2a-912abc57193b" providerId="ADAL" clId="{E410791A-7F61-40E6-849B-B2F08EA2824C}" dt="2023-09-26T19:12:34.019" v="309" actId="20577"/>
          <ac:spMkLst>
            <pc:docMk/>
            <pc:sldMk cId="2173551911" sldId="323"/>
            <ac:spMk id="3" creationId="{BAEEE07E-54C8-3FF0-5DD2-F0E34A70111C}"/>
          </ac:spMkLst>
        </pc:spChg>
        <pc:spChg chg="mod">
          <ac:chgData name="Ruth Cookson" userId="ca3a0789-b855-405c-9d2a-912abc57193b" providerId="ADAL" clId="{E410791A-7F61-40E6-849B-B2F08EA2824C}" dt="2023-09-26T20:41:27.636" v="772" actId="6549"/>
          <ac:spMkLst>
            <pc:docMk/>
            <pc:sldMk cId="2173551911" sldId="323"/>
            <ac:spMk id="6" creationId="{F7FDDF95-3EDA-45B2-6B22-21B58E618936}"/>
          </ac:spMkLst>
        </pc:spChg>
        <pc:grpChg chg="add del mod">
          <ac:chgData name="Ruth Cookson" userId="ca3a0789-b855-405c-9d2a-912abc57193b" providerId="ADAL" clId="{E410791A-7F61-40E6-849B-B2F08EA2824C}" dt="2023-09-26T21:57:28.023" v="2277" actId="21"/>
          <ac:grpSpMkLst>
            <pc:docMk/>
            <pc:sldMk cId="2173551911" sldId="323"/>
            <ac:grpSpMk id="4" creationId="{382FBB7D-0BE7-0ECD-D9A8-97B07FB366DA}"/>
          </ac:grpSpMkLst>
        </pc:grpChg>
        <pc:picChg chg="mod">
          <ac:chgData name="Ruth Cookson" userId="ca3a0789-b855-405c-9d2a-912abc57193b" providerId="ADAL" clId="{E410791A-7F61-40E6-849B-B2F08EA2824C}" dt="2023-09-26T19:11:46.890" v="267"/>
          <ac:picMkLst>
            <pc:docMk/>
            <pc:sldMk cId="2173551911" sldId="323"/>
            <ac:picMk id="5" creationId="{37077931-012C-1F82-0AD2-B448F3F7FCFD}"/>
          </ac:picMkLst>
        </pc:picChg>
      </pc:sldChg>
      <pc:sldChg chg="addSp modSp mod modNotes modNotesTx">
        <pc:chgData name="Ruth Cookson" userId="ca3a0789-b855-405c-9d2a-912abc57193b" providerId="ADAL" clId="{E410791A-7F61-40E6-849B-B2F08EA2824C}" dt="2023-09-26T20:58:16.861" v="1471" actId="20577"/>
        <pc:sldMkLst>
          <pc:docMk/>
          <pc:sldMk cId="0" sldId="324"/>
        </pc:sldMkLst>
        <pc:spChg chg="add mod">
          <ac:chgData name="Ruth Cookson" userId="ca3a0789-b855-405c-9d2a-912abc57193b" providerId="ADAL" clId="{E410791A-7F61-40E6-849B-B2F08EA2824C}" dt="2023-09-26T20:48:31.133" v="789" actId="1076"/>
          <ac:spMkLst>
            <pc:docMk/>
            <pc:sldMk cId="0" sldId="324"/>
            <ac:spMk id="4" creationId="{B8A776FF-B673-BA05-6008-3B80E93A4372}"/>
          </ac:spMkLst>
        </pc:spChg>
      </pc:sldChg>
      <pc:sldChg chg="addSp modSp mod modNotes modNotesTx">
        <pc:chgData name="Ruth Cookson" userId="ca3a0789-b855-405c-9d2a-912abc57193b" providerId="ADAL" clId="{E410791A-7F61-40E6-849B-B2F08EA2824C}" dt="2023-09-26T21:10:14.164" v="1655" actId="20577"/>
        <pc:sldMkLst>
          <pc:docMk/>
          <pc:sldMk cId="0" sldId="325"/>
        </pc:sldMkLst>
        <pc:spChg chg="add mod">
          <ac:chgData name="Ruth Cookson" userId="ca3a0789-b855-405c-9d2a-912abc57193b" providerId="ADAL" clId="{E410791A-7F61-40E6-849B-B2F08EA2824C}" dt="2023-09-26T21:05:59.548" v="1476" actId="1076"/>
          <ac:spMkLst>
            <pc:docMk/>
            <pc:sldMk cId="0" sldId="325"/>
            <ac:spMk id="4" creationId="{FDEDABFC-B305-2519-E5EF-31650C9F9E8B}"/>
          </ac:spMkLst>
        </pc:spChg>
      </pc:sldChg>
      <pc:sldChg chg="addSp delSp modSp mod ord modClrScheme chgLayout">
        <pc:chgData name="Ruth Cookson" userId="ca3a0789-b855-405c-9d2a-912abc57193b" providerId="ADAL" clId="{E410791A-7F61-40E6-849B-B2F08EA2824C}" dt="2023-09-26T21:20:03.198" v="1746" actId="20577"/>
        <pc:sldMkLst>
          <pc:docMk/>
          <pc:sldMk cId="470491126" sldId="326"/>
        </pc:sldMkLst>
        <pc:spChg chg="del">
          <ac:chgData name="Ruth Cookson" userId="ca3a0789-b855-405c-9d2a-912abc57193b" providerId="ADAL" clId="{E410791A-7F61-40E6-849B-B2F08EA2824C}" dt="2023-09-26T21:11:06.753" v="1656" actId="700"/>
          <ac:spMkLst>
            <pc:docMk/>
            <pc:sldMk cId="470491126" sldId="326"/>
            <ac:spMk id="3" creationId="{375A31A2-3725-4AE3-A4E5-7F0A0A71E0E0}"/>
          </ac:spMkLst>
        </pc:spChg>
        <pc:spChg chg="add mod">
          <ac:chgData name="Ruth Cookson" userId="ca3a0789-b855-405c-9d2a-912abc57193b" providerId="ADAL" clId="{E410791A-7F61-40E6-849B-B2F08EA2824C}" dt="2023-09-26T21:20:03.198" v="1746" actId="20577"/>
          <ac:spMkLst>
            <pc:docMk/>
            <pc:sldMk cId="470491126" sldId="326"/>
            <ac:spMk id="6" creationId="{9AD0EB2F-A147-6C36-026B-1256FEFAF3FB}"/>
          </ac:spMkLst>
        </pc:spChg>
        <pc:picChg chg="add mod">
          <ac:chgData name="Ruth Cookson" userId="ca3a0789-b855-405c-9d2a-912abc57193b" providerId="ADAL" clId="{E410791A-7F61-40E6-849B-B2F08EA2824C}" dt="2023-09-26T21:19:03.275" v="1664" actId="1076"/>
          <ac:picMkLst>
            <pc:docMk/>
            <pc:sldMk cId="470491126" sldId="326"/>
            <ac:picMk id="4" creationId="{6C56FFD6-2C23-74C2-8E70-E008F5E6DBEB}"/>
          </ac:picMkLst>
        </pc:picChg>
        <pc:picChg chg="del mod ord">
          <ac:chgData name="Ruth Cookson" userId="ca3a0789-b855-405c-9d2a-912abc57193b" providerId="ADAL" clId="{E410791A-7F61-40E6-849B-B2F08EA2824C}" dt="2023-09-26T21:18:13.613" v="1659" actId="478"/>
          <ac:picMkLst>
            <pc:docMk/>
            <pc:sldMk cId="470491126" sldId="326"/>
            <ac:picMk id="5" creationId="{1EBCEC0F-B2CB-44AC-BA34-98AF3E14C007}"/>
          </ac:picMkLst>
        </pc:picChg>
      </pc:sldChg>
      <pc:sldChg chg="modSp mod modNotes">
        <pc:chgData name="Ruth Cookson" userId="ca3a0789-b855-405c-9d2a-912abc57193b" providerId="ADAL" clId="{E410791A-7F61-40E6-849B-B2F08EA2824C}" dt="2023-09-26T21:31:00.348" v="1774" actId="1076"/>
        <pc:sldMkLst>
          <pc:docMk/>
          <pc:sldMk cId="2732761701" sldId="327"/>
        </pc:sldMkLst>
        <pc:spChg chg="mod">
          <ac:chgData name="Ruth Cookson" userId="ca3a0789-b855-405c-9d2a-912abc57193b" providerId="ADAL" clId="{E410791A-7F61-40E6-849B-B2F08EA2824C}" dt="2023-09-26T21:31:00.348" v="1774" actId="1076"/>
          <ac:spMkLst>
            <pc:docMk/>
            <pc:sldMk cId="2732761701" sldId="327"/>
            <ac:spMk id="2" creationId="{2E460044-86C9-4F3A-BDE0-438B22743613}"/>
          </ac:spMkLst>
        </pc:spChg>
        <pc:spChg chg="mod">
          <ac:chgData name="Ruth Cookson" userId="ca3a0789-b855-405c-9d2a-912abc57193b" providerId="ADAL" clId="{E410791A-7F61-40E6-849B-B2F08EA2824C}" dt="2023-09-26T21:30:33.476" v="1769" actId="1076"/>
          <ac:spMkLst>
            <pc:docMk/>
            <pc:sldMk cId="2732761701" sldId="327"/>
            <ac:spMk id="3" creationId="{32B6BB9E-D784-4473-8ABD-BA2E4F1B4A88}"/>
          </ac:spMkLst>
        </pc:spChg>
        <pc:graphicFrameChg chg="mod">
          <ac:chgData name="Ruth Cookson" userId="ca3a0789-b855-405c-9d2a-912abc57193b" providerId="ADAL" clId="{E410791A-7F61-40E6-849B-B2F08EA2824C}" dt="2023-09-26T21:30:42.582" v="1770" actId="1076"/>
          <ac:graphicFrameMkLst>
            <pc:docMk/>
            <pc:sldMk cId="2732761701" sldId="327"/>
            <ac:graphicFrameMk id="6" creationId="{EF0DF84C-2A56-48A0-9ED3-466076132ACE}"/>
          </ac:graphicFrameMkLst>
        </pc:graphicFrameChg>
      </pc:sldChg>
      <pc:sldChg chg="del">
        <pc:chgData name="Ruth Cookson" userId="ca3a0789-b855-405c-9d2a-912abc57193b" providerId="ADAL" clId="{E410791A-7F61-40E6-849B-B2F08EA2824C}" dt="2023-09-26T21:20:25.922" v="1747" actId="47"/>
        <pc:sldMkLst>
          <pc:docMk/>
          <pc:sldMk cId="4106313454" sldId="327"/>
        </pc:sldMkLst>
      </pc:sldChg>
      <pc:sldChg chg="modSp mod">
        <pc:chgData name="Ruth Cookson" userId="ca3a0789-b855-405c-9d2a-912abc57193b" providerId="ADAL" clId="{E410791A-7F61-40E6-849B-B2F08EA2824C}" dt="2023-09-26T21:32:07.756" v="1777" actId="1076"/>
        <pc:sldMkLst>
          <pc:docMk/>
          <pc:sldMk cId="1210395211" sldId="366"/>
        </pc:sldMkLst>
        <pc:spChg chg="mod">
          <ac:chgData name="Ruth Cookson" userId="ca3a0789-b855-405c-9d2a-912abc57193b" providerId="ADAL" clId="{E410791A-7F61-40E6-849B-B2F08EA2824C}" dt="2023-09-26T21:32:07.756" v="1777" actId="1076"/>
          <ac:spMkLst>
            <pc:docMk/>
            <pc:sldMk cId="1210395211" sldId="366"/>
            <ac:spMk id="3" creationId="{00000000-0000-0000-0000-000000000000}"/>
          </ac:spMkLst>
        </pc:spChg>
      </pc:sldChg>
      <pc:sldChg chg="modSp mod">
        <pc:chgData name="Ruth Cookson" userId="ca3a0789-b855-405c-9d2a-912abc57193b" providerId="ADAL" clId="{E410791A-7F61-40E6-849B-B2F08EA2824C}" dt="2023-09-26T22:16:53.405" v="2290" actId="20577"/>
        <pc:sldMkLst>
          <pc:docMk/>
          <pc:sldMk cId="4121846022" sldId="367"/>
        </pc:sldMkLst>
        <pc:spChg chg="mod">
          <ac:chgData name="Ruth Cookson" userId="ca3a0789-b855-405c-9d2a-912abc57193b" providerId="ADAL" clId="{E410791A-7F61-40E6-849B-B2F08EA2824C}" dt="2023-09-26T21:48:58.453" v="1878" actId="403"/>
          <ac:spMkLst>
            <pc:docMk/>
            <pc:sldMk cId="4121846022" sldId="367"/>
            <ac:spMk id="106498" creationId="{36377462-6748-4D93-AE64-BBFB58CBD584}"/>
          </ac:spMkLst>
        </pc:spChg>
        <pc:spChg chg="mod">
          <ac:chgData name="Ruth Cookson" userId="ca3a0789-b855-405c-9d2a-912abc57193b" providerId="ADAL" clId="{E410791A-7F61-40E6-849B-B2F08EA2824C}" dt="2023-09-26T22:16:53.405" v="2290" actId="20577"/>
          <ac:spMkLst>
            <pc:docMk/>
            <pc:sldMk cId="4121846022" sldId="367"/>
            <ac:spMk id="106499" creationId="{88AC12E2-9CA1-4CBA-864D-784C8E84DFF1}"/>
          </ac:spMkLst>
        </pc:spChg>
      </pc:sldChg>
      <pc:sldChg chg="addSp delSp modSp add del mod">
        <pc:chgData name="Ruth Cookson" userId="ca3a0789-b855-405c-9d2a-912abc57193b" providerId="ADAL" clId="{E410791A-7F61-40E6-849B-B2F08EA2824C}" dt="2023-09-26T22:12:36.334" v="2284" actId="47"/>
        <pc:sldMkLst>
          <pc:docMk/>
          <pc:sldMk cId="3040116820" sldId="369"/>
        </pc:sldMkLst>
        <pc:spChg chg="add mod">
          <ac:chgData name="Ruth Cookson" userId="ca3a0789-b855-405c-9d2a-912abc57193b" providerId="ADAL" clId="{E410791A-7F61-40E6-849B-B2F08EA2824C}" dt="2023-09-26T21:32:50.609" v="1780" actId="478"/>
          <ac:spMkLst>
            <pc:docMk/>
            <pc:sldMk cId="3040116820" sldId="369"/>
            <ac:spMk id="3" creationId="{9A4F8C70-E1E5-A9E4-415E-542A98611EEE}"/>
          </ac:spMkLst>
        </pc:spChg>
        <pc:spChg chg="del">
          <ac:chgData name="Ruth Cookson" userId="ca3a0789-b855-405c-9d2a-912abc57193b" providerId="ADAL" clId="{E410791A-7F61-40E6-849B-B2F08EA2824C}" dt="2023-09-26T21:32:50.609" v="1780" actId="478"/>
          <ac:spMkLst>
            <pc:docMk/>
            <pc:sldMk cId="3040116820" sldId="369"/>
            <ac:spMk id="5" creationId="{00000000-0000-0000-0000-000000000000}"/>
          </ac:spMkLst>
        </pc:spChg>
      </pc:sldChg>
      <pc:sldChg chg="addSp delSp modSp mod modAnim">
        <pc:chgData name="Ruth Cookson" userId="ca3a0789-b855-405c-9d2a-912abc57193b" providerId="ADAL" clId="{E410791A-7F61-40E6-849B-B2F08EA2824C}" dt="2023-09-26T21:47:37.094" v="1846" actId="20577"/>
        <pc:sldMkLst>
          <pc:docMk/>
          <pc:sldMk cId="1690286329" sldId="370"/>
        </pc:sldMkLst>
        <pc:spChg chg="add del mod">
          <ac:chgData name="Ruth Cookson" userId="ca3a0789-b855-405c-9d2a-912abc57193b" providerId="ADAL" clId="{E410791A-7F61-40E6-849B-B2F08EA2824C}" dt="2023-09-26T21:47:06.565" v="1832" actId="478"/>
          <ac:spMkLst>
            <pc:docMk/>
            <pc:sldMk cId="1690286329" sldId="370"/>
            <ac:spMk id="3" creationId="{E567E723-685F-E61A-882B-05D4E467C2C3}"/>
          </ac:spMkLst>
        </pc:spChg>
        <pc:spChg chg="del mod">
          <ac:chgData name="Ruth Cookson" userId="ca3a0789-b855-405c-9d2a-912abc57193b" providerId="ADAL" clId="{E410791A-7F61-40E6-849B-B2F08EA2824C}" dt="2023-09-26T21:47:11.221" v="1834" actId="478"/>
          <ac:spMkLst>
            <pc:docMk/>
            <pc:sldMk cId="1690286329" sldId="370"/>
            <ac:spMk id="25602" creationId="{00000000-0000-0000-0000-000000000000}"/>
          </ac:spMkLst>
        </pc:spChg>
        <pc:spChg chg="add del mod">
          <ac:chgData name="Ruth Cookson" userId="ca3a0789-b855-405c-9d2a-912abc57193b" providerId="ADAL" clId="{E410791A-7F61-40E6-849B-B2F08EA2824C}" dt="2023-09-26T21:47:14.333" v="1835" actId="1076"/>
          <ac:spMkLst>
            <pc:docMk/>
            <pc:sldMk cId="1690286329" sldId="370"/>
            <ac:spMk id="25603" creationId="{00000000-0000-0000-0000-000000000000}"/>
          </ac:spMkLst>
        </pc:spChg>
        <pc:spChg chg="mod">
          <ac:chgData name="Ruth Cookson" userId="ca3a0789-b855-405c-9d2a-912abc57193b" providerId="ADAL" clId="{E410791A-7F61-40E6-849B-B2F08EA2824C}" dt="2023-09-26T21:47:37.094" v="1846" actId="20577"/>
          <ac:spMkLst>
            <pc:docMk/>
            <pc:sldMk cId="1690286329" sldId="370"/>
            <ac:spMk id="25604" creationId="{00000000-0000-0000-0000-000000000000}"/>
          </ac:spMkLst>
        </pc:spChg>
      </pc:sldChg>
      <pc:sldChg chg="modSp mod">
        <pc:chgData name="Ruth Cookson" userId="ca3a0789-b855-405c-9d2a-912abc57193b" providerId="ADAL" clId="{E410791A-7F61-40E6-849B-B2F08EA2824C}" dt="2023-09-26T21:31:26.532" v="1775" actId="1076"/>
        <pc:sldMkLst>
          <pc:docMk/>
          <pc:sldMk cId="2747631657" sldId="374"/>
        </pc:sldMkLst>
        <pc:picChg chg="mod">
          <ac:chgData name="Ruth Cookson" userId="ca3a0789-b855-405c-9d2a-912abc57193b" providerId="ADAL" clId="{E410791A-7F61-40E6-849B-B2F08EA2824C}" dt="2023-09-26T21:31:26.532" v="1775" actId="1076"/>
          <ac:picMkLst>
            <pc:docMk/>
            <pc:sldMk cId="2747631657" sldId="374"/>
            <ac:picMk id="5" creationId="{80485CB3-8A7B-475E-8B27-40A05B86E973}"/>
          </ac:picMkLst>
        </pc:picChg>
      </pc:sldChg>
      <pc:sldChg chg="modSp mod">
        <pc:chgData name="Ruth Cookson" userId="ca3a0789-b855-405c-9d2a-912abc57193b" providerId="ADAL" clId="{E410791A-7F61-40E6-849B-B2F08EA2824C}" dt="2023-09-26T21:32:39.051" v="1779" actId="1076"/>
        <pc:sldMkLst>
          <pc:docMk/>
          <pc:sldMk cId="2778097045" sldId="375"/>
        </pc:sldMkLst>
        <pc:spChg chg="mod">
          <ac:chgData name="Ruth Cookson" userId="ca3a0789-b855-405c-9d2a-912abc57193b" providerId="ADAL" clId="{E410791A-7F61-40E6-849B-B2F08EA2824C}" dt="2023-09-26T21:32:31.734" v="1778" actId="6549"/>
          <ac:spMkLst>
            <pc:docMk/>
            <pc:sldMk cId="2778097045" sldId="375"/>
            <ac:spMk id="5" creationId="{00000000-0000-0000-0000-000000000000}"/>
          </ac:spMkLst>
        </pc:spChg>
        <pc:spChg chg="mod">
          <ac:chgData name="Ruth Cookson" userId="ca3a0789-b855-405c-9d2a-912abc57193b" providerId="ADAL" clId="{E410791A-7F61-40E6-849B-B2F08EA2824C}" dt="2023-09-26T21:32:39.051" v="1779" actId="1076"/>
          <ac:spMkLst>
            <pc:docMk/>
            <pc:sldMk cId="2778097045" sldId="375"/>
            <ac:spMk id="6" creationId="{00000000-0000-0000-0000-000000000000}"/>
          </ac:spMkLst>
        </pc:spChg>
      </pc:sldChg>
      <pc:sldChg chg="addSp delSp modSp mod">
        <pc:chgData name="Ruth Cookson" userId="ca3a0789-b855-405c-9d2a-912abc57193b" providerId="ADAL" clId="{E410791A-7F61-40E6-849B-B2F08EA2824C}" dt="2023-09-26T22:27:37.844" v="2312" actId="20577"/>
        <pc:sldMkLst>
          <pc:docMk/>
          <pc:sldMk cId="1442762103" sldId="376"/>
        </pc:sldMkLst>
        <pc:spChg chg="add del mod">
          <ac:chgData name="Ruth Cookson" userId="ca3a0789-b855-405c-9d2a-912abc57193b" providerId="ADAL" clId="{E410791A-7F61-40E6-849B-B2F08EA2824C}" dt="2023-09-26T21:47:49.872" v="1849" actId="478"/>
          <ac:spMkLst>
            <pc:docMk/>
            <pc:sldMk cId="1442762103" sldId="376"/>
            <ac:spMk id="3" creationId="{A3AC04C9-0951-AF39-F18D-06A22E6B234C}"/>
          </ac:spMkLst>
        </pc:spChg>
        <pc:spChg chg="del">
          <ac:chgData name="Ruth Cookson" userId="ca3a0789-b855-405c-9d2a-912abc57193b" providerId="ADAL" clId="{E410791A-7F61-40E6-849B-B2F08EA2824C}" dt="2023-09-26T21:47:51.529" v="1850" actId="478"/>
          <ac:spMkLst>
            <pc:docMk/>
            <pc:sldMk cId="1442762103" sldId="376"/>
            <ac:spMk id="25602" creationId="{00000000-0000-0000-0000-000000000000}"/>
          </ac:spMkLst>
        </pc:spChg>
        <pc:spChg chg="add del mod">
          <ac:chgData name="Ruth Cookson" userId="ca3a0789-b855-405c-9d2a-912abc57193b" providerId="ADAL" clId="{E410791A-7F61-40E6-849B-B2F08EA2824C}" dt="2023-09-26T21:47:54.972" v="1851" actId="1076"/>
          <ac:spMkLst>
            <pc:docMk/>
            <pc:sldMk cId="1442762103" sldId="376"/>
            <ac:spMk id="25603" creationId="{00000000-0000-0000-0000-000000000000}"/>
          </ac:spMkLst>
        </pc:spChg>
        <pc:spChg chg="mod">
          <ac:chgData name="Ruth Cookson" userId="ca3a0789-b855-405c-9d2a-912abc57193b" providerId="ADAL" clId="{E410791A-7F61-40E6-849B-B2F08EA2824C}" dt="2023-09-26T22:27:37.844" v="2312" actId="20577"/>
          <ac:spMkLst>
            <pc:docMk/>
            <pc:sldMk cId="1442762103" sldId="376"/>
            <ac:spMk id="25604" creationId="{00000000-0000-0000-0000-000000000000}"/>
          </ac:spMkLst>
        </pc:spChg>
      </pc:sldChg>
      <pc:sldChg chg="addSp delSp modSp new mod ord modAnim modNotesTx">
        <pc:chgData name="Ruth Cookson" userId="ca3a0789-b855-405c-9d2a-912abc57193b" providerId="ADAL" clId="{E410791A-7F61-40E6-849B-B2F08EA2824C}" dt="2023-09-26T22:16:53.874" v="2291" actId="20578"/>
        <pc:sldMkLst>
          <pc:docMk/>
          <pc:sldMk cId="1383658971" sldId="377"/>
        </pc:sldMkLst>
        <pc:spChg chg="mod">
          <ac:chgData name="Ruth Cookson" userId="ca3a0789-b855-405c-9d2a-912abc57193b" providerId="ADAL" clId="{E410791A-7F61-40E6-849B-B2F08EA2824C}" dt="2023-09-26T21:55:23.106" v="1976" actId="404"/>
          <ac:spMkLst>
            <pc:docMk/>
            <pc:sldMk cId="1383658971" sldId="377"/>
            <ac:spMk id="2" creationId="{DD101805-FC60-77DC-DB3F-C2A0F20D005B}"/>
          </ac:spMkLst>
        </pc:spChg>
        <pc:spChg chg="del">
          <ac:chgData name="Ruth Cookson" userId="ca3a0789-b855-405c-9d2a-912abc57193b" providerId="ADAL" clId="{E410791A-7F61-40E6-849B-B2F08EA2824C}" dt="2023-09-26T21:55:10.931" v="1971" actId="478"/>
          <ac:spMkLst>
            <pc:docMk/>
            <pc:sldMk cId="1383658971" sldId="377"/>
            <ac:spMk id="3" creationId="{65BB183A-BFCD-B40E-331F-C6BE4BB7D530}"/>
          </ac:spMkLst>
        </pc:spChg>
        <pc:spChg chg="mod">
          <ac:chgData name="Ruth Cookson" userId="ca3a0789-b855-405c-9d2a-912abc57193b" providerId="ADAL" clId="{E410791A-7F61-40E6-849B-B2F08EA2824C}" dt="2023-09-26T21:57:34.570" v="2278"/>
          <ac:spMkLst>
            <pc:docMk/>
            <pc:sldMk cId="1383658971" sldId="377"/>
            <ac:spMk id="6" creationId="{C666406B-217D-1283-A2E5-46F2E2D774C2}"/>
          </ac:spMkLst>
        </pc:spChg>
        <pc:grpChg chg="add mod">
          <ac:chgData name="Ruth Cookson" userId="ca3a0789-b855-405c-9d2a-912abc57193b" providerId="ADAL" clId="{E410791A-7F61-40E6-849B-B2F08EA2824C}" dt="2023-09-26T21:57:34.570" v="2278"/>
          <ac:grpSpMkLst>
            <pc:docMk/>
            <pc:sldMk cId="1383658971" sldId="377"/>
            <ac:grpSpMk id="4" creationId="{95D935C7-D1A7-3099-571B-B73B695704E4}"/>
          </ac:grpSpMkLst>
        </pc:grpChg>
        <pc:picChg chg="mod">
          <ac:chgData name="Ruth Cookson" userId="ca3a0789-b855-405c-9d2a-912abc57193b" providerId="ADAL" clId="{E410791A-7F61-40E6-849B-B2F08EA2824C}" dt="2023-09-26T21:57:34.570" v="2278"/>
          <ac:picMkLst>
            <pc:docMk/>
            <pc:sldMk cId="1383658971" sldId="377"/>
            <ac:picMk id="5" creationId="{4FD819B6-C3C1-B0D1-C727-3EF7949709E5}"/>
          </ac:picMkLst>
        </pc:picChg>
      </pc:sldChg>
      <pc:sldMasterChg chg="delSldLayout">
        <pc:chgData name="Ruth Cookson" userId="ca3a0789-b855-405c-9d2a-912abc57193b" providerId="ADAL" clId="{E410791A-7F61-40E6-849B-B2F08EA2824C}" dt="2023-09-26T21:20:25.922" v="1747" actId="47"/>
        <pc:sldMasterMkLst>
          <pc:docMk/>
          <pc:sldMasterMk cId="2160158246" sldId="2147483662"/>
        </pc:sldMasterMkLst>
        <pc:sldLayoutChg chg="del">
          <pc:chgData name="Ruth Cookson" userId="ca3a0789-b855-405c-9d2a-912abc57193b" providerId="ADAL" clId="{E410791A-7F61-40E6-849B-B2F08EA2824C}" dt="2023-09-26T21:20:25.922" v="1747" actId="47"/>
          <pc:sldLayoutMkLst>
            <pc:docMk/>
            <pc:sldMasterMk cId="2160158246" sldId="2147483662"/>
            <pc:sldLayoutMk cId="1793299218" sldId="2147483676"/>
          </pc:sldLayoutMkLst>
        </pc:sldLayoutChg>
      </pc:sldMasterChg>
      <pc:sldMasterChg chg="del delSldLayout">
        <pc:chgData name="Ruth Cookson" userId="ca3a0789-b855-405c-9d2a-912abc57193b" providerId="ADAL" clId="{E410791A-7F61-40E6-849B-B2F08EA2824C}" dt="2023-09-26T21:11:06.753" v="1656" actId="700"/>
        <pc:sldMasterMkLst>
          <pc:docMk/>
          <pc:sldMasterMk cId="896478896" sldId="2147483664"/>
        </pc:sldMasterMkLst>
        <pc:sldLayoutChg chg="del">
          <pc:chgData name="Ruth Cookson" userId="ca3a0789-b855-405c-9d2a-912abc57193b" providerId="ADAL" clId="{E410791A-7F61-40E6-849B-B2F08EA2824C}" dt="2023-09-26T21:11:06.753" v="1656" actId="700"/>
          <pc:sldLayoutMkLst>
            <pc:docMk/>
            <pc:sldMasterMk cId="896478896" sldId="2147483664"/>
            <pc:sldLayoutMk cId="1312315301" sldId="2147483665"/>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1678379842" sldId="2147483666"/>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3143708243" sldId="2147483667"/>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1806615107" sldId="2147483668"/>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529529924" sldId="2147483669"/>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2505505275" sldId="2147483670"/>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1258840565" sldId="2147483671"/>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456602340" sldId="2147483672"/>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1749004713" sldId="2147483673"/>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3267893648" sldId="2147483674"/>
          </pc:sldLayoutMkLst>
        </pc:sldLayoutChg>
        <pc:sldLayoutChg chg="del">
          <pc:chgData name="Ruth Cookson" userId="ca3a0789-b855-405c-9d2a-912abc57193b" providerId="ADAL" clId="{E410791A-7F61-40E6-849B-B2F08EA2824C}" dt="2023-09-26T21:11:06.753" v="1656" actId="700"/>
          <pc:sldLayoutMkLst>
            <pc:docMk/>
            <pc:sldMasterMk cId="896478896" sldId="2147483664"/>
            <pc:sldLayoutMk cId="3906638284" sldId="214748367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Debt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4C5-4DF4-90E7-DCAE039E77B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34C5-4DF4-90E7-DCAE039E77B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34C5-4DF4-90E7-DCAE039E77B5}"/>
              </c:ext>
            </c:extLst>
          </c:dPt>
          <c:dLbls>
            <c:dLbl>
              <c:idx val="0"/>
              <c:tx>
                <c:rich>
                  <a:bodyPr/>
                  <a:lstStyle/>
                  <a:p>
                    <a:fld id="{3CA58C79-486F-4950-A18D-9B13B6D710A6}" type="CATEGORYNAME">
                      <a:rPr lang="en-US" sz="2000"/>
                      <a:pPr/>
                      <a:t>[CATEGORY NAME]</a:t>
                    </a:fld>
                    <a:r>
                      <a:rPr lang="en-US" sz="2000" baseline="0" dirty="0"/>
                      <a:t>
42.5%</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4C5-4DF4-90E7-DCAE039E77B5}"/>
                </c:ext>
              </c:extLst>
            </c:dLbl>
            <c:dLbl>
              <c:idx val="1"/>
              <c:layout>
                <c:manualLayout>
                  <c:x val="4.7839506172839504E-2"/>
                  <c:y val="-4.7702565774966836E-2"/>
                </c:manualLayout>
              </c:layout>
              <c:tx>
                <c:rich>
                  <a:bodyPr/>
                  <a:lstStyle/>
                  <a:p>
                    <a:fld id="{1CB57FDE-04E0-4AAD-9ECA-2165AEF8E249}" type="CATEGORYNAME">
                      <a:rPr lang="en-US" sz="2000"/>
                      <a:pPr/>
                      <a:t>[CATEGORY NAME]</a:t>
                    </a:fld>
                    <a:r>
                      <a:rPr lang="en-US" sz="2000" baseline="0" dirty="0"/>
                      <a:t>
26.8%</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C5-4DF4-90E7-DCAE039E77B5}"/>
                </c:ext>
              </c:extLst>
            </c:dLbl>
            <c:dLbl>
              <c:idx val="2"/>
              <c:tx>
                <c:rich>
                  <a:bodyPr/>
                  <a:lstStyle/>
                  <a:p>
                    <a:fld id="{6D87F546-3365-4336-9944-CA62E5ADC66E}" type="CATEGORYNAME">
                      <a:rPr lang="en-US" sz="2000"/>
                      <a:pPr/>
                      <a:t>[CATEGORY NAME]</a:t>
                    </a:fld>
                    <a:r>
                      <a:rPr lang="en-US" sz="2000" baseline="0" dirty="0"/>
                      <a:t>
30.7%</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4C5-4DF4-90E7-DCAE039E77B5}"/>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Sheet1!$A$2:$A$4</c:f>
              <c:strCache>
                <c:ptCount val="3"/>
                <c:pt idx="0">
                  <c:v>US Govt </c:v>
                </c:pt>
                <c:pt idx="1">
                  <c:v>Foreign</c:v>
                </c:pt>
                <c:pt idx="2">
                  <c:v>US Public</c:v>
                </c:pt>
              </c:strCache>
            </c:strRef>
          </c:cat>
          <c:val>
            <c:numRef>
              <c:f>Sheet1!$B$2:$B$4</c:f>
              <c:numCache>
                <c:formatCode>General</c:formatCode>
                <c:ptCount val="3"/>
                <c:pt idx="0">
                  <c:v>42.5</c:v>
                </c:pt>
                <c:pt idx="1">
                  <c:v>26.8</c:v>
                </c:pt>
                <c:pt idx="2">
                  <c:v>30.7</c:v>
                </c:pt>
              </c:numCache>
            </c:numRef>
          </c:val>
          <c:extLst>
            <c:ext xmlns:c16="http://schemas.microsoft.com/office/drawing/2014/chart" uri="{C3380CC4-5D6E-409C-BE32-E72D297353CC}">
              <c16:uniqueId val="{00000000-34C5-4DF4-90E7-DCAE039E77B5}"/>
            </c:ext>
          </c:extLst>
        </c:ser>
        <c:dLbls>
          <c:showLegendKey val="0"/>
          <c:showVal val="0"/>
          <c:showCatName val="0"/>
          <c:showSerName val="0"/>
          <c:showPercent val="0"/>
          <c:showBubbleSize val="0"/>
          <c:showLeaderLines val="0"/>
        </c:dLbls>
        <c:firstSliceAng val="0"/>
      </c:pieChart>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9/26/2023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ople-press.org/quiz/political-typolog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Lesson Revision Author:</a:t>
            </a:r>
            <a:r>
              <a:rPr lang="en-US" baseline="0" dirty="0"/>
              <a:t> Joel W. Miller (Jan. 2019)</a:t>
            </a:r>
          </a:p>
          <a:p>
            <a:r>
              <a:rPr lang="en-US" baseline="0" dirty="0"/>
              <a:t>*Teachers, see lesson notes in the Slides Notes within this presentation.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77500" lnSpcReduction="20000"/>
          </a:bodyPr>
          <a:lstStyle/>
          <a:p>
            <a:pPr marL="0" marR="0" lvl="0" indent="0" algn="l" fontAlgn="base">
              <a:lnSpc>
                <a:spcPct val="100000"/>
              </a:lnSpc>
            </a:pPr>
            <a:r>
              <a:rPr lang="en-US" sz="1200" b="0" i="0" dirty="0">
                <a:solidFill>
                  <a:srgbClr val="4D5156"/>
                </a:solidFill>
                <a:effectLst/>
                <a:latin typeface="Google Sans"/>
              </a:rPr>
              <a:t>The ratio of publicly held debt to GDP is a better measure of a country's fiscal situation than just the nominal debt figure because </a:t>
            </a:r>
            <a:r>
              <a:rPr lang="en-US" sz="1200" b="0" i="0" dirty="0">
                <a:solidFill>
                  <a:srgbClr val="040C28"/>
                </a:solidFill>
                <a:effectLst/>
                <a:latin typeface="Google Sans"/>
              </a:rPr>
              <a:t>it shows the burden of debt relative to the country's total economic output and therefore its ability to finance or repay it</a:t>
            </a:r>
            <a:r>
              <a:rPr lang="en-US" sz="1200" b="0" i="0" dirty="0">
                <a:solidFill>
                  <a:srgbClr val="4D5156"/>
                </a:solidFill>
                <a:effectLst/>
                <a:latin typeface="Google Sans"/>
              </a:rPr>
              <a:t>.    Debt over 100% of GDP is a cause for worry.  High during pandemic Q2 of 2020 134%.   Most recent when ppt was updated  Q2 2023 120% </a:t>
            </a:r>
          </a:p>
          <a:p>
            <a:pPr marL="0" marR="0" lvl="0" indent="0" algn="l" fontAlgn="base">
              <a:lnSpc>
                <a:spcPct val="100000"/>
              </a:lnSpc>
            </a:pPr>
            <a:endParaRPr lang="en-US" sz="1000" u="none" spc="0" dirty="0">
              <a:solidFill>
                <a:srgbClr val="000000">
                  <a:alpha val="100000"/>
                </a:srgbClr>
              </a:solidFill>
              <a:latin typeface="Calibri"/>
            </a:endParaRPr>
          </a:p>
          <a:p>
            <a:pPr marL="0" marR="0" lvl="0" indent="0" algn="l" fontAlgn="base">
              <a:lnSpc>
                <a:spcPct val="100000"/>
              </a:lnSpc>
            </a:pPr>
            <a:endParaRPr lang="en-US" sz="1000" u="none" spc="0" dirty="0">
              <a:solidFill>
                <a:srgbClr val="000000">
                  <a:alpha val="100000"/>
                </a:srgbClr>
              </a:solidFill>
              <a:latin typeface="Calibri"/>
            </a:endParaRPr>
          </a:p>
          <a:p>
            <a:pPr marL="0" marR="0" lvl="0" indent="0" algn="l" fontAlgn="base">
              <a:lnSpc>
                <a:spcPct val="100000"/>
              </a:lnSpc>
            </a:pPr>
            <a:r>
              <a:rPr lang="en-US" sz="1000" u="none" spc="0" dirty="0">
                <a:solidFill>
                  <a:srgbClr val="000000">
                    <a:alpha val="100000"/>
                  </a:srgbClr>
                </a:solidFill>
                <a:latin typeface="Calibri"/>
              </a:rPr>
              <a:t>Source:
            U.S. Office of Management and Budget
Source:
            Federal Reserve Bank of St. Louis
Release:
            Debt to Gross Domestic Product Ratios
Units: 
Percent of GDP, Seasonally Adjusted
Frequency: 
          Quarterly
Federal Debt: Total Public Debt as Percent of Gross Domestic Product (GFDEGDQ188S) was first constructed by the Federal Reserve Bank of St. Louis in October 2012. It is calculated using Federal Government Debt: Total Public Debt (GFDEBTN) and Gross Domestic Product, 1 Decimal (GDP):GFDEGDQ188S = ((GFDEBTN/1000)/GDP)*100GFDEBTN/1000 transforms GFDEBTN from millions of dollars to billions of dollars.
U.S. Office of Management and Budget and Federal Reserve Bank of St. Louis,
                    Federal Debt: Total Public Debt as Percent of Gross Domestic Product [GFDEGDQ188S],
                    retrieved from FRED,
                    Federal Reserve Bank of St. Louis;
                    https://fred.stlouisfed.org/series/GFDEGDQ188S,
                    September 26, 2023.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67C7E-DCFB-4AA6-AC87-D9A99BB653C7}"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50295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Graph as of Dec 2020 https://www.statista.com/statistics/201881/holders-of-the-us-public-debt/</a:t>
            </a:r>
          </a:p>
          <a:p>
            <a:endParaRPr lang="en-US" dirty="0"/>
          </a:p>
          <a:p>
            <a:r>
              <a:rPr lang="en-US" dirty="0"/>
              <a:t> The public holds over $21 trillion, or almost 78%, of the national debt.1﻿ Foreign governments hold about a third of the public debt, while the rest is owned by U.S. banks and investors, the Federal Reserve, state and local governments, mutual funds, and pensions funds, insurance companies, and savings bonds.</a:t>
            </a:r>
          </a:p>
          <a:p>
            <a:r>
              <a:rPr lang="en-US" dirty="0"/>
              <a:t>The Treasury breaks down who holds how much of the public debt in the monthly Treasury Bulletin. Here are highlights from the September 2020 report (March 2020 data unless indicated otherwise):</a:t>
            </a:r>
          </a:p>
          <a:p>
            <a:r>
              <a:rPr lang="en-US" dirty="0"/>
              <a:t>    Foreign: $6.81 trillion (in July 2020, Japan owned $1.29 trillion and China owned $1.07 trillion of U.S. debt, which is more than a third of foreign holdings)3﻿</a:t>
            </a:r>
          </a:p>
          <a:p>
            <a:r>
              <a:rPr lang="en-US" dirty="0"/>
              <a:t>    Federal Reserve and government: $10.16 trillion (June 2020)</a:t>
            </a:r>
          </a:p>
          <a:p>
            <a:r>
              <a:rPr lang="en-US" dirty="0"/>
              <a:t>    Mutual funds: $2.5 trillion</a:t>
            </a:r>
          </a:p>
          <a:p>
            <a:r>
              <a:rPr lang="en-US" dirty="0"/>
              <a:t>    State and local governments, including their pension funds: $1.14 trillion</a:t>
            </a:r>
          </a:p>
          <a:p>
            <a:r>
              <a:rPr lang="en-US" dirty="0"/>
              <a:t>    Private pension funds: $819 billion</a:t>
            </a:r>
          </a:p>
          <a:p>
            <a:r>
              <a:rPr lang="en-US" dirty="0"/>
              <a:t>    Insurance companies: $244 billion</a:t>
            </a:r>
          </a:p>
          <a:p>
            <a:r>
              <a:rPr lang="en-US" dirty="0"/>
              <a:t>    U.S. savings bonds: $150 billion (June 2020)</a:t>
            </a:r>
          </a:p>
          <a:p>
            <a:r>
              <a:rPr lang="en-US" dirty="0"/>
              <a:t>    Other holders such as individuals, government-sponsored enterprises, brokers and dealers, banks, bank personal trusts and estates, corporate and non-corporate businesses, and other investors: $1.79 trillion4</a:t>
            </a:r>
          </a:p>
          <a:p>
            <a:r>
              <a:rPr lang="en-US" dirty="0"/>
              <a:t>    ﻿This debt is not only in Treasury bills, notes, and bonds but also in Treasury Inflation Protected Securities and special state and local government series securities.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67C7E-DCFB-4AA6-AC87-D9A99BB653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10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https://www.statista.com/statistics/246420/major-foreign-holders-of-us-treasury-debt/</a:t>
            </a:r>
          </a:p>
        </p:txBody>
      </p:sp>
      <p:sp>
        <p:nvSpPr>
          <p:cNvPr id="4" name="Slide Number Placeholder 3"/>
          <p:cNvSpPr>
            <a:spLocks noGrp="1"/>
          </p:cNvSpPr>
          <p:nvPr>
            <p:ph type="sldNum" sz="quarter" idx="5"/>
          </p:nvPr>
        </p:nvSpPr>
        <p:spPr/>
        <p:txBody>
          <a:bodyPr/>
          <a:lstStyle/>
          <a:p>
            <a:pPr>
              <a:defRPr/>
            </a:pPr>
            <a:fld id="{ED08EE0C-7999-4463-89D8-FA78BF798D71}" type="slidenum">
              <a:rPr lang="en-US" smtClean="0"/>
              <a:pPr>
                <a:defRPr/>
              </a:pPr>
              <a:t>15</a:t>
            </a:fld>
            <a:endParaRPr lang="en-US" dirty="0"/>
          </a:p>
        </p:txBody>
      </p:sp>
    </p:spTree>
    <p:extLst>
      <p:ext uri="{BB962C8B-B14F-4D97-AF65-F5344CB8AC3E}">
        <p14:creationId xmlns:p14="http://schemas.microsoft.com/office/powerpoint/2010/main" val="367645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a:t>
            </a:r>
          </a:p>
          <a:p>
            <a:pPr eaLnBrk="1" hangingPunct="1"/>
            <a:r>
              <a:rPr lang="en-US" dirty="0">
                <a:latin typeface="Calibri" pitchFamily="34" charset="0"/>
              </a:rPr>
              <a:t>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142148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  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319387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a:t>
            </a:r>
          </a:p>
          <a:p>
            <a:pPr eaLnBrk="1" hangingPunct="1"/>
            <a:r>
              <a:rPr lang="en-US" dirty="0">
                <a:latin typeface="Calibri" pitchFamily="34" charset="0"/>
              </a:rPr>
              <a:t>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972340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a:t>
            </a:r>
          </a:p>
          <a:p>
            <a:pPr eaLnBrk="1" hangingPunct="1"/>
            <a:r>
              <a:rPr lang="en-US" dirty="0">
                <a:latin typeface="Calibri" pitchFamily="34" charset="0"/>
              </a:rPr>
              <a:t>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3516304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28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167019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95321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lesson involves three parts (with optional extension </a:t>
            </a:r>
            <a:r>
              <a:rPr lang="en-US" dirty="0" err="1"/>
              <a:t>activitiy</a:t>
            </a:r>
            <a:r>
              <a:rPr lang="en-US" dirty="0"/>
              <a:t> in part IV):</a:t>
            </a:r>
          </a:p>
          <a:p>
            <a:pPr marL="285750" indent="-285750">
              <a:buAutoNum type="romanUcPeriod"/>
            </a:pPr>
            <a:r>
              <a:rPr lang="en-US" dirty="0"/>
              <a:t>Understanding Challenges of the Federal Budget (Slides 1-17)</a:t>
            </a:r>
          </a:p>
          <a:p>
            <a:pPr marL="285750" indent="-285750">
              <a:buAutoNum type="romanUcPeriod"/>
            </a:pPr>
            <a:r>
              <a:rPr lang="en-US" dirty="0"/>
              <a:t>Determining Values and Evaluating Policy Options (Slides 18-27)</a:t>
            </a:r>
          </a:p>
          <a:p>
            <a:pPr marL="285750" indent="-285750">
              <a:buAutoNum type="romanUcPeriod"/>
            </a:pPr>
            <a:r>
              <a:rPr lang="en-US" dirty="0"/>
              <a:t>Playing the Fiscal Ship Game (Slides 19-</a:t>
            </a:r>
          </a:p>
          <a:p>
            <a:pPr marL="285750" indent="-285750">
              <a:buAutoNum type="romanUcPeriod"/>
            </a:pPr>
            <a:r>
              <a:rPr lang="en-US" dirty="0"/>
              <a:t>Extension Activity - </a:t>
            </a:r>
            <a:r>
              <a:rPr lang="en-US" b="0" i="0" dirty="0">
                <a:solidFill>
                  <a:srgbClr val="474747"/>
                </a:solidFill>
                <a:effectLst/>
                <a:latin typeface="effra"/>
              </a:rPr>
              <a:t> Complete the </a:t>
            </a:r>
            <a:r>
              <a:rPr lang="en-US" b="0" i="0" u="none" strike="noStrike" dirty="0">
                <a:solidFill>
                  <a:srgbClr val="0071BB"/>
                </a:solidFill>
                <a:effectLst/>
                <a:latin typeface="effra"/>
                <a:hlinkClick r:id="rId3"/>
              </a:rPr>
              <a:t>Political Typology Quiz</a:t>
            </a:r>
            <a:r>
              <a:rPr lang="en-US" b="0" i="0" dirty="0">
                <a:solidFill>
                  <a:srgbClr val="474747"/>
                </a:solidFill>
                <a:effectLst/>
                <a:latin typeface="effra"/>
              </a:rPr>
              <a:t> by the Pew Research Center.</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211473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401787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256107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4B225A1-7136-4611-B596-6872EFE224B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2200D285-369D-468B-ABBA-659B0B8A44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7524" name="Slide Number Placeholder 3">
            <a:extLst>
              <a:ext uri="{FF2B5EF4-FFF2-40B4-BE49-F238E27FC236}">
                <a16:creationId xmlns:a16="http://schemas.microsoft.com/office/drawing/2014/main" id="{08EFECE3-FC9F-4CC4-8E7A-4E60124642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E34144-46C8-4227-A5DA-FA7A80918A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0865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That expectation of slower economic growth in the future is attributable to several factors— most notably, slower growth of the labor force. Projected growth in output is also held down by the effects of changes in fiscal policy under current law—above all, by the reduction in private investment that is projected to result from rising federal deficits. (CBO, The 2018 Long-Term Budget Outlook p. 4)</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28</a:t>
            </a:fld>
            <a:endParaRPr lang="en-US"/>
          </a:p>
        </p:txBody>
      </p:sp>
    </p:spTree>
    <p:extLst>
      <p:ext uri="{BB962C8B-B14F-4D97-AF65-F5344CB8AC3E}">
        <p14:creationId xmlns:p14="http://schemas.microsoft.com/office/powerpoint/2010/main" val="389748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pitchFamily="-108" charset="-128"/>
                <a:cs typeface="ＭＳ Ｐゴシック" pitchFamily="-108" charset="-128"/>
              </a:rPr>
              <a:t>SSA, intermediate assumptions</a:t>
            </a:r>
            <a:r>
              <a:rPr lang="en-US" dirty="0"/>
              <a:t> </a:t>
            </a:r>
            <a:r>
              <a:rPr lang="en-US" sz="1200" b="0" i="0" u="none" strike="noStrike" kern="1200" dirty="0">
                <a:solidFill>
                  <a:schemeClr val="tx1"/>
                </a:solidFill>
                <a:effectLst/>
                <a:latin typeface="+mn-lt"/>
                <a:ea typeface="ＭＳ Ｐゴシック" pitchFamily="-108" charset="-128"/>
                <a:cs typeface="ＭＳ Ｐゴシック" pitchFamily="-108" charset="-128"/>
              </a:rPr>
              <a:t>https://</a:t>
            </a:r>
            <a:r>
              <a:rPr lang="en-US" sz="1200" b="0" i="0" u="none" strike="noStrike" kern="1200" dirty="0" err="1">
                <a:solidFill>
                  <a:schemeClr val="tx1"/>
                </a:solidFill>
                <a:effectLst/>
                <a:latin typeface="+mn-lt"/>
                <a:ea typeface="ＭＳ Ｐゴシック" pitchFamily="-108" charset="-128"/>
                <a:cs typeface="ＭＳ Ｐゴシック" pitchFamily="-108" charset="-128"/>
              </a:rPr>
              <a:t>www.ssa.gov</a:t>
            </a:r>
            <a:r>
              <a:rPr lang="en-US" sz="1200" b="0" i="0" u="none" strike="noStrike" kern="1200" dirty="0">
                <a:solidFill>
                  <a:schemeClr val="tx1"/>
                </a:solidFill>
                <a:effectLst/>
                <a:latin typeface="+mn-lt"/>
                <a:ea typeface="ＭＳ Ｐゴシック" pitchFamily="-108" charset="-128"/>
                <a:cs typeface="ＭＳ Ｐゴシック" pitchFamily="-108" charset="-128"/>
              </a:rPr>
              <a:t>/</a:t>
            </a:r>
            <a:r>
              <a:rPr lang="en-US" sz="1200" b="0" i="0" u="none" strike="noStrike" kern="1200" dirty="0" err="1">
                <a:solidFill>
                  <a:schemeClr val="tx1"/>
                </a:solidFill>
                <a:effectLst/>
                <a:latin typeface="+mn-lt"/>
                <a:ea typeface="ＭＳ Ｐゴシック" pitchFamily="-108" charset="-128"/>
                <a:cs typeface="ＭＳ Ｐゴシック" pitchFamily="-108" charset="-128"/>
              </a:rPr>
              <a:t>oact</a:t>
            </a:r>
            <a:r>
              <a:rPr lang="en-US" sz="1200" b="0" i="0" u="none" strike="noStrike" kern="1200" dirty="0">
                <a:solidFill>
                  <a:schemeClr val="tx1"/>
                </a:solidFill>
                <a:effectLst/>
                <a:latin typeface="+mn-lt"/>
                <a:ea typeface="ＭＳ Ｐゴシック" pitchFamily="-108" charset="-128"/>
                <a:cs typeface="ＭＳ Ｐゴシック" pitchFamily="-108" charset="-128"/>
              </a:rPr>
              <a:t>/TR/2011/lr5a2.html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Vivien Lee (Senior Research Assistant- Hutchins Center on Fiscal and Monetary Policy, The Brookings Institution)</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29</a:t>
            </a:fld>
            <a:endParaRPr lang="en-US"/>
          </a:p>
        </p:txBody>
      </p:sp>
    </p:spTree>
    <p:extLst>
      <p:ext uri="{BB962C8B-B14F-4D97-AF65-F5344CB8AC3E}">
        <p14:creationId xmlns:p14="http://schemas.microsoft.com/office/powerpoint/2010/main" val="78480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(CBO, The 2018 Long-Term Budget Outlook)</a:t>
            </a:r>
          </a:p>
          <a:p>
            <a:r>
              <a:rPr lang="en-US" dirty="0"/>
              <a:t>“Permanent shift in the age structure of the population.” Ration of elderly to working-age population is increasing as fertility rates fall and life</a:t>
            </a:r>
            <a:r>
              <a:rPr lang="en-US" baseline="0" dirty="0"/>
              <a:t> expectancies increase.</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30</a:t>
            </a:fld>
            <a:endParaRPr lang="en-US"/>
          </a:p>
        </p:txBody>
      </p:sp>
    </p:spTree>
    <p:extLst>
      <p:ext uri="{BB962C8B-B14F-4D97-AF65-F5344CB8AC3E}">
        <p14:creationId xmlns:p14="http://schemas.microsoft.com/office/powerpoint/2010/main" val="3447210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extended baseline generally reflects current law, following CBO’s 10-year baseline budget projections through 2028 and then extending most of the concepts underlying those baseline projections for the rest of the long-term projection period. </a:t>
            </a:r>
          </a:p>
          <a:p>
            <a:pPr marL="228600" indent="-228600">
              <a:buAutoNum type="alphaLcPeriod"/>
            </a:pPr>
            <a:r>
              <a:rPr lang="en-US" dirty="0"/>
              <a:t>Consists of all federal spending other than that for Social Security, the major health care programs, and net interest. </a:t>
            </a:r>
          </a:p>
          <a:p>
            <a:pPr marL="228600" indent="-228600">
              <a:buAutoNum type="alphaLcPeriod"/>
            </a:pPr>
            <a:r>
              <a:rPr lang="en-US" dirty="0"/>
              <a:t>Consists of spending for Medicare (net of premiums and other offsetting receipts), Medicaid, and the Children’s Health Insurance Program, as well as outlays to subsidize health insurance purchased through the marketplaces established under the Affordable Care Act and related spending. </a:t>
            </a:r>
          </a:p>
          <a:p>
            <a:pPr marL="228600" indent="-228600">
              <a:buAutoNum type="alphaLcPeriod"/>
            </a:pPr>
            <a:r>
              <a:rPr lang="en-US" dirty="0"/>
              <a:t>Consists of excise taxes, remittances to the Treasury from the Federal Reserve System, customs duties, estate and gift taxes, and miscellaneous fees and fines.</a:t>
            </a:r>
          </a:p>
          <a:p>
            <a:pPr marL="228600" indent="-228600">
              <a:buAutoNum type="alphaL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ＭＳ Ｐゴシック" pitchFamily="-108" charset="-128"/>
                <a:cs typeface="ＭＳ Ｐゴシック" pitchFamily="-108" charset="-128"/>
              </a:rPr>
              <a:t>It is important to emphasize that CBO numbers are what would happen under current law, which is not necessarily what is likely to happen (For instance, the law might say that certain tax cuts will expire. But historically, Congress usually doesn’t let tax cuts expire. CBO must estimate what is said under current law—that the tax cuts will expire. This is not the same of what CBO expects will happen).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31</a:t>
            </a:fld>
            <a:endParaRPr lang="en-US"/>
          </a:p>
        </p:txBody>
      </p:sp>
    </p:spTree>
    <p:extLst>
      <p:ext uri="{BB962C8B-B14F-4D97-AF65-F5344CB8AC3E}">
        <p14:creationId xmlns:p14="http://schemas.microsoft.com/office/powerpoint/2010/main" val="2260580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(CBO, The 2018 Long-Term Budget Outlook)</a:t>
            </a:r>
          </a:p>
          <a:p>
            <a:r>
              <a:rPr lang="en-US" dirty="0"/>
              <a:t>The extended baseline generally reflects current law, following CBO’s 10-year baseline budget projections through 2028 and then extending most of the concepts underlying those baseline projections for the rest of the long-term projection period. </a:t>
            </a:r>
          </a:p>
          <a:p>
            <a:r>
              <a:rPr lang="en-US" dirty="0"/>
              <a:t>CHIP = Children’s Health Insurance Program; GDP = gross domestic product. </a:t>
            </a:r>
          </a:p>
          <a:p>
            <a:pPr marL="228600" indent="-228600">
              <a:buAutoNum type="alphaLcPeriod"/>
            </a:pPr>
            <a:r>
              <a:rPr lang="en-US" dirty="0"/>
              <a:t>“Marketplace Subsidies” refers to spending to subsidize health insurance purchased through the marketplaces established under the Affordable Care Act and insurance provided through the Basic Health Program, as well as spending to stabilize premiums for health insurance purchased by individuals and small employers. </a:t>
            </a:r>
          </a:p>
          <a:p>
            <a:pPr marL="228600" indent="-228600">
              <a:buAutoNum type="alphaLcPeriod"/>
            </a:pPr>
            <a:r>
              <a:rPr lang="en-US" dirty="0"/>
              <a:t>Refers to net spending for Medicare, which accounts for offsetting receipts that are credited to the program. Those offsetting receipts are mostly premiums paid by beneficiaries to the government.</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ＭＳ Ｐゴシック" pitchFamily="-108" charset="-128"/>
                <a:cs typeface="ＭＳ Ｐゴシック" pitchFamily="-108" charset="-128"/>
              </a:rPr>
              <a:t>It is important to emphasize that CBO numbers are what would happen under current law, which is not necessarily what is likely to happen (For instance, the law might say that certain tax cuts will expire. But historically, Congress usually doesn’t let tax cuts expire. CBO must estimate what is said under current law—that the tax cuts will expire. This is not the same of what CBO expects will happen).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32</a:t>
            </a:fld>
            <a:endParaRPr lang="en-US"/>
          </a:p>
        </p:txBody>
      </p:sp>
    </p:spTree>
    <p:extLst>
      <p:ext uri="{BB962C8B-B14F-4D97-AF65-F5344CB8AC3E}">
        <p14:creationId xmlns:p14="http://schemas.microsoft.com/office/powerpoint/2010/main" val="354867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(CBO, The 2018 Long-Term Budget Outlook p. 8)</a:t>
            </a:r>
          </a:p>
          <a:p>
            <a:pPr lvl="1"/>
            <a:r>
              <a:rPr lang="en-US" dirty="0"/>
              <a:t>TEACHER</a:t>
            </a:r>
            <a:r>
              <a:rPr lang="en-US" baseline="0" dirty="0"/>
              <a:t> NOTE: </a:t>
            </a:r>
            <a:endParaRPr lang="en-US" dirty="0"/>
          </a:p>
          <a:p>
            <a:pPr lvl="1"/>
            <a:r>
              <a:rPr lang="en-US" dirty="0"/>
              <a:t>Large amount of federal borrowing would draw money away from private investment in productive capital over the long term</a:t>
            </a:r>
          </a:p>
          <a:p>
            <a:pPr lvl="1"/>
            <a:r>
              <a:rPr lang="en-US" dirty="0"/>
              <a:t>↑ federal spending on interest payments → ↑taxes, ↓ spending on benefits/services, or both</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33</a:t>
            </a:fld>
            <a:endParaRPr lang="en-US"/>
          </a:p>
        </p:txBody>
      </p:sp>
    </p:spTree>
    <p:extLst>
      <p:ext uri="{BB962C8B-B14F-4D97-AF65-F5344CB8AC3E}">
        <p14:creationId xmlns:p14="http://schemas.microsoft.com/office/powerpoint/2010/main" val="736162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34</a:t>
            </a:fld>
            <a:endParaRPr lang="en-US"/>
          </a:p>
        </p:txBody>
      </p:sp>
    </p:spTree>
    <p:extLst>
      <p:ext uri="{BB962C8B-B14F-4D97-AF65-F5344CB8AC3E}">
        <p14:creationId xmlns:p14="http://schemas.microsoft.com/office/powerpoint/2010/main" val="164273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Where Does the Govt Spend Its Money</a:t>
            </a:r>
          </a:p>
          <a:p>
            <a:r>
              <a:rPr lang="en-US" dirty="0"/>
              <a:t>Have students complete the first column – “Where do you think the money goes?” </a:t>
            </a:r>
          </a:p>
          <a:p>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https://www.usaspending.gov/explorer/budget_function</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2714019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NOTES:</a:t>
            </a:r>
          </a:p>
          <a:p>
            <a:r>
              <a:rPr lang="en-US" dirty="0"/>
              <a:t>See the 10 goals on the next three slides. Read through the goal choices and allow students to select their goals.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35</a:t>
            </a:fld>
            <a:endParaRPr lang="en-US"/>
          </a:p>
        </p:txBody>
      </p:sp>
    </p:spTree>
    <p:extLst>
      <p:ext uri="{BB962C8B-B14F-4D97-AF65-F5344CB8AC3E}">
        <p14:creationId xmlns:p14="http://schemas.microsoft.com/office/powerpoint/2010/main" val="1883758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36</a:t>
            </a:fld>
            <a:endParaRPr lang="en-US"/>
          </a:p>
        </p:txBody>
      </p:sp>
    </p:spTree>
    <p:extLst>
      <p:ext uri="{BB962C8B-B14F-4D97-AF65-F5344CB8AC3E}">
        <p14:creationId xmlns:p14="http://schemas.microsoft.com/office/powerpoint/2010/main" val="2251912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37</a:t>
            </a:fld>
            <a:endParaRPr lang="en-US"/>
          </a:p>
        </p:txBody>
      </p:sp>
    </p:spTree>
    <p:extLst>
      <p:ext uri="{BB962C8B-B14F-4D97-AF65-F5344CB8AC3E}">
        <p14:creationId xmlns:p14="http://schemas.microsoft.com/office/powerpoint/2010/main" val="2882786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38</a:t>
            </a:fld>
            <a:endParaRPr lang="en-US"/>
          </a:p>
        </p:txBody>
      </p:sp>
    </p:spTree>
    <p:extLst>
      <p:ext uri="{BB962C8B-B14F-4D97-AF65-F5344CB8AC3E}">
        <p14:creationId xmlns:p14="http://schemas.microsoft.com/office/powerpoint/2010/main" val="2684250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39</a:t>
            </a:fld>
            <a:endParaRPr lang="en-US"/>
          </a:p>
        </p:txBody>
      </p:sp>
    </p:spTree>
    <p:extLst>
      <p:ext uri="{BB962C8B-B14F-4D97-AF65-F5344CB8AC3E}">
        <p14:creationId xmlns:p14="http://schemas.microsoft.com/office/powerpoint/2010/main" val="4131328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Some policies could debatably be categorized into more than one view point. Allow the student to decide which policies they favor given their governing goal and values. The importance of this exercise is to practice carefully weighing how policies align with governing goals. Thinking about the three common political views only serves to provide some consistency during policy evaluating. This is a skill they will be applying when they play the Fiscal Ship game.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40</a:t>
            </a:fld>
            <a:endParaRPr lang="en-US"/>
          </a:p>
        </p:txBody>
      </p:sp>
    </p:spTree>
    <p:extLst>
      <p:ext uri="{BB962C8B-B14F-4D97-AF65-F5344CB8AC3E}">
        <p14:creationId xmlns:p14="http://schemas.microsoft.com/office/powerpoint/2010/main" val="3021577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will likely be the end of day 1. The game can be completed in 20-30 mins, with discussion time post-game requiring 10-15 mins.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41</a:t>
            </a:fld>
            <a:endParaRPr lang="en-US"/>
          </a:p>
        </p:txBody>
      </p:sp>
    </p:spTree>
    <p:extLst>
      <p:ext uri="{BB962C8B-B14F-4D97-AF65-F5344CB8AC3E}">
        <p14:creationId xmlns:p14="http://schemas.microsoft.com/office/powerpoint/2010/main" val="4249907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42</a:t>
            </a:fld>
            <a:endParaRPr lang="en-US"/>
          </a:p>
        </p:txBody>
      </p:sp>
    </p:spTree>
    <p:extLst>
      <p:ext uri="{BB962C8B-B14F-4D97-AF65-F5344CB8AC3E}">
        <p14:creationId xmlns:p14="http://schemas.microsoft.com/office/powerpoint/2010/main" val="4202892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43</a:t>
            </a:fld>
            <a:endParaRPr lang="en-US"/>
          </a:p>
        </p:txBody>
      </p:sp>
    </p:spTree>
    <p:extLst>
      <p:ext uri="{BB962C8B-B14F-4D97-AF65-F5344CB8AC3E}">
        <p14:creationId xmlns:p14="http://schemas.microsoft.com/office/powerpoint/2010/main" val="3862082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44</a:t>
            </a:fld>
            <a:endParaRPr lang="en-US"/>
          </a:p>
        </p:txBody>
      </p:sp>
    </p:spTree>
    <p:extLst>
      <p:ext uri="{BB962C8B-B14F-4D97-AF65-F5344CB8AC3E}">
        <p14:creationId xmlns:p14="http://schemas.microsoft.com/office/powerpoint/2010/main" val="220766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Sources: Vivien Lee, Brookings Institute </a:t>
            </a:r>
          </a:p>
          <a:p>
            <a:r>
              <a:rPr lang="en-US" dirty="0"/>
              <a:t>https://</a:t>
            </a:r>
            <a:r>
              <a:rPr lang="en-US" dirty="0" err="1"/>
              <a:t>www.politico.com</a:t>
            </a:r>
            <a:r>
              <a:rPr lang="en-US" dirty="0"/>
              <a:t>/f/?id=0000015a-819f-d2c6-a7db-d9bfcf110001</a:t>
            </a:r>
          </a:p>
          <a:p>
            <a:r>
              <a:rPr lang="en-US" dirty="0"/>
              <a:t>https://</a:t>
            </a:r>
            <a:r>
              <a:rPr lang="en-US" dirty="0" err="1"/>
              <a:t>www.cbo.gov</a:t>
            </a:r>
            <a:r>
              <a:rPr lang="en-US" dirty="0"/>
              <a:t>/system/</a:t>
            </a:r>
            <a:r>
              <a:rPr lang="en-US" dirty="0" err="1"/>
              <a:t>files?file</a:t>
            </a:r>
            <a:r>
              <a:rPr lang="en-US" dirty="0"/>
              <a:t>=115th-congress-2017-2018/</a:t>
            </a:r>
            <a:r>
              <a:rPr lang="en-US" dirty="0" err="1"/>
              <a:t>costestimate</a:t>
            </a:r>
            <a:r>
              <a:rPr lang="en-US" dirty="0"/>
              <a:t>/52939-hr1628amendment.pdf</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1091054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www.youtube.com</a:t>
            </a:r>
            <a:r>
              <a:rPr lang="en-US" dirty="0"/>
              <a:t>/</a:t>
            </a:r>
            <a:r>
              <a:rPr lang="en-US" dirty="0" err="1"/>
              <a:t>watch?v</a:t>
            </a:r>
            <a:r>
              <a:rPr lang="en-US" dirty="0"/>
              <a:t>=QSWUcaT4GGA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45</a:t>
            </a:fld>
            <a:endParaRPr lang="en-US"/>
          </a:p>
        </p:txBody>
      </p:sp>
    </p:spTree>
    <p:extLst>
      <p:ext uri="{BB962C8B-B14F-4D97-AF65-F5344CB8AC3E}">
        <p14:creationId xmlns:p14="http://schemas.microsoft.com/office/powerpoint/2010/main" val="1936211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46</a:t>
            </a:fld>
            <a:endParaRPr lang="en-US"/>
          </a:p>
        </p:txBody>
      </p:sp>
    </p:spTree>
    <p:extLst>
      <p:ext uri="{BB962C8B-B14F-4D97-AF65-F5344CB8AC3E}">
        <p14:creationId xmlns:p14="http://schemas.microsoft.com/office/powerpoint/2010/main" val="99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a:rPr>
              <a:t>TEACHER NOTE:</a:t>
            </a:r>
            <a:r>
              <a:rPr lang="en-US" baseline="0" dirty="0">
                <a:latin typeface="Gill Sans"/>
              </a:rPr>
              <a:t> Prompt students to answer questions #1-2 from this Slide before advancing to Slide 4.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396921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389359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Video reviews mandatory and discretionary spending, shows were the money goes and where the money comes from (taxes, borrowing)  Video: 3:40 minutes (a good review of the previous slides)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87855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ＭＳ Ｐゴシック" pitchFamily="-108" charset="-128"/>
                <a:cs typeface="ＭＳ Ｐゴシック" pitchFamily="-108" charset="-128"/>
              </a:rPr>
              <a:t>About half of mandatory spending is spending on programs primarily aimed at the elderly. Social Security pays a monthly old-age benefit to those reaching retirement age (minimum 62), whereas Medicare pays for the health care expenses for those 65 and older. Social Security and Medicare also provide benefits to disabled individuals and families of retired, disabled, and deceased workers.</a:t>
            </a:r>
          </a:p>
          <a:p>
            <a:pPr fontAlgn="base"/>
            <a:r>
              <a:rPr lang="en-US" sz="1200" b="0" i="0" kern="1200" dirty="0">
                <a:solidFill>
                  <a:schemeClr val="tx1"/>
                </a:solidFill>
                <a:effectLst/>
                <a:latin typeface="+mn-lt"/>
                <a:ea typeface="ＭＳ Ｐゴシック" pitchFamily="-108" charset="-128"/>
                <a:cs typeface="ＭＳ Ｐゴシック" pitchFamily="-108" charset="-128"/>
              </a:rPr>
              <a:t>Next up is Medicaid, the health care program for the poor run jointly by the state and federal governments, and income security programs like unemployment insurance and food stamps. “Other mandatory programs” include an array of much smaller programs that range from federal government and military retirees’ benefits to veterans’ pensions. And last but not least, a portion of mandatory spending goes to interest payments on the federal debt.</a:t>
            </a:r>
          </a:p>
          <a:p>
            <a:pPr fontAlgn="base"/>
            <a:endParaRPr lang="en-US" sz="1200" b="0" i="0" kern="1200" dirty="0">
              <a:solidFill>
                <a:schemeClr val="tx1"/>
              </a:solidFill>
              <a:effectLst/>
              <a:latin typeface="+mn-lt"/>
              <a:ea typeface="ＭＳ Ｐゴシック" pitchFamily="-108" charset="-128"/>
              <a:cs typeface="ＭＳ Ｐゴシック" pitchFamily="-108" charset="-128"/>
            </a:endParaRPr>
          </a:p>
          <a:p>
            <a:pPr fontAlgn="base"/>
            <a:r>
              <a:rPr lang="en-US" sz="1200" b="0" i="0" kern="1200" dirty="0">
                <a:solidFill>
                  <a:schemeClr val="tx1"/>
                </a:solidFill>
                <a:effectLst/>
                <a:latin typeface="+mn-lt"/>
                <a:ea typeface="ＭＳ Ｐゴシック" pitchFamily="-108" charset="-128"/>
                <a:cs typeface="ＭＳ Ｐゴシック" pitchFamily="-108" charset="-128"/>
              </a:rPr>
              <a:t>https://www.cbo.gov/system/files/2023-03/58888-Budget-Infographic.pdf</a:t>
            </a:r>
          </a:p>
          <a:p>
            <a:pPr fontAlgn="base"/>
            <a:endParaRPr lang="en-US" sz="1200" b="0" i="0" kern="1200" dirty="0">
              <a:solidFill>
                <a:schemeClr val="tx1"/>
              </a:solidFill>
              <a:effectLst/>
              <a:latin typeface="+mn-lt"/>
              <a:ea typeface="ＭＳ Ｐゴシック" pitchFamily="-108" charset="-128"/>
              <a:cs typeface="ＭＳ Ｐゴシック" pitchFamily="-108" charset="-128"/>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266596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92500" lnSpcReduction="10000"/>
          </a:bodyPr>
          <a:lstStyle/>
          <a:p>
            <a:pPr marL="0" marR="0" lvl="0" indent="0" algn="l" fontAlgn="base">
              <a:lnSpc>
                <a:spcPct val="100000"/>
              </a:lnSpc>
            </a:pPr>
            <a:r>
              <a:rPr lang="en-US" sz="1000" u="none" spc="0" dirty="0">
                <a:solidFill>
                  <a:srgbClr val="000000">
                    <a:alpha val="100000"/>
                  </a:srgbClr>
                </a:solidFill>
                <a:latin typeface="Calibri"/>
              </a:rPr>
              <a:t>Point out that spending increases during times of war (WW2 in the 1940s) and during recessions as a way to stimulate the economy. </a:t>
            </a:r>
          </a:p>
          <a:p>
            <a:pPr marL="0" marR="0" lvl="0" indent="0" algn="l" fontAlgn="base">
              <a:lnSpc>
                <a:spcPct val="100000"/>
              </a:lnSpc>
            </a:pPr>
            <a:r>
              <a:rPr lang="en-US" sz="1000" u="none" spc="0" dirty="0">
                <a:solidFill>
                  <a:srgbClr val="000000">
                    <a:alpha val="100000"/>
                  </a:srgbClr>
                </a:solidFill>
                <a:latin typeface="Calibri"/>
              </a:rPr>
              <a:t>Recessions are in the shadowed areas of the graph.</a:t>
            </a:r>
          </a:p>
          <a:p>
            <a:pPr marL="0" marR="0" lvl="0" indent="0" algn="l" fontAlgn="base">
              <a:lnSpc>
                <a:spcPct val="100000"/>
              </a:lnSpc>
            </a:pPr>
            <a:r>
              <a:rPr lang="en-US" sz="1200" b="0" i="0" dirty="0">
                <a:solidFill>
                  <a:srgbClr val="4D5156"/>
                </a:solidFill>
                <a:effectLst/>
                <a:latin typeface="Google Sans"/>
              </a:rPr>
              <a:t> </a:t>
            </a:r>
            <a:r>
              <a:rPr lang="en-US" sz="1200" b="0" i="0" dirty="0">
                <a:solidFill>
                  <a:srgbClr val="040C28"/>
                </a:solidFill>
                <a:effectLst/>
                <a:latin typeface="Google Sans"/>
              </a:rPr>
              <a:t>A useful method of comparison</a:t>
            </a:r>
            <a:r>
              <a:rPr lang="en-US" sz="1200" b="0" i="0" dirty="0">
                <a:solidFill>
                  <a:srgbClr val="4D5156"/>
                </a:solidFill>
                <a:effectLst/>
                <a:latin typeface="Google Sans"/>
              </a:rPr>
              <a:t> is to examine government spending as a percent of GDP over time.  This takes into account inflation or growth in population and the real economy and gives a more accurate view of spending over time. </a:t>
            </a:r>
            <a:endParaRPr lang="en-US" sz="1000" u="none" spc="0" dirty="0">
              <a:solidFill>
                <a:srgbClr val="000000">
                  <a:alpha val="100000"/>
                </a:srgbClr>
              </a:solidFill>
              <a:latin typeface="Calibri"/>
            </a:endParaRPr>
          </a:p>
          <a:p>
            <a:pPr marL="0" marR="0" lvl="0" indent="0" algn="l" fontAlgn="base">
              <a:lnSpc>
                <a:spcPct val="100000"/>
              </a:lnSpc>
            </a:pPr>
            <a:endParaRPr lang="en-US" sz="1000" u="none" spc="0" dirty="0">
              <a:solidFill>
                <a:srgbClr val="000000">
                  <a:alpha val="100000"/>
                </a:srgbClr>
              </a:solidFill>
              <a:latin typeface="Calibri"/>
            </a:endParaRPr>
          </a:p>
          <a:p>
            <a:pPr marL="0" marR="0" lvl="0" indent="0" algn="l" fontAlgn="base">
              <a:lnSpc>
                <a:spcPct val="100000"/>
              </a:lnSpc>
            </a:pPr>
            <a:r>
              <a:rPr lang="en-US" sz="1000" u="none" spc="0" dirty="0">
                <a:solidFill>
                  <a:srgbClr val="000000">
                    <a:alpha val="100000"/>
                  </a:srgbClr>
                </a:solidFill>
                <a:latin typeface="Calibri"/>
              </a:rPr>
              <a:t>Source:
            U.S. Office of Management and Budget
Source:
            Federal Reserve Bank of St. Louis
Release:
            Debt to Gross Domestic Product Ratios
Units: 
Percent of GDP, Not Seasonally Adjusted
Frequency: 
          Annual, Fiscal Year
U.S. Office of Management and Budget and Federal Reserve Bank of St. Louis,
                    Federal Surplus or Deficit [-] as Percent of Gross Domestic Product [FYFSDFYGDP],
                    retrieved from FRED,
                    Federal Reserve Bank of St. Louis;
                    https://fred.stlouisfed.org/series/FYFSDFYGDP,
                    September 26, 2023.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12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23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529840"/>
            <a:ext cx="8229600" cy="3779520"/>
          </a:xfrm>
        </p:spPr>
        <p:txBody>
          <a:bodyPr/>
          <a:lstStyle>
            <a:lvl1pPr>
              <a:spcBef>
                <a:spcPts val="1200"/>
              </a:spcBef>
              <a:spcAft>
                <a:spcPts val="0"/>
              </a:spcAft>
              <a:defRPr sz="2200" b="0" i="0">
                <a:latin typeface="Calibri" panose="020F0502020204030204" pitchFamily="34" charset="0"/>
                <a:cs typeface="Calibri" panose="020F0502020204030204" pitchFamily="34" charset="0"/>
              </a:defRPr>
            </a:lvl1pPr>
            <a:lvl2pPr>
              <a:spcBef>
                <a:spcPts val="0"/>
              </a:spcBef>
              <a:spcAft>
                <a:spcPts val="0"/>
              </a:spcAft>
              <a:defRPr sz="2000" b="0" i="0">
                <a:latin typeface="Calibri Light" panose="020F0302020204030204" pitchFamily="34" charset="0"/>
                <a:cs typeface="Calibri Light" panose="020F0302020204030204" pitchFamily="34" charset="0"/>
              </a:defRPr>
            </a:lvl2pPr>
            <a:lvl3pPr>
              <a:spcBef>
                <a:spcPts val="0"/>
              </a:spcBef>
              <a:spcAft>
                <a:spcPts val="0"/>
              </a:spcAft>
              <a:defRPr sz="2000" b="0" i="0">
                <a:latin typeface="Calibri Light" panose="020F0302020204030204" pitchFamily="34" charset="0"/>
                <a:cs typeface="Calibri Light" panose="020F0302020204030204" pitchFamily="34" charset="0"/>
              </a:defRPr>
            </a:lvl3pPr>
            <a:lvl4pPr>
              <a:spcBef>
                <a:spcPts val="0"/>
              </a:spcBef>
              <a:spcAft>
                <a:spcPts val="0"/>
              </a:spcAft>
              <a:defRPr sz="2000" b="0" i="0">
                <a:latin typeface="Calibri Light" panose="020F0302020204030204" pitchFamily="34" charset="0"/>
                <a:cs typeface="Calibri Light" panose="020F0302020204030204" pitchFamily="34" charset="0"/>
              </a:defRPr>
            </a:lvl4pPr>
            <a:lvl5pPr>
              <a:spcBef>
                <a:spcPts val="0"/>
              </a:spcBef>
              <a:spcAft>
                <a:spcPts val="0"/>
              </a:spcAft>
              <a:defRPr sz="2000" b="0" i="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8"/>
            <a:ext cx="8229600" cy="276999"/>
          </a:xfrm>
          <a:prstGeom prst="rect">
            <a:avLst/>
          </a:prstGeom>
          <a:noFill/>
        </p:spPr>
        <p:txBody>
          <a:bodyPr wrap="square" rtlCol="0">
            <a:spAutoFit/>
          </a:bodyPr>
          <a:lstStyle/>
          <a:p>
            <a:pPr algn="ctr"/>
            <a:r>
              <a:rPr lang="en-US" sz="1200" dirty="0">
                <a:solidFill>
                  <a:schemeClr val="bg1"/>
                </a:solidFill>
              </a:rPr>
              <a:t>Federal Budget Fiscal Ship Game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18764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58246"/>
      </p:ext>
    </p:extLst>
  </p:cSld>
  <p:clrMap bg1="lt1" tx1="dk1" bg2="lt2" tx2="dk2" accent1="accent1" accent2="accent2" accent3="accent3" accent4="accent4" accent5="accent5" accent6="accent6" hlink="hlink" folHlink="folHlink"/>
  <p:sldLayoutIdLst>
    <p:sldLayoutId id="214748366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ed.stlouisfed.org/graph/?g=19jL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fred.stlouisfed.org/graph/?g=19jN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ru.org/courses/principles-economics-macroeconomics/fiscal-policy-crowding-ou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QSWUcaT4GG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QSWUcaT4GG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fiscalship.or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6ohGMgkYe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2"/>
            <a:ext cx="7772400" cy="4434839"/>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Bef>
                <a:spcPts val="1200"/>
              </a:spcBef>
              <a:spcAft>
                <a:spcPts val="1200"/>
              </a:spcAft>
              <a:defRPr/>
            </a:pPr>
            <a:r>
              <a:rPr lang="en-US" sz="6000" dirty="0"/>
              <a:t>Charting a Course for </a:t>
            </a:r>
            <a:br>
              <a:rPr lang="en-US" sz="6000" dirty="0"/>
            </a:br>
            <a:r>
              <a:rPr lang="en-US" sz="6000" dirty="0"/>
              <a:t>the Federal Budget and </a:t>
            </a:r>
            <a:br>
              <a:rPr lang="en-US" sz="6000" dirty="0"/>
            </a:br>
            <a:r>
              <a:rPr lang="en-US" sz="6000" dirty="0"/>
              <a:t>the National Debt</a:t>
            </a:r>
            <a:endParaRPr lang="en-US" sz="6000" b="0" dirty="0">
              <a:ln w="11430"/>
              <a:solidFill>
                <a:schemeClr val="tx1"/>
              </a:solidFill>
              <a:effectLst>
                <a:outerShdw blurRad="80000" dist="40000" dir="5040000" algn="tl">
                  <a:srgbClr val="000000">
                    <a:alpha val="0"/>
                  </a:srgbClr>
                </a:outerShdw>
              </a:effectLst>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a:noFill/>
        </p:spPr>
        <p:txBody>
          <a:bodyPr lIns="91440" tIns="45720" rIns="91440" bIns="4572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alpha val="20000"/>
                  </a:srgbClr>
                </a:solidFill>
                <a:effectLst/>
                <a:uLnTx/>
                <a:uFillTx/>
                <a:latin typeface="Calibri"/>
                <a:ea typeface="+mn-ea"/>
                <a:cs typeface="+mn-cs"/>
              </a:rPr>
              <a:t> </a:t>
            </a:r>
          </a:p>
        </p:txBody>
      </p:sp>
      <p:sp>
        <p:nvSpPr>
          <p:cNvPr id="4" name="Title 1">
            <a:extLst>
              <a:ext uri="{FF2B5EF4-FFF2-40B4-BE49-F238E27FC236}">
                <a16:creationId xmlns:a16="http://schemas.microsoft.com/office/drawing/2014/main" id="{B8A776FF-B673-BA05-6008-3B80E93A4372}"/>
              </a:ext>
            </a:extLst>
          </p:cNvPr>
          <p:cNvSpPr txBox="1">
            <a:spLocks/>
          </p:cNvSpPr>
          <p:nvPr/>
        </p:nvSpPr>
        <p:spPr bwMode="auto">
          <a:xfrm>
            <a:off x="76200" y="96661"/>
            <a:ext cx="8991600" cy="675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ts val="46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uLnTx/>
                <a:uFillTx/>
                <a:latin typeface="Calibri" panose="020F0502020204030204" pitchFamily="34" charset="0"/>
                <a:ea typeface="ＭＳ Ｐゴシック" pitchFamily="-108" charset="-128"/>
                <a:cs typeface="Calibri" panose="020F0502020204030204" pitchFamily="34" charset="0"/>
              </a:rPr>
              <a:t>The federal government has run a deficit for much of the last century.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a:noFill/>
        </p:spPr>
        <p:txBody>
          <a:bodyPr lIns="91440" tIns="45720" rIns="91440" bIns="4572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alpha val="20000"/>
                  </a:srgbClr>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FDEDABFC-B305-2519-E5EF-31650C9F9E8B}"/>
              </a:ext>
            </a:extLst>
          </p:cNvPr>
          <p:cNvSpPr txBox="1"/>
          <p:nvPr/>
        </p:nvSpPr>
        <p:spPr>
          <a:xfrm>
            <a:off x="1447800" y="177225"/>
            <a:ext cx="3833101" cy="584775"/>
          </a:xfrm>
          <a:prstGeom prst="rect">
            <a:avLst/>
          </a:prstGeom>
          <a:noFill/>
        </p:spPr>
        <p:txBody>
          <a:bodyPr wrap="none" rtlCol="0">
            <a:spAutoFit/>
          </a:bodyPr>
          <a:lstStyle/>
          <a:p>
            <a:r>
              <a:rPr lang="en-US" sz="3200" dirty="0">
                <a:solidFill>
                  <a:prstClr val="black"/>
                </a:solidFill>
                <a:latin typeface="Tahoma" pitchFamily="34" charset="0"/>
                <a:ea typeface="+mn-ea"/>
                <a:cs typeface="Arial" charset="0"/>
              </a:rPr>
              <a:t>Debt as a % of GDP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6FFD6-2C23-74C2-8E70-E008F5E6DBEB}"/>
              </a:ext>
            </a:extLst>
          </p:cNvPr>
          <p:cNvPicPr>
            <a:picLocks noChangeAspect="1"/>
          </p:cNvPicPr>
          <p:nvPr/>
        </p:nvPicPr>
        <p:blipFill>
          <a:blip r:embed="rId3"/>
          <a:stretch>
            <a:fillRect/>
          </a:stretch>
        </p:blipFill>
        <p:spPr>
          <a:xfrm>
            <a:off x="304800" y="685800"/>
            <a:ext cx="9307786" cy="8188761"/>
          </a:xfrm>
          <a:prstGeom prst="rect">
            <a:avLst/>
          </a:prstGeom>
        </p:spPr>
      </p:pic>
      <p:sp>
        <p:nvSpPr>
          <p:cNvPr id="6" name="TextBox 5">
            <a:extLst>
              <a:ext uri="{FF2B5EF4-FFF2-40B4-BE49-F238E27FC236}">
                <a16:creationId xmlns:a16="http://schemas.microsoft.com/office/drawing/2014/main" id="{9AD0EB2F-A147-6C36-026B-1256FEFAF3FB}"/>
              </a:ext>
            </a:extLst>
          </p:cNvPr>
          <p:cNvSpPr txBox="1"/>
          <p:nvPr/>
        </p:nvSpPr>
        <p:spPr>
          <a:xfrm>
            <a:off x="990600" y="457200"/>
            <a:ext cx="6647974" cy="369332"/>
          </a:xfrm>
          <a:prstGeom prst="rect">
            <a:avLst/>
          </a:prstGeom>
          <a:noFill/>
        </p:spPr>
        <p:txBody>
          <a:bodyPr wrap="none" rtlCol="0">
            <a:spAutoFit/>
          </a:bodyPr>
          <a:lstStyle/>
          <a:p>
            <a:r>
              <a:rPr lang="en-US" dirty="0"/>
              <a:t>Countries with the largest National Debt Burden as a % of GDP</a:t>
            </a:r>
          </a:p>
        </p:txBody>
      </p:sp>
    </p:spTree>
    <p:extLst>
      <p:ext uri="{BB962C8B-B14F-4D97-AF65-F5344CB8AC3E}">
        <p14:creationId xmlns:p14="http://schemas.microsoft.com/office/powerpoint/2010/main" val="47049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F0DF84C-2A56-48A0-9ED3-466076132ACE}"/>
              </a:ext>
            </a:extLst>
          </p:cNvPr>
          <p:cNvGraphicFramePr>
            <a:graphicFrameLocks noGrp="1"/>
          </p:cNvGraphicFramePr>
          <p:nvPr>
            <p:ph idx="1"/>
            <p:extLst>
              <p:ext uri="{D42A27DB-BD31-4B8C-83A1-F6EECF244321}">
                <p14:modId xmlns:p14="http://schemas.microsoft.com/office/powerpoint/2010/main" val="1109776227"/>
              </p:ext>
            </p:extLst>
          </p:nvPr>
        </p:nvGraphicFramePr>
        <p:xfrm>
          <a:off x="457200" y="20526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E460044-86C9-4F3A-BDE0-438B22743613}"/>
              </a:ext>
            </a:extLst>
          </p:cNvPr>
          <p:cNvSpPr>
            <a:spLocks noGrp="1"/>
          </p:cNvSpPr>
          <p:nvPr>
            <p:ph type="title"/>
          </p:nvPr>
        </p:nvSpPr>
        <p:spPr>
          <a:xfrm>
            <a:off x="304800" y="609600"/>
            <a:ext cx="8229600" cy="1143000"/>
          </a:xfrm>
        </p:spPr>
        <p:txBody>
          <a:bodyPr>
            <a:noAutofit/>
          </a:bodyPr>
          <a:lstStyle/>
          <a:p>
            <a:pPr algn="ctr"/>
            <a:r>
              <a:rPr lang="en-US" sz="4400" dirty="0"/>
              <a:t>US PUBLIC DEBT – </a:t>
            </a:r>
            <a:br>
              <a:rPr lang="en-US" sz="4400" dirty="0"/>
            </a:br>
            <a:r>
              <a:rPr lang="en-US" sz="4400" dirty="0"/>
              <a:t>Who holds the IOUs? </a:t>
            </a:r>
          </a:p>
        </p:txBody>
      </p:sp>
      <p:sp>
        <p:nvSpPr>
          <p:cNvPr id="3" name="TextBox 2">
            <a:extLst>
              <a:ext uri="{FF2B5EF4-FFF2-40B4-BE49-F238E27FC236}">
                <a16:creationId xmlns:a16="http://schemas.microsoft.com/office/drawing/2014/main" id="{32B6BB9E-D784-4473-8ABD-BA2E4F1B4A88}"/>
              </a:ext>
            </a:extLst>
          </p:cNvPr>
          <p:cNvSpPr txBox="1"/>
          <p:nvPr/>
        </p:nvSpPr>
        <p:spPr>
          <a:xfrm>
            <a:off x="5715000" y="6209268"/>
            <a:ext cx="1218603" cy="369332"/>
          </a:xfrm>
          <a:prstGeom prst="rect">
            <a:avLst/>
          </a:prstGeom>
          <a:noFill/>
        </p:spPr>
        <p:txBody>
          <a:bodyPr wrap="none" rtlCol="0">
            <a:spAutoFit/>
          </a:bodyPr>
          <a:lstStyle/>
          <a:p>
            <a:r>
              <a:rPr lang="en-US" dirty="0"/>
              <a:t>Dec. 2020</a:t>
            </a:r>
          </a:p>
        </p:txBody>
      </p:sp>
    </p:spTree>
    <p:extLst>
      <p:ext uri="{BB962C8B-B14F-4D97-AF65-F5344CB8AC3E}">
        <p14:creationId xmlns:p14="http://schemas.microsoft.com/office/powerpoint/2010/main" val="27327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485CB3-8A7B-475E-8B27-40A05B86E973}"/>
              </a:ext>
            </a:extLst>
          </p:cNvPr>
          <p:cNvPicPr>
            <a:picLocks noGrp="1" noChangeAspect="1"/>
          </p:cNvPicPr>
          <p:nvPr>
            <p:ph idx="1"/>
          </p:nvPr>
        </p:nvPicPr>
        <p:blipFill>
          <a:blip r:embed="rId2"/>
          <a:stretch>
            <a:fillRect/>
          </a:stretch>
        </p:blipFill>
        <p:spPr>
          <a:xfrm>
            <a:off x="457200" y="14111"/>
            <a:ext cx="8908234" cy="6494726"/>
          </a:xfrm>
        </p:spPr>
      </p:pic>
    </p:spTree>
    <p:extLst>
      <p:ext uri="{BB962C8B-B14F-4D97-AF65-F5344CB8AC3E}">
        <p14:creationId xmlns:p14="http://schemas.microsoft.com/office/powerpoint/2010/main" val="274763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44BB19-5559-4FBE-9762-CFCB352C2405}"/>
              </a:ext>
            </a:extLst>
          </p:cNvPr>
          <p:cNvPicPr>
            <a:picLocks noGrp="1" noChangeAspect="1"/>
          </p:cNvPicPr>
          <p:nvPr>
            <p:ph idx="1"/>
          </p:nvPr>
        </p:nvPicPr>
        <p:blipFill>
          <a:blip r:embed="rId3"/>
          <a:stretch>
            <a:fillRect/>
          </a:stretch>
        </p:blipFill>
        <p:spPr>
          <a:xfrm>
            <a:off x="152400" y="0"/>
            <a:ext cx="8294634" cy="7308091"/>
          </a:xfrm>
        </p:spPr>
      </p:pic>
    </p:spTree>
    <p:extLst>
      <p:ext uri="{BB962C8B-B14F-4D97-AF65-F5344CB8AC3E}">
        <p14:creationId xmlns:p14="http://schemas.microsoft.com/office/powerpoint/2010/main" val="258478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654175"/>
            <a:ext cx="7772400" cy="1470025"/>
          </a:xfrm>
        </p:spPr>
        <p:txBody>
          <a:bodyPr>
            <a:normAutofit fontScale="90000"/>
          </a:bodyPr>
          <a:lstStyle/>
          <a:p>
            <a:r>
              <a:rPr lang="en-US" b="1" dirty="0">
                <a:solidFill>
                  <a:schemeClr val="tx1"/>
                </a:solidFill>
              </a:rPr>
              <a:t>Looking at the Federal Budget from Multiple Perspectives</a:t>
            </a:r>
          </a:p>
        </p:txBody>
      </p:sp>
      <p:pic>
        <p:nvPicPr>
          <p:cNvPr id="6" name="Picture 5"/>
          <p:cNvPicPr>
            <a:picLocks noChangeAspect="1"/>
          </p:cNvPicPr>
          <p:nvPr/>
        </p:nvPicPr>
        <p:blipFill>
          <a:blip r:embed="rId2"/>
          <a:stretch>
            <a:fillRect/>
          </a:stretch>
        </p:blipFill>
        <p:spPr>
          <a:xfrm>
            <a:off x="457200" y="3733800"/>
            <a:ext cx="8530367" cy="1799063"/>
          </a:xfrm>
          <a:prstGeom prst="rect">
            <a:avLst/>
          </a:prstGeom>
        </p:spPr>
      </p:pic>
    </p:spTree>
    <p:extLst>
      <p:ext uri="{BB962C8B-B14F-4D97-AF65-F5344CB8AC3E}">
        <p14:creationId xmlns:p14="http://schemas.microsoft.com/office/powerpoint/2010/main" val="121039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 y="46037"/>
            <a:ext cx="7886700" cy="1325563"/>
          </a:xfrm>
        </p:spPr>
        <p:txBody>
          <a:bodyPr/>
          <a:lstStyle/>
          <a:p>
            <a:endParaRPr lang="en-US" dirty="0"/>
          </a:p>
        </p:txBody>
      </p:sp>
      <p:sp>
        <p:nvSpPr>
          <p:cNvPr id="6" name="Content Placeholder 5"/>
          <p:cNvSpPr>
            <a:spLocks noGrp="1"/>
          </p:cNvSpPr>
          <p:nvPr>
            <p:ph idx="1"/>
          </p:nvPr>
        </p:nvSpPr>
        <p:spPr>
          <a:xfrm>
            <a:off x="381000" y="579437"/>
            <a:ext cx="8686800" cy="5959475"/>
          </a:xfrm>
        </p:spPr>
        <p:txBody>
          <a:bodyPr>
            <a:normAutofit lnSpcReduction="10000"/>
          </a:bodyPr>
          <a:lstStyle/>
          <a:p>
            <a:endParaRPr lang="en-US" dirty="0"/>
          </a:p>
          <a:p>
            <a:pPr marL="0" indent="0">
              <a:buNone/>
            </a:pPr>
            <a:r>
              <a:rPr lang="en-US" sz="3200" dirty="0"/>
              <a:t>National income will be greater tomorrow than it is today because Government has had the courage to borrow idle capital and put it and idle labor to work. . . . Our national debt after all is an internal debt owed not only </a:t>
            </a:r>
            <a:r>
              <a:rPr lang="en-US" sz="3200" u="sng" dirty="0"/>
              <a:t>by</a:t>
            </a:r>
            <a:r>
              <a:rPr lang="en-US" sz="3200" dirty="0"/>
              <a:t> the Nation but </a:t>
            </a:r>
            <a:r>
              <a:rPr lang="en-US" sz="3200" u="sng" dirty="0"/>
              <a:t>to</a:t>
            </a:r>
            <a:r>
              <a:rPr lang="en-US" sz="3200" dirty="0"/>
              <a:t> the Nation. </a:t>
            </a:r>
          </a:p>
          <a:p>
            <a:pPr marL="0" indent="0">
              <a:buNone/>
            </a:pPr>
            <a:r>
              <a:rPr lang="en-US" sz="3200" dirty="0"/>
              <a:t>If our children have to pay interest on it they will pay that interest to themselves. </a:t>
            </a:r>
          </a:p>
          <a:p>
            <a:pPr marL="0" indent="0">
              <a:buNone/>
            </a:pPr>
            <a:r>
              <a:rPr lang="en-US" sz="3200" dirty="0"/>
              <a:t>A reasonable internal debt will not impoverish our children or put the Nation into bankruptcy. </a:t>
            </a:r>
          </a:p>
          <a:p>
            <a:pPr marL="0" indent="0">
              <a:buNone/>
            </a:pPr>
            <a:r>
              <a:rPr lang="en-US" sz="3200" dirty="0"/>
              <a:t>—President Franklin D. Roosevelt, May 22, 1939 </a:t>
            </a:r>
          </a:p>
          <a:p>
            <a:pPr marL="0" indent="0">
              <a:buNone/>
            </a:pPr>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BF9695-8517-4318-9952-3DDF4D4F8C2B}" type="slidenum">
              <a:rPr lang="en-US" smtClean="0"/>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7809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366395"/>
            <a:ext cx="8362950" cy="5959475"/>
          </a:xfrm>
        </p:spPr>
        <p:txBody>
          <a:bodyPr>
            <a:normAutofit/>
          </a:bodyPr>
          <a:lstStyle/>
          <a:p>
            <a:endParaRPr lang="en-US" dirty="0"/>
          </a:p>
          <a:p>
            <a:pPr marL="0" indent="0">
              <a:buNone/>
            </a:pPr>
            <a:endParaRPr lang="en-US" dirty="0"/>
          </a:p>
          <a:p>
            <a:pPr marL="0" indent="0">
              <a:buNone/>
            </a:pPr>
            <a:r>
              <a:rPr lang="en-US" sz="3600" dirty="0"/>
              <a:t>I have long argued that paying down the national debt is beneficial for the economy: it keeps interest rates lower than they otherwise would be and frees savings to finance increases in the capital stock, thereby boosting productivity and real incomes. </a:t>
            </a:r>
          </a:p>
          <a:p>
            <a:pPr marL="0" indent="0">
              <a:buNone/>
            </a:pPr>
            <a:r>
              <a:rPr lang="en-US" dirty="0"/>
              <a:t>—Federal Reserve Board Chairman Alan Greenspan, April 27, 2001</a:t>
            </a: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BF9695-8517-4318-9952-3DDF4D4F8C2B}" type="slidenum">
              <a:rPr lang="en-US" smtClean="0"/>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
        <p:nvSpPr>
          <p:cNvPr id="3" name="Title 2">
            <a:extLst>
              <a:ext uri="{FF2B5EF4-FFF2-40B4-BE49-F238E27FC236}">
                <a16:creationId xmlns:a16="http://schemas.microsoft.com/office/drawing/2014/main" id="{9A4F8C70-E1E5-A9E4-415E-542A98611EE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04011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8222" y="296333"/>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35592" y="1348582"/>
            <a:ext cx="8229600" cy="5257800"/>
          </a:xfrm>
        </p:spPr>
        <p:txBody>
          <a:bodyPr/>
          <a:lstStyle/>
          <a:p>
            <a:pPr eaLnBrk="1" hangingPunct="1">
              <a:buClr>
                <a:srgbClr val="3399FF"/>
              </a:buClr>
              <a:buSzPct val="125000"/>
            </a:pPr>
            <a:r>
              <a:rPr lang="en-US" sz="3600" b="1" dirty="0">
                <a:solidFill>
                  <a:srgbClr val="FF0000"/>
                </a:solidFill>
              </a:rPr>
              <a:t>Interest charges </a:t>
            </a:r>
            <a:r>
              <a:rPr lang="en-US" sz="3600" dirty="0"/>
              <a:t>on debt</a:t>
            </a:r>
          </a:p>
          <a:p>
            <a:pPr lvl="1" eaLnBrk="1" hangingPunct="1">
              <a:buClr>
                <a:srgbClr val="3399FF"/>
              </a:buClr>
              <a:buSzPct val="125000"/>
              <a:buFont typeface="Arial" charset="0"/>
              <a:buChar char="•"/>
            </a:pPr>
            <a:r>
              <a:rPr lang="en-US" sz="3600" dirty="0"/>
              <a:t>Main burden of the debt </a:t>
            </a:r>
          </a:p>
          <a:p>
            <a:pPr lvl="2" eaLnBrk="1" hangingPunct="1">
              <a:buClr>
                <a:srgbClr val="3399FF"/>
              </a:buClr>
              <a:buSzPct val="125000"/>
              <a:buFont typeface="Arial" charset="0"/>
              <a:buChar char="•"/>
            </a:pPr>
            <a:r>
              <a:rPr lang="en-US" sz="3200" dirty="0"/>
              <a:t>US has to pay the interest on the debt in order to remain in good credit standing.</a:t>
            </a:r>
          </a:p>
          <a:p>
            <a:pPr lvl="1" eaLnBrk="1" hangingPunct="1">
              <a:buClr>
                <a:srgbClr val="3399FF"/>
              </a:buClr>
              <a:buSzPct val="125000"/>
              <a:buFont typeface="Arial" charset="0"/>
              <a:buChar char="•"/>
            </a:pPr>
            <a:r>
              <a:rPr lang="en-US" sz="3600" dirty="0"/>
              <a:t>1.9% of GDP in 2023</a:t>
            </a:r>
          </a:p>
          <a:p>
            <a:pPr lvl="1" eaLnBrk="1" hangingPunct="1">
              <a:buClr>
                <a:srgbClr val="3399FF"/>
              </a:buClr>
              <a:buSzPct val="125000"/>
              <a:buFont typeface="Arial" charset="0"/>
              <a:buChar char="•"/>
            </a:pPr>
            <a:r>
              <a:rPr lang="en-US" sz="3600" dirty="0"/>
              <a:t>9.9% of budget in 2023</a:t>
            </a:r>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1689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#1 – Understanding Challenges of the Federal Budget</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309681101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4400" dirty="0"/>
              <a:t>False Concerns</a:t>
            </a:r>
          </a:p>
          <a:p>
            <a:pPr lvl="1" eaLnBrk="1" hangingPunct="1">
              <a:buClr>
                <a:srgbClr val="3399FF"/>
              </a:buClr>
              <a:buSzPct val="125000"/>
            </a:pPr>
            <a:r>
              <a:rPr lang="en-US" sz="2800" dirty="0"/>
              <a:t>Bankruptcy</a:t>
            </a:r>
          </a:p>
          <a:p>
            <a:pPr lvl="1" eaLnBrk="1" hangingPunct="1">
              <a:buClr>
                <a:srgbClr val="3399FF"/>
              </a:buClr>
              <a:buSzPct val="125000"/>
            </a:pPr>
            <a:r>
              <a:rPr lang="en-US" sz="2800" dirty="0"/>
              <a:t>Burdening Future Generations</a:t>
            </a:r>
          </a:p>
          <a:p>
            <a:pPr marL="457200" lvl="1" indent="0" eaLnBrk="1" hangingPunct="1">
              <a:buClr>
                <a:srgbClr val="3399FF"/>
              </a:buClr>
              <a:buSzPct val="125000"/>
              <a:buNone/>
            </a:pPr>
            <a:endParaRPr lang="en-US" sz="2800" dirty="0"/>
          </a:p>
          <a:p>
            <a:pPr lvl="0" eaLnBrk="1" hangingPunct="1">
              <a:buClr>
                <a:srgbClr val="3399FF"/>
              </a:buClr>
              <a:buSzPct val="125000"/>
            </a:pPr>
            <a:r>
              <a:rPr lang="en-US" sz="4400" dirty="0">
                <a:solidFill>
                  <a:srgbClr val="000000"/>
                </a:solidFill>
              </a:rPr>
              <a:t>Real Concerns</a:t>
            </a:r>
          </a:p>
          <a:p>
            <a:pPr lvl="1" eaLnBrk="1" hangingPunct="1">
              <a:buClr>
                <a:srgbClr val="3399FF"/>
              </a:buClr>
              <a:buSzPct val="125000"/>
            </a:pPr>
            <a:r>
              <a:rPr lang="en-US" sz="2800" dirty="0">
                <a:solidFill>
                  <a:srgbClr val="000000"/>
                </a:solidFill>
              </a:rPr>
              <a:t>Unequal income distribution</a:t>
            </a:r>
          </a:p>
          <a:p>
            <a:pPr lvl="1" eaLnBrk="1" hangingPunct="1">
              <a:buClr>
                <a:srgbClr val="3399FF"/>
              </a:buClr>
              <a:buSzPct val="125000"/>
            </a:pPr>
            <a:r>
              <a:rPr lang="en-US" sz="2800" dirty="0">
                <a:solidFill>
                  <a:srgbClr val="000000"/>
                </a:solidFill>
              </a:rPr>
              <a:t>Foreign Owned debt</a:t>
            </a:r>
          </a:p>
          <a:p>
            <a:pPr lvl="1" eaLnBrk="1" hangingPunct="1">
              <a:buClr>
                <a:srgbClr val="3399FF"/>
              </a:buClr>
              <a:buSzPct val="125000"/>
            </a:pPr>
            <a:r>
              <a:rPr lang="en-US" sz="2800" dirty="0">
                <a:solidFill>
                  <a:srgbClr val="000000"/>
                </a:solidFill>
              </a:rPr>
              <a:t>Crowding out Effect</a:t>
            </a:r>
          </a:p>
          <a:p>
            <a:pPr marL="457200" lvl="1" indent="0" eaLnBrk="1" hangingPunct="1">
              <a:buClr>
                <a:srgbClr val="3399FF"/>
              </a:buClr>
              <a:buSzPct val="125000"/>
              <a:buNone/>
            </a:pPr>
            <a:endParaRPr lang="en-US" dirty="0"/>
          </a:p>
          <a:p>
            <a:pPr marL="457200" lvl="1" indent="0" eaLnBrk="1" hangingPunct="1">
              <a:buClr>
                <a:srgbClr val="3399FF"/>
              </a:buClr>
              <a:buSzPct val="125000"/>
              <a:buNone/>
            </a:pPr>
            <a:endParaRPr lang="en-US" dirty="0"/>
          </a:p>
          <a:p>
            <a:pPr eaLnBrk="1" hangingPunct="1">
              <a:buClr>
                <a:srgbClr val="3399FF"/>
              </a:buClr>
              <a:buSzPct val="125000"/>
            </a:pPr>
            <a:endParaRPr lang="en-US" sz="3600" dirty="0"/>
          </a:p>
          <a:p>
            <a:pPr marL="914400" lvl="2" indent="0" eaLnBrk="1" hangingPunct="1">
              <a:buClr>
                <a:srgbClr val="3399FF"/>
              </a:buClr>
              <a:buSzPct val="125000"/>
              <a:buNone/>
            </a:pPr>
            <a:endParaRPr lang="en-US" sz="3600" dirty="0"/>
          </a:p>
          <a:p>
            <a:pPr lvl="2" eaLnBrk="1" hangingPunct="1">
              <a:buClr>
                <a:srgbClr val="3399FF"/>
              </a:buClr>
              <a:buSzPct val="125000"/>
            </a:pPr>
            <a:endParaRPr lang="en-US" sz="3600" dirty="0"/>
          </a:p>
          <a:p>
            <a:pPr lvl="2" eaLnBrk="1" hangingPunct="1">
              <a:buClr>
                <a:srgbClr val="3399FF"/>
              </a:buClr>
              <a:buSzPct val="125000"/>
            </a:pPr>
            <a:endParaRPr lang="en-US" sz="3600" dirty="0"/>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4471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8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6200" y="388937"/>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3600" dirty="0"/>
              <a:t>False Concerns</a:t>
            </a:r>
          </a:p>
          <a:p>
            <a:pPr lvl="1" eaLnBrk="1" hangingPunct="1">
              <a:buClr>
                <a:srgbClr val="3399FF"/>
              </a:buClr>
              <a:buSzPct val="125000"/>
              <a:buFont typeface="Arial" charset="0"/>
              <a:buChar char="•"/>
            </a:pPr>
            <a:r>
              <a:rPr lang="en-US" sz="3600" dirty="0"/>
              <a:t>Bankruptcy?  US is not going bankrupt any time soon.</a:t>
            </a:r>
          </a:p>
          <a:p>
            <a:pPr lvl="2" eaLnBrk="1" hangingPunct="1">
              <a:buClr>
                <a:srgbClr val="3399FF"/>
              </a:buClr>
              <a:buSzPct val="125000"/>
            </a:pPr>
            <a:r>
              <a:rPr lang="en-US" sz="3600" dirty="0"/>
              <a:t>Increase taxes </a:t>
            </a:r>
          </a:p>
          <a:p>
            <a:pPr lvl="2" eaLnBrk="1" hangingPunct="1">
              <a:buClr>
                <a:srgbClr val="3399FF"/>
              </a:buClr>
              <a:buSzPct val="125000"/>
            </a:pPr>
            <a:r>
              <a:rPr lang="en-US" sz="3600" dirty="0"/>
              <a:t>Borrow (sell new bonds) </a:t>
            </a:r>
          </a:p>
          <a:p>
            <a:pPr lvl="3" eaLnBrk="1" hangingPunct="1">
              <a:buClr>
                <a:srgbClr val="3399FF"/>
              </a:buClr>
              <a:buSzPct val="125000"/>
            </a:pPr>
            <a:r>
              <a:rPr lang="en-US" sz="3200" dirty="0"/>
              <a:t>Corporations do this – almost always have outstanding debt</a:t>
            </a:r>
          </a:p>
          <a:p>
            <a:pPr marL="914400" lvl="2" indent="0" eaLnBrk="1" hangingPunct="1">
              <a:buClr>
                <a:srgbClr val="3399FF"/>
              </a:buClr>
              <a:buSzPct val="125000"/>
              <a:buNone/>
            </a:pPr>
            <a:endParaRPr lang="en-US" sz="3600" dirty="0"/>
          </a:p>
          <a:p>
            <a:pPr lvl="2" eaLnBrk="1" hangingPunct="1">
              <a:buClr>
                <a:srgbClr val="3399FF"/>
              </a:buClr>
              <a:buSzPct val="125000"/>
            </a:pPr>
            <a:endParaRPr lang="en-US" sz="3600" dirty="0"/>
          </a:p>
          <a:p>
            <a:pPr lvl="2" eaLnBrk="1" hangingPunct="1">
              <a:buClr>
                <a:srgbClr val="3399FF"/>
              </a:buClr>
              <a:buSzPct val="125000"/>
            </a:pPr>
            <a:endParaRPr lang="en-US" sz="3600" dirty="0"/>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46266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388937"/>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3600" dirty="0"/>
              <a:t>False Concerns</a:t>
            </a:r>
          </a:p>
          <a:p>
            <a:pPr lvl="1" eaLnBrk="1" hangingPunct="1">
              <a:buClr>
                <a:srgbClr val="3399FF"/>
              </a:buClr>
              <a:buSzPct val="125000"/>
              <a:buFont typeface="Arial" charset="0"/>
              <a:buChar char="•"/>
            </a:pPr>
            <a:r>
              <a:rPr lang="en-US" sz="3600" dirty="0"/>
              <a:t>Burdening future generations</a:t>
            </a:r>
          </a:p>
          <a:p>
            <a:pPr lvl="2" eaLnBrk="1" hangingPunct="1">
              <a:buClr>
                <a:srgbClr val="3399FF"/>
              </a:buClr>
              <a:buSzPct val="125000"/>
              <a:buFont typeface="Arial" charset="0"/>
              <a:buChar char="•"/>
            </a:pPr>
            <a:r>
              <a:rPr lang="en-US" sz="3200" dirty="0"/>
              <a:t>We owe this debt to ourselves.</a:t>
            </a:r>
          </a:p>
          <a:p>
            <a:pPr lvl="2" eaLnBrk="1" hangingPunct="1">
              <a:buClr>
                <a:srgbClr val="3399FF"/>
              </a:buClr>
              <a:buSzPct val="125000"/>
              <a:buFont typeface="Arial" charset="0"/>
              <a:buChar char="•"/>
            </a:pPr>
            <a:r>
              <a:rPr lang="en-US" sz="3200" dirty="0"/>
              <a:t>Paying it off pays it back to ourselves in a giant transfer payment. Purchasing power won’t change.</a:t>
            </a:r>
          </a:p>
          <a:p>
            <a:pPr lvl="2" eaLnBrk="1" hangingPunct="1">
              <a:buClr>
                <a:srgbClr val="3399FF"/>
              </a:buClr>
              <a:buSzPct val="125000"/>
              <a:buFont typeface="Arial" charset="0"/>
              <a:buChar char="•"/>
            </a:pPr>
            <a:r>
              <a:rPr lang="en-US" sz="3200" dirty="0"/>
              <a:t>If excess spending is used to increase productivity – allows growth/GDP</a:t>
            </a:r>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35387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6200" y="387526"/>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57200" y="1143000"/>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Income distribution</a:t>
            </a:r>
          </a:p>
          <a:p>
            <a:pPr eaLnBrk="1" hangingPunct="1">
              <a:buClr>
                <a:srgbClr val="3399FF"/>
              </a:buClr>
              <a:buSzPct val="125000"/>
            </a:pPr>
            <a:r>
              <a:rPr lang="en-US" sz="3600" dirty="0"/>
              <a:t>Foreign-owned public debt</a:t>
            </a:r>
          </a:p>
          <a:p>
            <a:pPr eaLnBrk="1" hangingPunct="1">
              <a:buClr>
                <a:srgbClr val="3399FF"/>
              </a:buClr>
              <a:buSzPct val="125000"/>
            </a:pPr>
            <a:r>
              <a:rPr lang="en-US" sz="3600" dirty="0"/>
              <a:t>Crowding-out effect</a:t>
            </a:r>
          </a:p>
          <a:p>
            <a:pPr lvl="1" eaLnBrk="1" hangingPunct="1">
              <a:buClr>
                <a:srgbClr val="3399FF"/>
              </a:buClr>
              <a:buSzPct val="125000"/>
              <a:buFont typeface="Arial" charset="0"/>
              <a:buChar char="•"/>
            </a:pPr>
            <a:r>
              <a:rPr lang="en-US" sz="3600" dirty="0"/>
              <a:t>Future generations</a:t>
            </a:r>
          </a:p>
          <a:p>
            <a:pPr lvl="1" eaLnBrk="1" hangingPunct="1">
              <a:buClr>
                <a:srgbClr val="3399FF"/>
              </a:buClr>
              <a:buSzPct val="125000"/>
              <a:buFont typeface="Arial" charset="0"/>
              <a:buChar char="•"/>
            </a:pPr>
            <a:r>
              <a:rPr lang="en-US" sz="3600" dirty="0"/>
              <a:t>Public investment</a:t>
            </a:r>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18774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76237"/>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57200" y="1143000"/>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Income distribution</a:t>
            </a:r>
          </a:p>
          <a:p>
            <a:pPr lvl="1" eaLnBrk="1" hangingPunct="1">
              <a:buClr>
                <a:srgbClr val="3399FF"/>
              </a:buClr>
              <a:buSzPct val="125000"/>
            </a:pPr>
            <a:r>
              <a:rPr lang="en-US" sz="2800" dirty="0"/>
              <a:t>Repayment of the debt affects income distribution.  </a:t>
            </a:r>
          </a:p>
          <a:p>
            <a:pPr lvl="1" eaLnBrk="1" hangingPunct="1">
              <a:buClr>
                <a:srgbClr val="3399FF"/>
              </a:buClr>
              <a:buSzPct val="125000"/>
            </a:pPr>
            <a:r>
              <a:rPr lang="en-US" sz="2800" dirty="0"/>
              <a:t>If working taxpayers will be paying interest to the mainly wealthier groups who hold the bonds, this  increases income inequality.</a:t>
            </a:r>
          </a:p>
          <a:p>
            <a:pPr lvl="1" eaLnBrk="1" hangingPunct="1">
              <a:buClr>
                <a:srgbClr val="3399FF"/>
              </a:buClr>
              <a:buSzPct val="125000"/>
            </a:pPr>
            <a:endParaRPr lang="en-US" dirty="0"/>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169028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3867" y="295893"/>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57200" y="1143000"/>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Foreign-owned public debt</a:t>
            </a:r>
          </a:p>
          <a:p>
            <a:pPr lvl="1" eaLnBrk="1" hangingPunct="1">
              <a:buClr>
                <a:srgbClr val="3399FF"/>
              </a:buClr>
              <a:buSzPct val="125000"/>
            </a:pPr>
            <a:r>
              <a:rPr lang="en-US" sz="2800" dirty="0"/>
              <a:t>This can increase the burden since payments leave the country.  </a:t>
            </a:r>
          </a:p>
          <a:p>
            <a:pPr lvl="1" eaLnBrk="1" hangingPunct="1">
              <a:buClr>
                <a:srgbClr val="3399FF"/>
              </a:buClr>
              <a:buSzPct val="125000"/>
            </a:pPr>
            <a:r>
              <a:rPr lang="en-US" sz="2800" dirty="0"/>
              <a:t>But Americans also own foreign bonds and this could offset the concern.</a:t>
            </a:r>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14427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87148" y="381000"/>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01725" y="1298222"/>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Crowding-out effect </a:t>
            </a:r>
          </a:p>
          <a:p>
            <a:pPr lvl="1" eaLnBrk="1" hangingPunct="1">
              <a:buClr>
                <a:srgbClr val="3399FF"/>
              </a:buClr>
              <a:buSzPct val="125000"/>
              <a:buFont typeface="Arial" charset="0"/>
              <a:buChar char="•"/>
            </a:pPr>
            <a:r>
              <a:rPr lang="en-US" sz="3600" dirty="0"/>
              <a:t>Future generations</a:t>
            </a:r>
          </a:p>
          <a:p>
            <a:pPr lvl="1" eaLnBrk="1" hangingPunct="1">
              <a:buClr>
                <a:srgbClr val="3399FF"/>
              </a:buClr>
              <a:buSzPct val="125000"/>
              <a:buFont typeface="Arial" charset="0"/>
              <a:buChar char="•"/>
            </a:pPr>
            <a:r>
              <a:rPr lang="en-US" sz="3600" dirty="0"/>
              <a:t>Public investment</a:t>
            </a:r>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2947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4">
            <a:extLst>
              <a:ext uri="{FF2B5EF4-FFF2-40B4-BE49-F238E27FC236}">
                <a16:creationId xmlns:a16="http://schemas.microsoft.com/office/drawing/2014/main" id="{36377462-6748-4D93-AE64-BBFB58CBD584}"/>
              </a:ext>
            </a:extLst>
          </p:cNvPr>
          <p:cNvSpPr>
            <a:spLocks noGrp="1"/>
          </p:cNvSpPr>
          <p:nvPr>
            <p:ph idx="1"/>
          </p:nvPr>
        </p:nvSpPr>
        <p:spPr>
          <a:xfrm>
            <a:off x="381000" y="2209800"/>
            <a:ext cx="8229600" cy="4324350"/>
          </a:xfrm>
        </p:spPr>
        <p:txBody>
          <a:bodyPr/>
          <a:lstStyle/>
          <a:p>
            <a:pPr marL="109537" indent="0">
              <a:buNone/>
            </a:pPr>
            <a:endParaRPr lang="en-US" altLang="en-US" dirty="0"/>
          </a:p>
          <a:p>
            <a:r>
              <a:rPr lang="en-US" altLang="en-US" sz="3200" dirty="0"/>
              <a:t>MRU Fiscal policy review</a:t>
            </a:r>
          </a:p>
          <a:p>
            <a:r>
              <a:rPr lang="en-US" altLang="en-US" dirty="0">
                <a:hlinkClick r:id="rId3"/>
              </a:rPr>
              <a:t>https://mru.org/courses/principles-economics-macroeconomics/fiscal-policy-crowding-out</a:t>
            </a:r>
            <a:endParaRPr lang="en-US" altLang="en-US" dirty="0"/>
          </a:p>
          <a:p>
            <a:endParaRPr lang="en-US" altLang="en-US" dirty="0"/>
          </a:p>
          <a:p>
            <a:endParaRPr lang="en-US" altLang="en-US" dirty="0"/>
          </a:p>
          <a:p>
            <a:endParaRPr lang="en-US" altLang="en-US" dirty="0"/>
          </a:p>
          <a:p>
            <a:endParaRPr lang="en-US" altLang="en-US" dirty="0"/>
          </a:p>
          <a:p>
            <a:r>
              <a:rPr lang="en-US" altLang="en-US" sz="1050" dirty="0"/>
              <a:t>4 minutes  - good review of crowding out</a:t>
            </a:r>
          </a:p>
          <a:p>
            <a:endParaRPr lang="en-US" altLang="en-US" dirty="0"/>
          </a:p>
          <a:p>
            <a:endParaRPr lang="en-US" altLang="en-US" dirty="0"/>
          </a:p>
          <a:p>
            <a:endParaRPr lang="en-US" altLang="en-US" dirty="0"/>
          </a:p>
        </p:txBody>
      </p:sp>
      <p:sp>
        <p:nvSpPr>
          <p:cNvPr id="106499" name="Title 3">
            <a:extLst>
              <a:ext uri="{FF2B5EF4-FFF2-40B4-BE49-F238E27FC236}">
                <a16:creationId xmlns:a16="http://schemas.microsoft.com/office/drawing/2014/main" id="{88AC12E2-9CA1-4CBA-864D-784C8E84DFF1}"/>
              </a:ext>
            </a:extLst>
          </p:cNvPr>
          <p:cNvSpPr>
            <a:spLocks noGrp="1"/>
          </p:cNvSpPr>
          <p:nvPr>
            <p:ph type="title"/>
          </p:nvPr>
        </p:nvSpPr>
        <p:spPr/>
        <p:txBody>
          <a:bodyPr/>
          <a:lstStyle/>
          <a:p>
            <a:endParaRPr lang="en-US" altLang="en-US" dirty="0"/>
          </a:p>
        </p:txBody>
      </p:sp>
    </p:spTree>
    <p:extLst>
      <p:ext uri="{BB962C8B-B14F-4D97-AF65-F5344CB8AC3E}">
        <p14:creationId xmlns:p14="http://schemas.microsoft.com/office/powerpoint/2010/main" val="4121846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100" dirty="0"/>
              <a:t>Challenge #1: Growing Budget Deficits</a:t>
            </a:r>
          </a:p>
        </p:txBody>
      </p:sp>
      <p:pic>
        <p:nvPicPr>
          <p:cNvPr id="6" name="Picture 5" descr="A close up of a map&#10;&#10;Description generated with very high confidence">
            <a:extLst>
              <a:ext uri="{FF2B5EF4-FFF2-40B4-BE49-F238E27FC236}">
                <a16:creationId xmlns:a16="http://schemas.microsoft.com/office/drawing/2014/main" id="{E5FD2584-A611-DE4B-8584-5EB2DE4A0DD3}"/>
              </a:ext>
            </a:extLst>
          </p:cNvPr>
          <p:cNvPicPr>
            <a:picLocks noChangeAspect="1"/>
          </p:cNvPicPr>
          <p:nvPr/>
        </p:nvPicPr>
        <p:blipFill rotWithShape="1">
          <a:blip r:embed="rId3"/>
          <a:srcRect t="1711" b="4551"/>
          <a:stretch/>
        </p:blipFill>
        <p:spPr>
          <a:xfrm>
            <a:off x="1336221" y="2057400"/>
            <a:ext cx="6471557" cy="4173379"/>
          </a:xfrm>
          <a:prstGeom prst="rect">
            <a:avLst/>
          </a:prstGeom>
        </p:spPr>
      </p:pic>
      <p:sp>
        <p:nvSpPr>
          <p:cNvPr id="7" name="TextBox 6">
            <a:extLst>
              <a:ext uri="{FF2B5EF4-FFF2-40B4-BE49-F238E27FC236}">
                <a16:creationId xmlns:a16="http://schemas.microsoft.com/office/drawing/2014/main" id="{9D27BF0D-89EB-6849-90EA-40E767212E4E}"/>
              </a:ext>
            </a:extLst>
          </p:cNvPr>
          <p:cNvSpPr txBox="1"/>
          <p:nvPr/>
        </p:nvSpPr>
        <p:spPr>
          <a:xfrm>
            <a:off x="3962400" y="6230779"/>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327327550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400" dirty="0"/>
              <a:t>Challenge #2: Population Aging</a:t>
            </a:r>
            <a:endParaRPr lang="en-US" sz="4100" dirty="0"/>
          </a:p>
        </p:txBody>
      </p:sp>
      <p:sp>
        <p:nvSpPr>
          <p:cNvPr id="7" name="TextBox 6">
            <a:extLst>
              <a:ext uri="{FF2B5EF4-FFF2-40B4-BE49-F238E27FC236}">
                <a16:creationId xmlns:a16="http://schemas.microsoft.com/office/drawing/2014/main" id="{9D27BF0D-89EB-6849-90EA-40E767212E4E}"/>
              </a:ext>
            </a:extLst>
          </p:cNvPr>
          <p:cNvSpPr txBox="1"/>
          <p:nvPr/>
        </p:nvSpPr>
        <p:spPr>
          <a:xfrm>
            <a:off x="3962400" y="6019800"/>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Social Security Administration</a:t>
            </a:r>
          </a:p>
        </p:txBody>
      </p:sp>
      <p:pic>
        <p:nvPicPr>
          <p:cNvPr id="5" name="Picture 4">
            <a:extLst>
              <a:ext uri="{FF2B5EF4-FFF2-40B4-BE49-F238E27FC236}">
                <a16:creationId xmlns:a16="http://schemas.microsoft.com/office/drawing/2014/main" id="{ADB2DE40-F341-F441-9EE2-82EA94CB4C35}"/>
              </a:ext>
            </a:extLst>
          </p:cNvPr>
          <p:cNvPicPr>
            <a:picLocks noChangeAspect="1"/>
          </p:cNvPicPr>
          <p:nvPr/>
        </p:nvPicPr>
        <p:blipFill rotWithShape="1">
          <a:blip r:embed="rId3"/>
          <a:srcRect r="917"/>
          <a:stretch/>
        </p:blipFill>
        <p:spPr>
          <a:xfrm>
            <a:off x="451979" y="2148580"/>
            <a:ext cx="8234821" cy="3932987"/>
          </a:xfrm>
          <a:prstGeom prst="rect">
            <a:avLst/>
          </a:prstGeom>
        </p:spPr>
      </p:pic>
      <p:sp>
        <p:nvSpPr>
          <p:cNvPr id="8" name="Rectangle 7">
            <a:extLst>
              <a:ext uri="{FF2B5EF4-FFF2-40B4-BE49-F238E27FC236}">
                <a16:creationId xmlns:a16="http://schemas.microsoft.com/office/drawing/2014/main" id="{32D44473-DF47-454B-A1C8-F0A416C69B2D}"/>
              </a:ext>
            </a:extLst>
          </p:cNvPr>
          <p:cNvSpPr/>
          <p:nvPr/>
        </p:nvSpPr>
        <p:spPr>
          <a:xfrm>
            <a:off x="457200" y="6260471"/>
            <a:ext cx="8229600" cy="246221"/>
          </a:xfrm>
          <a:prstGeom prst="rect">
            <a:avLst/>
          </a:prstGeom>
        </p:spPr>
        <p:txBody>
          <a:bodyPr wrap="square">
            <a:spAutoFit/>
          </a:bodyPr>
          <a:lstStyle/>
          <a:p>
            <a:pPr lvl="0" algn="ctr">
              <a:defRPr/>
            </a:pPr>
            <a:r>
              <a:rPr lang="en-US" sz="1000" dirty="0">
                <a:latin typeface="Calibri Light" panose="020F0302020204030204" pitchFamily="34" charset="0"/>
                <a:cs typeface="Calibri Light" panose="020F0302020204030204" pitchFamily="34" charset="0"/>
              </a:rPr>
              <a:t>Image credit: Vivien Lee (Senior Research Assistant- Hutchins Center on Fiscal and Monetary Policy, The Brookings Institution)</a:t>
            </a:r>
          </a:p>
        </p:txBody>
      </p:sp>
    </p:spTree>
    <p:extLst>
      <p:ext uri="{BB962C8B-B14F-4D97-AF65-F5344CB8AC3E}">
        <p14:creationId xmlns:p14="http://schemas.microsoft.com/office/powerpoint/2010/main" val="10460927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E6908-5687-D54D-4E06-3D00E41DFAAF}"/>
              </a:ext>
            </a:extLst>
          </p:cNvPr>
          <p:cNvPicPr>
            <a:picLocks noChangeAspect="1"/>
          </p:cNvPicPr>
          <p:nvPr/>
        </p:nvPicPr>
        <p:blipFill>
          <a:blip r:embed="rId3"/>
          <a:stretch>
            <a:fillRect/>
          </a:stretch>
        </p:blipFill>
        <p:spPr>
          <a:xfrm>
            <a:off x="34636" y="1143000"/>
            <a:ext cx="9144000" cy="4855623"/>
          </a:xfrm>
          <a:prstGeom prst="rect">
            <a:avLst/>
          </a:prstGeom>
        </p:spPr>
      </p:pic>
      <p:sp>
        <p:nvSpPr>
          <p:cNvPr id="4" name="TextBox 3">
            <a:extLst>
              <a:ext uri="{FF2B5EF4-FFF2-40B4-BE49-F238E27FC236}">
                <a16:creationId xmlns:a16="http://schemas.microsoft.com/office/drawing/2014/main" id="{27A89534-3B3F-F068-C3DD-7B7AFD355EAD}"/>
              </a:ext>
            </a:extLst>
          </p:cNvPr>
          <p:cNvSpPr txBox="1"/>
          <p:nvPr/>
        </p:nvSpPr>
        <p:spPr>
          <a:xfrm>
            <a:off x="7010399" y="2362200"/>
            <a:ext cx="657667" cy="369332"/>
          </a:xfrm>
          <a:prstGeom prst="rect">
            <a:avLst/>
          </a:prstGeom>
          <a:noFill/>
        </p:spPr>
        <p:txBody>
          <a:bodyPr wrap="square" rtlCol="0">
            <a:spAutoFit/>
          </a:bodyPr>
          <a:lstStyle/>
          <a:p>
            <a:r>
              <a:rPr lang="en-US" b="1" dirty="0">
                <a:solidFill>
                  <a:srgbClr val="FF0000"/>
                </a:solidFill>
              </a:rPr>
              <a:t>28.6</a:t>
            </a:r>
          </a:p>
        </p:txBody>
      </p:sp>
      <p:sp>
        <p:nvSpPr>
          <p:cNvPr id="5" name="TextBox 4">
            <a:extLst>
              <a:ext uri="{FF2B5EF4-FFF2-40B4-BE49-F238E27FC236}">
                <a16:creationId xmlns:a16="http://schemas.microsoft.com/office/drawing/2014/main" id="{C2FE1E99-4EE1-2B6E-4131-7E2EDC8B0B0B}"/>
              </a:ext>
            </a:extLst>
          </p:cNvPr>
          <p:cNvSpPr txBox="1"/>
          <p:nvPr/>
        </p:nvSpPr>
        <p:spPr>
          <a:xfrm>
            <a:off x="7086600" y="2145268"/>
            <a:ext cx="505267" cy="369332"/>
          </a:xfrm>
          <a:prstGeom prst="rect">
            <a:avLst/>
          </a:prstGeom>
          <a:noFill/>
        </p:spPr>
        <p:txBody>
          <a:bodyPr wrap="square" rtlCol="0">
            <a:spAutoFit/>
          </a:bodyPr>
          <a:lstStyle/>
          <a:p>
            <a:r>
              <a:rPr lang="en-US" b="1" dirty="0">
                <a:solidFill>
                  <a:srgbClr val="FF0000"/>
                </a:solidFill>
              </a:rPr>
              <a:t>3.2</a:t>
            </a:r>
          </a:p>
        </p:txBody>
      </p:sp>
      <p:sp>
        <p:nvSpPr>
          <p:cNvPr id="6" name="TextBox 5">
            <a:extLst>
              <a:ext uri="{FF2B5EF4-FFF2-40B4-BE49-F238E27FC236}">
                <a16:creationId xmlns:a16="http://schemas.microsoft.com/office/drawing/2014/main" id="{3677914E-A661-7300-9FD0-6FCEEDDD6075}"/>
              </a:ext>
            </a:extLst>
          </p:cNvPr>
          <p:cNvSpPr txBox="1"/>
          <p:nvPr/>
        </p:nvSpPr>
        <p:spPr>
          <a:xfrm>
            <a:off x="7067211" y="2590800"/>
            <a:ext cx="505267" cy="369332"/>
          </a:xfrm>
          <a:prstGeom prst="rect">
            <a:avLst/>
          </a:prstGeom>
          <a:noFill/>
        </p:spPr>
        <p:txBody>
          <a:bodyPr wrap="square" rtlCol="0">
            <a:spAutoFit/>
          </a:bodyPr>
          <a:lstStyle/>
          <a:p>
            <a:r>
              <a:rPr lang="en-US" b="1" dirty="0">
                <a:solidFill>
                  <a:srgbClr val="FF0000"/>
                </a:solidFill>
              </a:rPr>
              <a:t>8.4</a:t>
            </a:r>
          </a:p>
        </p:txBody>
      </p:sp>
      <p:sp>
        <p:nvSpPr>
          <p:cNvPr id="7" name="TextBox 6">
            <a:extLst>
              <a:ext uri="{FF2B5EF4-FFF2-40B4-BE49-F238E27FC236}">
                <a16:creationId xmlns:a16="http://schemas.microsoft.com/office/drawing/2014/main" id="{DC0DE8B8-FFAF-8C45-544B-1622BBE65334}"/>
              </a:ext>
            </a:extLst>
          </p:cNvPr>
          <p:cNvSpPr txBox="1"/>
          <p:nvPr/>
        </p:nvSpPr>
        <p:spPr>
          <a:xfrm>
            <a:off x="7067210" y="2851666"/>
            <a:ext cx="505267" cy="369332"/>
          </a:xfrm>
          <a:prstGeom prst="rect">
            <a:avLst/>
          </a:prstGeom>
          <a:noFill/>
        </p:spPr>
        <p:txBody>
          <a:bodyPr wrap="square" rtlCol="0">
            <a:spAutoFit/>
          </a:bodyPr>
          <a:lstStyle/>
          <a:p>
            <a:r>
              <a:rPr lang="en-US" b="1" dirty="0">
                <a:solidFill>
                  <a:srgbClr val="FF0000"/>
                </a:solidFill>
              </a:rPr>
              <a:t>1.0</a:t>
            </a:r>
          </a:p>
        </p:txBody>
      </p:sp>
      <p:sp>
        <p:nvSpPr>
          <p:cNvPr id="8" name="TextBox 7">
            <a:extLst>
              <a:ext uri="{FF2B5EF4-FFF2-40B4-BE49-F238E27FC236}">
                <a16:creationId xmlns:a16="http://schemas.microsoft.com/office/drawing/2014/main" id="{A9EE9A96-2318-96B0-2D37-EAC62C0A094E}"/>
              </a:ext>
            </a:extLst>
          </p:cNvPr>
          <p:cNvSpPr txBox="1"/>
          <p:nvPr/>
        </p:nvSpPr>
        <p:spPr>
          <a:xfrm>
            <a:off x="6934200" y="3332202"/>
            <a:ext cx="733865" cy="369332"/>
          </a:xfrm>
          <a:prstGeom prst="rect">
            <a:avLst/>
          </a:prstGeom>
          <a:noFill/>
        </p:spPr>
        <p:txBody>
          <a:bodyPr wrap="square" rtlCol="0">
            <a:spAutoFit/>
          </a:bodyPr>
          <a:lstStyle/>
          <a:p>
            <a:r>
              <a:rPr lang="en-US" b="1" dirty="0">
                <a:solidFill>
                  <a:srgbClr val="FF0000"/>
                </a:solidFill>
              </a:rPr>
              <a:t>14.2</a:t>
            </a:r>
          </a:p>
        </p:txBody>
      </p:sp>
      <p:sp>
        <p:nvSpPr>
          <p:cNvPr id="9" name="TextBox 8">
            <a:extLst>
              <a:ext uri="{FF2B5EF4-FFF2-40B4-BE49-F238E27FC236}">
                <a16:creationId xmlns:a16="http://schemas.microsoft.com/office/drawing/2014/main" id="{DFC97DDC-532A-85D3-885B-B0CD7D17D578}"/>
              </a:ext>
            </a:extLst>
          </p:cNvPr>
          <p:cNvSpPr txBox="1"/>
          <p:nvPr/>
        </p:nvSpPr>
        <p:spPr>
          <a:xfrm>
            <a:off x="7086600" y="3569732"/>
            <a:ext cx="733865" cy="369332"/>
          </a:xfrm>
          <a:prstGeom prst="rect">
            <a:avLst/>
          </a:prstGeom>
          <a:noFill/>
        </p:spPr>
        <p:txBody>
          <a:bodyPr wrap="square" rtlCol="0">
            <a:spAutoFit/>
          </a:bodyPr>
          <a:lstStyle/>
          <a:p>
            <a:r>
              <a:rPr lang="en-US" b="1" dirty="0">
                <a:solidFill>
                  <a:srgbClr val="FF0000"/>
                </a:solidFill>
              </a:rPr>
              <a:t>9.9</a:t>
            </a:r>
          </a:p>
        </p:txBody>
      </p:sp>
      <p:sp>
        <p:nvSpPr>
          <p:cNvPr id="10" name="TextBox 9">
            <a:extLst>
              <a:ext uri="{FF2B5EF4-FFF2-40B4-BE49-F238E27FC236}">
                <a16:creationId xmlns:a16="http://schemas.microsoft.com/office/drawing/2014/main" id="{CCA7158C-4B09-D50A-16A9-4FF52968B4C5}"/>
              </a:ext>
            </a:extLst>
          </p:cNvPr>
          <p:cNvSpPr txBox="1"/>
          <p:nvPr/>
        </p:nvSpPr>
        <p:spPr>
          <a:xfrm>
            <a:off x="7086600" y="4050268"/>
            <a:ext cx="505267" cy="369332"/>
          </a:xfrm>
          <a:prstGeom prst="rect">
            <a:avLst/>
          </a:prstGeom>
          <a:noFill/>
        </p:spPr>
        <p:txBody>
          <a:bodyPr wrap="square" rtlCol="0">
            <a:spAutoFit/>
          </a:bodyPr>
          <a:lstStyle/>
          <a:p>
            <a:r>
              <a:rPr lang="en-US" b="1" dirty="0">
                <a:solidFill>
                  <a:srgbClr val="FF0000"/>
                </a:solidFill>
              </a:rPr>
              <a:t>1.4</a:t>
            </a:r>
          </a:p>
        </p:txBody>
      </p:sp>
      <p:sp>
        <p:nvSpPr>
          <p:cNvPr id="12" name="TextBox 11">
            <a:extLst>
              <a:ext uri="{FF2B5EF4-FFF2-40B4-BE49-F238E27FC236}">
                <a16:creationId xmlns:a16="http://schemas.microsoft.com/office/drawing/2014/main" id="{B7F992F6-8949-B3B4-D636-85352768D8E5}"/>
              </a:ext>
            </a:extLst>
          </p:cNvPr>
          <p:cNvSpPr txBox="1"/>
          <p:nvPr/>
        </p:nvSpPr>
        <p:spPr>
          <a:xfrm>
            <a:off x="7000351" y="4518248"/>
            <a:ext cx="628991" cy="369332"/>
          </a:xfrm>
          <a:prstGeom prst="rect">
            <a:avLst/>
          </a:prstGeom>
          <a:noFill/>
        </p:spPr>
        <p:txBody>
          <a:bodyPr wrap="square" rtlCol="0">
            <a:spAutoFit/>
          </a:bodyPr>
          <a:lstStyle/>
          <a:p>
            <a:r>
              <a:rPr lang="en-US" b="1" dirty="0">
                <a:solidFill>
                  <a:srgbClr val="FF0000"/>
                </a:solidFill>
              </a:rPr>
              <a:t>15.8</a:t>
            </a:r>
          </a:p>
        </p:txBody>
      </p:sp>
      <p:sp>
        <p:nvSpPr>
          <p:cNvPr id="13" name="TextBox 12">
            <a:extLst>
              <a:ext uri="{FF2B5EF4-FFF2-40B4-BE49-F238E27FC236}">
                <a16:creationId xmlns:a16="http://schemas.microsoft.com/office/drawing/2014/main" id="{35BF01AA-CDB8-63BF-77BA-09153D4FB0E2}"/>
              </a:ext>
            </a:extLst>
          </p:cNvPr>
          <p:cNvSpPr txBox="1"/>
          <p:nvPr/>
        </p:nvSpPr>
        <p:spPr>
          <a:xfrm>
            <a:off x="7127171" y="4755778"/>
            <a:ext cx="505267" cy="369332"/>
          </a:xfrm>
          <a:prstGeom prst="rect">
            <a:avLst/>
          </a:prstGeom>
          <a:noFill/>
        </p:spPr>
        <p:txBody>
          <a:bodyPr wrap="square" rtlCol="0">
            <a:spAutoFit/>
          </a:bodyPr>
          <a:lstStyle/>
          <a:p>
            <a:r>
              <a:rPr lang="en-US" b="1" dirty="0">
                <a:solidFill>
                  <a:srgbClr val="FF0000"/>
                </a:solidFill>
              </a:rPr>
              <a:t>1.8</a:t>
            </a:r>
          </a:p>
        </p:txBody>
      </p:sp>
      <p:sp>
        <p:nvSpPr>
          <p:cNvPr id="14" name="TextBox 13">
            <a:extLst>
              <a:ext uri="{FF2B5EF4-FFF2-40B4-BE49-F238E27FC236}">
                <a16:creationId xmlns:a16="http://schemas.microsoft.com/office/drawing/2014/main" id="{D1375DA1-989F-70D1-0F8A-1959EF5CE8BA}"/>
              </a:ext>
            </a:extLst>
          </p:cNvPr>
          <p:cNvSpPr txBox="1"/>
          <p:nvPr/>
        </p:nvSpPr>
        <p:spPr>
          <a:xfrm>
            <a:off x="7010399" y="4973598"/>
            <a:ext cx="810065" cy="369332"/>
          </a:xfrm>
          <a:prstGeom prst="rect">
            <a:avLst/>
          </a:prstGeom>
          <a:noFill/>
        </p:spPr>
        <p:txBody>
          <a:bodyPr wrap="square" rtlCol="0">
            <a:spAutoFit/>
          </a:bodyPr>
          <a:lstStyle/>
          <a:p>
            <a:r>
              <a:rPr lang="en-US" b="1" dirty="0">
                <a:solidFill>
                  <a:srgbClr val="FF0000"/>
                </a:solidFill>
              </a:rPr>
              <a:t>15.7</a:t>
            </a:r>
          </a:p>
        </p:txBody>
      </p:sp>
      <p:sp>
        <p:nvSpPr>
          <p:cNvPr id="15" name="TextBox 14">
            <a:extLst>
              <a:ext uri="{FF2B5EF4-FFF2-40B4-BE49-F238E27FC236}">
                <a16:creationId xmlns:a16="http://schemas.microsoft.com/office/drawing/2014/main" id="{03C26C83-69F3-B5E6-70F1-21B00EDCF366}"/>
              </a:ext>
            </a:extLst>
          </p:cNvPr>
          <p:cNvSpPr txBox="1"/>
          <p:nvPr/>
        </p:nvSpPr>
        <p:spPr>
          <a:xfrm>
            <a:off x="5029200" y="1219200"/>
            <a:ext cx="883016" cy="307777"/>
          </a:xfrm>
          <a:prstGeom prst="rect">
            <a:avLst/>
          </a:prstGeom>
          <a:noFill/>
        </p:spPr>
        <p:txBody>
          <a:bodyPr wrap="square" rtlCol="0">
            <a:spAutoFit/>
          </a:bodyPr>
          <a:lstStyle/>
          <a:p>
            <a:r>
              <a:rPr lang="en-US" sz="1400" u="sng" dirty="0"/>
              <a:t>FY 2023</a:t>
            </a:r>
          </a:p>
        </p:txBody>
      </p:sp>
    </p:spTree>
    <p:extLst>
      <p:ext uri="{BB962C8B-B14F-4D97-AF65-F5344CB8AC3E}">
        <p14:creationId xmlns:p14="http://schemas.microsoft.com/office/powerpoint/2010/main" val="2290968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400" dirty="0"/>
              <a:t>Challenge #2: Population Aging</a:t>
            </a:r>
            <a:endParaRPr lang="en-US" sz="4100" dirty="0"/>
          </a:p>
        </p:txBody>
      </p:sp>
      <p:pic>
        <p:nvPicPr>
          <p:cNvPr id="6" name="Picture 5">
            <a:extLst>
              <a:ext uri="{FF2B5EF4-FFF2-40B4-BE49-F238E27FC236}">
                <a16:creationId xmlns:a16="http://schemas.microsoft.com/office/drawing/2014/main" id="{A968DB94-7741-0846-8F74-57817EFB9D68}"/>
              </a:ext>
            </a:extLst>
          </p:cNvPr>
          <p:cNvPicPr>
            <a:picLocks noChangeAspect="1"/>
          </p:cNvPicPr>
          <p:nvPr/>
        </p:nvPicPr>
        <p:blipFill rotWithShape="1">
          <a:blip r:embed="rId3"/>
          <a:srcRect t="2105" b="13382"/>
          <a:stretch/>
        </p:blipFill>
        <p:spPr>
          <a:xfrm>
            <a:off x="967248" y="2011680"/>
            <a:ext cx="7209503" cy="4284821"/>
          </a:xfrm>
          <a:prstGeom prst="rect">
            <a:avLst/>
          </a:prstGeom>
        </p:spPr>
      </p:pic>
      <p:pic>
        <p:nvPicPr>
          <p:cNvPr id="9" name="Picture 8">
            <a:extLst>
              <a:ext uri="{FF2B5EF4-FFF2-40B4-BE49-F238E27FC236}">
                <a16:creationId xmlns:a16="http://schemas.microsoft.com/office/drawing/2014/main" id="{A3C77979-D801-634F-815F-7CD621E9C859}"/>
              </a:ext>
            </a:extLst>
          </p:cNvPr>
          <p:cNvPicPr>
            <a:picLocks noChangeAspect="1"/>
          </p:cNvPicPr>
          <p:nvPr/>
        </p:nvPicPr>
        <p:blipFill>
          <a:blip r:embed="rId4"/>
          <a:stretch>
            <a:fillRect/>
          </a:stretch>
        </p:blipFill>
        <p:spPr>
          <a:xfrm>
            <a:off x="6172200" y="2541568"/>
            <a:ext cx="2625488" cy="1447800"/>
          </a:xfrm>
          <a:prstGeom prst="rect">
            <a:avLst/>
          </a:prstGeom>
        </p:spPr>
      </p:pic>
      <p:cxnSp>
        <p:nvCxnSpPr>
          <p:cNvPr id="10" name="Straight Arrow Connector 9">
            <a:extLst>
              <a:ext uri="{FF2B5EF4-FFF2-40B4-BE49-F238E27FC236}">
                <a16:creationId xmlns:a16="http://schemas.microsoft.com/office/drawing/2014/main" id="{7224744A-95C7-CF4C-A5DF-9585C612920F}"/>
              </a:ext>
            </a:extLst>
          </p:cNvPr>
          <p:cNvCxnSpPr>
            <a:cxnSpLocks/>
          </p:cNvCxnSpPr>
          <p:nvPr/>
        </p:nvCxnSpPr>
        <p:spPr>
          <a:xfrm flipH="1">
            <a:off x="6553202" y="3810000"/>
            <a:ext cx="1295398" cy="1676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27BF0D-89EB-6849-90EA-40E767212E4E}"/>
              </a:ext>
            </a:extLst>
          </p:cNvPr>
          <p:cNvSpPr txBox="1"/>
          <p:nvPr/>
        </p:nvSpPr>
        <p:spPr>
          <a:xfrm>
            <a:off x="3962400" y="6266021"/>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178311967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1298448"/>
            <a:ext cx="8534400" cy="1143000"/>
          </a:xfrm>
        </p:spPr>
        <p:txBody>
          <a:bodyPr/>
          <a:lstStyle/>
          <a:p>
            <a:r>
              <a:rPr lang="en-US" sz="4200" dirty="0"/>
              <a:t>Challenge #3: Increased Costs for Major Health Care Programs</a:t>
            </a:r>
          </a:p>
        </p:txBody>
      </p:sp>
      <p:sp>
        <p:nvSpPr>
          <p:cNvPr id="7" name="TextBox 6">
            <a:extLst>
              <a:ext uri="{FF2B5EF4-FFF2-40B4-BE49-F238E27FC236}">
                <a16:creationId xmlns:a16="http://schemas.microsoft.com/office/drawing/2014/main" id="{9D27BF0D-89EB-6849-90EA-40E767212E4E}"/>
              </a:ext>
            </a:extLst>
          </p:cNvPr>
          <p:cNvSpPr txBox="1"/>
          <p:nvPr/>
        </p:nvSpPr>
        <p:spPr>
          <a:xfrm>
            <a:off x="3962400" y="6266021"/>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pic>
        <p:nvPicPr>
          <p:cNvPr id="8" name="Picture 7">
            <a:extLst>
              <a:ext uri="{FF2B5EF4-FFF2-40B4-BE49-F238E27FC236}">
                <a16:creationId xmlns:a16="http://schemas.microsoft.com/office/drawing/2014/main" id="{C6E8288A-CB1D-E948-B5BC-9EF0888D55D8}"/>
              </a:ext>
            </a:extLst>
          </p:cNvPr>
          <p:cNvPicPr>
            <a:picLocks noChangeAspect="1"/>
          </p:cNvPicPr>
          <p:nvPr/>
        </p:nvPicPr>
        <p:blipFill rotWithShape="1">
          <a:blip r:embed="rId3"/>
          <a:srcRect l="35" t="2101" r="-35" b="5699"/>
          <a:stretch/>
        </p:blipFill>
        <p:spPr>
          <a:xfrm>
            <a:off x="384048" y="2667000"/>
            <a:ext cx="6131459" cy="3874214"/>
          </a:xfrm>
          <a:prstGeom prst="rect">
            <a:avLst/>
          </a:prstGeom>
        </p:spPr>
      </p:pic>
      <p:pic>
        <p:nvPicPr>
          <p:cNvPr id="11" name="Picture 10">
            <a:extLst>
              <a:ext uri="{FF2B5EF4-FFF2-40B4-BE49-F238E27FC236}">
                <a16:creationId xmlns:a16="http://schemas.microsoft.com/office/drawing/2014/main" id="{126D09CF-BDDE-324D-A8CC-FD6B6B709C6A}"/>
              </a:ext>
            </a:extLst>
          </p:cNvPr>
          <p:cNvPicPr>
            <a:picLocks noChangeAspect="1"/>
          </p:cNvPicPr>
          <p:nvPr/>
        </p:nvPicPr>
        <p:blipFill>
          <a:blip r:embed="rId4"/>
          <a:stretch>
            <a:fillRect/>
          </a:stretch>
        </p:blipFill>
        <p:spPr>
          <a:xfrm>
            <a:off x="6630215" y="3340629"/>
            <a:ext cx="2056585" cy="2218923"/>
          </a:xfrm>
          <a:prstGeom prst="rect">
            <a:avLst/>
          </a:prstGeom>
        </p:spPr>
      </p:pic>
    </p:spTree>
    <p:extLst>
      <p:ext uri="{BB962C8B-B14F-4D97-AF65-F5344CB8AC3E}">
        <p14:creationId xmlns:p14="http://schemas.microsoft.com/office/powerpoint/2010/main" val="225504765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1EB4C6-7493-7046-B9B6-796586DD32D5}"/>
              </a:ext>
            </a:extLst>
          </p:cNvPr>
          <p:cNvPicPr>
            <a:picLocks noChangeAspect="1"/>
          </p:cNvPicPr>
          <p:nvPr/>
        </p:nvPicPr>
        <p:blipFill rotWithShape="1">
          <a:blip r:embed="rId3"/>
          <a:srcRect t="2340" b="1"/>
          <a:stretch/>
        </p:blipFill>
        <p:spPr>
          <a:xfrm>
            <a:off x="809467" y="1164060"/>
            <a:ext cx="7525066" cy="3179340"/>
          </a:xfrm>
          <a:prstGeom prst="rect">
            <a:avLst/>
          </a:prstGeom>
        </p:spPr>
      </p:pic>
      <p:pic>
        <p:nvPicPr>
          <p:cNvPr id="10" name="Picture 9">
            <a:extLst>
              <a:ext uri="{FF2B5EF4-FFF2-40B4-BE49-F238E27FC236}">
                <a16:creationId xmlns:a16="http://schemas.microsoft.com/office/drawing/2014/main" id="{C809FF57-47F9-1E4F-9BEE-FCA7B9540C11}"/>
              </a:ext>
            </a:extLst>
          </p:cNvPr>
          <p:cNvPicPr>
            <a:picLocks noChangeAspect="1"/>
          </p:cNvPicPr>
          <p:nvPr/>
        </p:nvPicPr>
        <p:blipFill>
          <a:blip r:embed="rId4"/>
          <a:stretch>
            <a:fillRect/>
          </a:stretch>
        </p:blipFill>
        <p:spPr>
          <a:xfrm>
            <a:off x="2133600" y="4343400"/>
            <a:ext cx="4876800" cy="2209800"/>
          </a:xfrm>
          <a:prstGeom prst="rect">
            <a:avLst/>
          </a:prstGeom>
        </p:spPr>
      </p:pic>
      <p:pic>
        <p:nvPicPr>
          <p:cNvPr id="13" name="Picture 12">
            <a:extLst>
              <a:ext uri="{FF2B5EF4-FFF2-40B4-BE49-F238E27FC236}">
                <a16:creationId xmlns:a16="http://schemas.microsoft.com/office/drawing/2014/main" id="{1F3F6CE0-F519-624D-900A-2ED26BFC38C1}"/>
              </a:ext>
            </a:extLst>
          </p:cNvPr>
          <p:cNvPicPr>
            <a:picLocks noChangeAspect="1"/>
          </p:cNvPicPr>
          <p:nvPr/>
        </p:nvPicPr>
        <p:blipFill>
          <a:blip r:embed="rId5"/>
          <a:stretch>
            <a:fillRect/>
          </a:stretch>
        </p:blipFill>
        <p:spPr>
          <a:xfrm>
            <a:off x="6553200" y="1981200"/>
            <a:ext cx="2278649" cy="1828800"/>
          </a:xfrm>
          <a:prstGeom prst="rect">
            <a:avLst/>
          </a:prstGeom>
        </p:spPr>
      </p:pic>
    </p:spTree>
    <p:extLst>
      <p:ext uri="{BB962C8B-B14F-4D97-AF65-F5344CB8AC3E}">
        <p14:creationId xmlns:p14="http://schemas.microsoft.com/office/powerpoint/2010/main" val="401507695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r>
              <a:rPr lang="en-US" sz="4400" dirty="0"/>
              <a:t>What consequences do a large and growing federal debt have?</a:t>
            </a:r>
            <a:endParaRPr lang="en-US" sz="42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773680"/>
            <a:ext cx="8229600" cy="3779520"/>
          </a:xfrm>
        </p:spPr>
        <p:txBody>
          <a:bodyPr/>
          <a:lstStyle/>
          <a:p>
            <a:r>
              <a:rPr lang="en-US" sz="2800" dirty="0"/>
              <a:t>Significant negative consequences of a large and growing federal debt:</a:t>
            </a:r>
          </a:p>
          <a:p>
            <a:pPr lvl="1"/>
            <a:r>
              <a:rPr lang="en-US" dirty="0"/>
              <a:t>Reduce national savings and income in long-term</a:t>
            </a:r>
          </a:p>
          <a:p>
            <a:pPr lvl="1"/>
            <a:r>
              <a:rPr lang="en-US" dirty="0"/>
              <a:t>Increase the government’s interest costs, putting more pressure on the rest of the budget</a:t>
            </a:r>
          </a:p>
          <a:p>
            <a:pPr lvl="1"/>
            <a:r>
              <a:rPr lang="en-US" dirty="0"/>
              <a:t>Limit lawmaker’s ability to respond to unforeseen events</a:t>
            </a:r>
          </a:p>
          <a:p>
            <a:pPr lvl="1"/>
            <a:r>
              <a:rPr lang="en-US" dirty="0"/>
              <a:t>Increase the likelihood of a fiscal crisis, a situation in which the interest rate on federal debt rises abruptly, dramatically increasing the cost of government borrowing.</a:t>
            </a:r>
          </a:p>
        </p:txBody>
      </p:sp>
    </p:spTree>
    <p:extLst>
      <p:ext uri="{BB962C8B-B14F-4D97-AF65-F5344CB8AC3E}">
        <p14:creationId xmlns:p14="http://schemas.microsoft.com/office/powerpoint/2010/main" val="210477384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#2 – Determining Values and Evaluating Policy Options</a:t>
            </a:r>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253542994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r>
              <a:rPr lang="en-US" sz="4400" dirty="0"/>
              <a:t>See Handout #2: </a:t>
            </a:r>
            <a:br>
              <a:rPr lang="en-US" sz="4400" dirty="0"/>
            </a:br>
            <a:r>
              <a:rPr lang="en-US" sz="4400" dirty="0"/>
              <a:t>Select Your Governing Goals</a:t>
            </a:r>
            <a:endParaRPr lang="en-US" sz="42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773680"/>
            <a:ext cx="4495800" cy="3779520"/>
          </a:xfrm>
        </p:spPr>
        <p:txBody>
          <a:bodyPr/>
          <a:lstStyle/>
          <a:p>
            <a:r>
              <a:rPr lang="en-US" sz="2800" dirty="0"/>
              <a:t>Before we begin the game, you’ll select your governing goals. The goals are your aspirations and values – the ones that shape the kind of country we live in.  Select </a:t>
            </a:r>
            <a:r>
              <a:rPr lang="en-US" sz="2800" u="sng" dirty="0"/>
              <a:t>3</a:t>
            </a:r>
            <a:r>
              <a:rPr lang="en-US" sz="2800" dirty="0"/>
              <a:t> of the 10 goals. </a:t>
            </a:r>
          </a:p>
        </p:txBody>
      </p:sp>
      <p:pic>
        <p:nvPicPr>
          <p:cNvPr id="4" name="Picture 3">
            <a:extLst>
              <a:ext uri="{FF2B5EF4-FFF2-40B4-BE49-F238E27FC236}">
                <a16:creationId xmlns:a16="http://schemas.microsoft.com/office/drawing/2014/main" id="{8893840D-9CF3-AC48-91C2-4C26A319F2C6}"/>
              </a:ext>
            </a:extLst>
          </p:cNvPr>
          <p:cNvPicPr>
            <a:picLocks noChangeAspect="1"/>
          </p:cNvPicPr>
          <p:nvPr/>
        </p:nvPicPr>
        <p:blipFill>
          <a:blip r:embed="rId3"/>
          <a:stretch>
            <a:fillRect/>
          </a:stretch>
        </p:blipFill>
        <p:spPr>
          <a:xfrm>
            <a:off x="5090628" y="2971800"/>
            <a:ext cx="3824772" cy="2598054"/>
          </a:xfrm>
          <a:prstGeom prst="rect">
            <a:avLst/>
          </a:prstGeom>
        </p:spPr>
      </p:pic>
    </p:spTree>
    <p:extLst>
      <p:ext uri="{BB962C8B-B14F-4D97-AF65-F5344CB8AC3E}">
        <p14:creationId xmlns:p14="http://schemas.microsoft.com/office/powerpoint/2010/main" val="259979812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Reduce Inequality:</a:t>
            </a:r>
            <a:r>
              <a:rPr lang="en-US" sz="1600" dirty="0"/>
              <a:t> The disparity between Americans who have the most and the least income is growing, mirrored by disparities in education, health, and family structure. You want to narrow the widening gaps in incomes and well-being at the top and the bottom.</a:t>
            </a:r>
          </a:p>
          <a:p>
            <a:pPr lvl="0"/>
            <a:r>
              <a:rPr lang="en-US" sz="1600" b="1" dirty="0"/>
              <a:t>Strengthen National Defense:</a:t>
            </a:r>
            <a:r>
              <a:rPr lang="en-US" sz="1600" dirty="0"/>
              <a:t> Projections of current policies show defense spending, measured as a share of the economy, falling over the next decade and then plateauing. You’d bolster the U.S. military by providing it with more personnel and more arms. (To reach fiscal sustainability, you’ll have to pay for these somehow.)</a:t>
            </a:r>
          </a:p>
          <a:p>
            <a:pPr lvl="0"/>
            <a:r>
              <a:rPr lang="en-US" sz="1600" b="1" dirty="0"/>
              <a:t>Fight Climate Change:</a:t>
            </a:r>
            <a:r>
              <a:rPr lang="en-US" sz="1600" dirty="0"/>
              <a:t> You want to use government policies to promote a cleaner, healthier environment, reduce greenhouse gas emissions and avoid the damage that could be caused by global climate change.</a:t>
            </a:r>
          </a:p>
          <a:p>
            <a:pPr lvl="0"/>
            <a:r>
              <a:rPr lang="en-US" sz="1600" b="1" dirty="0"/>
              <a:t>Strengthen Social Safety Net:</a:t>
            </a:r>
            <a:r>
              <a:rPr lang="en-US" sz="1600" dirty="0"/>
              <a:t> You believe it’s important for the federal government to give a hand up to those in poverty and protect those at risk of falling down the income ladder when times are tough. You want to expand and protect programs that protect the vulnerable.</a:t>
            </a:r>
          </a:p>
        </p:txBody>
      </p:sp>
      <p:sp>
        <p:nvSpPr>
          <p:cNvPr id="4" name="Content Placeholder 2">
            <a:extLst>
              <a:ext uri="{FF2B5EF4-FFF2-40B4-BE49-F238E27FC236}">
                <a16:creationId xmlns:a16="http://schemas.microsoft.com/office/drawing/2014/main" id="{197ADE72-3BB3-1E4A-B171-B72CBA3F1C75}"/>
              </a:ext>
            </a:extLst>
          </p:cNvPr>
          <p:cNvSpPr txBox="1">
            <a:spLocks/>
          </p:cNvSpPr>
          <p:nvPr/>
        </p:nvSpPr>
        <p:spPr bwMode="auto">
          <a:xfrm>
            <a:off x="457200" y="6172200"/>
            <a:ext cx="8229600" cy="27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More Goals to Select from on the next two slides…</a:t>
            </a:r>
          </a:p>
        </p:txBody>
      </p:sp>
    </p:spTree>
    <p:extLst>
      <p:ext uri="{BB962C8B-B14F-4D97-AF65-F5344CB8AC3E}">
        <p14:creationId xmlns:p14="http://schemas.microsoft.com/office/powerpoint/2010/main" val="86213277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Tax Cutter:</a:t>
            </a:r>
            <a:r>
              <a:rPr lang="en-US" sz="1600" dirty="0"/>
              <a:t> You believe lower taxes will boost economic growth and want to allow Americans to keep more of what they earn. Your goal is to substantially reduce federal tax revenues as a share of the economy. (To reach fiscal sustainability, you’ll have to cut spending, too.)</a:t>
            </a:r>
          </a:p>
          <a:p>
            <a:pPr lvl="0"/>
            <a:r>
              <a:rPr lang="en-US" sz="1600" b="1" dirty="0"/>
              <a:t>Shrink Government:</a:t>
            </a:r>
            <a:r>
              <a:rPr lang="en-US" sz="1600" dirty="0"/>
              <a:t> You believe that we’re better off with a leaner federal government, shifting responsibilities to the private, non-profit and state and local sectors. Spending on general government operations and federal programs (other than health and retirement benefits) is projected under current policy to decline over the next decade. You’d reduce it more.</a:t>
            </a:r>
          </a:p>
          <a:p>
            <a:pPr lvl="0"/>
            <a:r>
              <a:rPr lang="en-US" sz="1600" b="1" dirty="0"/>
              <a:t>Shield the Elderly:</a:t>
            </a:r>
            <a:r>
              <a:rPr lang="en-US" sz="1600" dirty="0"/>
              <a:t> Under current policy, about 60% of the increase in federal spending over the next decade will go to Social Security, Medicare, Medicaid and other major health programs, much of that for the growing number of people who will be over age 65. You want to protect benefits for senior citizens.</a:t>
            </a:r>
          </a:p>
        </p:txBody>
      </p:sp>
      <p:sp>
        <p:nvSpPr>
          <p:cNvPr id="4" name="Content Placeholder 2">
            <a:extLst>
              <a:ext uri="{FF2B5EF4-FFF2-40B4-BE49-F238E27FC236}">
                <a16:creationId xmlns:a16="http://schemas.microsoft.com/office/drawing/2014/main" id="{197ADE72-3BB3-1E4A-B171-B72CBA3F1C75}"/>
              </a:ext>
            </a:extLst>
          </p:cNvPr>
          <p:cNvSpPr txBox="1">
            <a:spLocks/>
          </p:cNvSpPr>
          <p:nvPr/>
        </p:nvSpPr>
        <p:spPr bwMode="auto">
          <a:xfrm>
            <a:off x="457200" y="6172200"/>
            <a:ext cx="8229600" cy="27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More Goals to Select from on the next slide…</a:t>
            </a:r>
          </a:p>
        </p:txBody>
      </p:sp>
    </p:spTree>
    <p:extLst>
      <p:ext uri="{BB962C8B-B14F-4D97-AF65-F5344CB8AC3E}">
        <p14:creationId xmlns:p14="http://schemas.microsoft.com/office/powerpoint/2010/main" val="288880976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Invest in the Future:</a:t>
            </a:r>
            <a:r>
              <a:rPr lang="en-US" sz="1600" dirty="0"/>
              <a:t> You believe in planting seeds today that will be harvested in years to come. You want policies to increase, above what’s currently projected, government and private investment in children and young adults and in education, infrastructure and research that will pay off in the future. (To reach fiscal sustainability, you’ll have to pay for these somehow.)</a:t>
            </a:r>
          </a:p>
          <a:p>
            <a:pPr lvl="0"/>
            <a:r>
              <a:rPr lang="en-US" sz="1600" b="1" dirty="0"/>
              <a:t>Fiscal Hawk:</a:t>
            </a:r>
            <a:r>
              <a:rPr lang="en-US" sz="1600" dirty="0"/>
              <a:t> You’re not satisfied with restraining the projected increase in the federal debt so that in 25 years it’s roughly where it is today, measured as a share of the overall economy. To put the government and the economy on a sounder footing, you want to reduce it substantially below today’s levels.</a:t>
            </a:r>
          </a:p>
          <a:p>
            <a:r>
              <a:rPr lang="en-US" sz="1600" b="1" dirty="0"/>
              <a:t>Rein in Entitlements:</a:t>
            </a:r>
            <a:r>
              <a:rPr lang="en-US" sz="1600" dirty="0"/>
              <a:t> Spending on retirement, health and other government benefits, much of that for the elderly, account for two-thirds of non-interest spending today and threaten to squeeze out spending on everything else—from equipping soldiers with modern gear to repairing old bridges to pursuing cures for cancer. You want to restrain this spending to make room for other priorities. </a:t>
            </a:r>
          </a:p>
        </p:txBody>
      </p:sp>
    </p:spTree>
    <p:extLst>
      <p:ext uri="{BB962C8B-B14F-4D97-AF65-F5344CB8AC3E}">
        <p14:creationId xmlns:p14="http://schemas.microsoft.com/office/powerpoint/2010/main" val="205516814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000" dirty="0"/>
              <a:t>Your governing goals – Pair-and-Share</a:t>
            </a:r>
            <a:br>
              <a:rPr lang="en-US" sz="4400" dirty="0"/>
            </a:br>
            <a:r>
              <a:rPr lang="en-US" sz="2400" dirty="0">
                <a:solidFill>
                  <a:schemeClr val="tx1"/>
                </a:solidFill>
              </a:rPr>
              <a:t>Turn to a neighbor and discuss the following questions…</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a:spcBef>
                <a:spcPts val="600"/>
              </a:spcBef>
              <a:buNone/>
            </a:pPr>
            <a:r>
              <a:rPr lang="en-US" sz="1600" b="1" dirty="0"/>
              <a:t>Partner #1 Explain:</a:t>
            </a:r>
          </a:p>
          <a:p>
            <a:pPr>
              <a:spcBef>
                <a:spcPts val="600"/>
              </a:spcBef>
            </a:pPr>
            <a:r>
              <a:rPr lang="en-US" sz="1600" dirty="0"/>
              <a:t>Which goals did you choose?</a:t>
            </a:r>
          </a:p>
          <a:p>
            <a:pPr>
              <a:spcBef>
                <a:spcPts val="600"/>
              </a:spcBef>
            </a:pPr>
            <a:r>
              <a:rPr lang="en-US" sz="1600" dirty="0"/>
              <a:t>Why did you choose these goals?</a:t>
            </a:r>
          </a:p>
          <a:p>
            <a:pPr>
              <a:buNone/>
            </a:pPr>
            <a:r>
              <a:rPr lang="en-US" sz="1600" b="1" dirty="0"/>
              <a:t>Partner #2 Explain:</a:t>
            </a:r>
          </a:p>
          <a:p>
            <a:pPr>
              <a:spcBef>
                <a:spcPts val="600"/>
              </a:spcBef>
            </a:pPr>
            <a:r>
              <a:rPr lang="en-US" sz="1600" dirty="0"/>
              <a:t>Which goals did you choose?</a:t>
            </a:r>
          </a:p>
          <a:p>
            <a:pPr>
              <a:spcBef>
                <a:spcPts val="600"/>
              </a:spcBef>
            </a:pPr>
            <a:r>
              <a:rPr lang="en-US" sz="1600" dirty="0"/>
              <a:t>Why did you choose these goals?</a:t>
            </a:r>
          </a:p>
          <a:p>
            <a:pPr marL="0" indent="0">
              <a:buNone/>
            </a:pPr>
            <a:r>
              <a:rPr lang="en-US" sz="1600" b="1" dirty="0"/>
              <a:t>Discuss together and record your answers on Handout #3, question #3. </a:t>
            </a:r>
          </a:p>
          <a:p>
            <a:pPr marL="457200" indent="-457200">
              <a:spcBef>
                <a:spcPts val="600"/>
              </a:spcBef>
              <a:buAutoNum type="alphaUcParenR"/>
            </a:pPr>
            <a:r>
              <a:rPr lang="en-US" sz="1600" dirty="0"/>
              <a:t>Do your goals work together so achieve a common objective?  </a:t>
            </a:r>
          </a:p>
          <a:p>
            <a:pPr marL="457200" indent="-457200">
              <a:spcBef>
                <a:spcPts val="600"/>
              </a:spcBef>
              <a:buAutoNum type="alphaUcParenR"/>
            </a:pPr>
            <a:r>
              <a:rPr lang="en-US" sz="1600" dirty="0"/>
              <a:t>Do they balance both revenues and expenditures so that you will be able to put the country on a sustainable fiscal path?</a:t>
            </a:r>
          </a:p>
          <a:p>
            <a:pPr marL="457200" indent="-457200">
              <a:spcBef>
                <a:spcPts val="600"/>
              </a:spcBef>
              <a:buAutoNum type="alphaUcParenR"/>
            </a:pPr>
            <a:r>
              <a:rPr lang="en-US" sz="1600" dirty="0"/>
              <a:t>Are there any inherent contradictions in your selected goals that make policy-making difficult during the game?</a:t>
            </a:r>
          </a:p>
          <a:p>
            <a:pPr marL="0" indent="0">
              <a:spcBef>
                <a:spcPts val="1000"/>
              </a:spcBef>
              <a:buNone/>
            </a:pPr>
            <a:endParaRPr lang="en-US" sz="1600" dirty="0"/>
          </a:p>
          <a:p>
            <a:pPr marL="0" indent="0">
              <a:spcBef>
                <a:spcPts val="1000"/>
              </a:spcBef>
              <a:buNone/>
            </a:pPr>
            <a:endParaRPr lang="en-US" sz="1600" dirty="0"/>
          </a:p>
          <a:p>
            <a:pPr>
              <a:spcBef>
                <a:spcPts val="1000"/>
              </a:spcBef>
              <a:buNone/>
            </a:pPr>
            <a:endParaRPr lang="en-US" sz="1600" dirty="0"/>
          </a:p>
        </p:txBody>
      </p:sp>
    </p:spTree>
    <p:extLst>
      <p:ext uri="{BB962C8B-B14F-4D97-AF65-F5344CB8AC3E}">
        <p14:creationId xmlns:p14="http://schemas.microsoft.com/office/powerpoint/2010/main" val="77108796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pPr>
              <a:lnSpc>
                <a:spcPts val="4600"/>
              </a:lnSpc>
            </a:pPr>
            <a:r>
              <a:rPr lang="en-US" sz="4400" dirty="0"/>
              <a:t>Misconceptions about the budget:</a:t>
            </a:r>
          </a:p>
        </p:txBody>
      </p:sp>
      <p:pic>
        <p:nvPicPr>
          <p:cNvPr id="6" name="Picture 5">
            <a:extLst>
              <a:ext uri="{FF2B5EF4-FFF2-40B4-BE49-F238E27FC236}">
                <a16:creationId xmlns:a16="http://schemas.microsoft.com/office/drawing/2014/main" id="{6407F78C-8B03-1347-86EC-BEB9410A6268}"/>
              </a:ext>
            </a:extLst>
          </p:cNvPr>
          <p:cNvPicPr>
            <a:picLocks noChangeAspect="1"/>
          </p:cNvPicPr>
          <p:nvPr/>
        </p:nvPicPr>
        <p:blipFill>
          <a:blip r:embed="rId3"/>
          <a:stretch>
            <a:fillRect/>
          </a:stretch>
        </p:blipFill>
        <p:spPr>
          <a:xfrm>
            <a:off x="1904997" y="1981200"/>
            <a:ext cx="5334004" cy="2147762"/>
          </a:xfrm>
          <a:prstGeom prst="rect">
            <a:avLst/>
          </a:prstGeom>
        </p:spPr>
      </p:pic>
      <p:pic>
        <p:nvPicPr>
          <p:cNvPr id="10" name="Picture 9">
            <a:extLst>
              <a:ext uri="{FF2B5EF4-FFF2-40B4-BE49-F238E27FC236}">
                <a16:creationId xmlns:a16="http://schemas.microsoft.com/office/drawing/2014/main" id="{33E9A5A5-6987-8D4F-991C-0EE3BFB37608}"/>
              </a:ext>
            </a:extLst>
          </p:cNvPr>
          <p:cNvPicPr>
            <a:picLocks noChangeAspect="1"/>
          </p:cNvPicPr>
          <p:nvPr/>
        </p:nvPicPr>
        <p:blipFill>
          <a:blip r:embed="rId4"/>
          <a:stretch>
            <a:fillRect/>
          </a:stretch>
        </p:blipFill>
        <p:spPr>
          <a:xfrm>
            <a:off x="1828800" y="4191000"/>
            <a:ext cx="5374664" cy="2121180"/>
          </a:xfrm>
          <a:prstGeom prst="rect">
            <a:avLst/>
          </a:prstGeom>
        </p:spPr>
      </p:pic>
      <p:sp>
        <p:nvSpPr>
          <p:cNvPr id="11" name="TextBox 10">
            <a:extLst>
              <a:ext uri="{FF2B5EF4-FFF2-40B4-BE49-F238E27FC236}">
                <a16:creationId xmlns:a16="http://schemas.microsoft.com/office/drawing/2014/main" id="{E3663677-77C2-7349-A324-36F54347CCD5}"/>
              </a:ext>
            </a:extLst>
          </p:cNvPr>
          <p:cNvSpPr txBox="1"/>
          <p:nvPr/>
        </p:nvSpPr>
        <p:spPr>
          <a:xfrm>
            <a:off x="3962400" y="6230779"/>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Office of Management and Budget, Congressional Budget Office</a:t>
            </a:r>
          </a:p>
        </p:txBody>
      </p:sp>
    </p:spTree>
    <p:extLst>
      <p:ext uri="{BB962C8B-B14F-4D97-AF65-F5344CB8AC3E}">
        <p14:creationId xmlns:p14="http://schemas.microsoft.com/office/powerpoint/2010/main" val="1782331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350" dirty="0"/>
              <a:t>Evaluate Policy Options in the Game</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r>
              <a:rPr lang="en-US" sz="2400" dirty="0"/>
              <a:t>Policy Options on the Fiscal Ship</a:t>
            </a:r>
          </a:p>
          <a:p>
            <a:pPr lvl="1"/>
            <a:r>
              <a:rPr lang="en-US" sz="2200" dirty="0"/>
              <a:t>Based on your personal beliefs as stated in your three governing goals, highlight options you agree with in GREEN (good) and those you absolutely disagree with in YELLOW (yucky), or simply place a ‘+’ or ‘—’ by the policies if they do (or do not) align with your three governing goals.</a:t>
            </a:r>
          </a:p>
        </p:txBody>
      </p:sp>
    </p:spTree>
    <p:extLst>
      <p:ext uri="{BB962C8B-B14F-4D97-AF65-F5344CB8AC3E}">
        <p14:creationId xmlns:p14="http://schemas.microsoft.com/office/powerpoint/2010/main" val="43544868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1219200"/>
            <a:ext cx="8534400" cy="1143000"/>
          </a:xfrm>
        </p:spPr>
        <p:txBody>
          <a:bodyPr/>
          <a:lstStyle/>
          <a:p>
            <a:r>
              <a:rPr lang="en-US" sz="4400" dirty="0"/>
              <a:t>Completely Evaluate Policies </a:t>
            </a:r>
            <a:br>
              <a:rPr lang="en-US" sz="4400" dirty="0"/>
            </a:br>
            <a:r>
              <a:rPr lang="en-US" sz="4400" dirty="0"/>
              <a:t>for all Categories</a:t>
            </a:r>
          </a:p>
        </p:txBody>
      </p:sp>
      <p:pic>
        <p:nvPicPr>
          <p:cNvPr id="13" name="Picture 12">
            <a:extLst>
              <a:ext uri="{FF2B5EF4-FFF2-40B4-BE49-F238E27FC236}">
                <a16:creationId xmlns:a16="http://schemas.microsoft.com/office/drawing/2014/main" id="{F0025C51-8AAB-4946-8A6B-7BBD32789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517" y="3056848"/>
            <a:ext cx="3030986" cy="2581952"/>
          </a:xfrm>
          <a:prstGeom prst="rect">
            <a:avLst/>
          </a:prstGeom>
        </p:spPr>
      </p:pic>
      <p:sp>
        <p:nvSpPr>
          <p:cNvPr id="15" name="TextBox 14">
            <a:extLst>
              <a:ext uri="{FF2B5EF4-FFF2-40B4-BE49-F238E27FC236}">
                <a16:creationId xmlns:a16="http://schemas.microsoft.com/office/drawing/2014/main" id="{5180347E-CF38-1A41-90A3-26C77446B676}"/>
              </a:ext>
            </a:extLst>
          </p:cNvPr>
          <p:cNvSpPr txBox="1"/>
          <p:nvPr/>
        </p:nvSpPr>
        <p:spPr>
          <a:xfrm>
            <a:off x="3138897" y="4122003"/>
            <a:ext cx="3018606" cy="830997"/>
          </a:xfrm>
          <a:prstGeom prst="rect">
            <a:avLst/>
          </a:prstGeom>
          <a:noFill/>
        </p:spPr>
        <p:txBody>
          <a:bodyPr wrap="square" rtlCol="0">
            <a:spAutoFit/>
          </a:bodyPr>
          <a:lstStyle/>
          <a:p>
            <a:pPr algn="ctr"/>
            <a:r>
              <a:rPr lang="en-US" sz="2400" b="1" dirty="0"/>
              <a:t>Next Stop…</a:t>
            </a:r>
            <a:br>
              <a:rPr lang="en-US" sz="2400" b="1" dirty="0"/>
            </a:br>
            <a:r>
              <a:rPr lang="en-US" sz="2400" b="1" dirty="0"/>
              <a:t>Game Time!</a:t>
            </a:r>
          </a:p>
        </p:txBody>
      </p:sp>
    </p:spTree>
    <p:extLst>
      <p:ext uri="{BB962C8B-B14F-4D97-AF65-F5344CB8AC3E}">
        <p14:creationId xmlns:p14="http://schemas.microsoft.com/office/powerpoint/2010/main" val="131043951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#3 – Playing the Game</a:t>
            </a:r>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160041866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381000" y="4038600"/>
            <a:ext cx="8305800" cy="3169920"/>
          </a:xfrm>
        </p:spPr>
        <p:txBody>
          <a:bodyPr/>
          <a:lstStyle/>
          <a:p>
            <a:r>
              <a:rPr lang="en-US" sz="1800" dirty="0"/>
              <a:t>You need to captain the U.S.S. Federal Budget to avoid the stormy seas of debt.  </a:t>
            </a:r>
          </a:p>
          <a:p>
            <a:r>
              <a:rPr lang="en-US" sz="1800" dirty="0"/>
              <a:t>Your mission is to pick from a menu of tax and spending options to reduce the debt from projected levels over the next 25 years and keep the debt level no higher than it is today.</a:t>
            </a:r>
          </a:p>
          <a:p>
            <a:r>
              <a:rPr lang="en-US" sz="1800" dirty="0"/>
              <a:t>But budget decisions aren’t only about fiscal sustainability. They also shape the kind of country we live in. To win the game, you need to find a combination of policies that match your values and priorities AND set the budget on a sustainable course.</a:t>
            </a:r>
          </a:p>
        </p:txBody>
      </p:sp>
      <p:pic>
        <p:nvPicPr>
          <p:cNvPr id="7" name="Picture 6" descr="http://econedlink.org/img/interactive-images/EconEdLink-405-the-fiscal-ship.jpg">
            <a:hlinkClick r:id="rId3"/>
            <a:extLst>
              <a:ext uri="{FF2B5EF4-FFF2-40B4-BE49-F238E27FC236}">
                <a16:creationId xmlns:a16="http://schemas.microsoft.com/office/drawing/2014/main" id="{E569F1F9-6A3C-0549-B824-58EFC1EE0996}"/>
              </a:ext>
            </a:extLst>
          </p:cNvPr>
          <p:cNvPicPr>
            <a:picLocks noChangeAspect="1" noChangeArrowheads="1"/>
          </p:cNvPicPr>
          <p:nvPr/>
        </p:nvPicPr>
        <p:blipFill>
          <a:blip r:embed="rId4" cstate="print"/>
          <a:srcRect/>
          <a:stretch>
            <a:fillRect/>
          </a:stretch>
        </p:blipFill>
        <p:spPr bwMode="auto">
          <a:xfrm>
            <a:off x="457200" y="1219200"/>
            <a:ext cx="8229600" cy="2651761"/>
          </a:xfrm>
          <a:prstGeom prst="rect">
            <a:avLst/>
          </a:prstGeom>
          <a:noFill/>
        </p:spPr>
      </p:pic>
    </p:spTree>
    <p:extLst>
      <p:ext uri="{BB962C8B-B14F-4D97-AF65-F5344CB8AC3E}">
        <p14:creationId xmlns:p14="http://schemas.microsoft.com/office/powerpoint/2010/main" val="58844195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0D508-4170-4843-8CA7-5EAD8DBED32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9D3947C-C5B1-D143-94E3-ABE9D07B58C8}"/>
              </a:ext>
            </a:extLst>
          </p:cNvPr>
          <p:cNvPicPr>
            <a:picLocks noChangeAspect="1"/>
          </p:cNvPicPr>
          <p:nvPr/>
        </p:nvPicPr>
        <p:blipFill>
          <a:blip r:embed="rId3"/>
          <a:stretch>
            <a:fillRect/>
          </a:stretch>
        </p:blipFill>
        <p:spPr>
          <a:xfrm>
            <a:off x="459054" y="1463040"/>
            <a:ext cx="8227746" cy="4785360"/>
          </a:xfrm>
          <a:prstGeom prst="rect">
            <a:avLst/>
          </a:prstGeom>
        </p:spPr>
      </p:pic>
    </p:spTree>
    <p:extLst>
      <p:ext uri="{BB962C8B-B14F-4D97-AF65-F5344CB8AC3E}">
        <p14:creationId xmlns:p14="http://schemas.microsoft.com/office/powerpoint/2010/main" val="258517934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Watch how to play the game </a:t>
            </a:r>
            <a:br>
              <a:rPr lang="en-US" sz="4400" dirty="0"/>
            </a:br>
            <a:r>
              <a:rPr lang="en-US" sz="2000" dirty="0">
                <a:solidFill>
                  <a:schemeClr val="tx1"/>
                </a:solidFill>
              </a:rPr>
              <a:t>(clip length 1:38)</a:t>
            </a:r>
            <a:endParaRPr lang="en-US" sz="435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buNone/>
            </a:pPr>
            <a:r>
              <a:rPr lang="en-US" sz="2400" dirty="0">
                <a:hlinkClick r:id="rId3"/>
              </a:rPr>
              <a:t>https://www.youtube.com/watch?v=QSWUcaT4GGA</a:t>
            </a:r>
            <a:endParaRPr lang="en-US" sz="2400" dirty="0"/>
          </a:p>
        </p:txBody>
      </p:sp>
      <p:pic>
        <p:nvPicPr>
          <p:cNvPr id="4" name="Picture 3">
            <a:hlinkClick r:id="rId4"/>
            <a:extLst>
              <a:ext uri="{FF2B5EF4-FFF2-40B4-BE49-F238E27FC236}">
                <a16:creationId xmlns:a16="http://schemas.microsoft.com/office/drawing/2014/main" id="{6A64B5D1-1E9E-5042-83EB-29CC59FAC8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857" y="2743200"/>
            <a:ext cx="6246286" cy="3514394"/>
          </a:xfrm>
          <a:prstGeom prst="rect">
            <a:avLst/>
          </a:prstGeom>
        </p:spPr>
      </p:pic>
    </p:spTree>
    <p:extLst>
      <p:ext uri="{BB962C8B-B14F-4D97-AF65-F5344CB8AC3E}">
        <p14:creationId xmlns:p14="http://schemas.microsoft.com/office/powerpoint/2010/main" val="358927827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Post-Game Class Discussion</a:t>
            </a:r>
            <a:endParaRPr lang="en-US" sz="435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r>
              <a:rPr lang="en-US" sz="2000" dirty="0"/>
              <a:t>How difficult was it to pursue your goals while also hitting the debt target?  </a:t>
            </a:r>
          </a:p>
          <a:p>
            <a:r>
              <a:rPr lang="en-US" sz="2000" dirty="0"/>
              <a:t>Which of your goals were most difficult to achieve?</a:t>
            </a:r>
          </a:p>
          <a:p>
            <a:r>
              <a:rPr lang="en-US" sz="2000" dirty="0"/>
              <a:t>Which of your policy choices had the largest impact on your fiscal target?  Which barely moved the line?  </a:t>
            </a:r>
          </a:p>
          <a:p>
            <a:r>
              <a:rPr lang="en-US" sz="2000" dirty="0"/>
              <a:t>Were you surprised by the magnitude of any policy choices?</a:t>
            </a:r>
          </a:p>
          <a:p>
            <a:r>
              <a:rPr lang="en-US" sz="2000" dirty="0"/>
              <a:t>What do you think the political obstacles would be to hitting the debt target?</a:t>
            </a:r>
          </a:p>
          <a:p>
            <a:r>
              <a:rPr lang="en-US" sz="2000" dirty="0"/>
              <a:t>What do you think would be the impact on the American middle class of the choices you made?</a:t>
            </a:r>
          </a:p>
          <a:p>
            <a:r>
              <a:rPr lang="en-US" sz="2000" dirty="0"/>
              <a:t>Did the game make you reevaluate your initial governing goals?  </a:t>
            </a:r>
          </a:p>
        </p:txBody>
      </p:sp>
    </p:spTree>
    <p:extLst>
      <p:ext uri="{BB962C8B-B14F-4D97-AF65-F5344CB8AC3E}">
        <p14:creationId xmlns:p14="http://schemas.microsoft.com/office/powerpoint/2010/main" val="15811226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52400"/>
            <a:ext cx="8229600" cy="1143000"/>
          </a:xfrm>
        </p:spPr>
        <p:txBody>
          <a:bodyPr/>
          <a:lstStyle/>
          <a:p>
            <a:r>
              <a:rPr lang="en-US" sz="4400" dirty="0"/>
              <a:t>Federal Budget</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296210" y="1204619"/>
            <a:ext cx="8542989" cy="3779520"/>
          </a:xfrm>
        </p:spPr>
        <p:txBody>
          <a:bodyPr/>
          <a:lstStyle/>
          <a:p>
            <a:pPr marL="0" indent="0">
              <a:buNone/>
            </a:pPr>
            <a:r>
              <a:rPr lang="en-US" sz="2800" dirty="0"/>
              <a:t>The taxing and spending plan of the national government</a:t>
            </a:r>
          </a:p>
          <a:p>
            <a:r>
              <a:rPr lang="en-US" sz="2700" dirty="0"/>
              <a:t>A </a:t>
            </a:r>
            <a:r>
              <a:rPr lang="en-US" sz="2700" b="1" dirty="0"/>
              <a:t>budget deficit </a:t>
            </a:r>
            <a:r>
              <a:rPr lang="en-US" sz="2700" dirty="0"/>
              <a:t>occurs in years the government's outlays (spending) are greater than its revenues (tax receipts)</a:t>
            </a:r>
          </a:p>
          <a:p>
            <a:r>
              <a:rPr lang="en-US" sz="2700" dirty="0"/>
              <a:t>Budget deficits increase the </a:t>
            </a:r>
            <a:r>
              <a:rPr lang="en-US" sz="2700" b="1" dirty="0"/>
              <a:t>National Debt </a:t>
            </a:r>
            <a:r>
              <a:rPr lang="en-US" sz="2700" dirty="0"/>
              <a:t>(the total unpaid borrowed funds, carried by the federal government). </a:t>
            </a:r>
          </a:p>
          <a:p>
            <a:r>
              <a:rPr lang="en-US" sz="2700" dirty="0"/>
              <a:t>A </a:t>
            </a:r>
            <a:r>
              <a:rPr lang="en-US" sz="2700" b="1" dirty="0"/>
              <a:t>budget surplus </a:t>
            </a:r>
            <a:r>
              <a:rPr lang="en-US" sz="2700" dirty="0"/>
              <a:t>occurs in years the government spending is less than its revenues. This would decrease the size of the National Debt.</a:t>
            </a:r>
          </a:p>
          <a:p>
            <a:endParaRPr lang="en-US" dirty="0"/>
          </a:p>
        </p:txBody>
      </p:sp>
      <p:grpSp>
        <p:nvGrpSpPr>
          <p:cNvPr id="6" name="Group 5">
            <a:extLst>
              <a:ext uri="{FF2B5EF4-FFF2-40B4-BE49-F238E27FC236}">
                <a16:creationId xmlns:a16="http://schemas.microsoft.com/office/drawing/2014/main" id="{35AC9E8C-0A6C-B525-0931-5E1C6278A5A2}"/>
              </a:ext>
            </a:extLst>
          </p:cNvPr>
          <p:cNvGrpSpPr/>
          <p:nvPr/>
        </p:nvGrpSpPr>
        <p:grpSpPr>
          <a:xfrm>
            <a:off x="6125957" y="5071422"/>
            <a:ext cx="1780911" cy="1517073"/>
            <a:chOff x="6125957" y="5071422"/>
            <a:chExt cx="1780911" cy="1517073"/>
          </a:xfrm>
        </p:grpSpPr>
        <p:pic>
          <p:nvPicPr>
            <p:cNvPr id="4" name="Picture 3">
              <a:extLst>
                <a:ext uri="{FF2B5EF4-FFF2-40B4-BE49-F238E27FC236}">
                  <a16:creationId xmlns:a16="http://schemas.microsoft.com/office/drawing/2014/main" id="{5E34FABA-15F6-C54B-B690-D5CF87D1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57" y="5071422"/>
              <a:ext cx="1780911" cy="1517073"/>
            </a:xfrm>
            <a:prstGeom prst="rect">
              <a:avLst/>
            </a:prstGeom>
          </p:spPr>
        </p:pic>
        <p:sp>
          <p:nvSpPr>
            <p:cNvPr id="5" name="TextBox 4">
              <a:extLst>
                <a:ext uri="{FF2B5EF4-FFF2-40B4-BE49-F238E27FC236}">
                  <a16:creationId xmlns:a16="http://schemas.microsoft.com/office/drawing/2014/main" id="{751FE85D-7784-E740-A39C-66107ED6EBDB}"/>
                </a:ext>
              </a:extLst>
            </p:cNvPr>
            <p:cNvSpPr txBox="1"/>
            <p:nvPr/>
          </p:nvSpPr>
          <p:spPr>
            <a:xfrm>
              <a:off x="6363603" y="5675810"/>
              <a:ext cx="1305618" cy="721095"/>
            </a:xfrm>
            <a:prstGeom prst="rect">
              <a:avLst/>
            </a:prstGeom>
            <a:noFill/>
          </p:spPr>
          <p:txBody>
            <a:bodyPr wrap="square" rtlCol="0">
              <a:spAutoFit/>
            </a:bodyPr>
            <a:lstStyle/>
            <a:p>
              <a:pPr algn="ctr">
                <a:lnSpc>
                  <a:spcPts val="2500"/>
                </a:lnSpc>
              </a:pPr>
              <a:r>
                <a:rPr lang="en-US" b="1" dirty="0">
                  <a:latin typeface="Calibri" panose="020F0502020204030204" pitchFamily="34" charset="0"/>
                  <a:cs typeface="Calibri" panose="020F0502020204030204" pitchFamily="34" charset="0"/>
                </a:rPr>
                <a:t>Answer </a:t>
              </a:r>
            </a:p>
            <a:p>
              <a:pPr algn="ctr">
                <a:lnSpc>
                  <a:spcPts val="2500"/>
                </a:lnSpc>
              </a:pPr>
              <a:r>
                <a:rPr lang="en-US" b="1" dirty="0">
                  <a:latin typeface="Calibri" panose="020F0502020204030204" pitchFamily="34" charset="0"/>
                  <a:cs typeface="Calibri" panose="020F0502020204030204" pitchFamily="34" charset="0"/>
                </a:rPr>
                <a:t>#1-3 Now </a:t>
              </a:r>
            </a:p>
          </p:txBody>
        </p:sp>
      </p:grpSp>
    </p:spTree>
    <p:extLst>
      <p:ext uri="{BB962C8B-B14F-4D97-AF65-F5344CB8AC3E}">
        <p14:creationId xmlns:p14="http://schemas.microsoft.com/office/powerpoint/2010/main" val="27875792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0784-BAAC-DC1F-AC4E-7AA413EDD711}"/>
              </a:ext>
            </a:extLst>
          </p:cNvPr>
          <p:cNvSpPr>
            <a:spLocks noGrp="1"/>
          </p:cNvSpPr>
          <p:nvPr>
            <p:ph type="title"/>
          </p:nvPr>
        </p:nvSpPr>
        <p:spPr>
          <a:xfrm>
            <a:off x="457200" y="152400"/>
            <a:ext cx="8229600" cy="1143000"/>
          </a:xfrm>
        </p:spPr>
        <p:txBody>
          <a:bodyPr/>
          <a:lstStyle/>
          <a:p>
            <a:r>
              <a:rPr lang="en-US" sz="4400" dirty="0">
                <a:solidFill>
                  <a:schemeClr val="tx1"/>
                </a:solidFill>
              </a:rPr>
              <a:t>Mandatory Spending</a:t>
            </a:r>
          </a:p>
        </p:txBody>
      </p:sp>
      <p:sp>
        <p:nvSpPr>
          <p:cNvPr id="3" name="Content Placeholder 2">
            <a:extLst>
              <a:ext uri="{FF2B5EF4-FFF2-40B4-BE49-F238E27FC236}">
                <a16:creationId xmlns:a16="http://schemas.microsoft.com/office/drawing/2014/main" id="{8025AFB6-6DCD-4B99-A27F-7DD1A027C885}"/>
              </a:ext>
            </a:extLst>
          </p:cNvPr>
          <p:cNvSpPr>
            <a:spLocks noGrp="1"/>
          </p:cNvSpPr>
          <p:nvPr>
            <p:ph idx="1"/>
          </p:nvPr>
        </p:nvSpPr>
        <p:spPr>
          <a:xfrm>
            <a:off x="304800" y="1260764"/>
            <a:ext cx="8229600" cy="3779520"/>
          </a:xfrm>
        </p:spPr>
        <p:txBody>
          <a:bodyPr/>
          <a:lstStyle/>
          <a:p>
            <a:r>
              <a:rPr lang="en-US" sz="3000" dirty="0"/>
              <a:t>Spending on certain programs required by existing law. Not dependent on an annual or periodic appropriation bill</a:t>
            </a:r>
          </a:p>
          <a:p>
            <a:pPr lvl="1"/>
            <a:r>
              <a:rPr lang="en-US" sz="3000" dirty="0"/>
              <a:t>Social Security, Medicare, Medicaid, some veteran’s benefits, food stamps and interest on our national debt.  </a:t>
            </a:r>
          </a:p>
          <a:p>
            <a:pPr lvl="1"/>
            <a:r>
              <a:rPr lang="en-US" sz="3000" dirty="0"/>
              <a:t>“Entitlements” – if you meet eligibility requirements then you are entitled to Federal government benefits or services. </a:t>
            </a:r>
          </a:p>
          <a:p>
            <a:pPr lvl="1"/>
            <a:r>
              <a:rPr lang="en-US" sz="3000" dirty="0"/>
              <a:t>About 70% of total spending</a:t>
            </a:r>
          </a:p>
          <a:p>
            <a:endParaRPr lang="en-US" dirty="0"/>
          </a:p>
        </p:txBody>
      </p:sp>
    </p:spTree>
    <p:extLst>
      <p:ext uri="{BB962C8B-B14F-4D97-AF65-F5344CB8AC3E}">
        <p14:creationId xmlns:p14="http://schemas.microsoft.com/office/powerpoint/2010/main" val="3775949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CF99-8056-F530-7D1B-F6174EE2CE5C}"/>
              </a:ext>
            </a:extLst>
          </p:cNvPr>
          <p:cNvSpPr>
            <a:spLocks noGrp="1"/>
          </p:cNvSpPr>
          <p:nvPr>
            <p:ph type="title"/>
          </p:nvPr>
        </p:nvSpPr>
        <p:spPr>
          <a:xfrm>
            <a:off x="76200" y="152400"/>
            <a:ext cx="8229600" cy="1143000"/>
          </a:xfrm>
        </p:spPr>
        <p:txBody>
          <a:bodyPr/>
          <a:lstStyle/>
          <a:p>
            <a:r>
              <a:rPr lang="en-US" sz="4800" dirty="0">
                <a:solidFill>
                  <a:schemeClr val="tx1"/>
                </a:solidFill>
              </a:rPr>
              <a:t>Discretionary</a:t>
            </a:r>
          </a:p>
        </p:txBody>
      </p:sp>
      <p:sp>
        <p:nvSpPr>
          <p:cNvPr id="3" name="Content Placeholder 2">
            <a:extLst>
              <a:ext uri="{FF2B5EF4-FFF2-40B4-BE49-F238E27FC236}">
                <a16:creationId xmlns:a16="http://schemas.microsoft.com/office/drawing/2014/main" id="{BAEEE07E-54C8-3FF0-5DD2-F0E34A70111C}"/>
              </a:ext>
            </a:extLst>
          </p:cNvPr>
          <p:cNvSpPr>
            <a:spLocks noGrp="1"/>
          </p:cNvSpPr>
          <p:nvPr>
            <p:ph idx="1"/>
          </p:nvPr>
        </p:nvSpPr>
        <p:spPr>
          <a:xfrm>
            <a:off x="457200" y="1539240"/>
            <a:ext cx="8229600" cy="3779520"/>
          </a:xfrm>
        </p:spPr>
        <p:txBody>
          <a:bodyPr/>
          <a:lstStyle/>
          <a:p>
            <a:r>
              <a:rPr lang="en-US" sz="3200" dirty="0"/>
              <a:t>Spending Congress can adjust on a yearly basis. (Under the </a:t>
            </a:r>
            <a:r>
              <a:rPr lang="en-US" sz="3200" i="1" dirty="0"/>
              <a:t>discretion</a:t>
            </a:r>
            <a:r>
              <a:rPr lang="en-US" sz="3200" dirty="0"/>
              <a:t> of Congress)</a:t>
            </a:r>
          </a:p>
          <a:p>
            <a:pPr lvl="1"/>
            <a:r>
              <a:rPr lang="en-US" sz="3000" dirty="0"/>
              <a:t>Department of Defense (DoD), Health and Human Services, Veterans Administration, State Department, Homeland Security, etc. </a:t>
            </a:r>
          </a:p>
          <a:p>
            <a:pPr lvl="1"/>
            <a:r>
              <a:rPr lang="en-US" sz="3200" dirty="0"/>
              <a:t>Roughly half of our Discretionary budget goes to defense, </a:t>
            </a:r>
            <a:r>
              <a:rPr lang="en-US" sz="3200" i="1" dirty="0"/>
              <a:t>but remember - </a:t>
            </a:r>
            <a:r>
              <a:rPr lang="en-US" sz="3200" dirty="0"/>
              <a:t>discretionary spending is only                        30 percent of the total budget.</a:t>
            </a:r>
          </a:p>
          <a:p>
            <a:endParaRPr lang="en-US" dirty="0"/>
          </a:p>
        </p:txBody>
      </p:sp>
    </p:spTree>
    <p:extLst>
      <p:ext uri="{BB962C8B-B14F-4D97-AF65-F5344CB8AC3E}">
        <p14:creationId xmlns:p14="http://schemas.microsoft.com/office/powerpoint/2010/main" val="21735519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1805-FC60-77DC-DB3F-C2A0F20D005B}"/>
              </a:ext>
            </a:extLst>
          </p:cNvPr>
          <p:cNvSpPr>
            <a:spLocks noGrp="1"/>
          </p:cNvSpPr>
          <p:nvPr>
            <p:ph type="title"/>
          </p:nvPr>
        </p:nvSpPr>
        <p:spPr>
          <a:xfrm>
            <a:off x="457200" y="3048000"/>
            <a:ext cx="8229600" cy="1143000"/>
          </a:xfrm>
        </p:spPr>
        <p:txBody>
          <a:bodyPr/>
          <a:lstStyle/>
          <a:p>
            <a:r>
              <a:rPr lang="en-US" sz="4400" dirty="0"/>
              <a:t>Video: The Federal Budget: Where the Money Comes From and Where it Goes</a:t>
            </a:r>
            <a:br>
              <a:rPr lang="en-US" sz="4400" dirty="0"/>
            </a:br>
            <a:r>
              <a:rPr lang="en-US" sz="2800" dirty="0">
                <a:hlinkClick r:id="rId3"/>
              </a:rPr>
              <a:t>https://www.youtube.com/watch?v=z6ohGMgkYeE</a:t>
            </a:r>
            <a:br>
              <a:rPr lang="en-US" sz="4400" dirty="0"/>
            </a:br>
            <a:endParaRPr lang="en-US" sz="4400" dirty="0"/>
          </a:p>
        </p:txBody>
      </p:sp>
      <p:grpSp>
        <p:nvGrpSpPr>
          <p:cNvPr id="4" name="Group 3">
            <a:extLst>
              <a:ext uri="{FF2B5EF4-FFF2-40B4-BE49-F238E27FC236}">
                <a16:creationId xmlns:a16="http://schemas.microsoft.com/office/drawing/2014/main" id="{95D935C7-D1A7-3099-571B-B73B695704E4}"/>
              </a:ext>
            </a:extLst>
          </p:cNvPr>
          <p:cNvGrpSpPr/>
          <p:nvPr/>
        </p:nvGrpSpPr>
        <p:grpSpPr>
          <a:xfrm>
            <a:off x="6905889" y="4804063"/>
            <a:ext cx="1780911" cy="1517073"/>
            <a:chOff x="6125957" y="5071422"/>
            <a:chExt cx="1780911" cy="1517073"/>
          </a:xfrm>
        </p:grpSpPr>
        <p:pic>
          <p:nvPicPr>
            <p:cNvPr id="5" name="Picture 4">
              <a:extLst>
                <a:ext uri="{FF2B5EF4-FFF2-40B4-BE49-F238E27FC236}">
                  <a16:creationId xmlns:a16="http://schemas.microsoft.com/office/drawing/2014/main" id="{4FD819B6-C3C1-B0D1-C727-3EF794970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957" y="5071422"/>
              <a:ext cx="1780911" cy="1517073"/>
            </a:xfrm>
            <a:prstGeom prst="rect">
              <a:avLst/>
            </a:prstGeom>
          </p:spPr>
        </p:pic>
        <p:sp>
          <p:nvSpPr>
            <p:cNvPr id="6" name="TextBox 5">
              <a:extLst>
                <a:ext uri="{FF2B5EF4-FFF2-40B4-BE49-F238E27FC236}">
                  <a16:creationId xmlns:a16="http://schemas.microsoft.com/office/drawing/2014/main" id="{C666406B-217D-1283-A2E5-46F2E2D774C2}"/>
                </a:ext>
              </a:extLst>
            </p:cNvPr>
            <p:cNvSpPr txBox="1"/>
            <p:nvPr/>
          </p:nvSpPr>
          <p:spPr>
            <a:xfrm>
              <a:off x="6363603" y="5675810"/>
              <a:ext cx="1305618" cy="721095"/>
            </a:xfrm>
            <a:prstGeom prst="rect">
              <a:avLst/>
            </a:prstGeom>
            <a:noFill/>
          </p:spPr>
          <p:txBody>
            <a:bodyPr wrap="square" rtlCol="0">
              <a:spAutoFit/>
            </a:bodyPr>
            <a:lstStyle/>
            <a:p>
              <a:pPr algn="ctr">
                <a:lnSpc>
                  <a:spcPts val="2500"/>
                </a:lnSpc>
              </a:pPr>
              <a:r>
                <a:rPr lang="en-US" b="1" dirty="0">
                  <a:latin typeface="Calibri" panose="020F0502020204030204" pitchFamily="34" charset="0"/>
                  <a:cs typeface="Calibri" panose="020F0502020204030204" pitchFamily="34" charset="0"/>
                </a:rPr>
                <a:t>Answer </a:t>
              </a:r>
            </a:p>
            <a:p>
              <a:pPr algn="ctr">
                <a:lnSpc>
                  <a:spcPts val="2500"/>
                </a:lnSpc>
              </a:pPr>
              <a:r>
                <a:rPr lang="en-US" b="1" dirty="0">
                  <a:latin typeface="Calibri" panose="020F0502020204030204" pitchFamily="34" charset="0"/>
                  <a:cs typeface="Calibri" panose="020F0502020204030204" pitchFamily="34" charset="0"/>
                </a:rPr>
                <a:t>#4 Now </a:t>
              </a:r>
            </a:p>
          </p:txBody>
        </p:sp>
      </p:grpSp>
    </p:spTree>
    <p:extLst>
      <p:ext uri="{BB962C8B-B14F-4D97-AF65-F5344CB8AC3E}">
        <p14:creationId xmlns:p14="http://schemas.microsoft.com/office/powerpoint/2010/main" val="13836589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64127" y="209122"/>
            <a:ext cx="8229600" cy="1143000"/>
          </a:xfrm>
        </p:spPr>
        <p:txBody>
          <a:bodyPr/>
          <a:lstStyle/>
          <a:p>
            <a:r>
              <a:rPr lang="en-US" sz="4400" dirty="0"/>
              <a:t>2022 Federal Budget</a:t>
            </a:r>
          </a:p>
        </p:txBody>
      </p:sp>
      <p:sp>
        <p:nvSpPr>
          <p:cNvPr id="13" name="TextBox 12">
            <a:extLst>
              <a:ext uri="{FF2B5EF4-FFF2-40B4-BE49-F238E27FC236}">
                <a16:creationId xmlns:a16="http://schemas.microsoft.com/office/drawing/2014/main" id="{2FB3D2F5-94DF-2648-8BA8-0E093CD163B4}"/>
              </a:ext>
            </a:extLst>
          </p:cNvPr>
          <p:cNvSpPr txBox="1"/>
          <p:nvPr/>
        </p:nvSpPr>
        <p:spPr>
          <a:xfrm>
            <a:off x="68908" y="6216745"/>
            <a:ext cx="2133599"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pic>
        <p:nvPicPr>
          <p:cNvPr id="4" name="Picture 3">
            <a:extLst>
              <a:ext uri="{FF2B5EF4-FFF2-40B4-BE49-F238E27FC236}">
                <a16:creationId xmlns:a16="http://schemas.microsoft.com/office/drawing/2014/main" id="{5BECD117-FBE7-2F70-98F6-0F20CC4CD903}"/>
              </a:ext>
            </a:extLst>
          </p:cNvPr>
          <p:cNvPicPr>
            <a:picLocks noChangeAspect="1"/>
          </p:cNvPicPr>
          <p:nvPr/>
        </p:nvPicPr>
        <p:blipFill>
          <a:blip r:embed="rId3"/>
          <a:stretch>
            <a:fillRect/>
          </a:stretch>
        </p:blipFill>
        <p:spPr>
          <a:xfrm>
            <a:off x="-76200" y="1219200"/>
            <a:ext cx="7349106" cy="4976763"/>
          </a:xfrm>
          <a:prstGeom prst="rect">
            <a:avLst/>
          </a:prstGeom>
        </p:spPr>
      </p:pic>
      <p:grpSp>
        <p:nvGrpSpPr>
          <p:cNvPr id="5" name="Group 4">
            <a:extLst>
              <a:ext uri="{FF2B5EF4-FFF2-40B4-BE49-F238E27FC236}">
                <a16:creationId xmlns:a16="http://schemas.microsoft.com/office/drawing/2014/main" id="{B56C8840-7547-9AF9-5CF9-7F8EBDC445B9}"/>
              </a:ext>
            </a:extLst>
          </p:cNvPr>
          <p:cNvGrpSpPr/>
          <p:nvPr/>
        </p:nvGrpSpPr>
        <p:grpSpPr>
          <a:xfrm>
            <a:off x="5867400" y="5474207"/>
            <a:ext cx="2465705" cy="960119"/>
            <a:chOff x="150331" y="4490487"/>
            <a:chExt cx="2465705" cy="960119"/>
          </a:xfrm>
        </p:grpSpPr>
        <p:grpSp>
          <p:nvGrpSpPr>
            <p:cNvPr id="6" name="object 174">
              <a:extLst>
                <a:ext uri="{FF2B5EF4-FFF2-40B4-BE49-F238E27FC236}">
                  <a16:creationId xmlns:a16="http://schemas.microsoft.com/office/drawing/2014/main" id="{3CEB4BF8-0816-FB47-6C6C-9555DB73CCA3}"/>
                </a:ext>
              </a:extLst>
            </p:cNvPr>
            <p:cNvGrpSpPr/>
            <p:nvPr/>
          </p:nvGrpSpPr>
          <p:grpSpPr>
            <a:xfrm>
              <a:off x="150331" y="4490487"/>
              <a:ext cx="2465705" cy="960119"/>
              <a:chOff x="5306296" y="5329618"/>
              <a:chExt cx="2465705" cy="960119"/>
            </a:xfrm>
          </p:grpSpPr>
          <p:sp>
            <p:nvSpPr>
              <p:cNvPr id="11" name="object 175">
                <a:extLst>
                  <a:ext uri="{FF2B5EF4-FFF2-40B4-BE49-F238E27FC236}">
                    <a16:creationId xmlns:a16="http://schemas.microsoft.com/office/drawing/2014/main" id="{248C5978-E6D6-2268-0485-85E998323D54}"/>
                  </a:ext>
                </a:extLst>
              </p:cNvPr>
              <p:cNvSpPr/>
              <p:nvPr/>
            </p:nvSpPr>
            <p:spPr>
              <a:xfrm>
                <a:off x="5307543" y="5330865"/>
                <a:ext cx="2463165" cy="957580"/>
              </a:xfrm>
              <a:custGeom>
                <a:avLst/>
                <a:gdLst/>
                <a:ahLst/>
                <a:cxnLst/>
                <a:rect l="l" t="t" r="r" b="b"/>
                <a:pathLst>
                  <a:path w="2463165" h="957579">
                    <a:moveTo>
                      <a:pt x="149" y="0"/>
                    </a:moveTo>
                    <a:lnTo>
                      <a:pt x="0" y="786862"/>
                    </a:lnTo>
                    <a:lnTo>
                      <a:pt x="2324" y="872700"/>
                    </a:lnTo>
                    <a:lnTo>
                      <a:pt x="18784" y="919062"/>
                    </a:lnTo>
                    <a:lnTo>
                      <a:pt x="63494" y="941920"/>
                    </a:lnTo>
                    <a:lnTo>
                      <a:pt x="150571" y="957248"/>
                    </a:lnTo>
                    <a:lnTo>
                      <a:pt x="2462612" y="951853"/>
                    </a:lnTo>
                    <a:lnTo>
                      <a:pt x="2462762" y="142533"/>
                    </a:lnTo>
                    <a:lnTo>
                      <a:pt x="2461323" y="120333"/>
                    </a:lnTo>
                    <a:lnTo>
                      <a:pt x="2446862" y="71491"/>
                    </a:lnTo>
                    <a:lnTo>
                      <a:pt x="2404162" y="22641"/>
                    </a:lnTo>
                    <a:lnTo>
                      <a:pt x="2318004" y="418"/>
                    </a:lnTo>
                    <a:lnTo>
                      <a:pt x="149" y="0"/>
                    </a:lnTo>
                    <a:close/>
                  </a:path>
                </a:pathLst>
              </a:custGeom>
              <a:solidFill>
                <a:srgbClr val="E9E9EA"/>
              </a:solidFill>
            </p:spPr>
            <p:txBody>
              <a:bodyPr wrap="square" lIns="0" tIns="0" rIns="0" bIns="0" rtlCol="0"/>
              <a:lstStyle/>
              <a:p>
                <a:endParaRPr/>
              </a:p>
            </p:txBody>
          </p:sp>
          <p:sp>
            <p:nvSpPr>
              <p:cNvPr id="12" name="object 176">
                <a:extLst>
                  <a:ext uri="{FF2B5EF4-FFF2-40B4-BE49-F238E27FC236}">
                    <a16:creationId xmlns:a16="http://schemas.microsoft.com/office/drawing/2014/main" id="{2FE84FF1-CBCC-6596-092D-2AB8335C3DA5}"/>
                  </a:ext>
                </a:extLst>
              </p:cNvPr>
              <p:cNvSpPr/>
              <p:nvPr/>
            </p:nvSpPr>
            <p:spPr>
              <a:xfrm>
                <a:off x="5307543" y="5330865"/>
                <a:ext cx="2463165" cy="957580"/>
              </a:xfrm>
              <a:custGeom>
                <a:avLst/>
                <a:gdLst/>
                <a:ahLst/>
                <a:cxnLst/>
                <a:rect l="l" t="t" r="r" b="b"/>
                <a:pathLst>
                  <a:path w="2463165" h="957579">
                    <a:moveTo>
                      <a:pt x="0" y="786862"/>
                    </a:moveTo>
                    <a:lnTo>
                      <a:pt x="149" y="0"/>
                    </a:lnTo>
                    <a:lnTo>
                      <a:pt x="2318004" y="418"/>
                    </a:lnTo>
                    <a:lnTo>
                      <a:pt x="2404162" y="22641"/>
                    </a:lnTo>
                    <a:lnTo>
                      <a:pt x="2446862" y="71491"/>
                    </a:lnTo>
                    <a:lnTo>
                      <a:pt x="2461323" y="120333"/>
                    </a:lnTo>
                    <a:lnTo>
                      <a:pt x="2462762" y="142533"/>
                    </a:lnTo>
                    <a:lnTo>
                      <a:pt x="2462612" y="951853"/>
                    </a:lnTo>
                    <a:lnTo>
                      <a:pt x="150571" y="957248"/>
                    </a:lnTo>
                    <a:lnTo>
                      <a:pt x="63494" y="941920"/>
                    </a:lnTo>
                    <a:lnTo>
                      <a:pt x="18784" y="919062"/>
                    </a:lnTo>
                    <a:lnTo>
                      <a:pt x="2324" y="872700"/>
                    </a:lnTo>
                    <a:lnTo>
                      <a:pt x="0" y="786862"/>
                    </a:lnTo>
                    <a:close/>
                  </a:path>
                </a:pathLst>
              </a:custGeom>
              <a:ln w="3175">
                <a:solidFill>
                  <a:srgbClr val="616467"/>
                </a:solidFill>
              </a:ln>
            </p:spPr>
            <p:txBody>
              <a:bodyPr wrap="square" lIns="0" tIns="0" rIns="0" bIns="0" rtlCol="0"/>
              <a:lstStyle/>
              <a:p>
                <a:endParaRPr/>
              </a:p>
            </p:txBody>
          </p:sp>
          <p:sp>
            <p:nvSpPr>
              <p:cNvPr id="14" name="object 177">
                <a:extLst>
                  <a:ext uri="{FF2B5EF4-FFF2-40B4-BE49-F238E27FC236}">
                    <a16:creationId xmlns:a16="http://schemas.microsoft.com/office/drawing/2014/main" id="{6A1E955B-FB22-F039-8A7C-4FF3B4F50A22}"/>
                  </a:ext>
                </a:extLst>
              </p:cNvPr>
              <p:cNvSpPr/>
              <p:nvPr/>
            </p:nvSpPr>
            <p:spPr>
              <a:xfrm>
                <a:off x="5318228" y="5341220"/>
                <a:ext cx="132080" cy="128905"/>
              </a:xfrm>
              <a:custGeom>
                <a:avLst/>
                <a:gdLst/>
                <a:ahLst/>
                <a:cxnLst/>
                <a:rect l="l" t="t" r="r" b="b"/>
                <a:pathLst>
                  <a:path w="132079" h="128904">
                    <a:moveTo>
                      <a:pt x="131833" y="39"/>
                    </a:moveTo>
                    <a:lnTo>
                      <a:pt x="39" y="0"/>
                    </a:lnTo>
                    <a:lnTo>
                      <a:pt x="0" y="128841"/>
                    </a:lnTo>
                    <a:lnTo>
                      <a:pt x="131833" y="39"/>
                    </a:lnTo>
                    <a:close/>
                  </a:path>
                </a:pathLst>
              </a:custGeom>
              <a:solidFill>
                <a:srgbClr val="8B9DD0"/>
              </a:solidFill>
            </p:spPr>
            <p:txBody>
              <a:bodyPr wrap="square" lIns="0" tIns="0" rIns="0" bIns="0" rtlCol="0"/>
              <a:lstStyle/>
              <a:p>
                <a:endParaRPr/>
              </a:p>
            </p:txBody>
          </p:sp>
        </p:grpSp>
        <p:sp>
          <p:nvSpPr>
            <p:cNvPr id="7" name="object 178">
              <a:extLst>
                <a:ext uri="{FF2B5EF4-FFF2-40B4-BE49-F238E27FC236}">
                  <a16:creationId xmlns:a16="http://schemas.microsoft.com/office/drawing/2014/main" id="{7CC30E9E-6EFF-55DD-0E81-D0F3DE797300}"/>
                </a:ext>
              </a:extLst>
            </p:cNvPr>
            <p:cNvSpPr txBox="1"/>
            <p:nvPr/>
          </p:nvSpPr>
          <p:spPr>
            <a:xfrm>
              <a:off x="216234" y="4549376"/>
              <a:ext cx="2304415" cy="897255"/>
            </a:xfrm>
            <a:prstGeom prst="rect">
              <a:avLst/>
            </a:prstGeom>
          </p:spPr>
          <p:txBody>
            <a:bodyPr vert="horz" wrap="square" lIns="0" tIns="17145" rIns="0" bIns="0" rtlCol="0">
              <a:spAutoFit/>
            </a:bodyPr>
            <a:lstStyle/>
            <a:p>
              <a:pPr marL="12700" marR="5080">
                <a:lnSpc>
                  <a:spcPct val="100000"/>
                </a:lnSpc>
                <a:spcBef>
                  <a:spcPts val="135"/>
                </a:spcBef>
              </a:pPr>
              <a:r>
                <a:rPr sz="700" spc="-10" dirty="0">
                  <a:solidFill>
                    <a:srgbClr val="414142"/>
                  </a:solidFill>
                  <a:latin typeface="Arial"/>
                  <a:cs typeface="Arial"/>
                </a:rPr>
                <a:t>Outlays</a:t>
              </a:r>
              <a:r>
                <a:rPr sz="700" spc="-5" dirty="0">
                  <a:solidFill>
                    <a:srgbClr val="414142"/>
                  </a:solidFill>
                  <a:latin typeface="Arial"/>
                  <a:cs typeface="Arial"/>
                </a:rPr>
                <a:t> </a:t>
              </a:r>
              <a:r>
                <a:rPr sz="700" dirty="0">
                  <a:solidFill>
                    <a:srgbClr val="414142"/>
                  </a:solidFill>
                  <a:latin typeface="Arial"/>
                  <a:cs typeface="Arial"/>
                </a:rPr>
                <a:t>for </a:t>
              </a:r>
              <a:r>
                <a:rPr sz="750" spc="-60" dirty="0">
                  <a:solidFill>
                    <a:srgbClr val="8B9DD0"/>
                  </a:solidFill>
                  <a:latin typeface="Arial Black"/>
                  <a:cs typeface="Arial Black"/>
                </a:rPr>
                <a:t>student</a:t>
              </a:r>
              <a:r>
                <a:rPr sz="750" spc="-35" dirty="0">
                  <a:solidFill>
                    <a:srgbClr val="8B9DD0"/>
                  </a:solidFill>
                  <a:latin typeface="Arial Black"/>
                  <a:cs typeface="Arial Black"/>
                </a:rPr>
                <a:t> </a:t>
              </a:r>
              <a:r>
                <a:rPr sz="750" spc="-55" dirty="0">
                  <a:solidFill>
                    <a:srgbClr val="8B9DD0"/>
                  </a:solidFill>
                  <a:latin typeface="Arial Black"/>
                  <a:cs typeface="Arial Black"/>
                </a:rPr>
                <a:t>loan</a:t>
              </a:r>
              <a:r>
                <a:rPr sz="750" spc="-35" dirty="0">
                  <a:solidFill>
                    <a:srgbClr val="8B9DD0"/>
                  </a:solidFill>
                  <a:latin typeface="Arial Black"/>
                  <a:cs typeface="Arial Black"/>
                </a:rPr>
                <a:t> </a:t>
              </a:r>
              <a:r>
                <a:rPr sz="750" spc="-60" dirty="0">
                  <a:solidFill>
                    <a:srgbClr val="8B9DD0"/>
                  </a:solidFill>
                  <a:latin typeface="Arial Black"/>
                  <a:cs typeface="Arial Black"/>
                </a:rPr>
                <a:t>programs</a:t>
              </a:r>
              <a:r>
                <a:rPr sz="750" spc="-55" dirty="0">
                  <a:solidFill>
                    <a:srgbClr val="8B9DD0"/>
                  </a:solidFill>
                  <a:latin typeface="Arial Black"/>
                  <a:cs typeface="Arial Black"/>
                </a:rPr>
                <a:t> </a:t>
              </a:r>
              <a:r>
                <a:rPr sz="700" dirty="0">
                  <a:solidFill>
                    <a:srgbClr val="414142"/>
                  </a:solidFill>
                  <a:latin typeface="Arial"/>
                  <a:cs typeface="Arial"/>
                </a:rPr>
                <a:t>were </a:t>
              </a:r>
              <a:r>
                <a:rPr sz="700" spc="-10" dirty="0">
                  <a:solidFill>
                    <a:srgbClr val="414142"/>
                  </a:solidFill>
                  <a:latin typeface="Arial"/>
                  <a:cs typeface="Arial"/>
                </a:rPr>
                <a:t>unusually</a:t>
              </a:r>
              <a:r>
                <a:rPr sz="700" spc="-5" dirty="0">
                  <a:solidFill>
                    <a:srgbClr val="414142"/>
                  </a:solidFill>
                  <a:latin typeface="Arial"/>
                  <a:cs typeface="Arial"/>
                </a:rPr>
                <a:t> </a:t>
              </a:r>
              <a:r>
                <a:rPr sz="700" spc="-20" dirty="0">
                  <a:solidFill>
                    <a:srgbClr val="414142"/>
                  </a:solidFill>
                  <a:latin typeface="Arial"/>
                  <a:cs typeface="Arial"/>
                </a:rPr>
                <a:t>high</a:t>
              </a:r>
              <a:r>
                <a:rPr sz="700" spc="500" dirty="0">
                  <a:solidFill>
                    <a:srgbClr val="414142"/>
                  </a:solidFill>
                  <a:latin typeface="Arial"/>
                  <a:cs typeface="Arial"/>
                </a:rPr>
                <a:t> </a:t>
              </a:r>
              <a:r>
                <a:rPr sz="700" dirty="0">
                  <a:solidFill>
                    <a:srgbClr val="414142"/>
                  </a:solidFill>
                  <a:latin typeface="Arial"/>
                  <a:cs typeface="Arial"/>
                </a:rPr>
                <a:t>in</a:t>
              </a:r>
              <a:r>
                <a:rPr sz="700" spc="-20" dirty="0">
                  <a:solidFill>
                    <a:srgbClr val="414142"/>
                  </a:solidFill>
                  <a:latin typeface="Arial"/>
                  <a:cs typeface="Arial"/>
                </a:rPr>
                <a:t> </a:t>
              </a:r>
              <a:r>
                <a:rPr sz="700" dirty="0">
                  <a:solidFill>
                    <a:srgbClr val="414142"/>
                  </a:solidFill>
                  <a:latin typeface="Arial"/>
                  <a:cs typeface="Arial"/>
                </a:rPr>
                <a:t>2022,</a:t>
              </a:r>
              <a:r>
                <a:rPr sz="700" spc="-20" dirty="0">
                  <a:solidFill>
                    <a:srgbClr val="414142"/>
                  </a:solidFill>
                  <a:latin typeface="Arial"/>
                  <a:cs typeface="Arial"/>
                </a:rPr>
                <a:t> </a:t>
              </a:r>
              <a:r>
                <a:rPr sz="700" dirty="0">
                  <a:solidFill>
                    <a:srgbClr val="414142"/>
                  </a:solidFill>
                  <a:latin typeface="Arial"/>
                  <a:cs typeface="Arial"/>
                </a:rPr>
                <a:t>largely</a:t>
              </a:r>
              <a:r>
                <a:rPr sz="700" spc="-15" dirty="0">
                  <a:solidFill>
                    <a:srgbClr val="414142"/>
                  </a:solidFill>
                  <a:latin typeface="Arial"/>
                  <a:cs typeface="Arial"/>
                </a:rPr>
                <a:t> </a:t>
              </a:r>
              <a:r>
                <a:rPr sz="700" spc="-20" dirty="0">
                  <a:solidFill>
                    <a:srgbClr val="414142"/>
                  </a:solidFill>
                  <a:latin typeface="Arial"/>
                  <a:cs typeface="Arial"/>
                </a:rPr>
                <a:t>as </a:t>
              </a:r>
              <a:r>
                <a:rPr sz="700" dirty="0">
                  <a:solidFill>
                    <a:srgbClr val="414142"/>
                  </a:solidFill>
                  <a:latin typeface="Arial"/>
                  <a:cs typeface="Arial"/>
                </a:rPr>
                <a:t>a</a:t>
              </a:r>
              <a:r>
                <a:rPr sz="700" spc="-20" dirty="0">
                  <a:solidFill>
                    <a:srgbClr val="414142"/>
                  </a:solidFill>
                  <a:latin typeface="Arial"/>
                  <a:cs typeface="Arial"/>
                </a:rPr>
                <a:t> </a:t>
              </a:r>
              <a:r>
                <a:rPr sz="700" spc="-10" dirty="0">
                  <a:solidFill>
                    <a:srgbClr val="414142"/>
                  </a:solidFill>
                  <a:latin typeface="Arial"/>
                  <a:cs typeface="Arial"/>
                </a:rPr>
                <a:t>result</a:t>
              </a:r>
              <a:r>
                <a:rPr sz="700" spc="-15" dirty="0">
                  <a:solidFill>
                    <a:srgbClr val="414142"/>
                  </a:solidFill>
                  <a:latin typeface="Arial"/>
                  <a:cs typeface="Arial"/>
                </a:rPr>
                <a:t> </a:t>
              </a:r>
              <a:r>
                <a:rPr sz="700" dirty="0">
                  <a:solidFill>
                    <a:srgbClr val="414142"/>
                  </a:solidFill>
                  <a:latin typeface="Arial"/>
                  <a:cs typeface="Arial"/>
                </a:rPr>
                <a:t>of</a:t>
              </a:r>
              <a:r>
                <a:rPr sz="700" spc="-20" dirty="0">
                  <a:solidFill>
                    <a:srgbClr val="414142"/>
                  </a:solidFill>
                  <a:latin typeface="Arial"/>
                  <a:cs typeface="Arial"/>
                </a:rPr>
                <a:t> </a:t>
              </a:r>
              <a:r>
                <a:rPr sz="700" dirty="0">
                  <a:solidFill>
                    <a:srgbClr val="414142"/>
                  </a:solidFill>
                  <a:latin typeface="Arial"/>
                  <a:cs typeface="Arial"/>
                </a:rPr>
                <a:t>the</a:t>
              </a:r>
              <a:r>
                <a:rPr sz="700" spc="-20" dirty="0">
                  <a:solidFill>
                    <a:srgbClr val="414142"/>
                  </a:solidFill>
                  <a:latin typeface="Arial"/>
                  <a:cs typeface="Arial"/>
                </a:rPr>
                <a:t> </a:t>
              </a:r>
              <a:r>
                <a:rPr sz="700" dirty="0">
                  <a:solidFill>
                    <a:srgbClr val="414142"/>
                  </a:solidFill>
                  <a:latin typeface="Arial"/>
                  <a:cs typeface="Arial"/>
                </a:rPr>
                <a:t>student</a:t>
              </a:r>
              <a:r>
                <a:rPr sz="700" spc="-15" dirty="0">
                  <a:solidFill>
                    <a:srgbClr val="414142"/>
                  </a:solidFill>
                  <a:latin typeface="Arial"/>
                  <a:cs typeface="Arial"/>
                </a:rPr>
                <a:t> </a:t>
              </a:r>
              <a:r>
                <a:rPr sz="700" dirty="0">
                  <a:solidFill>
                    <a:srgbClr val="414142"/>
                  </a:solidFill>
                  <a:latin typeface="Arial"/>
                  <a:cs typeface="Arial"/>
                </a:rPr>
                <a:t>loan</a:t>
              </a:r>
              <a:r>
                <a:rPr sz="700" spc="-20" dirty="0">
                  <a:solidFill>
                    <a:srgbClr val="414142"/>
                  </a:solidFill>
                  <a:latin typeface="Arial"/>
                  <a:cs typeface="Arial"/>
                </a:rPr>
                <a:t> </a:t>
              </a:r>
              <a:r>
                <a:rPr sz="700" spc="-10" dirty="0">
                  <a:solidFill>
                    <a:srgbClr val="414142"/>
                  </a:solidFill>
                  <a:latin typeface="Arial"/>
                  <a:cs typeface="Arial"/>
                </a:rPr>
                <a:t>forgiveness</a:t>
              </a:r>
              <a:r>
                <a:rPr sz="700" spc="500" dirty="0">
                  <a:solidFill>
                    <a:srgbClr val="414142"/>
                  </a:solidFill>
                  <a:latin typeface="Arial"/>
                  <a:cs typeface="Arial"/>
                </a:rPr>
                <a:t> </a:t>
              </a:r>
              <a:r>
                <a:rPr sz="700" dirty="0">
                  <a:solidFill>
                    <a:srgbClr val="414142"/>
                  </a:solidFill>
                  <a:latin typeface="Arial"/>
                  <a:cs typeface="Arial"/>
                </a:rPr>
                <a:t>plan</a:t>
              </a:r>
              <a:r>
                <a:rPr sz="700" spc="-10" dirty="0">
                  <a:solidFill>
                    <a:srgbClr val="414142"/>
                  </a:solidFill>
                  <a:latin typeface="Arial"/>
                  <a:cs typeface="Arial"/>
                </a:rPr>
                <a:t> </a:t>
              </a:r>
              <a:r>
                <a:rPr sz="700" dirty="0">
                  <a:solidFill>
                    <a:srgbClr val="414142"/>
                  </a:solidFill>
                  <a:latin typeface="Arial"/>
                  <a:cs typeface="Arial"/>
                </a:rPr>
                <a:t>announced</a:t>
              </a:r>
              <a:r>
                <a:rPr sz="700" spc="-10" dirty="0">
                  <a:solidFill>
                    <a:srgbClr val="414142"/>
                  </a:solidFill>
                  <a:latin typeface="Arial"/>
                  <a:cs typeface="Arial"/>
                </a:rPr>
                <a:t> </a:t>
              </a:r>
              <a:r>
                <a:rPr sz="700" dirty="0">
                  <a:solidFill>
                    <a:srgbClr val="414142"/>
                  </a:solidFill>
                  <a:latin typeface="Arial"/>
                  <a:cs typeface="Arial"/>
                </a:rPr>
                <a:t>by</a:t>
              </a:r>
              <a:r>
                <a:rPr sz="700" spc="-10" dirty="0">
                  <a:solidFill>
                    <a:srgbClr val="414142"/>
                  </a:solidFill>
                  <a:latin typeface="Arial"/>
                  <a:cs typeface="Arial"/>
                </a:rPr>
                <a:t> </a:t>
              </a:r>
              <a:r>
                <a:rPr sz="700" dirty="0">
                  <a:solidFill>
                    <a:srgbClr val="414142"/>
                  </a:solidFill>
                  <a:latin typeface="Arial"/>
                  <a:cs typeface="Arial"/>
                </a:rPr>
                <a:t>the</a:t>
              </a:r>
              <a:r>
                <a:rPr sz="700" spc="-10" dirty="0">
                  <a:solidFill>
                    <a:srgbClr val="414142"/>
                  </a:solidFill>
                  <a:latin typeface="Arial"/>
                  <a:cs typeface="Arial"/>
                </a:rPr>
                <a:t> Administration</a:t>
              </a:r>
              <a:r>
                <a:rPr sz="700" spc="-5" dirty="0">
                  <a:solidFill>
                    <a:srgbClr val="414142"/>
                  </a:solidFill>
                  <a:latin typeface="Arial"/>
                  <a:cs typeface="Arial"/>
                </a:rPr>
                <a:t> </a:t>
              </a:r>
              <a:r>
                <a:rPr sz="700" dirty="0">
                  <a:solidFill>
                    <a:srgbClr val="414142"/>
                  </a:solidFill>
                  <a:latin typeface="Arial"/>
                  <a:cs typeface="Arial"/>
                </a:rPr>
                <a:t>and</a:t>
              </a:r>
              <a:r>
                <a:rPr sz="700" spc="-10" dirty="0">
                  <a:solidFill>
                    <a:srgbClr val="414142"/>
                  </a:solidFill>
                  <a:latin typeface="Arial"/>
                  <a:cs typeface="Arial"/>
                </a:rPr>
                <a:t> </a:t>
              </a:r>
              <a:r>
                <a:rPr sz="700" dirty="0">
                  <a:solidFill>
                    <a:srgbClr val="414142"/>
                  </a:solidFill>
                  <a:latin typeface="Arial"/>
                  <a:cs typeface="Arial"/>
                </a:rPr>
                <a:t>recorded</a:t>
              </a:r>
              <a:r>
                <a:rPr sz="700" spc="-10" dirty="0">
                  <a:solidFill>
                    <a:srgbClr val="414142"/>
                  </a:solidFill>
                  <a:latin typeface="Arial"/>
                  <a:cs typeface="Arial"/>
                </a:rPr>
                <a:t> </a:t>
              </a:r>
              <a:r>
                <a:rPr sz="700" dirty="0">
                  <a:solidFill>
                    <a:srgbClr val="414142"/>
                  </a:solidFill>
                  <a:latin typeface="Arial"/>
                  <a:cs typeface="Arial"/>
                </a:rPr>
                <a:t>in</a:t>
              </a:r>
              <a:r>
                <a:rPr sz="700" spc="-10" dirty="0">
                  <a:solidFill>
                    <a:srgbClr val="414142"/>
                  </a:solidFill>
                  <a:latin typeface="Arial"/>
                  <a:cs typeface="Arial"/>
                </a:rPr>
                <a:t> </a:t>
              </a:r>
              <a:r>
                <a:rPr sz="700" spc="-25" dirty="0">
                  <a:solidFill>
                    <a:srgbClr val="414142"/>
                  </a:solidFill>
                  <a:latin typeface="Arial"/>
                  <a:cs typeface="Arial"/>
                </a:rPr>
                <a:t>the</a:t>
              </a:r>
              <a:r>
                <a:rPr sz="700" spc="500" dirty="0">
                  <a:solidFill>
                    <a:srgbClr val="414142"/>
                  </a:solidFill>
                  <a:latin typeface="Arial"/>
                  <a:cs typeface="Arial"/>
                </a:rPr>
                <a:t> </a:t>
              </a:r>
              <a:r>
                <a:rPr sz="700" dirty="0">
                  <a:solidFill>
                    <a:srgbClr val="414142"/>
                  </a:solidFill>
                  <a:latin typeface="Arial"/>
                  <a:cs typeface="Arial"/>
                </a:rPr>
                <a:t>budget</a:t>
              </a:r>
              <a:r>
                <a:rPr sz="700" spc="-5" dirty="0">
                  <a:solidFill>
                    <a:srgbClr val="414142"/>
                  </a:solidFill>
                  <a:latin typeface="Arial"/>
                  <a:cs typeface="Arial"/>
                </a:rPr>
                <a:t> </a:t>
              </a:r>
              <a:r>
                <a:rPr sz="700" dirty="0">
                  <a:solidFill>
                    <a:srgbClr val="414142"/>
                  </a:solidFill>
                  <a:latin typeface="Arial"/>
                  <a:cs typeface="Arial"/>
                </a:rPr>
                <a:t>in September 2022. The</a:t>
              </a:r>
              <a:r>
                <a:rPr sz="700" spc="-5" dirty="0">
                  <a:solidFill>
                    <a:srgbClr val="414142"/>
                  </a:solidFill>
                  <a:latin typeface="Arial"/>
                  <a:cs typeface="Arial"/>
                </a:rPr>
                <a:t> </a:t>
              </a:r>
              <a:r>
                <a:rPr sz="700" spc="-10" dirty="0">
                  <a:solidFill>
                    <a:srgbClr val="414142"/>
                  </a:solidFill>
                  <a:latin typeface="Arial"/>
                  <a:cs typeface="Arial"/>
                </a:rPr>
                <a:t>Administration</a:t>
              </a:r>
              <a:r>
                <a:rPr sz="700" dirty="0">
                  <a:solidFill>
                    <a:srgbClr val="414142"/>
                  </a:solidFill>
                  <a:latin typeface="Arial"/>
                  <a:cs typeface="Arial"/>
                </a:rPr>
                <a:t> </a:t>
              </a:r>
              <a:r>
                <a:rPr sz="700" spc="-10" dirty="0">
                  <a:solidFill>
                    <a:srgbClr val="414142"/>
                  </a:solidFill>
                  <a:latin typeface="Arial"/>
                  <a:cs typeface="Arial"/>
                </a:rPr>
                <a:t>recorded</a:t>
              </a:r>
              <a:r>
                <a:rPr sz="700" spc="500" dirty="0">
                  <a:solidFill>
                    <a:srgbClr val="414142"/>
                  </a:solidFill>
                  <a:latin typeface="Arial"/>
                  <a:cs typeface="Arial"/>
                </a:rPr>
                <a:t> </a:t>
              </a:r>
              <a:r>
                <a:rPr sz="700" dirty="0">
                  <a:solidFill>
                    <a:srgbClr val="414142"/>
                  </a:solidFill>
                  <a:latin typeface="Arial"/>
                  <a:cs typeface="Arial"/>
                </a:rPr>
                <a:t>the</a:t>
              </a:r>
              <a:r>
                <a:rPr sz="700" spc="-20" dirty="0">
                  <a:solidFill>
                    <a:srgbClr val="414142"/>
                  </a:solidFill>
                  <a:latin typeface="Arial"/>
                  <a:cs typeface="Arial"/>
                </a:rPr>
                <a:t> </a:t>
              </a:r>
              <a:r>
                <a:rPr sz="700" spc="-10" dirty="0">
                  <a:solidFill>
                    <a:srgbClr val="414142"/>
                  </a:solidFill>
                  <a:latin typeface="Arial"/>
                  <a:cs typeface="Arial"/>
                </a:rPr>
                <a:t>present-</a:t>
              </a:r>
              <a:r>
                <a:rPr sz="700" dirty="0">
                  <a:solidFill>
                    <a:srgbClr val="414142"/>
                  </a:solidFill>
                  <a:latin typeface="Arial"/>
                  <a:cs typeface="Arial"/>
                </a:rPr>
                <a:t>value</a:t>
              </a:r>
              <a:r>
                <a:rPr sz="700" spc="-15" dirty="0">
                  <a:solidFill>
                    <a:srgbClr val="414142"/>
                  </a:solidFill>
                  <a:latin typeface="Arial"/>
                  <a:cs typeface="Arial"/>
                </a:rPr>
                <a:t> </a:t>
              </a:r>
              <a:r>
                <a:rPr sz="700" spc="-10" dirty="0">
                  <a:solidFill>
                    <a:srgbClr val="414142"/>
                  </a:solidFill>
                  <a:latin typeface="Arial"/>
                  <a:cs typeface="Arial"/>
                </a:rPr>
                <a:t>costs</a:t>
              </a:r>
              <a:r>
                <a:rPr sz="700" spc="-20" dirty="0">
                  <a:solidFill>
                    <a:srgbClr val="414142"/>
                  </a:solidFill>
                  <a:latin typeface="Arial"/>
                  <a:cs typeface="Arial"/>
                </a:rPr>
                <a:t> </a:t>
              </a:r>
              <a:r>
                <a:rPr sz="700" dirty="0">
                  <a:solidFill>
                    <a:srgbClr val="414142"/>
                  </a:solidFill>
                  <a:latin typeface="Arial"/>
                  <a:cs typeface="Arial"/>
                </a:rPr>
                <a:t>of</a:t>
              </a:r>
              <a:r>
                <a:rPr sz="700" spc="-15" dirty="0">
                  <a:solidFill>
                    <a:srgbClr val="414142"/>
                  </a:solidFill>
                  <a:latin typeface="Arial"/>
                  <a:cs typeface="Arial"/>
                </a:rPr>
                <a:t> </a:t>
              </a:r>
              <a:r>
                <a:rPr sz="700" spc="-10" dirty="0">
                  <a:solidFill>
                    <a:srgbClr val="414142"/>
                  </a:solidFill>
                  <a:latin typeface="Arial"/>
                  <a:cs typeface="Arial"/>
                </a:rPr>
                <a:t>that</a:t>
              </a:r>
              <a:r>
                <a:rPr sz="700" spc="-15" dirty="0">
                  <a:solidFill>
                    <a:srgbClr val="414142"/>
                  </a:solidFill>
                  <a:latin typeface="Arial"/>
                  <a:cs typeface="Arial"/>
                </a:rPr>
                <a:t> </a:t>
              </a:r>
              <a:r>
                <a:rPr sz="700" spc="-10" dirty="0">
                  <a:solidFill>
                    <a:srgbClr val="414142"/>
                  </a:solidFill>
                  <a:latin typeface="Arial"/>
                  <a:cs typeface="Arial"/>
                </a:rPr>
                <a:t>plan,</a:t>
              </a:r>
              <a:r>
                <a:rPr sz="700" spc="-20" dirty="0">
                  <a:solidFill>
                    <a:srgbClr val="414142"/>
                  </a:solidFill>
                  <a:latin typeface="Arial"/>
                  <a:cs typeface="Arial"/>
                </a:rPr>
                <a:t> </a:t>
              </a:r>
              <a:r>
                <a:rPr sz="700" dirty="0">
                  <a:solidFill>
                    <a:srgbClr val="414142"/>
                  </a:solidFill>
                  <a:latin typeface="Arial"/>
                  <a:cs typeface="Arial"/>
                </a:rPr>
                <a:t>which</a:t>
              </a:r>
              <a:r>
                <a:rPr sz="700" spc="-15" dirty="0">
                  <a:solidFill>
                    <a:srgbClr val="414142"/>
                  </a:solidFill>
                  <a:latin typeface="Arial"/>
                  <a:cs typeface="Arial"/>
                </a:rPr>
                <a:t> </a:t>
              </a:r>
              <a:r>
                <a:rPr sz="700" dirty="0">
                  <a:solidFill>
                    <a:srgbClr val="414142"/>
                  </a:solidFill>
                  <a:latin typeface="Arial"/>
                  <a:cs typeface="Arial"/>
                </a:rPr>
                <a:t>it</a:t>
              </a:r>
              <a:r>
                <a:rPr sz="700" spc="-15" dirty="0">
                  <a:solidFill>
                    <a:srgbClr val="414142"/>
                  </a:solidFill>
                  <a:latin typeface="Arial"/>
                  <a:cs typeface="Arial"/>
                </a:rPr>
                <a:t> </a:t>
              </a:r>
              <a:r>
                <a:rPr sz="700" spc="-10" dirty="0">
                  <a:solidFill>
                    <a:srgbClr val="414142"/>
                  </a:solidFill>
                  <a:latin typeface="Arial"/>
                  <a:cs typeface="Arial"/>
                </a:rPr>
                <a:t>estimated</a:t>
              </a:r>
              <a:r>
                <a:rPr sz="700" spc="-20" dirty="0">
                  <a:solidFill>
                    <a:srgbClr val="414142"/>
                  </a:solidFill>
                  <a:latin typeface="Arial"/>
                  <a:cs typeface="Arial"/>
                </a:rPr>
                <a:t> </a:t>
              </a:r>
              <a:r>
                <a:rPr sz="700" spc="-25" dirty="0">
                  <a:solidFill>
                    <a:srgbClr val="414142"/>
                  </a:solidFill>
                  <a:latin typeface="Arial"/>
                  <a:cs typeface="Arial"/>
                </a:rPr>
                <a:t>to</a:t>
              </a:r>
              <a:r>
                <a:rPr sz="700" spc="500" dirty="0">
                  <a:solidFill>
                    <a:srgbClr val="414142"/>
                  </a:solidFill>
                  <a:latin typeface="Arial"/>
                  <a:cs typeface="Arial"/>
                </a:rPr>
                <a:t> </a:t>
              </a:r>
              <a:r>
                <a:rPr sz="700" dirty="0">
                  <a:solidFill>
                    <a:srgbClr val="414142"/>
                  </a:solidFill>
                  <a:latin typeface="Arial"/>
                  <a:cs typeface="Arial"/>
                </a:rPr>
                <a:t>be</a:t>
              </a:r>
              <a:r>
                <a:rPr sz="700" spc="-25" dirty="0">
                  <a:solidFill>
                    <a:srgbClr val="414142"/>
                  </a:solidFill>
                  <a:latin typeface="Arial"/>
                  <a:cs typeface="Arial"/>
                </a:rPr>
                <a:t> </a:t>
              </a:r>
              <a:r>
                <a:rPr sz="700" dirty="0">
                  <a:solidFill>
                    <a:srgbClr val="414142"/>
                  </a:solidFill>
                  <a:latin typeface="Arial"/>
                  <a:cs typeface="Arial"/>
                </a:rPr>
                <a:t>$379</a:t>
              </a:r>
              <a:r>
                <a:rPr sz="700" spc="-20" dirty="0">
                  <a:solidFill>
                    <a:srgbClr val="414142"/>
                  </a:solidFill>
                  <a:latin typeface="Arial"/>
                  <a:cs typeface="Arial"/>
                </a:rPr>
                <a:t> </a:t>
              </a:r>
              <a:r>
                <a:rPr sz="700" dirty="0">
                  <a:solidFill>
                    <a:srgbClr val="414142"/>
                  </a:solidFill>
                  <a:latin typeface="Arial"/>
                  <a:cs typeface="Arial"/>
                </a:rPr>
                <a:t>billion,</a:t>
              </a:r>
              <a:r>
                <a:rPr sz="700" spc="-20" dirty="0">
                  <a:solidFill>
                    <a:srgbClr val="414142"/>
                  </a:solidFill>
                  <a:latin typeface="Arial"/>
                  <a:cs typeface="Arial"/>
                </a:rPr>
                <a:t> as </a:t>
              </a:r>
              <a:r>
                <a:rPr sz="700" dirty="0">
                  <a:solidFill>
                    <a:srgbClr val="414142"/>
                  </a:solidFill>
                  <a:latin typeface="Arial"/>
                  <a:cs typeface="Arial"/>
                </a:rPr>
                <a:t>an</a:t>
              </a:r>
              <a:r>
                <a:rPr sz="700" spc="-15" dirty="0">
                  <a:solidFill>
                    <a:srgbClr val="414142"/>
                  </a:solidFill>
                  <a:latin typeface="Arial"/>
                  <a:cs typeface="Arial"/>
                </a:rPr>
                <a:t> </a:t>
              </a:r>
              <a:r>
                <a:rPr sz="700" spc="-10" dirty="0">
                  <a:solidFill>
                    <a:srgbClr val="414142"/>
                  </a:solidFill>
                  <a:latin typeface="Arial"/>
                  <a:cs typeface="Arial"/>
                </a:rPr>
                <a:t>increase</a:t>
              </a:r>
              <a:r>
                <a:rPr sz="700" spc="-20" dirty="0">
                  <a:solidFill>
                    <a:srgbClr val="414142"/>
                  </a:solidFill>
                  <a:latin typeface="Arial"/>
                  <a:cs typeface="Arial"/>
                </a:rPr>
                <a:t> </a:t>
              </a:r>
              <a:r>
                <a:rPr sz="700" dirty="0">
                  <a:solidFill>
                    <a:srgbClr val="414142"/>
                  </a:solidFill>
                  <a:latin typeface="Arial"/>
                  <a:cs typeface="Arial"/>
                </a:rPr>
                <a:t>in</a:t>
              </a:r>
              <a:r>
                <a:rPr sz="700" spc="-20" dirty="0">
                  <a:solidFill>
                    <a:srgbClr val="414142"/>
                  </a:solidFill>
                  <a:latin typeface="Arial"/>
                  <a:cs typeface="Arial"/>
                </a:rPr>
                <a:t> </a:t>
              </a:r>
              <a:r>
                <a:rPr sz="700" spc="-10" dirty="0">
                  <a:solidFill>
                    <a:srgbClr val="414142"/>
                  </a:solidFill>
                  <a:latin typeface="Arial"/>
                  <a:cs typeface="Arial"/>
                </a:rPr>
                <a:t>outlays.</a:t>
              </a:r>
              <a:r>
                <a:rPr sz="700" spc="-20" dirty="0">
                  <a:solidFill>
                    <a:srgbClr val="414142"/>
                  </a:solidFill>
                  <a:latin typeface="Arial"/>
                  <a:cs typeface="Arial"/>
                </a:rPr>
                <a:t> </a:t>
              </a:r>
              <a:r>
                <a:rPr sz="700" spc="-50" dirty="0">
                  <a:solidFill>
                    <a:srgbClr val="414142"/>
                  </a:solidFill>
                  <a:latin typeface="Arial"/>
                  <a:cs typeface="Arial"/>
                </a:rPr>
                <a:t>(A</a:t>
              </a:r>
              <a:r>
                <a:rPr sz="700" spc="-15" dirty="0">
                  <a:solidFill>
                    <a:srgbClr val="414142"/>
                  </a:solidFill>
                  <a:latin typeface="Arial"/>
                  <a:cs typeface="Arial"/>
                </a:rPr>
                <a:t> </a:t>
              </a:r>
              <a:r>
                <a:rPr sz="700" dirty="0">
                  <a:solidFill>
                    <a:srgbClr val="414142"/>
                  </a:solidFill>
                  <a:latin typeface="Arial"/>
                  <a:cs typeface="Arial"/>
                </a:rPr>
                <a:t>present</a:t>
              </a:r>
              <a:r>
                <a:rPr sz="700" spc="-20" dirty="0">
                  <a:solidFill>
                    <a:srgbClr val="414142"/>
                  </a:solidFill>
                  <a:latin typeface="Arial"/>
                  <a:cs typeface="Arial"/>
                </a:rPr>
                <a:t> </a:t>
              </a:r>
              <a:r>
                <a:rPr sz="700" spc="-10" dirty="0">
                  <a:solidFill>
                    <a:srgbClr val="414142"/>
                  </a:solidFill>
                  <a:latin typeface="Arial"/>
                  <a:cs typeface="Arial"/>
                </a:rPr>
                <a:t>value</a:t>
              </a:r>
              <a:r>
                <a:rPr sz="700" spc="500" dirty="0">
                  <a:solidFill>
                    <a:srgbClr val="414142"/>
                  </a:solidFill>
                  <a:latin typeface="Arial"/>
                  <a:cs typeface="Arial"/>
                </a:rPr>
                <a:t> </a:t>
              </a:r>
              <a:r>
                <a:rPr sz="700" spc="-10" dirty="0">
                  <a:solidFill>
                    <a:srgbClr val="414142"/>
                  </a:solidFill>
                  <a:latin typeface="Arial"/>
                  <a:cs typeface="Arial"/>
                </a:rPr>
                <a:t>expresses</a:t>
              </a:r>
              <a:r>
                <a:rPr sz="700" spc="-20" dirty="0">
                  <a:solidFill>
                    <a:srgbClr val="414142"/>
                  </a:solidFill>
                  <a:latin typeface="Arial"/>
                  <a:cs typeface="Arial"/>
                </a:rPr>
                <a:t> </a:t>
              </a:r>
              <a:r>
                <a:rPr sz="700" dirty="0">
                  <a:solidFill>
                    <a:srgbClr val="414142"/>
                  </a:solidFill>
                  <a:latin typeface="Arial"/>
                  <a:cs typeface="Arial"/>
                </a:rPr>
                <a:t>the</a:t>
              </a:r>
              <a:r>
                <a:rPr sz="700" spc="-15" dirty="0">
                  <a:solidFill>
                    <a:srgbClr val="414142"/>
                  </a:solidFill>
                  <a:latin typeface="Arial"/>
                  <a:cs typeface="Arial"/>
                </a:rPr>
                <a:t> </a:t>
              </a:r>
              <a:r>
                <a:rPr sz="700" dirty="0">
                  <a:solidFill>
                    <a:srgbClr val="414142"/>
                  </a:solidFill>
                  <a:latin typeface="Arial"/>
                  <a:cs typeface="Arial"/>
                </a:rPr>
                <a:t>flow</a:t>
              </a:r>
              <a:r>
                <a:rPr sz="700" spc="-20" dirty="0">
                  <a:solidFill>
                    <a:srgbClr val="414142"/>
                  </a:solidFill>
                  <a:latin typeface="Arial"/>
                  <a:cs typeface="Arial"/>
                </a:rPr>
                <a:t> </a:t>
              </a:r>
              <a:r>
                <a:rPr sz="700" dirty="0">
                  <a:solidFill>
                    <a:srgbClr val="414142"/>
                  </a:solidFill>
                  <a:latin typeface="Arial"/>
                  <a:cs typeface="Arial"/>
                </a:rPr>
                <a:t>of</a:t>
              </a:r>
              <a:r>
                <a:rPr sz="700" spc="-15" dirty="0">
                  <a:solidFill>
                    <a:srgbClr val="414142"/>
                  </a:solidFill>
                  <a:latin typeface="Arial"/>
                  <a:cs typeface="Arial"/>
                </a:rPr>
                <a:t> </a:t>
              </a:r>
              <a:r>
                <a:rPr sz="700" spc="-10" dirty="0">
                  <a:solidFill>
                    <a:srgbClr val="414142"/>
                  </a:solidFill>
                  <a:latin typeface="Arial"/>
                  <a:cs typeface="Arial"/>
                </a:rPr>
                <a:t>future</a:t>
              </a:r>
              <a:r>
                <a:rPr sz="700" spc="-15" dirty="0">
                  <a:solidFill>
                    <a:srgbClr val="414142"/>
                  </a:solidFill>
                  <a:latin typeface="Arial"/>
                  <a:cs typeface="Arial"/>
                </a:rPr>
                <a:t> </a:t>
              </a:r>
              <a:r>
                <a:rPr sz="700" spc="-10" dirty="0">
                  <a:solidFill>
                    <a:srgbClr val="414142"/>
                  </a:solidFill>
                  <a:latin typeface="Arial"/>
                  <a:cs typeface="Arial"/>
                </a:rPr>
                <a:t>payments</a:t>
              </a:r>
              <a:r>
                <a:rPr sz="700" spc="-20" dirty="0">
                  <a:solidFill>
                    <a:srgbClr val="414142"/>
                  </a:solidFill>
                  <a:latin typeface="Arial"/>
                  <a:cs typeface="Arial"/>
                </a:rPr>
                <a:t> </a:t>
              </a:r>
              <a:r>
                <a:rPr sz="700" dirty="0">
                  <a:solidFill>
                    <a:srgbClr val="414142"/>
                  </a:solidFill>
                  <a:latin typeface="Arial"/>
                  <a:cs typeface="Arial"/>
                </a:rPr>
                <a:t>in</a:t>
              </a:r>
              <a:r>
                <a:rPr sz="700" spc="-15" dirty="0">
                  <a:solidFill>
                    <a:srgbClr val="414142"/>
                  </a:solidFill>
                  <a:latin typeface="Arial"/>
                  <a:cs typeface="Arial"/>
                </a:rPr>
                <a:t> </a:t>
              </a:r>
              <a:r>
                <a:rPr sz="700" spc="-10" dirty="0">
                  <a:solidFill>
                    <a:srgbClr val="414142"/>
                  </a:solidFill>
                  <a:latin typeface="Arial"/>
                  <a:cs typeface="Arial"/>
                </a:rPr>
                <a:t>terms</a:t>
              </a:r>
              <a:r>
                <a:rPr sz="700" spc="-15" dirty="0">
                  <a:solidFill>
                    <a:srgbClr val="414142"/>
                  </a:solidFill>
                  <a:latin typeface="Arial"/>
                  <a:cs typeface="Arial"/>
                </a:rPr>
                <a:t> </a:t>
              </a:r>
              <a:r>
                <a:rPr sz="700" dirty="0">
                  <a:solidFill>
                    <a:srgbClr val="414142"/>
                  </a:solidFill>
                  <a:latin typeface="Arial"/>
                  <a:cs typeface="Arial"/>
                </a:rPr>
                <a:t>of</a:t>
              </a:r>
              <a:r>
                <a:rPr sz="700" spc="-20" dirty="0">
                  <a:solidFill>
                    <a:srgbClr val="414142"/>
                  </a:solidFill>
                  <a:latin typeface="Arial"/>
                  <a:cs typeface="Arial"/>
                </a:rPr>
                <a:t> </a:t>
              </a:r>
              <a:r>
                <a:rPr sz="700" spc="-25" dirty="0">
                  <a:solidFill>
                    <a:srgbClr val="414142"/>
                  </a:solidFill>
                  <a:latin typeface="Arial"/>
                  <a:cs typeface="Arial"/>
                </a:rPr>
                <a:t>an</a:t>
              </a:r>
              <a:r>
                <a:rPr sz="700" spc="500" dirty="0">
                  <a:solidFill>
                    <a:srgbClr val="414142"/>
                  </a:solidFill>
                  <a:latin typeface="Arial"/>
                  <a:cs typeface="Arial"/>
                </a:rPr>
                <a:t> </a:t>
              </a:r>
              <a:r>
                <a:rPr sz="700" dirty="0">
                  <a:solidFill>
                    <a:srgbClr val="414142"/>
                  </a:solidFill>
                  <a:latin typeface="Arial"/>
                  <a:cs typeface="Arial"/>
                </a:rPr>
                <a:t>equivalent</a:t>
              </a:r>
              <a:r>
                <a:rPr sz="700" spc="-30" dirty="0">
                  <a:solidFill>
                    <a:srgbClr val="414142"/>
                  </a:solidFill>
                  <a:latin typeface="Arial"/>
                  <a:cs typeface="Arial"/>
                </a:rPr>
                <a:t> </a:t>
              </a:r>
              <a:r>
                <a:rPr sz="700" dirty="0">
                  <a:solidFill>
                    <a:srgbClr val="414142"/>
                  </a:solidFill>
                  <a:latin typeface="Arial"/>
                  <a:cs typeface="Arial"/>
                </a:rPr>
                <a:t>lump</a:t>
              </a:r>
              <a:r>
                <a:rPr sz="700" spc="-30" dirty="0">
                  <a:solidFill>
                    <a:srgbClr val="414142"/>
                  </a:solidFill>
                  <a:latin typeface="Arial"/>
                  <a:cs typeface="Arial"/>
                </a:rPr>
                <a:t> </a:t>
              </a:r>
              <a:r>
                <a:rPr sz="700" spc="-20" dirty="0">
                  <a:solidFill>
                    <a:srgbClr val="414142"/>
                  </a:solidFill>
                  <a:latin typeface="Arial"/>
                  <a:cs typeface="Arial"/>
                </a:rPr>
                <a:t>sum</a:t>
              </a:r>
              <a:r>
                <a:rPr sz="700" spc="-30" dirty="0">
                  <a:solidFill>
                    <a:srgbClr val="414142"/>
                  </a:solidFill>
                  <a:latin typeface="Arial"/>
                  <a:cs typeface="Arial"/>
                </a:rPr>
                <a:t> </a:t>
              </a:r>
              <a:r>
                <a:rPr sz="700" dirty="0">
                  <a:solidFill>
                    <a:srgbClr val="414142"/>
                  </a:solidFill>
                  <a:latin typeface="Arial"/>
                  <a:cs typeface="Arial"/>
                </a:rPr>
                <a:t>paid</a:t>
              </a:r>
              <a:r>
                <a:rPr sz="700" spc="-30" dirty="0">
                  <a:solidFill>
                    <a:srgbClr val="414142"/>
                  </a:solidFill>
                  <a:latin typeface="Arial"/>
                  <a:cs typeface="Arial"/>
                </a:rPr>
                <a:t> </a:t>
              </a:r>
              <a:r>
                <a:rPr sz="700" spc="-10" dirty="0">
                  <a:solidFill>
                    <a:srgbClr val="414142"/>
                  </a:solidFill>
                  <a:latin typeface="Arial"/>
                  <a:cs typeface="Arial"/>
                </a:rPr>
                <a:t>today.)</a:t>
              </a:r>
              <a:endParaRPr sz="700" dirty="0">
                <a:latin typeface="Arial"/>
                <a:cs typeface="Arial"/>
              </a:endParaRPr>
            </a:p>
          </p:txBody>
        </p:sp>
      </p:grpSp>
    </p:spTree>
    <p:extLst>
      <p:ext uri="{BB962C8B-B14F-4D97-AF65-F5344CB8AC3E}">
        <p14:creationId xmlns:p14="http://schemas.microsoft.com/office/powerpoint/2010/main" val="413878694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95">
  <a:themeElements>
    <a:clrScheme name="Theme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microsoft.com/office/2006/metadata/properties"/>
    <ds:schemaRef ds:uri="http://schemas.microsoft.com/office/infopath/2007/PartnerControls"/>
    <ds:schemaRef ds:uri="e475455f-c69b-4ff8-acf7-75612f4dc189"/>
  </ds:schemaRefs>
</ds:datastoreItem>
</file>

<file path=customXml/itemProps3.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1802</TotalTime>
  <Words>6343</Words>
  <Application>Microsoft Office PowerPoint</Application>
  <PresentationFormat>On-screen Show (4:3)</PresentationFormat>
  <Paragraphs>359</Paragraphs>
  <Slides>46</Slides>
  <Notes>41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Arial Black</vt:lpstr>
      <vt:lpstr>Calibri</vt:lpstr>
      <vt:lpstr>Calibri Light</vt:lpstr>
      <vt:lpstr>effra</vt:lpstr>
      <vt:lpstr>Gill Sans</vt:lpstr>
      <vt:lpstr>Google Sans</vt:lpstr>
      <vt:lpstr>Tahoma</vt:lpstr>
      <vt:lpstr>Office Theme</vt:lpstr>
      <vt:lpstr>Theme97</vt:lpstr>
      <vt:lpstr>Theme95</vt:lpstr>
      <vt:lpstr>Charting a Course for  the Federal Budget and  the National Debt</vt:lpstr>
      <vt:lpstr>The Fiscal Ship</vt:lpstr>
      <vt:lpstr>PowerPoint Presentation</vt:lpstr>
      <vt:lpstr>Misconceptions about the budget:</vt:lpstr>
      <vt:lpstr>Federal Budget</vt:lpstr>
      <vt:lpstr>Mandatory Spending</vt:lpstr>
      <vt:lpstr>Discretionary</vt:lpstr>
      <vt:lpstr>Video: The Federal Budget: Where the Money Comes From and Where it Goes https://www.youtube.com/watch?v=z6ohGMgkYeE </vt:lpstr>
      <vt:lpstr>2022 Federal Budget</vt:lpstr>
      <vt:lpstr>PowerPoint Presentation</vt:lpstr>
      <vt:lpstr>PowerPoint Presentation</vt:lpstr>
      <vt:lpstr>PowerPoint Presentation</vt:lpstr>
      <vt:lpstr>US PUBLIC DEBT –  Who holds the IOUs? </vt:lpstr>
      <vt:lpstr>PowerPoint Presentation</vt:lpstr>
      <vt:lpstr>PowerPoint Presentation</vt:lpstr>
      <vt:lpstr>Looking at the Federal Budget from Multiple Perspectives</vt:lpstr>
      <vt:lpstr>PowerPoint Presentation</vt:lpstr>
      <vt:lpstr>PowerPoint Presentation</vt:lpstr>
      <vt:lpstr>The U.S. Public Debt</vt:lpstr>
      <vt:lpstr>The U.S. Public Debt</vt:lpstr>
      <vt:lpstr>The U.S. Public Debt</vt:lpstr>
      <vt:lpstr>The U.S. Public Debt</vt:lpstr>
      <vt:lpstr>Substantive Issues</vt:lpstr>
      <vt:lpstr>Substantive Issues</vt:lpstr>
      <vt:lpstr>Substantive Issues</vt:lpstr>
      <vt:lpstr>Substantive Issues</vt:lpstr>
      <vt:lpstr>PowerPoint Presentation</vt:lpstr>
      <vt:lpstr>Challenge #1: Growing Budget Deficits</vt:lpstr>
      <vt:lpstr>Challenge #2: Population Aging</vt:lpstr>
      <vt:lpstr>Challenge #2: Population Aging</vt:lpstr>
      <vt:lpstr>Challenge #3: Increased Costs for Major Health Care Programs</vt:lpstr>
      <vt:lpstr>PowerPoint Presentation</vt:lpstr>
      <vt:lpstr>What consequences do a large and growing federal debt have?</vt:lpstr>
      <vt:lpstr>The Fiscal Ship</vt:lpstr>
      <vt:lpstr>See Handout #2:  Select Your Governing Goals</vt:lpstr>
      <vt:lpstr>Fiscal Ship Governing Goals Select 3 out of the 10</vt:lpstr>
      <vt:lpstr>Fiscal Ship Governing Goals Select 3 out of the 10</vt:lpstr>
      <vt:lpstr>Fiscal Ship Governing Goals Select 3 out of the 10</vt:lpstr>
      <vt:lpstr>Your governing goals – Pair-and-Share Turn to a neighbor and discuss the following questions…</vt:lpstr>
      <vt:lpstr>Evaluate Policy Options in the Game</vt:lpstr>
      <vt:lpstr>Completely Evaluate Policies  for all Categories</vt:lpstr>
      <vt:lpstr>The Fiscal Ship</vt:lpstr>
      <vt:lpstr>PowerPoint Presentation</vt:lpstr>
      <vt:lpstr>PowerPoint Presentation</vt:lpstr>
      <vt:lpstr>Watch how to play the game  (clip length 1:38)</vt:lpstr>
      <vt:lpstr>Post-Game Class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Ruth Cookson</cp:lastModifiedBy>
  <cp:revision>229</cp:revision>
  <dcterms:created xsi:type="dcterms:W3CDTF">2012-09-11T15:07:18Z</dcterms:created>
  <dcterms:modified xsi:type="dcterms:W3CDTF">2023-09-26T22:34:09Z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