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58" r:id="rId6"/>
    <p:sldId id="259" r:id="rId7"/>
    <p:sldId id="260" r:id="rId8"/>
    <p:sldId id="261" r:id="rId9"/>
    <p:sldId id="262" r:id="rId10"/>
    <p:sldId id="263"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1pPr>
    <a:lvl2pPr marL="4572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2pPr>
    <a:lvl3pPr marL="9144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3pPr>
    <a:lvl4pPr marL="13716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4pPr>
    <a:lvl5pPr marL="1828800" algn="l" rtl="0" fontAlgn="base">
      <a:spcBef>
        <a:spcPct val="0"/>
      </a:spcBef>
      <a:spcAft>
        <a:spcPct val="0"/>
      </a:spcAft>
      <a:defRPr kern="1200">
        <a:solidFill>
          <a:schemeClr val="tx1"/>
        </a:solidFill>
        <a:latin typeface="Arial" pitchFamily="-108" charset="0"/>
        <a:ea typeface="ＭＳ Ｐゴシック" pitchFamily="-108" charset="-128"/>
        <a:cs typeface="ＭＳ Ｐゴシック" pitchFamily="-108" charset="-128"/>
      </a:defRPr>
    </a:lvl5pPr>
    <a:lvl6pPr marL="22860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6pPr>
    <a:lvl7pPr marL="27432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7pPr>
    <a:lvl8pPr marL="32004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8pPr>
    <a:lvl9pPr marL="3657600" algn="l" defTabSz="457200" rtl="0" eaLnBrk="1" latinLnBrk="0" hangingPunct="1">
      <a:defRPr kern="1200">
        <a:solidFill>
          <a:schemeClr val="tx1"/>
        </a:solidFill>
        <a:latin typeface="Arial" pitchFamily="-108" charset="0"/>
        <a:ea typeface="ＭＳ Ｐゴシック" pitchFamily="-108" charset="-128"/>
        <a:cs typeface="ＭＳ Ｐゴシック" pitchFamily="-108"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B8"/>
    <a:srgbClr val="8BAF00"/>
    <a:srgbClr val="7A9900"/>
    <a:srgbClr val="C7C6F8"/>
    <a:srgbClr val="004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03"/>
    <p:restoredTop sz="94218"/>
  </p:normalViewPr>
  <p:slideViewPr>
    <p:cSldViewPr>
      <p:cViewPr varScale="1">
        <p:scale>
          <a:sx n="120" d="100"/>
          <a:sy n="120" d="100"/>
        </p:scale>
        <p:origin x="250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C7AA5DFF-1E16-7F4C-8980-AB1611AD8891}" type="datetime1">
              <a:rPr lang="en-US"/>
              <a:pPr>
                <a:defRPr/>
              </a:pPr>
              <a:t>3/13/19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D483F68B-FDA9-C243-94A1-26FE62BE822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defTabSz="457200" rtl="0" fontAlgn="base">
      <a:spcBef>
        <a:spcPct val="30000"/>
      </a:spcBef>
      <a:spcAft>
        <a:spcPct val="0"/>
      </a:spcAft>
      <a:defRPr sz="1200" kern="1200">
        <a:solidFill>
          <a:schemeClr val="tx1"/>
        </a:solidFill>
        <a:latin typeface="+mn-lt"/>
        <a:ea typeface="ＭＳ Ｐゴシック" pitchFamily="-108"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pitchFamily="-108"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pitchFamily="-108"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1</a:t>
            </a:fld>
            <a:endParaRPr lang="en-US"/>
          </a:p>
        </p:txBody>
      </p:sp>
    </p:spTree>
    <p:extLst>
      <p:ext uri="{BB962C8B-B14F-4D97-AF65-F5344CB8AC3E}">
        <p14:creationId xmlns:p14="http://schemas.microsoft.com/office/powerpoint/2010/main" val="444367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2</a:t>
            </a:fld>
            <a:endParaRPr lang="en-US"/>
          </a:p>
        </p:txBody>
      </p:sp>
    </p:spTree>
    <p:extLst>
      <p:ext uri="{BB962C8B-B14F-4D97-AF65-F5344CB8AC3E}">
        <p14:creationId xmlns:p14="http://schemas.microsoft.com/office/powerpoint/2010/main" val="2009918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3</a:t>
            </a:fld>
            <a:endParaRPr lang="en-US"/>
          </a:p>
        </p:txBody>
      </p:sp>
    </p:spTree>
    <p:extLst>
      <p:ext uri="{BB962C8B-B14F-4D97-AF65-F5344CB8AC3E}">
        <p14:creationId xmlns:p14="http://schemas.microsoft.com/office/powerpoint/2010/main" val="1307970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4</a:t>
            </a:fld>
            <a:endParaRPr lang="en-US"/>
          </a:p>
        </p:txBody>
      </p:sp>
    </p:spTree>
    <p:extLst>
      <p:ext uri="{BB962C8B-B14F-4D97-AF65-F5344CB8AC3E}">
        <p14:creationId xmlns:p14="http://schemas.microsoft.com/office/powerpoint/2010/main" val="1584730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5</a:t>
            </a:fld>
            <a:endParaRPr lang="en-US"/>
          </a:p>
        </p:txBody>
      </p:sp>
    </p:spTree>
    <p:extLst>
      <p:ext uri="{BB962C8B-B14F-4D97-AF65-F5344CB8AC3E}">
        <p14:creationId xmlns:p14="http://schemas.microsoft.com/office/powerpoint/2010/main" val="1736735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6</a:t>
            </a:fld>
            <a:endParaRPr lang="en-US"/>
          </a:p>
        </p:txBody>
      </p:sp>
    </p:spTree>
    <p:extLst>
      <p:ext uri="{BB962C8B-B14F-4D97-AF65-F5344CB8AC3E}">
        <p14:creationId xmlns:p14="http://schemas.microsoft.com/office/powerpoint/2010/main" val="3602465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pPr>
              <a:defRPr/>
            </a:pPr>
            <a:fld id="{D483F68B-FDA9-C243-94A1-26FE62BE8226}" type="slidenum">
              <a:rPr lang="en-US"/>
              <a:pPr>
                <a:defRPr/>
              </a:pPr>
              <a:t>7</a:t>
            </a:fld>
            <a:endParaRPr lang="en-US"/>
          </a:p>
        </p:txBody>
      </p:sp>
    </p:spTree>
    <p:extLst>
      <p:ext uri="{BB962C8B-B14F-4D97-AF65-F5344CB8AC3E}">
        <p14:creationId xmlns:p14="http://schemas.microsoft.com/office/powerpoint/2010/main" val="3822191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6600" b="1" i="0">
                <a:solidFill>
                  <a:srgbClr val="005CB8"/>
                </a:solidFill>
                <a:effectLst>
                  <a:outerShdw blurRad="50800" dist="50800" dir="5400000" algn="ctr" rotWithShape="0">
                    <a:srgbClr val="000000">
                      <a:alpha val="0"/>
                    </a:srgbClr>
                  </a:outerShdw>
                </a:effectLst>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dirty="0"/>
              <a:t>Click to edit Master title style</a:t>
            </a:r>
          </a:p>
        </p:txBody>
      </p:sp>
      <p:sp>
        <p:nvSpPr>
          <p:cNvPr id="3" name="Content Placeholder 2"/>
          <p:cNvSpPr>
            <a:spLocks noGrp="1"/>
          </p:cNvSpPr>
          <p:nvPr>
            <p:ph idx="1"/>
          </p:nvPr>
        </p:nvSpPr>
        <p:spPr>
          <a:xfrm>
            <a:off x="457200" y="2377440"/>
            <a:ext cx="8229600" cy="3779520"/>
          </a:xfrm>
        </p:spPr>
        <p:txBody>
          <a:bodyPr/>
          <a:lstStyle>
            <a:lvl1pPr>
              <a:defRPr sz="2500"/>
            </a:lvl1pPr>
            <a:lvl2pPr>
              <a:defRPr sz="2500"/>
            </a:lvl2pPr>
            <a:lvl3pPr>
              <a:defRPr sz="2500"/>
            </a:lvl3pPr>
            <a:lvl4pPr>
              <a:defRPr sz="2500"/>
            </a:lvl4pPr>
            <a:lvl5pPr>
              <a:defRPr sz="2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06984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rot lat="0" lon="0" rev="0"/>
              </a:camera>
              <a:lightRig rig="threePt" dir="t"/>
            </a:scene3d>
            <a:sp3d>
              <a:bevelT w="0"/>
            </a:sp3d>
          </a:bodyPr>
          <a:lstStyle/>
          <a:p>
            <a:pPr lvl="0"/>
            <a:r>
              <a:rPr lang="en-US" dirty="0"/>
              <a:t>Click to edit Master title style</a:t>
            </a:r>
          </a:p>
        </p:txBody>
      </p:sp>
      <p:sp>
        <p:nvSpPr>
          <p:cNvPr id="1027" name="Text Placeholder 2"/>
          <p:cNvSpPr>
            <a:spLocks noGrp="1"/>
          </p:cNvSpPr>
          <p:nvPr>
            <p:ph type="body" idx="1"/>
          </p:nvPr>
        </p:nvSpPr>
        <p:spPr bwMode="auto">
          <a:xfrm>
            <a:off x="457200" y="246888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a:extLst>
              <a:ext uri="{FF2B5EF4-FFF2-40B4-BE49-F238E27FC236}">
                <a16:creationId xmlns:a16="http://schemas.microsoft.com/office/drawing/2014/main" id="{D5AAC16F-5B5D-3841-922A-C14EF88DDBC3}"/>
              </a:ext>
            </a:extLst>
          </p:cNvPr>
          <p:cNvSpPr txBox="1"/>
          <p:nvPr userDrawn="1"/>
        </p:nvSpPr>
        <p:spPr>
          <a:xfrm>
            <a:off x="457200" y="6574536"/>
            <a:ext cx="8229600" cy="276999"/>
          </a:xfrm>
          <a:prstGeom prst="rect">
            <a:avLst/>
          </a:prstGeom>
          <a:noFill/>
        </p:spPr>
        <p:txBody>
          <a:bodyPr wrap="square" rtlCol="0">
            <a:spAutoFit/>
          </a:bodyPr>
          <a:lstStyle/>
          <a:p>
            <a:pPr algn="ctr"/>
            <a:r>
              <a:rPr lang="en-US" sz="1200" dirty="0">
                <a:solidFill>
                  <a:schemeClr val="bg1"/>
                </a:solidFill>
              </a:rPr>
              <a:t>Competition Pizza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fontAlgn="base">
        <a:spcBef>
          <a:spcPct val="0"/>
        </a:spcBef>
        <a:spcAft>
          <a:spcPct val="0"/>
        </a:spcAft>
        <a:defRPr sz="6600" b="1" i="0" kern="1200">
          <a:solidFill>
            <a:srgbClr val="005CB8"/>
          </a:solidFill>
          <a:effectLst>
            <a:glow>
              <a:schemeClr val="accent1">
                <a:alpha val="0"/>
              </a:schemeClr>
            </a:glow>
            <a:outerShdw blurRad="50800" dist="50800" dir="5400000" algn="ctr" rotWithShape="0">
              <a:srgbClr val="000000">
                <a:alpha val="0"/>
              </a:srgbClr>
            </a:outerShdw>
            <a:reflection stA="0" endPos="65000" dist="50800" dir="5400000" sy="-100000" algn="bl" rotWithShape="0"/>
          </a:effectLst>
          <a:latin typeface="Calibri" panose="020F0502020204030204" pitchFamily="34" charset="0"/>
          <a:ea typeface="ＭＳ Ｐゴシック" pitchFamily="-108" charset="-128"/>
          <a:cs typeface="Calibri" panose="020F0502020204030204" pitchFamily="34" charset="0"/>
        </a:defRPr>
      </a:lvl1pPr>
      <a:lvl2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2pPr>
      <a:lvl3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3pPr>
      <a:lvl4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4pPr>
      <a:lvl5pPr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p:titleStyle>
    <p:bodyStyle>
      <a:lvl1pPr marL="342900" indent="-3429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1pPr>
      <a:lvl2pPr marL="742950" indent="-28575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2pPr>
      <a:lvl3pPr marL="11430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3pPr>
      <a:lvl4pPr marL="16002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4pPr>
      <a:lvl5pPr marL="2057400" indent="-228600" algn="l" rtl="0" fontAlgn="base">
        <a:spcBef>
          <a:spcPts val="0"/>
        </a:spcBef>
        <a:spcAft>
          <a:spcPts val="1800"/>
        </a:spcAft>
        <a:buFont typeface="Arial" pitchFamily="-108" charset="0"/>
        <a:buChar char="»"/>
        <a:defRPr sz="2500" b="0" i="0" kern="1200">
          <a:solidFill>
            <a:schemeClr val="tx1"/>
          </a:solidFill>
          <a:latin typeface="Calibri Light" panose="020F0302020204030204" pitchFamily="34" charset="0"/>
          <a:ea typeface="ＭＳ Ｐゴシック" pitchFamily="-108" charset="-128"/>
          <a:cs typeface="Calibri Light" panose="020F03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4434839"/>
          </a:xfrm>
        </p:spPr>
        <p:txBody>
          <a:bodyPr rtlCol="0">
            <a:normAutofit/>
            <a:scene3d>
              <a:camera prst="orthographicFront"/>
              <a:lightRig rig="glow" dir="tl">
                <a:rot lat="0" lon="0" rev="5400000"/>
              </a:lightRig>
            </a:scene3d>
            <a:sp3d>
              <a:bevelT w="0" h="0"/>
              <a:contourClr>
                <a:schemeClr val="accent6">
                  <a:shade val="73000"/>
                </a:schemeClr>
              </a:contourClr>
            </a:sp3d>
          </a:bodyPr>
          <a:lstStyle/>
          <a:p>
            <a:pPr fontAlgn="auto">
              <a:spcBef>
                <a:spcPts val="1200"/>
              </a:spcBef>
              <a:spcAft>
                <a:spcPts val="1200"/>
              </a:spcAft>
              <a:defRPr/>
            </a:pPr>
            <a:r>
              <a:rPr lang="en-US" sz="6000" dirty="0">
                <a:ln w="11430"/>
                <a:effectLst>
                  <a:outerShdw blurRad="80000" dist="40000" dir="5040000" algn="tl">
                    <a:srgbClr val="000000">
                      <a:alpha val="0"/>
                    </a:srgbClr>
                  </a:outerShdw>
                </a:effectLst>
                <a:ea typeface="+mj-ea"/>
                <a:cs typeface="+mj-cs"/>
              </a:rPr>
              <a:t>﻿</a:t>
            </a:r>
            <a:r>
              <a:rPr lang="en-US" sz="6000" dirty="0"/>
              <a:t> Competition</a:t>
            </a:r>
            <a:br>
              <a:rPr lang="en-US" sz="6000" dirty="0"/>
            </a:br>
            <a:br>
              <a:rPr lang="en-US" sz="1100" dirty="0"/>
            </a:br>
            <a:r>
              <a:rPr lang="en-US" sz="2400" b="0" dirty="0">
                <a:solidFill>
                  <a:schemeClr val="tx1"/>
                </a:solidFill>
              </a:rPr>
              <a:t>How Do Businesses Compete?</a:t>
            </a:r>
            <a:br>
              <a:rPr lang="en-US" sz="2400" b="0" dirty="0">
                <a:solidFill>
                  <a:schemeClr val="tx1"/>
                </a:solidFill>
              </a:rPr>
            </a:br>
            <a:r>
              <a:rPr lang="en-US" sz="2400" b="0" dirty="0">
                <a:solidFill>
                  <a:schemeClr val="tx1"/>
                </a:solidFill>
              </a:rPr>
              <a:t>Businesses compete in many ways. Their goal is to get the customer to choose them. Here are some examples:</a:t>
            </a:r>
            <a:endParaRPr lang="en-US" sz="5000" b="0" dirty="0">
              <a:ln w="11430"/>
              <a:solidFill>
                <a:schemeClr val="tx1"/>
              </a:solidFill>
              <a:effectLst>
                <a:outerShdw blurRad="80000" dist="40000" dir="5040000" algn="tl">
                  <a:srgbClr val="000000">
                    <a:alpha val="0"/>
                  </a:srgbClr>
                </a:outerShdw>
              </a:effectLst>
              <a:ea typeface="+mj-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9848"/>
            <a:ext cx="8229600" cy="1143000"/>
          </a:xfrm>
        </p:spPr>
        <p:txBody>
          <a:bodyPr rtlCol="0">
            <a:normAutofit/>
            <a:scene3d>
              <a:camera prst="orthographicFront"/>
              <a:lightRig rig="glow" dir="tl">
                <a:rot lat="0" lon="0" rev="5400000"/>
              </a:lightRig>
            </a:scene3d>
            <a:sp3d>
              <a:bevelT w="0" h="0"/>
              <a:contourClr>
                <a:schemeClr val="accent6">
                  <a:shade val="73000"/>
                </a:schemeClr>
              </a:contourClr>
            </a:sp3d>
          </a:bodyPr>
          <a:lstStyle/>
          <a:p>
            <a:pPr marL="0" indent="0">
              <a:buNone/>
            </a:pPr>
            <a:r>
              <a:rPr lang="en-US"/>
              <a:t>Lowering Prices</a:t>
            </a:r>
            <a:endParaRPr lang="en-US" dirty="0"/>
          </a:p>
        </p:txBody>
      </p:sp>
      <p:sp>
        <p:nvSpPr>
          <p:cNvPr id="15363" name="Content Placeholder 2"/>
          <p:cNvSpPr>
            <a:spLocks noGrp="1"/>
          </p:cNvSpPr>
          <p:nvPr>
            <p:ph idx="4294967295"/>
          </p:nvPr>
        </p:nvSpPr>
        <p:spPr>
          <a:xfrm>
            <a:off x="457200" y="2377440"/>
            <a:ext cx="5410200" cy="4525963"/>
          </a:xfrm>
        </p:spPr>
        <p:txBody>
          <a:bodyPr/>
          <a:lstStyle/>
          <a:p>
            <a:pPr marL="0" indent="0">
              <a:buNone/>
            </a:pPr>
            <a:r>
              <a:rPr lang="en-US" sz="2200" dirty="0"/>
              <a:t>Joe sells T-shirts for $8.00 each. Mo sells </a:t>
            </a:r>
            <a:br>
              <a:rPr lang="en-US" sz="2200" dirty="0"/>
            </a:br>
            <a:r>
              <a:rPr lang="en-US" sz="2200" dirty="0"/>
              <a:t>T-shirts. Maybe Mo will compete by selling his for $6.00. Joe might lower his T-shirt price to match the $6.00 price, or he might go lower. Businesses can compete by lowering prices. </a:t>
            </a:r>
          </a:p>
          <a:p>
            <a:pPr marL="0" indent="0">
              <a:buNone/>
            </a:pPr>
            <a:r>
              <a:rPr lang="en-US" sz="2200" dirty="0"/>
              <a:t>But businesses cannot lower them so much </a:t>
            </a:r>
            <a:br>
              <a:rPr lang="en-US" sz="2200" dirty="0"/>
            </a:br>
            <a:r>
              <a:rPr lang="en-US" sz="2200" dirty="0"/>
              <a:t>that they no longer make enough money to </a:t>
            </a:r>
            <a:br>
              <a:rPr lang="en-US" sz="2200" dirty="0"/>
            </a:br>
            <a:r>
              <a:rPr lang="en-US" sz="2200" dirty="0"/>
              <a:t>make the shirts, pay their workers, and pay </a:t>
            </a:r>
            <a:br>
              <a:rPr lang="en-US" sz="2200" dirty="0"/>
            </a:br>
            <a:r>
              <a:rPr lang="en-US" sz="2200" dirty="0"/>
              <a:t>for their store.</a:t>
            </a:r>
          </a:p>
        </p:txBody>
      </p:sp>
      <p:pic>
        <p:nvPicPr>
          <p:cNvPr id="5" name="Picture 4">
            <a:extLst>
              <a:ext uri="{FF2B5EF4-FFF2-40B4-BE49-F238E27FC236}">
                <a16:creationId xmlns:a16="http://schemas.microsoft.com/office/drawing/2014/main" id="{7B6E3B3A-B318-C548-AA94-6284328B7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0" y="2667000"/>
            <a:ext cx="2286000" cy="2286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9848"/>
            <a:ext cx="8229600" cy="1143000"/>
          </a:xfrm>
        </p:spPr>
        <p:txBody>
          <a:bodyPr rtlCol="0">
            <a:normAutofit/>
            <a:scene3d>
              <a:camera prst="orthographicFront"/>
              <a:lightRig rig="glow" dir="tl">
                <a:rot lat="0" lon="0" rev="5400000"/>
              </a:lightRig>
            </a:scene3d>
            <a:sp3d>
              <a:bevelT w="0" h="0"/>
              <a:contourClr>
                <a:schemeClr val="accent6">
                  <a:shade val="73000"/>
                </a:schemeClr>
              </a:contourClr>
            </a:sp3d>
          </a:bodyPr>
          <a:lstStyle/>
          <a:p>
            <a:r>
              <a:rPr lang="en-US" dirty="0">
                <a:effectLst/>
              </a:rPr>
              <a:t>Better Products</a:t>
            </a:r>
          </a:p>
        </p:txBody>
      </p:sp>
      <p:sp>
        <p:nvSpPr>
          <p:cNvPr id="15363" name="Content Placeholder 2"/>
          <p:cNvSpPr>
            <a:spLocks noGrp="1"/>
          </p:cNvSpPr>
          <p:nvPr>
            <p:ph idx="4294967295"/>
          </p:nvPr>
        </p:nvSpPr>
        <p:spPr>
          <a:xfrm>
            <a:off x="457200" y="2377440"/>
            <a:ext cx="5181600" cy="4525963"/>
          </a:xfrm>
        </p:spPr>
        <p:txBody>
          <a:bodyPr/>
          <a:lstStyle/>
          <a:p>
            <a:pPr marL="0" indent="0">
              <a:buNone/>
            </a:pPr>
            <a:r>
              <a:rPr lang="en-US" sz="2200" dirty="0"/>
              <a:t>Making products that work better, look better, last longer, or do more is one way </a:t>
            </a:r>
            <a:br>
              <a:rPr lang="en-US" sz="2200" dirty="0"/>
            </a:br>
            <a:r>
              <a:rPr lang="en-US" sz="2200" dirty="0"/>
              <a:t>to compete with other businesses. </a:t>
            </a:r>
          </a:p>
          <a:p>
            <a:pPr marL="0" indent="0">
              <a:buNone/>
            </a:pPr>
            <a:r>
              <a:rPr lang="en-US" sz="2200" dirty="0"/>
              <a:t>Prices for an item can be the same or </a:t>
            </a:r>
            <a:br>
              <a:rPr lang="en-US" sz="2200" dirty="0"/>
            </a:br>
            <a:r>
              <a:rPr lang="en-US" sz="2200" dirty="0"/>
              <a:t>sometimes even higher than the price </a:t>
            </a:r>
            <a:br>
              <a:rPr lang="en-US" sz="2200" dirty="0"/>
            </a:br>
            <a:r>
              <a:rPr lang="en-US" sz="2200" dirty="0"/>
              <a:t>offered by a competing company, provided </a:t>
            </a:r>
            <a:br>
              <a:rPr lang="en-US" sz="2200" dirty="0"/>
            </a:br>
            <a:r>
              <a:rPr lang="en-US" sz="2200" dirty="0"/>
              <a:t>that the item is so good that customers will </a:t>
            </a:r>
            <a:br>
              <a:rPr lang="en-US" sz="2200" dirty="0"/>
            </a:br>
            <a:r>
              <a:rPr lang="en-US" sz="2200" dirty="0"/>
              <a:t>really want it. Businesses can offer a better </a:t>
            </a:r>
            <a:br>
              <a:rPr lang="en-US" sz="2200" dirty="0"/>
            </a:br>
            <a:r>
              <a:rPr lang="en-US" sz="2200" dirty="0"/>
              <a:t>quality product to get customers to choose them.</a:t>
            </a:r>
          </a:p>
        </p:txBody>
      </p:sp>
      <p:pic>
        <p:nvPicPr>
          <p:cNvPr id="4" name="Picture 9" descr="A close up of a box&#10;&#10;Description generated with high confidence">
            <a:extLst>
              <a:ext uri="{FF2B5EF4-FFF2-40B4-BE49-F238E27FC236}">
                <a16:creationId xmlns:a16="http://schemas.microsoft.com/office/drawing/2014/main" id="{21F3ED10-C1BE-C745-A459-BAD989FB3965}"/>
              </a:ext>
            </a:extLst>
          </p:cNvPr>
          <p:cNvPicPr>
            <a:picLocks noChangeAspect="1"/>
          </p:cNvPicPr>
          <p:nvPr/>
        </p:nvPicPr>
        <p:blipFill>
          <a:blip r:embed="rId3"/>
          <a:stretch>
            <a:fillRect/>
          </a:stretch>
        </p:blipFill>
        <p:spPr>
          <a:xfrm>
            <a:off x="6157512" y="2984142"/>
            <a:ext cx="2539042" cy="2273658"/>
          </a:xfrm>
          <a:prstGeom prst="rect">
            <a:avLst/>
          </a:prstGeom>
        </p:spPr>
      </p:pic>
    </p:spTree>
    <p:extLst>
      <p:ext uri="{BB962C8B-B14F-4D97-AF65-F5344CB8AC3E}">
        <p14:creationId xmlns:p14="http://schemas.microsoft.com/office/powerpoint/2010/main" val="499720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9848"/>
            <a:ext cx="8229600" cy="1143000"/>
          </a:xfrm>
        </p:spPr>
        <p:txBody>
          <a:bodyPr rtlCol="0">
            <a:noAutofit/>
            <a:scene3d>
              <a:camera prst="orthographicFront"/>
              <a:lightRig rig="glow" dir="tl">
                <a:rot lat="0" lon="0" rev="5400000"/>
              </a:lightRig>
            </a:scene3d>
            <a:sp3d>
              <a:bevelT w="0" h="0"/>
              <a:contourClr>
                <a:schemeClr val="accent6">
                  <a:shade val="73000"/>
                </a:schemeClr>
              </a:contourClr>
            </a:sp3d>
          </a:bodyPr>
          <a:lstStyle/>
          <a:p>
            <a:r>
              <a:rPr lang="en-US" sz="6300" dirty="0">
                <a:effectLst/>
              </a:rPr>
              <a:t>Better Customer Service</a:t>
            </a:r>
          </a:p>
        </p:txBody>
      </p:sp>
      <p:pic>
        <p:nvPicPr>
          <p:cNvPr id="4" name="Picture 3">
            <a:extLst>
              <a:ext uri="{FF2B5EF4-FFF2-40B4-BE49-F238E27FC236}">
                <a16:creationId xmlns:a16="http://schemas.microsoft.com/office/drawing/2014/main" id="{E2045F6E-6AE8-3746-BAD2-BE0653DC4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057400"/>
            <a:ext cx="2413000" cy="2413000"/>
          </a:xfrm>
          <a:prstGeom prst="rect">
            <a:avLst/>
          </a:prstGeom>
        </p:spPr>
      </p:pic>
      <p:sp>
        <p:nvSpPr>
          <p:cNvPr id="15363" name="Content Placeholder 2"/>
          <p:cNvSpPr>
            <a:spLocks noGrp="1"/>
          </p:cNvSpPr>
          <p:nvPr>
            <p:ph idx="4294967295"/>
          </p:nvPr>
        </p:nvSpPr>
        <p:spPr>
          <a:xfrm>
            <a:off x="457200" y="2377440"/>
            <a:ext cx="8229600" cy="4525963"/>
          </a:xfrm>
        </p:spPr>
        <p:txBody>
          <a:bodyPr/>
          <a:lstStyle/>
          <a:p>
            <a:pPr marL="0" indent="0">
              <a:buNone/>
            </a:pPr>
            <a:r>
              <a:rPr lang="en-US" sz="2200" dirty="0"/>
              <a:t>Businesses can offer better service to their </a:t>
            </a:r>
            <a:br>
              <a:rPr lang="en-US" sz="2200" dirty="0"/>
            </a:br>
            <a:r>
              <a:rPr lang="en-US" sz="2200" dirty="0"/>
              <a:t>customers. That means hiring and training </a:t>
            </a:r>
            <a:br>
              <a:rPr lang="en-US" sz="2200" dirty="0"/>
            </a:br>
            <a:r>
              <a:rPr lang="en-US" sz="2200" dirty="0"/>
              <a:t>people who know about the products and </a:t>
            </a:r>
            <a:br>
              <a:rPr lang="en-US" sz="2200" dirty="0"/>
            </a:br>
            <a:r>
              <a:rPr lang="en-US" sz="2200" dirty="0"/>
              <a:t>know how to be helpful and friendly. A </a:t>
            </a:r>
            <a:br>
              <a:rPr lang="en-US" sz="2200" dirty="0"/>
            </a:br>
            <a:r>
              <a:rPr lang="en-US" sz="2200" dirty="0"/>
              <a:t>computer store with good customer service</a:t>
            </a:r>
            <a:br>
              <a:rPr lang="en-US" sz="2200" dirty="0"/>
            </a:br>
            <a:r>
              <a:rPr lang="en-US" sz="2200" dirty="0"/>
              <a:t>hires and trains people who know a lot about </a:t>
            </a:r>
            <a:br>
              <a:rPr lang="en-US" sz="2200" dirty="0"/>
            </a:br>
            <a:r>
              <a:rPr lang="en-US" sz="2200" dirty="0"/>
              <a:t>computers. A computer store with bad customer </a:t>
            </a:r>
            <a:br>
              <a:rPr lang="en-US" sz="2200" dirty="0"/>
            </a:br>
            <a:r>
              <a:rPr lang="en-US" sz="2200" dirty="0"/>
              <a:t>service hires anyone and does not train him or her. Then the customers get frustrated when they ask a question and maybe they will shop for a computer somewhere else. Good customer service is one way a business competes and encourages customers to choose them.</a:t>
            </a:r>
          </a:p>
        </p:txBody>
      </p:sp>
    </p:spTree>
    <p:extLst>
      <p:ext uri="{BB962C8B-B14F-4D97-AF65-F5344CB8AC3E}">
        <p14:creationId xmlns:p14="http://schemas.microsoft.com/office/powerpoint/2010/main" val="850117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9848"/>
            <a:ext cx="8229600" cy="1143000"/>
          </a:xfrm>
        </p:spPr>
        <p:txBody>
          <a:bodyPr rtlCol="0">
            <a:noAutofit/>
            <a:scene3d>
              <a:camera prst="orthographicFront"/>
              <a:lightRig rig="glow" dir="tl">
                <a:rot lat="0" lon="0" rev="5400000"/>
              </a:lightRig>
            </a:scene3d>
            <a:sp3d>
              <a:bevelT w="0" h="0"/>
              <a:contourClr>
                <a:schemeClr val="accent6">
                  <a:shade val="73000"/>
                </a:schemeClr>
              </a:contourClr>
            </a:sp3d>
          </a:bodyPr>
          <a:lstStyle/>
          <a:p>
            <a:pPr lvl="0" eaLnBrk="0" hangingPunct="0"/>
            <a:r>
              <a:rPr lang="en-US" altLang="en-US" dirty="0">
                <a:effectLst/>
              </a:rPr>
              <a:t>Economic Incentives</a:t>
            </a:r>
          </a:p>
        </p:txBody>
      </p:sp>
      <p:pic>
        <p:nvPicPr>
          <p:cNvPr id="7" name="Picture 6">
            <a:extLst>
              <a:ext uri="{FF2B5EF4-FFF2-40B4-BE49-F238E27FC236}">
                <a16:creationId xmlns:a16="http://schemas.microsoft.com/office/drawing/2014/main" id="{CE8B9A54-F610-134E-963F-F92238E32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75423">
            <a:off x="168363" y="2245813"/>
            <a:ext cx="1701681" cy="1600791"/>
          </a:xfrm>
          <a:prstGeom prst="rect">
            <a:avLst/>
          </a:prstGeom>
        </p:spPr>
      </p:pic>
      <p:sp>
        <p:nvSpPr>
          <p:cNvPr id="15363" name="Content Placeholder 2"/>
          <p:cNvSpPr>
            <a:spLocks noGrp="1"/>
          </p:cNvSpPr>
          <p:nvPr>
            <p:ph idx="4294967295"/>
          </p:nvPr>
        </p:nvSpPr>
        <p:spPr>
          <a:xfrm>
            <a:off x="457200" y="2377440"/>
            <a:ext cx="8305800" cy="4525963"/>
          </a:xfrm>
        </p:spPr>
        <p:txBody>
          <a:bodyPr/>
          <a:lstStyle/>
          <a:p>
            <a:pPr marL="0" lvl="0" indent="0" eaLnBrk="0" hangingPunct="0">
              <a:lnSpc>
                <a:spcPts val="2600"/>
              </a:lnSpc>
              <a:spcBef>
                <a:spcPct val="0"/>
              </a:spcBef>
              <a:spcAft>
                <a:spcPct val="0"/>
              </a:spcAft>
              <a:buNone/>
            </a:pPr>
            <a:r>
              <a:rPr lang="en-US" altLang="en-US" sz="2200" dirty="0"/>
              <a:t>                                Offering incentives is another way to compete.</a:t>
            </a:r>
          </a:p>
          <a:p>
            <a:pPr marL="0" lvl="0" indent="0" eaLnBrk="0" hangingPunct="0">
              <a:lnSpc>
                <a:spcPts val="2600"/>
              </a:lnSpc>
              <a:spcBef>
                <a:spcPct val="0"/>
              </a:spcBef>
              <a:spcAft>
                <a:spcPct val="0"/>
              </a:spcAft>
              <a:buNone/>
            </a:pPr>
            <a:r>
              <a:rPr lang="en-US" altLang="en-US" sz="2200" dirty="0"/>
              <a:t>                              Freebies like toys in happy meals or free soda</a:t>
            </a:r>
          </a:p>
          <a:p>
            <a:pPr marL="0" lvl="0" indent="0" eaLnBrk="0" hangingPunct="0">
              <a:lnSpc>
                <a:spcPts val="2600"/>
              </a:lnSpc>
              <a:spcBef>
                <a:spcPct val="0"/>
              </a:spcBef>
              <a:spcAft>
                <a:spcPct val="0"/>
              </a:spcAft>
              <a:buNone/>
            </a:pPr>
            <a:r>
              <a:rPr lang="en-US" altLang="en-US" sz="2200" dirty="0"/>
              <a:t>                            when you buy a slice of pizza are types of incentives.</a:t>
            </a:r>
          </a:p>
          <a:p>
            <a:pPr marL="0" lvl="0" indent="0" eaLnBrk="0" hangingPunct="0">
              <a:lnSpc>
                <a:spcPts val="2600"/>
              </a:lnSpc>
              <a:spcBef>
                <a:spcPct val="0"/>
              </a:spcBef>
              <a:spcAft>
                <a:spcPct val="0"/>
              </a:spcAft>
              <a:buNone/>
            </a:pPr>
            <a:r>
              <a:rPr lang="en-US" altLang="en-US" sz="2200" dirty="0"/>
              <a:t>                           Offering coupons used to save money and having</a:t>
            </a:r>
          </a:p>
          <a:p>
            <a:pPr marL="0" lvl="0" indent="0" eaLnBrk="0" hangingPunct="0">
              <a:lnSpc>
                <a:spcPts val="2600"/>
              </a:lnSpc>
              <a:spcBef>
                <a:spcPct val="0"/>
              </a:spcBef>
              <a:spcAft>
                <a:spcPct val="0"/>
              </a:spcAft>
              <a:buNone/>
            </a:pPr>
            <a:r>
              <a:rPr lang="en-US" altLang="en-US" sz="2200" dirty="0"/>
              <a:t>                         sales are two more ways to bring in customers. Sometimes businesses have special promotions with refreshments and music encouraging you to come and shop. Some businesses reward customers who shop again and again. Each time a customer shops at a business, the clerk marks a little card for the customer, and when the card is filled up the customer receives a free item. Incentives are another way businesses use to compete and encourage customers to choose them. </a:t>
            </a:r>
          </a:p>
        </p:txBody>
      </p:sp>
    </p:spTree>
    <p:extLst>
      <p:ext uri="{BB962C8B-B14F-4D97-AF65-F5344CB8AC3E}">
        <p14:creationId xmlns:p14="http://schemas.microsoft.com/office/powerpoint/2010/main" val="114511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4294967295"/>
          </p:nvPr>
        </p:nvSpPr>
        <p:spPr>
          <a:xfrm>
            <a:off x="457200" y="2377440"/>
            <a:ext cx="5181600" cy="4525963"/>
          </a:xfrm>
        </p:spPr>
        <p:txBody>
          <a:bodyPr/>
          <a:lstStyle/>
          <a:p>
            <a:pPr marL="0" indent="0">
              <a:buNone/>
            </a:pPr>
            <a:r>
              <a:rPr lang="en-US" sz="2200" dirty="0"/>
              <a:t>Businesses advertise by putting signs up, </a:t>
            </a:r>
            <a:br>
              <a:rPr lang="en-US" sz="2200" dirty="0"/>
            </a:br>
            <a:r>
              <a:rPr lang="en-US" sz="2200" dirty="0"/>
              <a:t>having TV or radio commercials, running </a:t>
            </a:r>
            <a:br>
              <a:rPr lang="en-US" sz="2200" dirty="0"/>
            </a:br>
            <a:r>
              <a:rPr lang="en-US" sz="2200" dirty="0"/>
              <a:t>newspaper ads </a:t>
            </a:r>
            <a:r>
              <a:rPr lang="en-US" sz="2200"/>
              <a:t>or ads </a:t>
            </a:r>
            <a:r>
              <a:rPr lang="en-US" sz="2200" dirty="0"/>
              <a:t>on social media </a:t>
            </a:r>
            <a:br>
              <a:rPr lang="en-US" sz="2200" dirty="0"/>
            </a:br>
            <a:r>
              <a:rPr lang="en-US" sz="2200" dirty="0"/>
              <a:t>sites telling customers about their products. Advertising is used to say how wonderful the products are, to tell about any incentives, sales, lower prices, and to tell customers where the business is located. Advertising is another way in which businesses try to get customers to choose them.</a:t>
            </a:r>
          </a:p>
        </p:txBody>
      </p:sp>
      <p:pic>
        <p:nvPicPr>
          <p:cNvPr id="4" name="Picture 3">
            <a:extLst>
              <a:ext uri="{FF2B5EF4-FFF2-40B4-BE49-F238E27FC236}">
                <a16:creationId xmlns:a16="http://schemas.microsoft.com/office/drawing/2014/main" id="{F7A6C713-0AC7-294A-BA39-03734ED97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2514600"/>
            <a:ext cx="2793526" cy="2695316"/>
          </a:xfrm>
          <a:prstGeom prst="rect">
            <a:avLst/>
          </a:prstGeom>
        </p:spPr>
      </p:pic>
      <p:sp>
        <p:nvSpPr>
          <p:cNvPr id="2" name="Title 1"/>
          <p:cNvSpPr>
            <a:spLocks noGrp="1"/>
          </p:cNvSpPr>
          <p:nvPr>
            <p:ph type="title"/>
          </p:nvPr>
        </p:nvSpPr>
        <p:spPr>
          <a:xfrm>
            <a:off x="457200" y="1069848"/>
            <a:ext cx="8229600" cy="1143000"/>
          </a:xfrm>
        </p:spPr>
        <p:txBody>
          <a:bodyPr rtlCol="0">
            <a:noAutofit/>
            <a:scene3d>
              <a:camera prst="orthographicFront"/>
              <a:lightRig rig="glow" dir="tl">
                <a:rot lat="0" lon="0" rev="5400000"/>
              </a:lightRig>
            </a:scene3d>
            <a:sp3d>
              <a:bevelT w="0" h="0"/>
              <a:contourClr>
                <a:schemeClr val="accent6">
                  <a:shade val="73000"/>
                </a:schemeClr>
              </a:contourClr>
            </a:sp3d>
          </a:bodyPr>
          <a:lstStyle/>
          <a:p>
            <a:r>
              <a:rPr lang="en-US" dirty="0"/>
              <a:t>Advertising</a:t>
            </a:r>
          </a:p>
        </p:txBody>
      </p:sp>
    </p:spTree>
    <p:extLst>
      <p:ext uri="{BB962C8B-B14F-4D97-AF65-F5344CB8AC3E}">
        <p14:creationId xmlns:p14="http://schemas.microsoft.com/office/powerpoint/2010/main" val="171642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rtlCol="0">
            <a:noAutofit/>
            <a:scene3d>
              <a:camera prst="orthographicFront"/>
              <a:lightRig rig="glow" dir="tl">
                <a:rot lat="0" lon="0" rev="5400000"/>
              </a:lightRig>
            </a:scene3d>
            <a:sp3d>
              <a:bevelT w="0" h="0"/>
              <a:contourClr>
                <a:schemeClr val="accent6">
                  <a:shade val="73000"/>
                </a:schemeClr>
              </a:contourClr>
            </a:sp3d>
          </a:bodyPr>
          <a:lstStyle/>
          <a:p>
            <a:pPr>
              <a:lnSpc>
                <a:spcPts val="6000"/>
              </a:lnSpc>
            </a:pPr>
            <a:r>
              <a:rPr lang="en-US" sz="6000" dirty="0">
                <a:effectLst/>
              </a:rPr>
              <a:t>How Does Competition Affect the Customer?</a:t>
            </a:r>
          </a:p>
        </p:txBody>
      </p:sp>
      <p:sp>
        <p:nvSpPr>
          <p:cNvPr id="15363" name="Content Placeholder 2"/>
          <p:cNvSpPr>
            <a:spLocks noGrp="1"/>
          </p:cNvSpPr>
          <p:nvPr>
            <p:ph idx="4294967295"/>
          </p:nvPr>
        </p:nvSpPr>
        <p:spPr>
          <a:xfrm>
            <a:off x="457200" y="2713037"/>
            <a:ext cx="8229600" cy="3535363"/>
          </a:xfrm>
        </p:spPr>
        <p:txBody>
          <a:bodyPr/>
          <a:lstStyle/>
          <a:p>
            <a:pPr marL="0" indent="0">
              <a:lnSpc>
                <a:spcPts val="2500"/>
              </a:lnSpc>
              <a:spcAft>
                <a:spcPts val="1200"/>
              </a:spcAft>
              <a:buNone/>
            </a:pPr>
            <a:r>
              <a:rPr lang="en-US" sz="2200" dirty="0"/>
              <a:t>Customers are usually better off when there is competition. </a:t>
            </a:r>
            <a:br>
              <a:rPr lang="en-US" sz="2200" dirty="0"/>
            </a:br>
            <a:r>
              <a:rPr lang="en-US" sz="2200" dirty="0"/>
              <a:t>After all, businesses are trying to get them to choose their products. With competition, customers get to choose how to spend their money. They can look at prices, product quality, customer service, and other incentives before they buy anything.</a:t>
            </a:r>
          </a:p>
          <a:p>
            <a:pPr marL="0" indent="0">
              <a:lnSpc>
                <a:spcPts val="2500"/>
              </a:lnSpc>
              <a:spcAft>
                <a:spcPts val="1200"/>
              </a:spcAft>
              <a:buNone/>
            </a:pPr>
            <a:r>
              <a:rPr lang="en-US" sz="2200" dirty="0"/>
              <a:t>However, in some cases, with too much competition, maybe companies will only compete by lowering prices and end up lowering them so much that they go out of business or can only offer products of lower quality. This would not be good for the consumer. It would end up giving customers fewer choices when spending their money.</a:t>
            </a:r>
          </a:p>
        </p:txBody>
      </p:sp>
    </p:spTree>
    <p:extLst>
      <p:ext uri="{BB962C8B-B14F-4D97-AF65-F5344CB8AC3E}">
        <p14:creationId xmlns:p14="http://schemas.microsoft.com/office/powerpoint/2010/main" val="179154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C4E6640BF8E4684BB0AD888238BAB" ma:contentTypeVersion="10" ma:contentTypeDescription="Create a new document." ma:contentTypeScope="" ma:versionID="dfcaf296b1bd588bd73adb08cf7d47ca">
  <xsd:schema xmlns:xsd="http://www.w3.org/2001/XMLSchema" xmlns:xs="http://www.w3.org/2001/XMLSchema" xmlns:p="http://schemas.microsoft.com/office/2006/metadata/properties" xmlns:ns2="aa0c1190-56bd-4797-9cf7-4990489609e0" xmlns:ns3="e475455f-c69b-4ff8-acf7-75612f4dc189" targetNamespace="http://schemas.microsoft.com/office/2006/metadata/properties" ma:root="true" ma:fieldsID="b9b2f643d7d147ab63e5deb48b696c83" ns2:_="" ns3:_="">
    <xsd:import namespace="aa0c1190-56bd-4797-9cf7-4990489609e0"/>
    <xsd:import namespace="e475455f-c69b-4ff8-acf7-75612f4dc1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EventHashCode" minOccurs="0"/>
                <xsd:element ref="ns2:MediaServiceGenerationTim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0c1190-56bd-4797-9cf7-4990489609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75455f-c69b-4ff8-acf7-75612f4dc1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e475455f-c69b-4ff8-acf7-75612f4dc18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573403-C109-4615-9D0F-BC23C8B90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0c1190-56bd-4797-9cf7-4990489609e0"/>
    <ds:schemaRef ds:uri="e475455f-c69b-4ff8-acf7-75612f4dc1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8332A4-542C-494D-8506-1C720B46413C}">
  <ds:schemaRefs>
    <ds:schemaRef ds:uri="http://schemas.microsoft.com/office/2006/metadata/properties"/>
    <ds:schemaRef ds:uri="http://schemas.microsoft.com/office/infopath/2007/PartnerControls"/>
    <ds:schemaRef ds:uri="e475455f-c69b-4ff8-acf7-75612f4dc189"/>
  </ds:schemaRefs>
</ds:datastoreItem>
</file>

<file path=customXml/itemProps3.xml><?xml version="1.0" encoding="utf-8"?>
<ds:datastoreItem xmlns:ds="http://schemas.openxmlformats.org/officeDocument/2006/customXml" ds:itemID="{0F85DF1F-BC57-4156-92DD-D8D43BF525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1001</TotalTime>
  <Words>202</Words>
  <Application>Microsoft Macintosh PowerPoint</Application>
  <PresentationFormat>On-screen Show (4:3)</PresentationFormat>
  <Paragraphs>27</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 Competition  How Do Businesses Compete? Businesses compete in many ways. Their goal is to get the customer to choose them. Here are some examples:</vt:lpstr>
      <vt:lpstr>Lowering Prices</vt:lpstr>
      <vt:lpstr>Better Products</vt:lpstr>
      <vt:lpstr>Better Customer Service</vt:lpstr>
      <vt:lpstr>Economic Incentives</vt:lpstr>
      <vt:lpstr>Advertising</vt:lpstr>
      <vt:lpstr>How Does Competition Affect the Customer?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Business of….?</dc:title>
  <dc:creator>Marsha Masters</dc:creator>
  <cp:lastModifiedBy>Chuck Krenzin</cp:lastModifiedBy>
  <cp:revision>172</cp:revision>
  <dcterms:created xsi:type="dcterms:W3CDTF">2012-09-11T15:07:18Z</dcterms:created>
  <dcterms:modified xsi:type="dcterms:W3CDTF">2019-03-13T16:39:37Z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0x0101006DFC4E6640BF8E4684BB0AD888238BAB</vt:lpwstr>
  </property>
  <property fmtid="{D5CDD505-2E9C-101B-9397-08002B2CF9AE}" pid="3" name="Order">
    <vt:r8>2199100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